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9" r:id="rId3"/>
    <p:sldId id="301" r:id="rId4"/>
    <p:sldId id="302" r:id="rId5"/>
    <p:sldId id="303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6" r:id="rId14"/>
    <p:sldId id="318" r:id="rId15"/>
    <p:sldId id="315" r:id="rId16"/>
    <p:sldId id="314" r:id="rId17"/>
    <p:sldId id="300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61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916832"/>
            <a:ext cx="9126218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PERMASALAHAN DAN CONTOH 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ANTROPOLOGI PARIWISATA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72CF2F0-7617-4DD1-1E6C-3BF2FEC89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980728"/>
            <a:ext cx="7560840" cy="5145435"/>
          </a:xfrm>
        </p:spPr>
        <p:txBody>
          <a:bodyPr/>
          <a:lstStyle/>
          <a:p>
            <a:pPr marL="0" indent="0" algn="ctr">
              <a:buNone/>
            </a:pPr>
            <a:r>
              <a:rPr lang="id-ID" b="1" dirty="0"/>
              <a:t>5. Permasalahan Pelestarian Warisan Budaya dan Alam</a:t>
            </a:r>
          </a:p>
          <a:p>
            <a:pPr marL="0" indent="0" algn="ctr">
              <a:buNone/>
            </a:pPr>
            <a:r>
              <a:rPr lang="id-ID" dirty="0"/>
              <a:t>🔹 </a:t>
            </a:r>
            <a:r>
              <a:rPr lang="id-ID" b="1" dirty="0"/>
              <a:t>Masalah</a:t>
            </a:r>
            <a:r>
              <a:rPr lang="id-ID" dirty="0"/>
              <a:t>: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Banyak warisan budaya dan alam yang rusak akibat eksploitasi pariwisata.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Kurangnya kesadaran wisatawan dalam menjaga kelestarian situs budaya dan lingkungan.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Pemerintah atau investor lebih fokus pada keuntungan ekonomi daripada pelestarian budaya.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739960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EF4558A2-C4F8-75FE-11CA-97B285530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908720"/>
            <a:ext cx="7344816" cy="5217443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🔹 </a:t>
            </a:r>
            <a:r>
              <a:rPr lang="id-ID" b="1" dirty="0"/>
              <a:t>Contoh</a:t>
            </a:r>
            <a:r>
              <a:rPr lang="id-ID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Candi Borobudur mengalami kerusakan akibat banyaknya wisatawan yang naik ke struktur candi</a:t>
            </a:r>
            <a:r>
              <a:rPr lang="id-ID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Pulau Komodo menghadapi ancaman ekologi karena wisata massal</a:t>
            </a:r>
            <a:r>
              <a:rPr lang="id-ID" dirty="0"/>
              <a:t> yang merusak habitat hewan.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📌 </a:t>
            </a:r>
            <a:r>
              <a:rPr lang="id-ID" b="1" dirty="0"/>
              <a:t>Dampak</a:t>
            </a:r>
            <a:r>
              <a:rPr lang="id-ID" dirty="0"/>
              <a:t>: Kerusakan lingkungan dan warisan budaya yang sulit diperbaiki.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76846556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1CCB2AD1-4395-6D2E-8D31-BB1168AA8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764704"/>
            <a:ext cx="7344816" cy="5361459"/>
          </a:xfrm>
        </p:spPr>
        <p:txBody>
          <a:bodyPr/>
          <a:lstStyle/>
          <a:p>
            <a:pPr marL="0" indent="0" algn="ctr">
              <a:buNone/>
            </a:pPr>
            <a:r>
              <a:rPr lang="id-ID" b="1" dirty="0"/>
              <a:t>6. Permasalahan Identitas dan Diskriminasi Budaya</a:t>
            </a:r>
          </a:p>
          <a:p>
            <a:pPr marL="0" indent="0" algn="ctr">
              <a:buNone/>
            </a:pPr>
            <a:r>
              <a:rPr lang="id-ID" dirty="0"/>
              <a:t>🔹 </a:t>
            </a:r>
            <a:r>
              <a:rPr lang="id-ID" b="1" dirty="0"/>
              <a:t>Masalah</a:t>
            </a:r>
            <a:r>
              <a:rPr lang="id-ID" dirty="0"/>
              <a:t>: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Masyarakat adat sering mengalami diskriminasi dan dianggap primitif oleh masyarakat modern.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Identitas budaya suku tertentu sering dipandang sebelah mata atau tidak dihargai.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Banyak suku minoritas yang kehilangan hak atas tanah dan budaya mereka.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1330308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7E48EF3-EED1-B692-A390-A34E3004D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908720"/>
            <a:ext cx="7416824" cy="5217443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🔹 </a:t>
            </a:r>
            <a:r>
              <a:rPr lang="id-ID" b="1" dirty="0"/>
              <a:t>Contoh</a:t>
            </a:r>
            <a:r>
              <a:rPr lang="id-ID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Suku Anak Dalam di Jambi mengalami marginalisasi</a:t>
            </a:r>
            <a:r>
              <a:rPr lang="id-ID" dirty="0"/>
              <a:t>, sulit mendapatkan akses pendidikan dan pekerjaan.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Orang Papua sering mendapat diskriminasi dalam kehidupan sosial dan ekonomi</a:t>
            </a:r>
            <a:r>
              <a:rPr lang="id-ID" dirty="0"/>
              <a:t> di Indonesia.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📌 </a:t>
            </a:r>
            <a:r>
              <a:rPr lang="id-ID" b="1" dirty="0"/>
              <a:t>Dampak</a:t>
            </a:r>
            <a:r>
              <a:rPr lang="id-ID" dirty="0"/>
              <a:t>: Kehilangan identitas budaya dan ketimpangan sosial.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6245339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1ECE48E-2789-D29E-C218-37388D683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908720"/>
            <a:ext cx="7920880" cy="52174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b="1" dirty="0"/>
              <a:t>7. Permasalahan Hak atas Tanah dan Konflik dengan Masyarakat Adat</a:t>
            </a:r>
          </a:p>
          <a:p>
            <a:pPr marL="0" indent="0" algn="ctr">
              <a:buNone/>
            </a:pPr>
            <a:r>
              <a:rPr lang="id-ID" dirty="0"/>
              <a:t>🔹 </a:t>
            </a:r>
            <a:r>
              <a:rPr lang="id-ID" b="1" dirty="0"/>
              <a:t>Masalah</a:t>
            </a:r>
            <a:r>
              <a:rPr lang="id-ID" dirty="0"/>
              <a:t>: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Banyak masyarakat adat yang kehilangan tanah mereka akibat pembangunan pariwisata atau industri besar.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Konflik sering terjadi antara masyarakat lokal dan investor atau pemerintah.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Hak-hak masyarakat adat sering diabaikan dalam kebijakan pembangunan.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83728034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C84A1A2-ECA2-11F0-70BF-488CA0E14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052736"/>
            <a:ext cx="7272808" cy="50734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/>
              <a:t>🔹 </a:t>
            </a:r>
            <a:r>
              <a:rPr lang="id-ID" b="1" dirty="0"/>
              <a:t>Contoh</a:t>
            </a:r>
            <a:r>
              <a:rPr lang="id-ID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Pembangunan sirkuit </a:t>
            </a:r>
            <a:r>
              <a:rPr lang="id-ID" b="1" dirty="0" err="1"/>
              <a:t>MotoGP</a:t>
            </a:r>
            <a:r>
              <a:rPr lang="id-ID" b="1" dirty="0"/>
              <a:t> di Mandalika menyebabkan masyarakat Sasak kehilangan lahan mereka</a:t>
            </a:r>
            <a:r>
              <a:rPr lang="id-ID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Suku </a:t>
            </a:r>
            <a:r>
              <a:rPr lang="id-ID" b="1" dirty="0" err="1"/>
              <a:t>Baduy</a:t>
            </a:r>
            <a:r>
              <a:rPr lang="id-ID" b="1" dirty="0"/>
              <a:t> menghadapi ancaman modernisasi</a:t>
            </a:r>
            <a:r>
              <a:rPr lang="id-ID" dirty="0"/>
              <a:t> karena lahan mereka mulai dimanfaatkan untuk pembangunan wisata.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📌 </a:t>
            </a:r>
            <a:r>
              <a:rPr lang="id-ID" b="1" dirty="0"/>
              <a:t>Dampak</a:t>
            </a:r>
            <a:r>
              <a:rPr lang="id-ID" dirty="0"/>
              <a:t>: Ketidakadilan sosial dan kehilangan hak masyarakat adat atas tanah mereka.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52143501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5412B41-4956-4348-EF6C-425B2A6FC0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052736"/>
            <a:ext cx="4038600" cy="507342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200" b="1" dirty="0"/>
              <a:t>KESIMPULAN</a:t>
            </a:r>
          </a:p>
          <a:p>
            <a:pPr>
              <a:lnSpc>
                <a:spcPct val="90000"/>
              </a:lnSpc>
            </a:pPr>
            <a:r>
              <a:rPr lang="id-ID" sz="2200" dirty="0"/>
              <a:t>Permasalahan dalam antropologi sangat luas dan kompleks, mulai dari </a:t>
            </a:r>
            <a:r>
              <a:rPr lang="id-ID" sz="2200" b="1" dirty="0"/>
              <a:t>hilangnya budaya lokal, dampak negatif pariwisata, hingga konflik sosial akibat ketimpangan ekonomi</a:t>
            </a:r>
            <a:r>
              <a:rPr lang="id-ID" sz="2200" dirty="0"/>
              <a:t>. Pemahaman yang lebih mendalam tentang antropologi bisa membantu mencari solusi agar budaya lokal tetap lestari di tengah perubahan zaman.</a:t>
            </a:r>
          </a:p>
        </p:txBody>
      </p:sp>
      <p:pic>
        <p:nvPicPr>
          <p:cNvPr id="1026" name="Picture 2" descr="Contoh Relativisme Budaya di Indonesia dalam Ilmu Antropologi">
            <a:extLst>
              <a:ext uri="{FF2B5EF4-FFF2-40B4-BE49-F238E27FC236}">
                <a16:creationId xmlns:a16="http://schemas.microsoft.com/office/drawing/2014/main" id="{73C8BA51-9B36-17B3-5796-00EC29DEA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49" r="25481" b="-1"/>
          <a:stretch/>
        </p:blipFill>
        <p:spPr bwMode="auto">
          <a:xfrm>
            <a:off x="4648200" y="1600200"/>
            <a:ext cx="4038600" cy="4525963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6236551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itchFamily="34" charset="0"/>
              <a:buChar char="•"/>
            </a:pPr>
            <a:r>
              <a:rPr lang="en-US" b="1">
                <a:solidFill>
                  <a:schemeClr val="tx1"/>
                </a:solidFill>
              </a:rPr>
              <a:t>	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en-US" b="1">
              <a:solidFill>
                <a:schemeClr val="tx1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en-US" b="1">
              <a:solidFill>
                <a:schemeClr val="tx1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b="1">
                <a:solidFill>
                  <a:schemeClr val="tx1"/>
                </a:solidFill>
              </a:rPr>
              <a:t> END </a:t>
            </a:r>
          </a:p>
        </p:txBody>
      </p:sp>
      <p:pic>
        <p:nvPicPr>
          <p:cNvPr id="2050" name="Picture 2" descr="NURUL PUNYA » Blog Archive » Materi Antropologi Kelas XI bab 5: Metode  Etnografi dan Manfaatnya dalam Mencari Solusi berbagai Permasalahan  Sosial-Budaya">
            <a:extLst>
              <a:ext uri="{FF2B5EF4-FFF2-40B4-BE49-F238E27FC236}">
                <a16:creationId xmlns:a16="http://schemas.microsoft.com/office/drawing/2014/main" id="{37C39E30-8484-B0BE-F2F7-409419FAA5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40" r="27689" b="-1"/>
          <a:stretch/>
        </p:blipFill>
        <p:spPr bwMode="auto">
          <a:xfrm>
            <a:off x="4648200" y="1600200"/>
            <a:ext cx="4038600" cy="4525963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6389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836712"/>
            <a:ext cx="8229600" cy="5289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b="1" dirty="0">
                <a:solidFill>
                  <a:schemeClr val="tx1"/>
                </a:solidFill>
              </a:rPr>
              <a:t>1. Permasalahan Akulturasi dan Asimilasi Budaya</a:t>
            </a:r>
          </a:p>
          <a:p>
            <a:r>
              <a:rPr lang="id-ID" dirty="0">
                <a:solidFill>
                  <a:schemeClr val="tx1"/>
                </a:solidFill>
              </a:rPr>
              <a:t>🔹 </a:t>
            </a:r>
            <a:r>
              <a:rPr lang="id-ID" b="1" dirty="0">
                <a:solidFill>
                  <a:schemeClr val="tx1"/>
                </a:solidFill>
              </a:rPr>
              <a:t>Masalah</a:t>
            </a:r>
            <a:r>
              <a:rPr lang="id-ID" dirty="0">
                <a:solidFill>
                  <a:schemeClr val="tx1"/>
                </a:solidFill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Akulturasi terjadi ketika dua budaya bertemu dan saling mempengaruhi, tetapi masing-masing tetap mempertahankan identitasnya.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Asimilasi terjadi ketika budaya minoritas melebur ke dalam budaya mayoritas, yang dapat menyebabkan hilangnya budaya asli.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Masalah muncul ketika budaya lokal kehilangan jati diri akibat dominasi budaya asing.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980728"/>
            <a:ext cx="8229600" cy="4853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EDC24A45-D1F1-D318-874D-1180D95C7684}"/>
              </a:ext>
            </a:extLst>
          </p:cNvPr>
          <p:cNvSpPr txBox="1"/>
          <p:nvPr/>
        </p:nvSpPr>
        <p:spPr>
          <a:xfrm>
            <a:off x="1259632" y="764704"/>
            <a:ext cx="698477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dirty="0"/>
              <a:t>🔹 </a:t>
            </a:r>
            <a:r>
              <a:rPr lang="id-ID" sz="2800" b="1" dirty="0"/>
              <a:t>Contoh</a:t>
            </a:r>
            <a:r>
              <a:rPr lang="id-ID" sz="28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2800" b="1" dirty="0"/>
              <a:t>Bahasa daerah semakin ditinggalkan</a:t>
            </a:r>
            <a:r>
              <a:rPr lang="id-ID" sz="2800" dirty="0"/>
              <a:t> karena generasi muda lebih banyak menggunakan bahasa nasional atau bahasa asing.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2800" b="1" dirty="0"/>
              <a:t>Pakaian tradisional jarang digunakan</a:t>
            </a:r>
            <a:r>
              <a:rPr lang="id-ID" sz="2800" dirty="0"/>
              <a:t> dalam kehidupan sehari-hari karena terpengaruh gaya berpakaian Barat.</a:t>
            </a:r>
            <a:endParaRPr lang="en-US" sz="2800" dirty="0"/>
          </a:p>
          <a:p>
            <a:endParaRPr lang="id-ID" sz="2800" dirty="0"/>
          </a:p>
          <a:p>
            <a:r>
              <a:rPr lang="id-ID" sz="2800" dirty="0"/>
              <a:t>📌 </a:t>
            </a:r>
            <a:r>
              <a:rPr lang="id-ID" sz="2800" b="1" dirty="0"/>
              <a:t>Dampak</a:t>
            </a:r>
            <a:r>
              <a:rPr lang="id-ID" sz="2800" dirty="0"/>
              <a:t>: Hilangnya budaya lokal dan perubahan identitas masyarakat.</a:t>
            </a: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632D168-2DE9-45AA-50D0-EE54D6C78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908720"/>
            <a:ext cx="7848872" cy="52174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b="1" dirty="0"/>
              <a:t>2. Permasalahan </a:t>
            </a:r>
            <a:r>
              <a:rPr lang="id-ID" b="1" dirty="0" err="1"/>
              <a:t>Komodifikasi</a:t>
            </a:r>
            <a:r>
              <a:rPr lang="id-ID" b="1" dirty="0"/>
              <a:t> Budaya dalam Pariwisata</a:t>
            </a:r>
          </a:p>
          <a:p>
            <a:pPr marL="0" indent="0" algn="ctr">
              <a:buNone/>
            </a:pPr>
            <a:r>
              <a:rPr lang="id-ID" dirty="0"/>
              <a:t>🔹 </a:t>
            </a:r>
            <a:r>
              <a:rPr lang="id-ID" b="1" dirty="0"/>
              <a:t>Masalah</a:t>
            </a:r>
            <a:r>
              <a:rPr lang="id-ID" dirty="0"/>
              <a:t>: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Budaya lokal sering kali diubah atau dikemas agar lebih menarik bagi wisatawan, sehingga kehilangan nilai aslinya.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Ritual adat yang seharusnya sakral menjadi tontonan semata bagi wisatawan.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Masyarakat lokal hanya menjadi "objek" dalam industri pariwisata tanpa mendapatkan manfaat yang adil.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76305931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6CF782D-15EB-9417-B45D-E8C5F9FDB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980728"/>
            <a:ext cx="7128792" cy="5145435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🔹 </a:t>
            </a:r>
            <a:r>
              <a:rPr lang="id-ID" b="1" dirty="0"/>
              <a:t>Contoh</a:t>
            </a:r>
            <a:r>
              <a:rPr lang="id-ID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Tari Kecak di Bali</a:t>
            </a:r>
            <a:r>
              <a:rPr lang="id-ID" dirty="0"/>
              <a:t> yang awalnya merupakan ritual spiritual kini lebih sering dipertunjukkan sebagai hiburan bagi wisatawan.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Rumah adat dijadikan </a:t>
            </a:r>
            <a:r>
              <a:rPr lang="id-ID" b="1" dirty="0" err="1"/>
              <a:t>homestay</a:t>
            </a:r>
            <a:r>
              <a:rPr lang="id-ID" dirty="0"/>
              <a:t> tanpa memperhatikan nilai dan filosofi aslinya.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📌 </a:t>
            </a:r>
            <a:r>
              <a:rPr lang="id-ID" b="1" dirty="0"/>
              <a:t>Dampak</a:t>
            </a:r>
            <a:r>
              <a:rPr lang="id-ID" dirty="0"/>
              <a:t>: Budaya lokal mengalami distorsi dan kehilangan makna aslinya.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7273008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8CF1653-08A8-7D78-7052-78765CEAB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764704"/>
            <a:ext cx="7632848" cy="5361459"/>
          </a:xfrm>
        </p:spPr>
        <p:txBody>
          <a:bodyPr/>
          <a:lstStyle/>
          <a:p>
            <a:pPr marL="0" indent="0" algn="ctr">
              <a:buNone/>
            </a:pPr>
            <a:r>
              <a:rPr lang="id-ID" b="1" dirty="0"/>
              <a:t>3. Permasalahan Globalisasi dan Hilangnya Tradisi Lokal</a:t>
            </a:r>
          </a:p>
          <a:p>
            <a:pPr marL="0" indent="0" algn="ctr">
              <a:buNone/>
            </a:pPr>
            <a:r>
              <a:rPr lang="id-ID" dirty="0"/>
              <a:t>🔹 </a:t>
            </a:r>
            <a:r>
              <a:rPr lang="id-ID" b="1" dirty="0"/>
              <a:t>Masalah</a:t>
            </a:r>
            <a:r>
              <a:rPr lang="id-ID" dirty="0"/>
              <a:t>: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Globalisasi mempercepat penyebaran budaya asing, yang kadang menggeser budaya lokal.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Generasi muda lebih tertarik pada budaya populer dibandingkan tradisi leluhur mereka.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Banyak tradisi yang mulai punah karena dianggap tidak relevan dengan kehidupan modern.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8500545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67EF46B-DDA5-EB1C-B169-BEB0EBBBD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764704"/>
            <a:ext cx="7200800" cy="5361459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🔹 </a:t>
            </a:r>
            <a:r>
              <a:rPr lang="id-ID" b="1" dirty="0"/>
              <a:t>Contoh</a:t>
            </a:r>
            <a:r>
              <a:rPr lang="id-ID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Permainan tradisional seperti congklak dan egrang semakin jarang dimainkan</a:t>
            </a:r>
            <a:r>
              <a:rPr lang="id-ID" dirty="0"/>
              <a:t>, tergantikan oleh permainan digital.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Kuliner tradisional mulai tergeser oleh makanan cepat saji</a:t>
            </a:r>
            <a:r>
              <a:rPr lang="id-ID" dirty="0"/>
              <a:t>, seperti burger dan </a:t>
            </a:r>
            <a:r>
              <a:rPr lang="id-ID" dirty="0" err="1"/>
              <a:t>pizza</a:t>
            </a:r>
            <a:r>
              <a:rPr lang="id-ID" dirty="0"/>
              <a:t>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📌 </a:t>
            </a:r>
            <a:r>
              <a:rPr lang="id-ID" b="1" dirty="0"/>
              <a:t>Dampak</a:t>
            </a:r>
            <a:r>
              <a:rPr lang="id-ID" dirty="0"/>
              <a:t>: Budaya asli menjadi terpinggirkan, dan identitas budaya lokal melemah.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0387844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087AD6C-51F4-958A-5B9A-AA5AE2A5D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836712"/>
            <a:ext cx="7560840" cy="528945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d-ID" b="1" dirty="0"/>
              <a:t>4. Permasalahan Ketimpangan Sosial akibat Pariwisata</a:t>
            </a:r>
          </a:p>
          <a:p>
            <a:pPr marL="0" indent="0" algn="ctr">
              <a:buNone/>
            </a:pPr>
            <a:r>
              <a:rPr lang="id-ID" dirty="0"/>
              <a:t>🔹 </a:t>
            </a:r>
            <a:r>
              <a:rPr lang="id-ID" b="1" dirty="0"/>
              <a:t>Masalah</a:t>
            </a:r>
            <a:r>
              <a:rPr lang="id-ID" dirty="0"/>
              <a:t>: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Pariwisata sering kali hanya menguntungkan investor besar dan pengusaha, sementara masyarakat lokal tetap miskin.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Harga tanah dan kebutuhan pokok meningkat akibat perkembangan wisata, sehingga masyarakat asli sulit bertahan di daerahnya sendiri.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Eksploitasi tenaga kerja lokal dengan upah rendah dan kondisi kerja yang buruk.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2648623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64FC359-2F61-AB0C-D886-64B16D6FE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764704"/>
            <a:ext cx="7488832" cy="5361459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🔹 </a:t>
            </a:r>
            <a:r>
              <a:rPr lang="id-ID" b="1" dirty="0"/>
              <a:t>Contoh</a:t>
            </a:r>
            <a:r>
              <a:rPr lang="id-ID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Di Bali, banyak lahan pertanian berubah menjadi hotel dan vila</a:t>
            </a:r>
            <a:r>
              <a:rPr lang="id-ID" dirty="0"/>
              <a:t>, menyebabkan petani kehilangan mata pencaharian.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Di Yogyakarta, biaya hidup meningkat akibat pariwisata</a:t>
            </a:r>
            <a:r>
              <a:rPr lang="id-ID" dirty="0"/>
              <a:t>, sehingga warga asli kesulitan membeli rumah.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📌 </a:t>
            </a:r>
            <a:r>
              <a:rPr lang="id-ID" b="1" dirty="0"/>
              <a:t>Dampak</a:t>
            </a:r>
            <a:r>
              <a:rPr lang="id-ID" dirty="0"/>
              <a:t>: Ketimpangan ekonomi dan konflik sosial antara pendatang dan masyarakat lokal.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536002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2961</TotalTime>
  <Words>724</Words>
  <Application>Microsoft Office PowerPoint</Application>
  <PresentationFormat>Tampilan Layar (4:3)</PresentationFormat>
  <Paragraphs>79</Paragraphs>
  <Slides>17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4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17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2025-03-08T08:42:19Z</dcterms:modified>
</cp:coreProperties>
</file>