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0" r:id="rId9"/>
  </p:sldIdLst>
  <p:sldSz cx="9144000" cy="6858000" type="screen4x3"/>
  <p:notesSz cx="7045325" cy="93456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21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13285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Latar Belakang dan Tujuan Pembelajaran Pancasila di Perguruan Tinggi</a:t>
            </a: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740352" y="116632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6B200-22DB-58D9-CAF9-8A4FD09D8259}"/>
              </a:ext>
            </a:extLst>
          </p:cNvPr>
          <p:cNvSpPr txBox="1">
            <a:spLocks/>
          </p:cNvSpPr>
          <p:nvPr/>
        </p:nvSpPr>
        <p:spPr>
          <a:xfrm>
            <a:off x="3239852" y="4509120"/>
            <a:ext cx="2664296" cy="121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2400" b="1" dirty="0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SUCI RAHMATIA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>
                <a:solidFill>
                  <a:srgbClr val="201B18"/>
                </a:solidFill>
                <a:latin typeface="+mj-lt"/>
                <a:cs typeface="Platypi Medium" pitchFamily="34" charset="-120"/>
              </a:rPr>
              <a:t>2112120004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1162" y="1031206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Pembelajaran</a:t>
            </a:r>
            <a:r>
              <a:rPr lang="en-US" sz="3600" b="1" dirty="0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 </a:t>
            </a:r>
            <a:r>
              <a:rPr lang="en-US" sz="3600" b="1" dirty="0">
                <a:solidFill>
                  <a:srgbClr val="201B18"/>
                </a:solidFill>
                <a:latin typeface="Arial" panose="020B0604020202020204" pitchFamily="34" charset="0"/>
                <a:ea typeface="Platypi Medium" pitchFamily="34" charset="-122"/>
                <a:cs typeface="Arial" panose="020B0604020202020204" pitchFamily="34" charset="0"/>
              </a:rPr>
              <a:t>Pancasila</a:t>
            </a:r>
            <a:r>
              <a:rPr lang="en-US" sz="3600" b="1" dirty="0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 di </a:t>
            </a:r>
            <a:r>
              <a:rPr lang="en-US" sz="3600" b="1" dirty="0" err="1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Perguruan</a:t>
            </a:r>
            <a:r>
              <a:rPr lang="en-US" sz="3600" b="1" dirty="0">
                <a:solidFill>
                  <a:srgbClr val="201B18"/>
                </a:solidFill>
                <a:latin typeface="+mj-lt"/>
                <a:ea typeface="Platypi Medium" pitchFamily="34" charset="-122"/>
                <a:cs typeface="Platypi Medium" pitchFamily="34" charset="-120"/>
              </a:rPr>
              <a:t> Tinggi</a:t>
            </a:r>
            <a:endParaRPr lang="en-US" sz="36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0EA5D-7A66-FA51-28A0-8F0C320F95DC}"/>
              </a:ext>
            </a:extLst>
          </p:cNvPr>
          <p:cNvSpPr txBox="1">
            <a:spLocks/>
          </p:cNvSpPr>
          <p:nvPr/>
        </p:nvSpPr>
        <p:spPr>
          <a:xfrm>
            <a:off x="817240" y="2852936"/>
            <a:ext cx="4402832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Pembelajaran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Pancasila di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perguruan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tinggi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bertujuan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untuk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menanamkan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nilai-nilai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luhur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Pancasila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dalam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diri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mahasiswa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,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sehingga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mereka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menjadi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pribadi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yang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berakhlak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mulia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dan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bertanggung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jawab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terhadap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2000" dirty="0" err="1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bangsa</a:t>
            </a:r>
            <a:r>
              <a:rPr lang="en-US" sz="2000" dirty="0"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dan negara.</a:t>
            </a:r>
            <a:endParaRPr lang="en-US" sz="20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951035E7-A22D-41A2-ADE6-CE917826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3" y="0"/>
            <a:ext cx="320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147248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ts val="4750"/>
              </a:lnSpc>
              <a:buNone/>
            </a:pP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Latar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</a:t>
            </a: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Belakang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</a:t>
            </a: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Pembelajaran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Pancasila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396" y="1680894"/>
            <a:ext cx="77048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di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perguruan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tinggi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sangat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penting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konteks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Indonesia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majemuk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Menumbuhkan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rasa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cinta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tanah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air dan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memperkuat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persatuan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merupakan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tujuan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utama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Pancasila.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ABCF2-98E2-3A4B-1A98-0D22C30B556B}"/>
              </a:ext>
            </a:extLst>
          </p:cNvPr>
          <p:cNvSpPr txBox="1">
            <a:spLocks/>
          </p:cNvSpPr>
          <p:nvPr/>
        </p:nvSpPr>
        <p:spPr>
          <a:xfrm>
            <a:off x="488651" y="2957124"/>
            <a:ext cx="2499173" cy="2776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1.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Meningkatnya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Globalisasi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35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Globalisasi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pengaruh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terhadap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budaya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diharapkan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memperkuat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budaya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mempertahankan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identitas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nasional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2350"/>
              </a:lnSpc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FEB5AD-0251-2B6A-D198-13DB946FDC2E}"/>
              </a:ext>
            </a:extLst>
          </p:cNvPr>
          <p:cNvSpPr txBox="1">
            <a:spLocks/>
          </p:cNvSpPr>
          <p:nvPr/>
        </p:nvSpPr>
        <p:spPr>
          <a:xfrm>
            <a:off x="6197206" y="2957124"/>
            <a:ext cx="2304256" cy="266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50"/>
              </a:lnSpc>
              <a:buNone/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3.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Peran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Mahasiswa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sebagai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Agent of Change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35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diharapkan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agen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perubahan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menjalankan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masyarakat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350"/>
              </a:lnSpc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904F8B-1B6C-0C64-3000-64C85254D6B2}"/>
              </a:ext>
            </a:extLst>
          </p:cNvPr>
          <p:cNvSpPr txBox="1">
            <a:spLocks/>
          </p:cNvSpPr>
          <p:nvPr/>
        </p:nvSpPr>
        <p:spPr>
          <a:xfrm>
            <a:off x="3275856" y="2957124"/>
            <a:ext cx="2664295" cy="298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50"/>
              </a:lnSpc>
              <a:buNone/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2.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Munculnya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Tantangan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Ideologi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35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Tantangan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ideologi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luar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mengancam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keutuhan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berperan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benteng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pertahanan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ideologi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menjaga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keutuhan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negara.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350"/>
              </a:lnSpc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9402" y="559168"/>
            <a:ext cx="7560839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ts val="4400"/>
              </a:lnSpc>
              <a:buNone/>
            </a:pPr>
            <a:r>
              <a:rPr lang="en-US" sz="28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Landasan</a:t>
            </a:r>
            <a:r>
              <a:rPr lang="en-US" sz="28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Hukum </a:t>
            </a:r>
            <a:r>
              <a:rPr lang="en-US" sz="28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Pembelajaran</a:t>
            </a:r>
            <a:r>
              <a:rPr lang="en-US" sz="28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Pancasila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9572" y="1612940"/>
            <a:ext cx="7704856" cy="710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50"/>
              </a:lnSpc>
              <a:buNone/>
            </a:pP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Pembelajaran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Pancasila di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perguruan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tinggi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didasarkan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pada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berbagai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peraturan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perundang-undangan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mengamanatkan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penanaman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nilai-nilai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pendidikan</a:t>
            </a:r>
            <a:r>
              <a:rPr lang="en-US" sz="12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FEB5AD-0251-2B6A-D198-13DB946FDC2E}"/>
              </a:ext>
            </a:extLst>
          </p:cNvPr>
          <p:cNvSpPr txBox="1">
            <a:spLocks/>
          </p:cNvSpPr>
          <p:nvPr/>
        </p:nvSpPr>
        <p:spPr>
          <a:xfrm>
            <a:off x="749993" y="4721317"/>
            <a:ext cx="2243918" cy="106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Undang-Undang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Nomor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12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2012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Pendidikan Tinggi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904F8B-1B6C-0C64-3000-64C85254D6B2}"/>
              </a:ext>
            </a:extLst>
          </p:cNvPr>
          <p:cNvSpPr txBox="1">
            <a:spLocks/>
          </p:cNvSpPr>
          <p:nvPr/>
        </p:nvSpPr>
        <p:spPr>
          <a:xfrm>
            <a:off x="899592" y="2708920"/>
            <a:ext cx="1944216" cy="126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Undang-Undang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Nomor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20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2003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Sistem</a:t>
            </a:r>
            <a:r>
              <a:rPr lang="en-US" sz="1400" dirty="0">
                <a:solidFill>
                  <a:schemeClr val="tx1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Pendidikan Nasional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41D994-1196-F3ED-FBEF-C241D1D4BFC7}"/>
              </a:ext>
            </a:extLst>
          </p:cNvPr>
          <p:cNvSpPr txBox="1">
            <a:spLocks/>
          </p:cNvSpPr>
          <p:nvPr/>
        </p:nvSpPr>
        <p:spPr>
          <a:xfrm>
            <a:off x="3491880" y="2646360"/>
            <a:ext cx="4932548" cy="156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50"/>
              </a:lnSpc>
              <a:buNone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Pasal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35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ayat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(1)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menyatakan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bahwa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pendidikan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nasional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bertujuan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mengembangkan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potensi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didik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agar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manusia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beriman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bertaqwa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terhadap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Tuhan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Maha Esa,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berakhlak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mulia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sehat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berilmu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cakap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kreatif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mandiri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warga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negara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demokratis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bertanggung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jawab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9A93A0-4B45-7AB8-2A03-1D3D3727D552}"/>
              </a:ext>
            </a:extLst>
          </p:cNvPr>
          <p:cNvSpPr txBox="1">
            <a:spLocks/>
          </p:cNvSpPr>
          <p:nvPr/>
        </p:nvSpPr>
        <p:spPr>
          <a:xfrm>
            <a:off x="3491880" y="4595074"/>
            <a:ext cx="4248472" cy="1299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Pasal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3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menyatakan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bahwa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pendidikan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bertujuan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mengembangkan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insan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Indonesia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berakhlak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mulia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berilmu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cakap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kreatif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mandiri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bertanggung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jawab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6025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1580" y="1414942"/>
            <a:ext cx="7560839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ts val="4600"/>
              </a:lnSpc>
              <a:buNone/>
            </a:pPr>
            <a:r>
              <a:rPr lang="id-ID" sz="28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Landasan Pendidikan Pancasila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9A93A0-4B45-7AB8-2A03-1D3D3727D552}"/>
              </a:ext>
            </a:extLst>
          </p:cNvPr>
          <p:cNvSpPr txBox="1">
            <a:spLocks/>
          </p:cNvSpPr>
          <p:nvPr/>
        </p:nvSpPr>
        <p:spPr>
          <a:xfrm>
            <a:off x="251518" y="2708920"/>
            <a:ext cx="4248472" cy="356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Landasan Historis</a:t>
            </a:r>
          </a:p>
          <a:p>
            <a:pPr algn="just">
              <a:lnSpc>
                <a:spcPts val="2250"/>
              </a:lnSpc>
            </a:pP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Secara historis, pancasila merupakan pandangan hidup bangsa yang nilai-nilainya sudah ada sebelum bangsa indonesia membentuk negara secara yuridis.</a:t>
            </a:r>
          </a:p>
          <a:p>
            <a:pPr algn="just">
              <a:lnSpc>
                <a:spcPts val="2250"/>
              </a:lnSpc>
            </a:pPr>
            <a:endParaRPr lang="id-ID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ource Serif Pro" pitchFamily="34" charset="-120"/>
            </a:endParaRPr>
          </a:p>
          <a:p>
            <a:pPr algn="just">
              <a:lnSpc>
                <a:spcPts val="22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Landasan Kultural</a:t>
            </a:r>
          </a:p>
          <a:p>
            <a:pPr algn="just">
              <a:lnSpc>
                <a:spcPts val="2250"/>
              </a:lnSpc>
            </a:pP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 indonesia yang plural, dimana agama, ras, etnik, bahasa, dan tradisi budaya penuh perbedaan, membutuhkan ideologi pemersatu pancasila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2250"/>
              </a:lnSpc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641D9A2-2AFB-30A7-31F1-5D5E9758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141494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7E42-568D-AFAC-C035-AE6BC632E7CB}"/>
              </a:ext>
            </a:extLst>
          </p:cNvPr>
          <p:cNvSpPr txBox="1">
            <a:spLocks/>
          </p:cNvSpPr>
          <p:nvPr/>
        </p:nvSpPr>
        <p:spPr>
          <a:xfrm>
            <a:off x="4644010" y="2636911"/>
            <a:ext cx="4248472" cy="356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Landasan Yuridis </a:t>
            </a:r>
          </a:p>
          <a:p>
            <a:pPr marL="0" indent="0" algn="just">
              <a:lnSpc>
                <a:spcPts val="2350"/>
              </a:lnSpc>
              <a:buNone/>
            </a:pP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Pancasila secara yuridis konstitusional secara formal menjadi dasar negara sejak dituangkannya rumusan pancasila dalam pembukaan UUD 1945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2250"/>
              </a:lnSpc>
            </a:pPr>
            <a:endParaRPr lang="id-ID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ource Serif Pro" pitchFamily="34" charset="-120"/>
            </a:endParaRPr>
          </a:p>
          <a:p>
            <a:pPr algn="just">
              <a:lnSpc>
                <a:spcPts val="22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Landasan Filosofis</a:t>
            </a:r>
          </a:p>
          <a:p>
            <a:pPr marL="0" indent="0" algn="just">
              <a:lnSpc>
                <a:spcPts val="2350"/>
              </a:lnSpc>
              <a:buNone/>
            </a:pP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Landasan filosofis dan objektif, nilai-nilai dituangkan dalam sila-sila pancasila merupakan filosofis yang diyakini kebenarannya oleh bangsa indonesia sebelum mendirikan NKRI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5721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3577" y="534171"/>
            <a:ext cx="7596844" cy="605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ts val="4400"/>
              </a:lnSpc>
              <a:buNone/>
            </a:pP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Tujuan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</a:t>
            </a: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Pembelajaran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Pancasila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9A93A0-4B45-7AB8-2A03-1D3D3727D552}"/>
              </a:ext>
            </a:extLst>
          </p:cNvPr>
          <p:cNvSpPr txBox="1">
            <a:spLocks/>
          </p:cNvSpPr>
          <p:nvPr/>
        </p:nvSpPr>
        <p:spPr>
          <a:xfrm>
            <a:off x="1007603" y="1412776"/>
            <a:ext cx="7128792" cy="998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Tujuan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di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perguruan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membentuk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pribadi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berakhlak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mulia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berwawasan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kebangsaan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kemampuan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berpikir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kritis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kreatif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7E42-568D-AFAC-C035-AE6BC632E7CB}"/>
              </a:ext>
            </a:extLst>
          </p:cNvPr>
          <p:cNvSpPr txBox="1">
            <a:spLocks/>
          </p:cNvSpPr>
          <p:nvPr/>
        </p:nvSpPr>
        <p:spPr>
          <a:xfrm>
            <a:off x="683568" y="2852936"/>
            <a:ext cx="3528391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buNone/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Menanamkan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Nilai-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nilai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Pancasila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diharapkan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menghayati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mengamalkan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kehidupan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sehari-hari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2250"/>
              </a:lnSpc>
            </a:pPr>
            <a:endParaRPr lang="id-ID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ource Serif Pro" pitchFamily="34" charset="-12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3.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Mengembangkan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Kemampuan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Berpikir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Kritis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dilatih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menganalisis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mengevaluasi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isu-isu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sosial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politik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perspektif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6A5445-9780-A4FB-453E-21170B4E2EE9}"/>
              </a:ext>
            </a:extLst>
          </p:cNvPr>
          <p:cNvSpPr txBox="1">
            <a:spLocks/>
          </p:cNvSpPr>
          <p:nvPr/>
        </p:nvSpPr>
        <p:spPr>
          <a:xfrm>
            <a:off x="4571999" y="2852936"/>
            <a:ext cx="4248472" cy="356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buNone/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Meningkatkan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Wawasan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Kebangsaan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Membangun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rasa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cinta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tanah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air,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menghormati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keberagaman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budaya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membangun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persatuan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2250"/>
              </a:lnSpc>
            </a:pPr>
            <a:endParaRPr lang="id-ID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ource Serif Pro" pitchFamily="34" charset="-120"/>
            </a:endParaRPr>
          </a:p>
          <a:p>
            <a:pPr algn="just">
              <a:lnSpc>
                <a:spcPts val="2250"/>
              </a:lnSpc>
            </a:pPr>
            <a:r>
              <a:rPr lang="id-ID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Meningkatkan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Kreativitas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Inovasi</a:t>
            </a:r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2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Membangun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menciptakan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solusi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permasalahan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berlandaskan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6891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68632" y="596643"/>
            <a:ext cx="6606735" cy="998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ts val="5550"/>
              </a:lnSpc>
              <a:buNone/>
            </a:pP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Pentingnya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</a:t>
            </a: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Pembelajaran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Pancasila di </a:t>
            </a:r>
            <a:r>
              <a:rPr lang="en-US" sz="3200" dirty="0" err="1">
                <a:solidFill>
                  <a:srgbClr val="201B18"/>
                </a:solidFill>
                <a:ea typeface="Platypi Medium" pitchFamily="34" charset="-122"/>
              </a:rPr>
              <a:t>Perguruan</a:t>
            </a:r>
            <a:r>
              <a:rPr lang="en-US" sz="3200" dirty="0">
                <a:solidFill>
                  <a:srgbClr val="201B18"/>
                </a:solidFill>
                <a:ea typeface="Platypi Medium" pitchFamily="34" charset="-122"/>
              </a:rPr>
              <a:t> Tinggi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9A93A0-4B45-7AB8-2A03-1D3D3727D552}"/>
              </a:ext>
            </a:extLst>
          </p:cNvPr>
          <p:cNvSpPr txBox="1">
            <a:spLocks/>
          </p:cNvSpPr>
          <p:nvPr/>
        </p:nvSpPr>
        <p:spPr>
          <a:xfrm>
            <a:off x="1007604" y="1988840"/>
            <a:ext cx="7128792" cy="893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50"/>
              </a:lnSpc>
              <a:buNone/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di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perguruan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sangat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penting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mempersiapkan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pemimpin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agen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perubahan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membangun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bangsa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7E42-568D-AFAC-C035-AE6BC632E7CB}"/>
              </a:ext>
            </a:extLst>
          </p:cNvPr>
          <p:cNvSpPr txBox="1">
            <a:spLocks/>
          </p:cNvSpPr>
          <p:nvPr/>
        </p:nvSpPr>
        <p:spPr>
          <a:xfrm>
            <a:off x="456615" y="3093005"/>
            <a:ext cx="2603217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750"/>
              </a:lnSpc>
              <a:buNone/>
            </a:pP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Membentuk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Karakter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750"/>
              </a:lnSpc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membentuk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karakter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mahasiswa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pribadi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berakhlak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mulia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bertanggung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jawab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menjunjung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kemanusiaan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750"/>
              </a:lnSpc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6A5445-9780-A4FB-453E-21170B4E2EE9}"/>
              </a:ext>
            </a:extLst>
          </p:cNvPr>
          <p:cNvSpPr txBox="1">
            <a:spLocks/>
          </p:cNvSpPr>
          <p:nvPr/>
        </p:nvSpPr>
        <p:spPr>
          <a:xfrm>
            <a:off x="3503684" y="3093005"/>
            <a:ext cx="2232248" cy="268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750"/>
              </a:lnSpc>
              <a:buNone/>
            </a:pP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Memperkuat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Integrasi Nasional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75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Membangun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rasa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persatuan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kesatuan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masyarakat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memahami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menerapkan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750"/>
              </a:lnSpc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9E5225-379C-54BA-3C91-11040A2D4D84}"/>
              </a:ext>
            </a:extLst>
          </p:cNvPr>
          <p:cNvSpPr txBox="1">
            <a:spLocks/>
          </p:cNvSpPr>
          <p:nvPr/>
        </p:nvSpPr>
        <p:spPr>
          <a:xfrm>
            <a:off x="6084168" y="3093005"/>
            <a:ext cx="2603217" cy="300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750"/>
              </a:lnSpc>
              <a:buNone/>
            </a:pP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Mencegah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Radikalisme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latypi Medium" pitchFamily="34" charset="-120"/>
              </a:rPr>
              <a:t>Intoleransi</a:t>
            </a:r>
            <a:endParaRPr lang="id-ID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latypi Medium" pitchFamily="34" charset="-120"/>
            </a:endParaRPr>
          </a:p>
          <a:p>
            <a:pPr algn="just">
              <a:lnSpc>
                <a:spcPts val="275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Pembelajaran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Pancasila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berperan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penting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menangkal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pengaruh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radikalisme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intoleransi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menanamkan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nilai-nilai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toleransi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persatuan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Serif Pro" pitchFamily="34" charset="-12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2750"/>
              </a:lnSpc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579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endParaRPr lang="id-ID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id-ID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id-ID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TERIMAKASIH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570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Platypi Medium</vt:lpstr>
      <vt:lpstr>Source Serif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Suci Rahmatia</cp:lastModifiedBy>
  <cp:revision>446</cp:revision>
  <cp:lastPrinted>2017-08-29T02:54:51Z</cp:lastPrinted>
  <dcterms:created xsi:type="dcterms:W3CDTF">2010-04-18T12:06:30Z</dcterms:created>
  <dcterms:modified xsi:type="dcterms:W3CDTF">2024-09-29T09:56:22Z</dcterms:modified>
</cp:coreProperties>
</file>