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314" r:id="rId2"/>
    <p:sldId id="315" r:id="rId3"/>
    <p:sldId id="316" r:id="rId4"/>
    <p:sldId id="317" r:id="rId5"/>
    <p:sldId id="318" r:id="rId6"/>
    <p:sldId id="319" r:id="rId7"/>
    <p:sldId id="320" r:id="rId8"/>
    <p:sldId id="321" r:id="rId9"/>
    <p:sldId id="322" r:id="rId10"/>
    <p:sldId id="323" r:id="rId11"/>
    <p:sldId id="324" r:id="rId12"/>
    <p:sldId id="325" r:id="rId13"/>
    <p:sldId id="326" r:id="rId14"/>
    <p:sldId id="327" r:id="rId15"/>
    <p:sldId id="328" r:id="rId16"/>
    <p:sldId id="329" r:id="rId17"/>
    <p:sldId id="330" r:id="rId18"/>
    <p:sldId id="331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81" d="100"/>
          <a:sy n="81" d="100"/>
        </p:scale>
        <p:origin x="-300" y="-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9B0E4C-0C9D-4651-9DF0-10AF376D51FD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C7ECA8-D08A-4E7A-BCC3-6C320CCCA5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788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99148D-F13A-484A-A952-9CAE425B5854}" type="slidenum">
              <a:rPr lang="id-ID" smtClean="0"/>
              <a:t>1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834286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99148D-F13A-484A-A952-9CAE425B5854}" type="slidenum">
              <a:rPr lang="id-ID" smtClean="0"/>
              <a:t>10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197311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99148D-F13A-484A-A952-9CAE425B5854}" type="slidenum">
              <a:rPr lang="id-ID" smtClean="0"/>
              <a:t>11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5951953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99148D-F13A-484A-A952-9CAE425B5854}" type="slidenum">
              <a:rPr lang="id-ID" smtClean="0"/>
              <a:t>12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4813686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99148D-F13A-484A-A952-9CAE425B5854}" type="slidenum">
              <a:rPr lang="id-ID" smtClean="0"/>
              <a:t>13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76973808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99148D-F13A-484A-A952-9CAE425B5854}" type="slidenum">
              <a:rPr lang="id-ID" smtClean="0"/>
              <a:t>14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1934143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99148D-F13A-484A-A952-9CAE425B5854}" type="slidenum">
              <a:rPr lang="id-ID" smtClean="0"/>
              <a:t>15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4685060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99148D-F13A-484A-A952-9CAE425B5854}" type="slidenum">
              <a:rPr lang="id-ID" smtClean="0"/>
              <a:t>16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5636043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99148D-F13A-484A-A952-9CAE425B5854}" type="slidenum">
              <a:rPr lang="id-ID" smtClean="0"/>
              <a:t>17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6894497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99148D-F13A-484A-A952-9CAE425B5854}" type="slidenum">
              <a:rPr lang="id-ID" smtClean="0"/>
              <a:t>18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4202584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99148D-F13A-484A-A952-9CAE425B5854}" type="slidenum">
              <a:rPr lang="id-ID" smtClean="0"/>
              <a:t>2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814419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99148D-F13A-484A-A952-9CAE425B5854}" type="slidenum">
              <a:rPr lang="id-ID" smtClean="0"/>
              <a:t>3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4831416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99148D-F13A-484A-A952-9CAE425B5854}" type="slidenum">
              <a:rPr lang="id-ID" smtClean="0"/>
              <a:t>4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8771143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99148D-F13A-484A-A952-9CAE425B5854}" type="slidenum">
              <a:rPr lang="id-ID" smtClean="0"/>
              <a:t>5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749941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99148D-F13A-484A-A952-9CAE425B5854}" type="slidenum">
              <a:rPr lang="id-ID" smtClean="0"/>
              <a:t>6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317063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99148D-F13A-484A-A952-9CAE425B5854}" type="slidenum">
              <a:rPr lang="id-ID" smtClean="0"/>
              <a:t>7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4489434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99148D-F13A-484A-A952-9CAE425B5854}" type="slidenum">
              <a:rPr lang="id-ID" smtClean="0"/>
              <a:t>8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671086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99148D-F13A-484A-A952-9CAE425B5854}" type="slidenum">
              <a:rPr lang="id-ID" smtClean="0"/>
              <a:t>9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33427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BF81C37-40FD-40F5-9ADA-8932CC62A1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05C56A13-F0EB-489C-A409-BDF17CE316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4EF6C51-373F-4FE0-98AC-B0AF41F2E3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6F8CD-9A3D-4916-9209-673C8AF91532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7835ACE-AFA7-4AC8-8D32-AF822CA036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1DE4156-0779-4D4B-9874-4ACAB176E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E4B9D-F97F-4EB8-8B15-276825D754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3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26ECCC6-6F1B-4491-8AEB-E257879745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4C01A095-D7B5-44AE-B011-E0011FAF69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7BCB72F-C074-45E9-B33C-AB86AAA6B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6F8CD-9A3D-4916-9209-673C8AF91532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2DA5165-2219-4753-A013-0A990F9C52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7449C94-7078-416D-B2C0-0608A7E1B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E4B9D-F97F-4EB8-8B15-276825D754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855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721625E9-C9DB-418F-928E-3FE89B0CBC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C81B8C39-58DB-4C00-8DB5-589447A60E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739952B-8859-4053-B13D-8E834C6514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6F8CD-9A3D-4916-9209-673C8AF91532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1FA4339-73A9-4CF7-8D38-5C472C0B71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B765A9-F2D4-4B8E-9266-FDD81C1CD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E4B9D-F97F-4EB8-8B15-276825D754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782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FC9776F-A916-4A89-9979-2B427B1FE7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0202102-F633-4F5B-873C-25A25DCD10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9C19FD6-1BC9-400E-BF87-67F2A7B86A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6F8CD-9A3D-4916-9209-673C8AF91532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06FB6C1-4435-4EA3-A1BF-862962F75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D6D0034-7F3A-4636-B997-FC7B6B08C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E4B9D-F97F-4EB8-8B15-276825D754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710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30B5E06-03B8-4CC0-8973-4EC00CD53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111B193-CB52-454C-98AB-9EF80C0A66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A65FBC5-BB28-4339-8DB7-D73CF6F34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6F8CD-9A3D-4916-9209-673C8AF91532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BF81EA4-9840-4789-B47B-A44F94726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864DF4A-20E9-4A88-A13D-EFBCB9F7B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E4B9D-F97F-4EB8-8B15-276825D754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269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A28C21A-B948-44BA-9A19-1A7F4DD5D1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F5D3E93-A9DF-4E5E-99A0-3F38524C99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E278EC73-93EB-4714-9575-99279CDB8A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E17C813-16D7-483F-9F06-60274477DE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6F8CD-9A3D-4916-9209-673C8AF91532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95415D33-4081-4AAA-82D3-8EB149AA1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66C73408-062B-44DB-AEFE-99698B313C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E4B9D-F97F-4EB8-8B15-276825D754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997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B1EE58F-C547-47C7-83C9-9524506044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B453808-F22A-4D16-823C-0F044F3024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112CA960-DC19-47DD-B342-507E7B6BC4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2193BEFB-EFA1-43D2-9646-898E15E0FA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3E7FFB39-D80C-44A0-BFAB-3DD5E1CF22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49B93DD0-1211-4DA3-8DF7-6BCB2E5023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6F8CD-9A3D-4916-9209-673C8AF91532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94E8A7A9-CFE9-4884-8703-3207B0048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600172CC-FD28-470C-9D7F-4BE4FE35E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E4B9D-F97F-4EB8-8B15-276825D754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390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55099DA-1F1C-4B1C-A43F-8EAA2B8AA6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3D81EEF4-BAFD-41F3-A345-C24717750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6F8CD-9A3D-4916-9209-673C8AF91532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9F5BCBAF-B243-42DD-8D9C-EEC108E74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6BF7E2CB-966C-4145-BA23-D95C555D2F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E4B9D-F97F-4EB8-8B15-276825D754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383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0B794852-E3F3-4C9B-91D6-65D05DD410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6F8CD-9A3D-4916-9209-673C8AF91532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D152D0D6-EF88-433A-96BF-9BB7817A3E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E4A2D00-5B17-4963-B42B-9B2B638E0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E4B9D-F97F-4EB8-8B15-276825D754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046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17036A7-F6A2-47D3-82EC-930F0F3A8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68FA503-BA33-4385-8DA0-7A18EAFE05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00C3FD1E-2E92-4AF0-906B-8332A94340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5788E407-EFBB-4123-9C97-4B73CBA4DA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6F8CD-9A3D-4916-9209-673C8AF91532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F3C89DA1-4579-42DC-9074-1D3E6A536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894D1F5-744C-4665-8C74-FCE0A632FE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E4B9D-F97F-4EB8-8B15-276825D754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7775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1098113-0061-44ED-A930-1BB162D2A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37D11A67-CD64-4CB6-8CFF-75BE458CA9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6DA87FC3-7509-4A1D-B1A5-1A3836EECD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407F052E-BCB7-43E1-BABC-A8EF9AD671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6F8CD-9A3D-4916-9209-673C8AF91532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2CAB85A-38B8-4275-9508-5420229DB8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E1B34C2-BD16-48B5-88A4-74266C03F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E4B9D-F97F-4EB8-8B15-276825D754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478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24373FA0-9288-4771-8658-3DD137A503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4C02C52-17DE-43D6-B762-91AC8B4702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3594DD0-39B6-41ED-A821-E728F0E479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46F8CD-9A3D-4916-9209-673C8AF91532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AB1043B-1702-4162-BC46-BD31C84B98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A597BD3-3A6D-462B-8964-A3E8446334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CE4B9D-F97F-4EB8-8B15-276825D754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980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slide" Target="slide1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-13647" y="6375400"/>
            <a:ext cx="12219295" cy="482601"/>
            <a:chOff x="-13647" y="6375400"/>
            <a:chExt cx="12219295" cy="482601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 rotWithShape="1">
            <a:blip r:embed="rId3"/>
            <a:srcRect l="25472" t="86214" r="7764" b="9926"/>
            <a:stretch/>
          </p:blipFill>
          <p:spPr>
            <a:xfrm>
              <a:off x="-13647" y="6375400"/>
              <a:ext cx="12205648" cy="482601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 rotWithShape="1">
            <a:blip r:embed="rId4"/>
            <a:srcRect l="40877" t="29110" r="44518" b="65812"/>
            <a:stretch/>
          </p:blipFill>
          <p:spPr>
            <a:xfrm>
              <a:off x="8884693" y="6375401"/>
              <a:ext cx="3320955" cy="457096"/>
            </a:xfrm>
            <a:prstGeom prst="rect">
              <a:avLst/>
            </a:prstGeom>
          </p:spPr>
        </p:pic>
        <p:sp>
          <p:nvSpPr>
            <p:cNvPr id="7" name="Rectangle 6"/>
            <p:cNvSpPr/>
            <p:nvPr/>
          </p:nvSpPr>
          <p:spPr>
            <a:xfrm>
              <a:off x="-1" y="6375400"/>
              <a:ext cx="8884693" cy="457097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2400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9226362" y="6395624"/>
              <a:ext cx="256352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>
                  <a:latin typeface="Roboto"/>
                </a:rPr>
                <a:t>info@darmajaya.ac.id</a:t>
              </a:r>
              <a:endParaRPr lang="en-US" b="1" dirty="0"/>
            </a:p>
          </p:txBody>
        </p:sp>
      </p:grpSp>
      <p:pic>
        <p:nvPicPr>
          <p:cNvPr id="27" name="Picture 26" descr="D:\desain ppt\desain ppt corel\kuning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-13647" y="300218"/>
            <a:ext cx="10276763" cy="515998"/>
          </a:xfrm>
          <a:prstGeom prst="rect">
            <a:avLst/>
          </a:prstGeom>
          <a:noFill/>
        </p:spPr>
      </p:pic>
      <p:sp>
        <p:nvSpPr>
          <p:cNvPr id="28" name="Slide Number Placeholder 7"/>
          <p:cNvSpPr txBox="1">
            <a:spLocks/>
          </p:cNvSpPr>
          <p:nvPr/>
        </p:nvSpPr>
        <p:spPr>
          <a:xfrm>
            <a:off x="77533" y="300216"/>
            <a:ext cx="454728" cy="50413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>
            <a:defPPr>
              <a:defRPr lang="id-ID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id-ID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6116" y="268619"/>
            <a:ext cx="2230841" cy="56732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EEE296B2-BB37-437A-BA74-6B4F98ED4249}"/>
              </a:ext>
            </a:extLst>
          </p:cNvPr>
          <p:cNvSpPr txBox="1"/>
          <p:nvPr/>
        </p:nvSpPr>
        <p:spPr>
          <a:xfrm>
            <a:off x="3439496" y="3028136"/>
            <a:ext cx="56412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SISTEM TEKNOLOGI INFORMASI</a:t>
            </a:r>
          </a:p>
        </p:txBody>
      </p:sp>
    </p:spTree>
    <p:extLst>
      <p:ext uri="{BB962C8B-B14F-4D97-AF65-F5344CB8AC3E}">
        <p14:creationId xmlns:p14="http://schemas.microsoft.com/office/powerpoint/2010/main" val="279443482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-13647" y="6375400"/>
            <a:ext cx="12219295" cy="482601"/>
            <a:chOff x="-13647" y="6375400"/>
            <a:chExt cx="12219295" cy="482601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 rotWithShape="1">
            <a:blip r:embed="rId3"/>
            <a:srcRect l="25472" t="86214" r="7764" b="9926"/>
            <a:stretch/>
          </p:blipFill>
          <p:spPr>
            <a:xfrm>
              <a:off x="-13647" y="6375400"/>
              <a:ext cx="12205648" cy="482601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 rotWithShape="1">
            <a:blip r:embed="rId4"/>
            <a:srcRect l="40877" t="29110" r="44518" b="65812"/>
            <a:stretch/>
          </p:blipFill>
          <p:spPr>
            <a:xfrm>
              <a:off x="8884693" y="6375401"/>
              <a:ext cx="3320955" cy="457096"/>
            </a:xfrm>
            <a:prstGeom prst="rect">
              <a:avLst/>
            </a:prstGeom>
          </p:spPr>
        </p:pic>
        <p:sp>
          <p:nvSpPr>
            <p:cNvPr id="7" name="Rectangle 6"/>
            <p:cNvSpPr/>
            <p:nvPr/>
          </p:nvSpPr>
          <p:spPr>
            <a:xfrm>
              <a:off x="-1" y="6375400"/>
              <a:ext cx="8884693" cy="457097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2400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9226362" y="6395624"/>
              <a:ext cx="256352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>
                  <a:latin typeface="Roboto"/>
                </a:rPr>
                <a:t>info@darmajaya.ac.id</a:t>
              </a:r>
              <a:endParaRPr lang="en-US" b="1" dirty="0"/>
            </a:p>
          </p:txBody>
        </p:sp>
      </p:grpSp>
      <p:pic>
        <p:nvPicPr>
          <p:cNvPr id="27" name="Picture 26" descr="D:\desain ppt\desain ppt corel\kuning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-13647" y="300218"/>
            <a:ext cx="10276763" cy="515998"/>
          </a:xfrm>
          <a:prstGeom prst="rect">
            <a:avLst/>
          </a:prstGeom>
          <a:noFill/>
        </p:spPr>
      </p:pic>
      <p:sp>
        <p:nvSpPr>
          <p:cNvPr id="28" name="Slide Number Placeholder 7"/>
          <p:cNvSpPr txBox="1">
            <a:spLocks/>
          </p:cNvSpPr>
          <p:nvPr/>
        </p:nvSpPr>
        <p:spPr>
          <a:xfrm>
            <a:off x="77533" y="300216"/>
            <a:ext cx="454728" cy="50413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>
            <a:defPPr>
              <a:defRPr lang="id-ID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id-ID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6116" y="268619"/>
            <a:ext cx="2230841" cy="56732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91314FC6-235D-4C92-B83A-14FCD7490C35}"/>
              </a:ext>
            </a:extLst>
          </p:cNvPr>
          <p:cNvSpPr txBox="1"/>
          <p:nvPr/>
        </p:nvSpPr>
        <p:spPr>
          <a:xfrm>
            <a:off x="647114" y="300216"/>
            <a:ext cx="63726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altLang="en-US" b="1" dirty="0"/>
              <a:t>Faktor-faktor Sukses</a:t>
            </a:r>
            <a:endParaRPr lang="en-US" b="1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73743160-2168-48AC-A186-4C499FFCA671}"/>
              </a:ext>
            </a:extLst>
          </p:cNvPr>
          <p:cNvSpPr/>
          <p:nvPr/>
        </p:nvSpPr>
        <p:spPr>
          <a:xfrm>
            <a:off x="913765" y="1603677"/>
            <a:ext cx="2332303" cy="4184043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124C33F8-3107-4D45-A428-1112410C4A47}"/>
              </a:ext>
            </a:extLst>
          </p:cNvPr>
          <p:cNvSpPr/>
          <p:nvPr/>
        </p:nvSpPr>
        <p:spPr>
          <a:xfrm>
            <a:off x="3594792" y="1603676"/>
            <a:ext cx="2332303" cy="4184043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362A0321-35B6-42B8-8584-B7914A011B58}"/>
              </a:ext>
            </a:extLst>
          </p:cNvPr>
          <p:cNvSpPr/>
          <p:nvPr/>
        </p:nvSpPr>
        <p:spPr>
          <a:xfrm>
            <a:off x="6275819" y="1603675"/>
            <a:ext cx="2332303" cy="4184043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00720080-0F8D-4CF1-A293-B5781F1922CC}"/>
              </a:ext>
            </a:extLst>
          </p:cNvPr>
          <p:cNvSpPr/>
          <p:nvPr/>
        </p:nvSpPr>
        <p:spPr>
          <a:xfrm>
            <a:off x="8956845" y="1603674"/>
            <a:ext cx="2332303" cy="4184043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C49C69B5-4923-433D-B934-709BB5BD1CAC}"/>
              </a:ext>
            </a:extLst>
          </p:cNvPr>
          <p:cNvSpPr/>
          <p:nvPr/>
        </p:nvSpPr>
        <p:spPr>
          <a:xfrm>
            <a:off x="902852" y="1603674"/>
            <a:ext cx="2343215" cy="418404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Block Arc 14">
            <a:extLst>
              <a:ext uri="{FF2B5EF4-FFF2-40B4-BE49-F238E27FC236}">
                <a16:creationId xmlns:a16="http://schemas.microsoft.com/office/drawing/2014/main" xmlns="" id="{469C764B-DB4A-483F-8D1E-51C226C61CC9}"/>
              </a:ext>
            </a:extLst>
          </p:cNvPr>
          <p:cNvSpPr>
            <a:spLocks noChangeAspect="1"/>
          </p:cNvSpPr>
          <p:nvPr/>
        </p:nvSpPr>
        <p:spPr>
          <a:xfrm rot="2700000">
            <a:off x="1962285" y="1286349"/>
            <a:ext cx="287972" cy="836332"/>
          </a:xfrm>
          <a:custGeom>
            <a:avLst/>
            <a:gdLst/>
            <a:ahLst/>
            <a:cxnLst/>
            <a:rect l="l" t="t" r="r" b="b"/>
            <a:pathLst>
              <a:path w="287972" h="836332">
                <a:moveTo>
                  <a:pt x="30729" y="55075"/>
                </a:moveTo>
                <a:cubicBezTo>
                  <a:pt x="42478" y="40106"/>
                  <a:pt x="57261" y="27376"/>
                  <a:pt x="74493" y="17880"/>
                </a:cubicBezTo>
                <a:cubicBezTo>
                  <a:pt x="97470" y="5219"/>
                  <a:pt x="122980" y="-693"/>
                  <a:pt x="148292" y="64"/>
                </a:cubicBezTo>
                <a:cubicBezTo>
                  <a:pt x="173603" y="822"/>
                  <a:pt x="198714" y="8247"/>
                  <a:pt x="220893" y="22259"/>
                </a:cubicBezTo>
                <a:cubicBezTo>
                  <a:pt x="261840" y="48130"/>
                  <a:pt x="286805" y="92672"/>
                  <a:pt x="287621" y="140576"/>
                </a:cubicBezTo>
                <a:lnTo>
                  <a:pt x="287972" y="140576"/>
                </a:lnTo>
                <a:lnTo>
                  <a:pt x="287972" y="752171"/>
                </a:lnTo>
                <a:lnTo>
                  <a:pt x="287091" y="752171"/>
                </a:lnTo>
                <a:cubicBezTo>
                  <a:pt x="287327" y="779980"/>
                  <a:pt x="272899" y="806109"/>
                  <a:pt x="248733" y="821844"/>
                </a:cubicBezTo>
                <a:cubicBezTo>
                  <a:pt x="221789" y="839389"/>
                  <a:pt x="187151" y="841125"/>
                  <a:pt x="158504" y="826368"/>
                </a:cubicBezTo>
                <a:cubicBezTo>
                  <a:pt x="134819" y="814168"/>
                  <a:pt x="118430" y="792350"/>
                  <a:pt x="116163" y="766892"/>
                </a:cubicBezTo>
                <a:lnTo>
                  <a:pt x="111480" y="734732"/>
                </a:lnTo>
                <a:lnTo>
                  <a:pt x="111480" y="300602"/>
                </a:lnTo>
                <a:cubicBezTo>
                  <a:pt x="111480" y="292074"/>
                  <a:pt x="114937" y="284352"/>
                  <a:pt x="120526" y="278763"/>
                </a:cubicBezTo>
                <a:cubicBezTo>
                  <a:pt x="126115" y="273174"/>
                  <a:pt x="133837" y="269717"/>
                  <a:pt x="142365" y="269717"/>
                </a:cubicBezTo>
                <a:cubicBezTo>
                  <a:pt x="159423" y="269717"/>
                  <a:pt x="173251" y="283545"/>
                  <a:pt x="173251" y="300602"/>
                </a:cubicBezTo>
                <a:lnTo>
                  <a:pt x="173251" y="751930"/>
                </a:lnTo>
                <a:cubicBezTo>
                  <a:pt x="173648" y="760601"/>
                  <a:pt x="179233" y="768379"/>
                  <a:pt x="187804" y="772291"/>
                </a:cubicBezTo>
                <a:cubicBezTo>
                  <a:pt x="196159" y="776105"/>
                  <a:pt x="206075" y="775650"/>
                  <a:pt x="213975" y="771093"/>
                </a:cubicBezTo>
                <a:cubicBezTo>
                  <a:pt x="221241" y="766901"/>
                  <a:pt x="225775" y="759840"/>
                  <a:pt x="226208" y="752171"/>
                </a:cubicBezTo>
                <a:lnTo>
                  <a:pt x="226201" y="752171"/>
                </a:lnTo>
                <a:lnTo>
                  <a:pt x="226201" y="148909"/>
                </a:lnTo>
                <a:lnTo>
                  <a:pt x="225816" y="148886"/>
                </a:lnTo>
                <a:cubicBezTo>
                  <a:pt x="227602" y="119067"/>
                  <a:pt x="213026" y="90638"/>
                  <a:pt x="187772" y="74682"/>
                </a:cubicBezTo>
                <a:cubicBezTo>
                  <a:pt x="162518" y="58727"/>
                  <a:pt x="130584" y="57771"/>
                  <a:pt x="104421" y="72189"/>
                </a:cubicBezTo>
                <a:cubicBezTo>
                  <a:pt x="78258" y="86606"/>
                  <a:pt x="62009" y="114114"/>
                  <a:pt x="62009" y="143986"/>
                </a:cubicBezTo>
                <a:lnTo>
                  <a:pt x="61771" y="143986"/>
                </a:lnTo>
                <a:lnTo>
                  <a:pt x="61771" y="393381"/>
                </a:lnTo>
                <a:lnTo>
                  <a:pt x="58623" y="371761"/>
                </a:lnTo>
                <a:lnTo>
                  <a:pt x="0" y="450367"/>
                </a:lnTo>
                <a:lnTo>
                  <a:pt x="0" y="132171"/>
                </a:lnTo>
                <a:lnTo>
                  <a:pt x="999" y="132171"/>
                </a:lnTo>
                <a:cubicBezTo>
                  <a:pt x="2830" y="103721"/>
                  <a:pt x="13525" y="76996"/>
                  <a:pt x="30729" y="550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xmlns="" id="{CA2178E9-67E3-4616-A936-811DB7059437}"/>
              </a:ext>
            </a:extLst>
          </p:cNvPr>
          <p:cNvSpPr/>
          <p:nvPr/>
        </p:nvSpPr>
        <p:spPr>
          <a:xfrm>
            <a:off x="3602512" y="1578172"/>
            <a:ext cx="2343215" cy="4184043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>
              <a:lnSpc>
                <a:spcPct val="120000"/>
              </a:lnSpc>
              <a:spcBef>
                <a:spcPct val="0"/>
              </a:spcBef>
              <a:buClr>
                <a:schemeClr val="tx1"/>
              </a:buClr>
            </a:pPr>
            <a:r>
              <a:rPr lang="en-GB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Harus paralel dengan perencanaan </a:t>
            </a:r>
            <a:r>
              <a:rPr lang="en-GB" alt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stratejik</a:t>
            </a:r>
            <a:r>
              <a:rPr lang="en-GB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perusahaan.</a:t>
            </a:r>
          </a:p>
        </p:txBody>
      </p:sp>
      <p:sp>
        <p:nvSpPr>
          <p:cNvPr id="31" name="Block Arc 14">
            <a:extLst>
              <a:ext uri="{FF2B5EF4-FFF2-40B4-BE49-F238E27FC236}">
                <a16:creationId xmlns:a16="http://schemas.microsoft.com/office/drawing/2014/main" xmlns="" id="{EC73CC12-A576-4E9D-988D-CDD5E4D774A6}"/>
              </a:ext>
            </a:extLst>
          </p:cNvPr>
          <p:cNvSpPr>
            <a:spLocks noChangeAspect="1"/>
          </p:cNvSpPr>
          <p:nvPr/>
        </p:nvSpPr>
        <p:spPr>
          <a:xfrm rot="2700000">
            <a:off x="4952506" y="1286350"/>
            <a:ext cx="287972" cy="836332"/>
          </a:xfrm>
          <a:custGeom>
            <a:avLst/>
            <a:gdLst/>
            <a:ahLst/>
            <a:cxnLst/>
            <a:rect l="l" t="t" r="r" b="b"/>
            <a:pathLst>
              <a:path w="287972" h="836332">
                <a:moveTo>
                  <a:pt x="30729" y="55075"/>
                </a:moveTo>
                <a:cubicBezTo>
                  <a:pt x="42478" y="40106"/>
                  <a:pt x="57261" y="27376"/>
                  <a:pt x="74493" y="17880"/>
                </a:cubicBezTo>
                <a:cubicBezTo>
                  <a:pt x="97470" y="5219"/>
                  <a:pt x="122980" y="-693"/>
                  <a:pt x="148292" y="64"/>
                </a:cubicBezTo>
                <a:cubicBezTo>
                  <a:pt x="173603" y="822"/>
                  <a:pt x="198714" y="8247"/>
                  <a:pt x="220893" y="22259"/>
                </a:cubicBezTo>
                <a:cubicBezTo>
                  <a:pt x="261840" y="48130"/>
                  <a:pt x="286805" y="92672"/>
                  <a:pt x="287621" y="140576"/>
                </a:cubicBezTo>
                <a:lnTo>
                  <a:pt x="287972" y="140576"/>
                </a:lnTo>
                <a:lnTo>
                  <a:pt x="287972" y="752171"/>
                </a:lnTo>
                <a:lnTo>
                  <a:pt x="287091" y="752171"/>
                </a:lnTo>
                <a:cubicBezTo>
                  <a:pt x="287327" y="779980"/>
                  <a:pt x="272899" y="806109"/>
                  <a:pt x="248733" y="821844"/>
                </a:cubicBezTo>
                <a:cubicBezTo>
                  <a:pt x="221789" y="839389"/>
                  <a:pt x="187151" y="841125"/>
                  <a:pt x="158504" y="826368"/>
                </a:cubicBezTo>
                <a:cubicBezTo>
                  <a:pt x="134819" y="814168"/>
                  <a:pt x="118430" y="792350"/>
                  <a:pt x="116163" y="766892"/>
                </a:cubicBezTo>
                <a:lnTo>
                  <a:pt x="111480" y="734732"/>
                </a:lnTo>
                <a:lnTo>
                  <a:pt x="111480" y="300602"/>
                </a:lnTo>
                <a:cubicBezTo>
                  <a:pt x="111480" y="292074"/>
                  <a:pt x="114937" y="284352"/>
                  <a:pt x="120526" y="278763"/>
                </a:cubicBezTo>
                <a:cubicBezTo>
                  <a:pt x="126115" y="273174"/>
                  <a:pt x="133837" y="269717"/>
                  <a:pt x="142365" y="269717"/>
                </a:cubicBezTo>
                <a:cubicBezTo>
                  <a:pt x="159423" y="269717"/>
                  <a:pt x="173251" y="283545"/>
                  <a:pt x="173251" y="300602"/>
                </a:cubicBezTo>
                <a:lnTo>
                  <a:pt x="173251" y="751930"/>
                </a:lnTo>
                <a:cubicBezTo>
                  <a:pt x="173648" y="760601"/>
                  <a:pt x="179233" y="768379"/>
                  <a:pt x="187804" y="772291"/>
                </a:cubicBezTo>
                <a:cubicBezTo>
                  <a:pt x="196159" y="776105"/>
                  <a:pt x="206075" y="775650"/>
                  <a:pt x="213975" y="771093"/>
                </a:cubicBezTo>
                <a:cubicBezTo>
                  <a:pt x="221241" y="766901"/>
                  <a:pt x="225775" y="759840"/>
                  <a:pt x="226208" y="752171"/>
                </a:cubicBezTo>
                <a:lnTo>
                  <a:pt x="226201" y="752171"/>
                </a:lnTo>
                <a:lnTo>
                  <a:pt x="226201" y="148909"/>
                </a:lnTo>
                <a:lnTo>
                  <a:pt x="225816" y="148886"/>
                </a:lnTo>
                <a:cubicBezTo>
                  <a:pt x="227602" y="119067"/>
                  <a:pt x="213026" y="90638"/>
                  <a:pt x="187772" y="74682"/>
                </a:cubicBezTo>
                <a:cubicBezTo>
                  <a:pt x="162518" y="58727"/>
                  <a:pt x="130584" y="57771"/>
                  <a:pt x="104421" y="72189"/>
                </a:cubicBezTo>
                <a:cubicBezTo>
                  <a:pt x="78258" y="86606"/>
                  <a:pt x="62009" y="114114"/>
                  <a:pt x="62009" y="143986"/>
                </a:cubicBezTo>
                <a:lnTo>
                  <a:pt x="61771" y="143986"/>
                </a:lnTo>
                <a:lnTo>
                  <a:pt x="61771" y="393381"/>
                </a:lnTo>
                <a:lnTo>
                  <a:pt x="58623" y="371761"/>
                </a:lnTo>
                <a:lnTo>
                  <a:pt x="0" y="450367"/>
                </a:lnTo>
                <a:lnTo>
                  <a:pt x="0" y="132171"/>
                </a:lnTo>
                <a:lnTo>
                  <a:pt x="999" y="132171"/>
                </a:lnTo>
                <a:cubicBezTo>
                  <a:pt x="2830" y="103721"/>
                  <a:pt x="13525" y="76996"/>
                  <a:pt x="30729" y="550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xmlns="" id="{D0810524-E213-4EBD-A372-400A91263F7E}"/>
              </a:ext>
            </a:extLst>
          </p:cNvPr>
          <p:cNvSpPr/>
          <p:nvPr/>
        </p:nvSpPr>
        <p:spPr>
          <a:xfrm>
            <a:off x="6270362" y="1577493"/>
            <a:ext cx="2343215" cy="4184043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xmlns="" id="{0D3843B5-891D-4FE2-A0C7-242168A99A0D}"/>
              </a:ext>
            </a:extLst>
          </p:cNvPr>
          <p:cNvSpPr/>
          <p:nvPr/>
        </p:nvSpPr>
        <p:spPr>
          <a:xfrm>
            <a:off x="8962300" y="1603673"/>
            <a:ext cx="2343215" cy="418404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Block Arc 14">
            <a:extLst>
              <a:ext uri="{FF2B5EF4-FFF2-40B4-BE49-F238E27FC236}">
                <a16:creationId xmlns:a16="http://schemas.microsoft.com/office/drawing/2014/main" xmlns="" id="{80A80EB3-849C-459C-BE82-B0EDC31A7434}"/>
              </a:ext>
            </a:extLst>
          </p:cNvPr>
          <p:cNvSpPr>
            <a:spLocks noChangeAspect="1"/>
          </p:cNvSpPr>
          <p:nvPr/>
        </p:nvSpPr>
        <p:spPr>
          <a:xfrm rot="2700000">
            <a:off x="9979010" y="1286350"/>
            <a:ext cx="287972" cy="836332"/>
          </a:xfrm>
          <a:custGeom>
            <a:avLst/>
            <a:gdLst/>
            <a:ahLst/>
            <a:cxnLst/>
            <a:rect l="l" t="t" r="r" b="b"/>
            <a:pathLst>
              <a:path w="287972" h="836332">
                <a:moveTo>
                  <a:pt x="30729" y="55075"/>
                </a:moveTo>
                <a:cubicBezTo>
                  <a:pt x="42478" y="40106"/>
                  <a:pt x="57261" y="27376"/>
                  <a:pt x="74493" y="17880"/>
                </a:cubicBezTo>
                <a:cubicBezTo>
                  <a:pt x="97470" y="5219"/>
                  <a:pt x="122980" y="-693"/>
                  <a:pt x="148292" y="64"/>
                </a:cubicBezTo>
                <a:cubicBezTo>
                  <a:pt x="173603" y="822"/>
                  <a:pt x="198714" y="8247"/>
                  <a:pt x="220893" y="22259"/>
                </a:cubicBezTo>
                <a:cubicBezTo>
                  <a:pt x="261840" y="48130"/>
                  <a:pt x="286805" y="92672"/>
                  <a:pt x="287621" y="140576"/>
                </a:cubicBezTo>
                <a:lnTo>
                  <a:pt x="287972" y="140576"/>
                </a:lnTo>
                <a:lnTo>
                  <a:pt x="287972" y="752171"/>
                </a:lnTo>
                <a:lnTo>
                  <a:pt x="287091" y="752171"/>
                </a:lnTo>
                <a:cubicBezTo>
                  <a:pt x="287327" y="779980"/>
                  <a:pt x="272899" y="806109"/>
                  <a:pt x="248733" y="821844"/>
                </a:cubicBezTo>
                <a:cubicBezTo>
                  <a:pt x="221789" y="839389"/>
                  <a:pt x="187151" y="841125"/>
                  <a:pt x="158504" y="826368"/>
                </a:cubicBezTo>
                <a:cubicBezTo>
                  <a:pt x="134819" y="814168"/>
                  <a:pt x="118430" y="792350"/>
                  <a:pt x="116163" y="766892"/>
                </a:cubicBezTo>
                <a:lnTo>
                  <a:pt x="111480" y="734732"/>
                </a:lnTo>
                <a:lnTo>
                  <a:pt x="111480" y="300602"/>
                </a:lnTo>
                <a:cubicBezTo>
                  <a:pt x="111480" y="292074"/>
                  <a:pt x="114937" y="284352"/>
                  <a:pt x="120526" y="278763"/>
                </a:cubicBezTo>
                <a:cubicBezTo>
                  <a:pt x="126115" y="273174"/>
                  <a:pt x="133837" y="269717"/>
                  <a:pt x="142365" y="269717"/>
                </a:cubicBezTo>
                <a:cubicBezTo>
                  <a:pt x="159423" y="269717"/>
                  <a:pt x="173251" y="283545"/>
                  <a:pt x="173251" y="300602"/>
                </a:cubicBezTo>
                <a:lnTo>
                  <a:pt x="173251" y="751930"/>
                </a:lnTo>
                <a:cubicBezTo>
                  <a:pt x="173648" y="760601"/>
                  <a:pt x="179233" y="768379"/>
                  <a:pt x="187804" y="772291"/>
                </a:cubicBezTo>
                <a:cubicBezTo>
                  <a:pt x="196159" y="776105"/>
                  <a:pt x="206075" y="775650"/>
                  <a:pt x="213975" y="771093"/>
                </a:cubicBezTo>
                <a:cubicBezTo>
                  <a:pt x="221241" y="766901"/>
                  <a:pt x="225775" y="759840"/>
                  <a:pt x="226208" y="752171"/>
                </a:cubicBezTo>
                <a:lnTo>
                  <a:pt x="226201" y="752171"/>
                </a:lnTo>
                <a:lnTo>
                  <a:pt x="226201" y="148909"/>
                </a:lnTo>
                <a:lnTo>
                  <a:pt x="225816" y="148886"/>
                </a:lnTo>
                <a:cubicBezTo>
                  <a:pt x="227602" y="119067"/>
                  <a:pt x="213026" y="90638"/>
                  <a:pt x="187772" y="74682"/>
                </a:cubicBezTo>
                <a:cubicBezTo>
                  <a:pt x="162518" y="58727"/>
                  <a:pt x="130584" y="57771"/>
                  <a:pt x="104421" y="72189"/>
                </a:cubicBezTo>
                <a:cubicBezTo>
                  <a:pt x="78258" y="86606"/>
                  <a:pt x="62009" y="114114"/>
                  <a:pt x="62009" y="143986"/>
                </a:cubicBezTo>
                <a:lnTo>
                  <a:pt x="61771" y="143986"/>
                </a:lnTo>
                <a:lnTo>
                  <a:pt x="61771" y="393381"/>
                </a:lnTo>
                <a:lnTo>
                  <a:pt x="58623" y="371761"/>
                </a:lnTo>
                <a:lnTo>
                  <a:pt x="0" y="450367"/>
                </a:lnTo>
                <a:lnTo>
                  <a:pt x="0" y="132171"/>
                </a:lnTo>
                <a:lnTo>
                  <a:pt x="999" y="132171"/>
                </a:lnTo>
                <a:cubicBezTo>
                  <a:pt x="2830" y="103721"/>
                  <a:pt x="13525" y="76996"/>
                  <a:pt x="30729" y="550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35" name="Block Arc 14">
            <a:extLst>
              <a:ext uri="{FF2B5EF4-FFF2-40B4-BE49-F238E27FC236}">
                <a16:creationId xmlns:a16="http://schemas.microsoft.com/office/drawing/2014/main" xmlns="" id="{0AEF89A7-8575-4A34-B59D-83525D092461}"/>
              </a:ext>
            </a:extLst>
          </p:cNvPr>
          <p:cNvSpPr>
            <a:spLocks noChangeAspect="1"/>
          </p:cNvSpPr>
          <p:nvPr/>
        </p:nvSpPr>
        <p:spPr>
          <a:xfrm rot="2700000">
            <a:off x="7389879" y="1286347"/>
            <a:ext cx="287972" cy="836332"/>
          </a:xfrm>
          <a:custGeom>
            <a:avLst/>
            <a:gdLst/>
            <a:ahLst/>
            <a:cxnLst/>
            <a:rect l="l" t="t" r="r" b="b"/>
            <a:pathLst>
              <a:path w="287972" h="836332">
                <a:moveTo>
                  <a:pt x="30729" y="55075"/>
                </a:moveTo>
                <a:cubicBezTo>
                  <a:pt x="42478" y="40106"/>
                  <a:pt x="57261" y="27376"/>
                  <a:pt x="74493" y="17880"/>
                </a:cubicBezTo>
                <a:cubicBezTo>
                  <a:pt x="97470" y="5219"/>
                  <a:pt x="122980" y="-693"/>
                  <a:pt x="148292" y="64"/>
                </a:cubicBezTo>
                <a:cubicBezTo>
                  <a:pt x="173603" y="822"/>
                  <a:pt x="198714" y="8247"/>
                  <a:pt x="220893" y="22259"/>
                </a:cubicBezTo>
                <a:cubicBezTo>
                  <a:pt x="261840" y="48130"/>
                  <a:pt x="286805" y="92672"/>
                  <a:pt x="287621" y="140576"/>
                </a:cubicBezTo>
                <a:lnTo>
                  <a:pt x="287972" y="140576"/>
                </a:lnTo>
                <a:lnTo>
                  <a:pt x="287972" y="752171"/>
                </a:lnTo>
                <a:lnTo>
                  <a:pt x="287091" y="752171"/>
                </a:lnTo>
                <a:cubicBezTo>
                  <a:pt x="287327" y="779980"/>
                  <a:pt x="272899" y="806109"/>
                  <a:pt x="248733" y="821844"/>
                </a:cubicBezTo>
                <a:cubicBezTo>
                  <a:pt x="221789" y="839389"/>
                  <a:pt x="187151" y="841125"/>
                  <a:pt x="158504" y="826368"/>
                </a:cubicBezTo>
                <a:cubicBezTo>
                  <a:pt x="134819" y="814168"/>
                  <a:pt x="118430" y="792350"/>
                  <a:pt x="116163" y="766892"/>
                </a:cubicBezTo>
                <a:lnTo>
                  <a:pt x="111480" y="734732"/>
                </a:lnTo>
                <a:lnTo>
                  <a:pt x="111480" y="300602"/>
                </a:lnTo>
                <a:cubicBezTo>
                  <a:pt x="111480" y="292074"/>
                  <a:pt x="114937" y="284352"/>
                  <a:pt x="120526" y="278763"/>
                </a:cubicBezTo>
                <a:cubicBezTo>
                  <a:pt x="126115" y="273174"/>
                  <a:pt x="133837" y="269717"/>
                  <a:pt x="142365" y="269717"/>
                </a:cubicBezTo>
                <a:cubicBezTo>
                  <a:pt x="159423" y="269717"/>
                  <a:pt x="173251" y="283545"/>
                  <a:pt x="173251" y="300602"/>
                </a:cubicBezTo>
                <a:lnTo>
                  <a:pt x="173251" y="751930"/>
                </a:lnTo>
                <a:cubicBezTo>
                  <a:pt x="173648" y="760601"/>
                  <a:pt x="179233" y="768379"/>
                  <a:pt x="187804" y="772291"/>
                </a:cubicBezTo>
                <a:cubicBezTo>
                  <a:pt x="196159" y="776105"/>
                  <a:pt x="206075" y="775650"/>
                  <a:pt x="213975" y="771093"/>
                </a:cubicBezTo>
                <a:cubicBezTo>
                  <a:pt x="221241" y="766901"/>
                  <a:pt x="225775" y="759840"/>
                  <a:pt x="226208" y="752171"/>
                </a:cubicBezTo>
                <a:lnTo>
                  <a:pt x="226201" y="752171"/>
                </a:lnTo>
                <a:lnTo>
                  <a:pt x="226201" y="148909"/>
                </a:lnTo>
                <a:lnTo>
                  <a:pt x="225816" y="148886"/>
                </a:lnTo>
                <a:cubicBezTo>
                  <a:pt x="227602" y="119067"/>
                  <a:pt x="213026" y="90638"/>
                  <a:pt x="187772" y="74682"/>
                </a:cubicBezTo>
                <a:cubicBezTo>
                  <a:pt x="162518" y="58727"/>
                  <a:pt x="130584" y="57771"/>
                  <a:pt x="104421" y="72189"/>
                </a:cubicBezTo>
                <a:cubicBezTo>
                  <a:pt x="78258" y="86606"/>
                  <a:pt x="62009" y="114114"/>
                  <a:pt x="62009" y="143986"/>
                </a:cubicBezTo>
                <a:lnTo>
                  <a:pt x="61771" y="143986"/>
                </a:lnTo>
                <a:lnTo>
                  <a:pt x="61771" y="393381"/>
                </a:lnTo>
                <a:lnTo>
                  <a:pt x="58623" y="371761"/>
                </a:lnTo>
                <a:lnTo>
                  <a:pt x="0" y="450367"/>
                </a:lnTo>
                <a:lnTo>
                  <a:pt x="0" y="132171"/>
                </a:lnTo>
                <a:lnTo>
                  <a:pt x="999" y="132171"/>
                </a:lnTo>
                <a:cubicBezTo>
                  <a:pt x="2830" y="103721"/>
                  <a:pt x="13525" y="76996"/>
                  <a:pt x="30729" y="550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92401D7-6AD6-4D67-9B19-DA11261C5150}"/>
              </a:ext>
            </a:extLst>
          </p:cNvPr>
          <p:cNvSpPr txBox="1"/>
          <p:nvPr/>
        </p:nvSpPr>
        <p:spPr>
          <a:xfrm>
            <a:off x="902852" y="3193363"/>
            <a:ext cx="234321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altLang="en-US" dirty="0">
                <a:latin typeface="Times New Roman" panose="02020603050405020304" pitchFamily="18" charset="0"/>
              </a:rPr>
              <a:t>Organisasi harus mempunyai visi TI.</a:t>
            </a:r>
          </a:p>
          <a:p>
            <a:pPr algn="ctr"/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5DB9164F-9C8A-4393-96F3-5744D2FBCFF3}"/>
              </a:ext>
            </a:extLst>
          </p:cNvPr>
          <p:cNvSpPr txBox="1"/>
          <p:nvPr/>
        </p:nvSpPr>
        <p:spPr>
          <a:xfrm>
            <a:off x="6513342" y="3193363"/>
            <a:ext cx="18991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altLang="en-US" dirty="0">
                <a:latin typeface="Times New Roman" panose="02020603050405020304" pitchFamily="18" charset="0"/>
              </a:rPr>
              <a:t>Menjadi yang pertama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085AEDE-6A29-4EC7-9853-4AEAA5365334}"/>
              </a:ext>
            </a:extLst>
          </p:cNvPr>
          <p:cNvSpPr txBox="1"/>
          <p:nvPr/>
        </p:nvSpPr>
        <p:spPr>
          <a:xfrm>
            <a:off x="9226362" y="3151166"/>
            <a:ext cx="188711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altLang="en-US" dirty="0">
                <a:latin typeface="Times New Roman" panose="02020603050405020304" pitchFamily="18" charset="0"/>
              </a:rPr>
              <a:t>Kreatif menarik jangkauan dan lingkupan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954105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-13647" y="6375400"/>
            <a:ext cx="12219295" cy="482601"/>
            <a:chOff x="-13647" y="6375400"/>
            <a:chExt cx="12219295" cy="482601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 rotWithShape="1">
            <a:blip r:embed="rId3"/>
            <a:srcRect l="25472" t="86214" r="7764" b="9926"/>
            <a:stretch/>
          </p:blipFill>
          <p:spPr>
            <a:xfrm>
              <a:off x="-13647" y="6375400"/>
              <a:ext cx="12205648" cy="482601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 rotWithShape="1">
            <a:blip r:embed="rId4"/>
            <a:srcRect l="40877" t="29110" r="44518" b="65812"/>
            <a:stretch/>
          </p:blipFill>
          <p:spPr>
            <a:xfrm>
              <a:off x="8884693" y="6375401"/>
              <a:ext cx="3320955" cy="457096"/>
            </a:xfrm>
            <a:prstGeom prst="rect">
              <a:avLst/>
            </a:prstGeom>
          </p:spPr>
        </p:pic>
        <p:sp>
          <p:nvSpPr>
            <p:cNvPr id="7" name="Rectangle 6"/>
            <p:cNvSpPr/>
            <p:nvPr/>
          </p:nvSpPr>
          <p:spPr>
            <a:xfrm>
              <a:off x="-1" y="6375400"/>
              <a:ext cx="8884693" cy="457097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2400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9226362" y="6395624"/>
              <a:ext cx="256352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>
                  <a:latin typeface="Roboto"/>
                </a:rPr>
                <a:t>info@darmajaya.ac.id</a:t>
              </a:r>
              <a:endParaRPr lang="en-US" b="1" dirty="0"/>
            </a:p>
          </p:txBody>
        </p:sp>
      </p:grpSp>
      <p:pic>
        <p:nvPicPr>
          <p:cNvPr id="27" name="Picture 26" descr="D:\desain ppt\desain ppt corel\kuning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-13647" y="300218"/>
            <a:ext cx="10276763" cy="515998"/>
          </a:xfrm>
          <a:prstGeom prst="rect">
            <a:avLst/>
          </a:prstGeom>
          <a:noFill/>
        </p:spPr>
      </p:pic>
      <p:sp>
        <p:nvSpPr>
          <p:cNvPr id="28" name="Slide Number Placeholder 7"/>
          <p:cNvSpPr txBox="1">
            <a:spLocks/>
          </p:cNvSpPr>
          <p:nvPr/>
        </p:nvSpPr>
        <p:spPr>
          <a:xfrm>
            <a:off x="77533" y="300216"/>
            <a:ext cx="454728" cy="50413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>
            <a:defPPr>
              <a:defRPr lang="id-ID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id-ID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6116" y="268619"/>
            <a:ext cx="2230841" cy="567325"/>
          </a:xfrm>
          <a:prstGeom prst="rect">
            <a:avLst/>
          </a:prstGeom>
        </p:spPr>
      </p:pic>
      <p:sp>
        <p:nvSpPr>
          <p:cNvPr id="10" name="Up Arrow 3">
            <a:extLst>
              <a:ext uri="{FF2B5EF4-FFF2-40B4-BE49-F238E27FC236}">
                <a16:creationId xmlns:a16="http://schemas.microsoft.com/office/drawing/2014/main" xmlns="" id="{1701C2E3-4F99-47C3-92CD-EC1C9B2B18F6}"/>
              </a:ext>
            </a:extLst>
          </p:cNvPr>
          <p:cNvSpPr/>
          <p:nvPr/>
        </p:nvSpPr>
        <p:spPr>
          <a:xfrm>
            <a:off x="77533" y="1507385"/>
            <a:ext cx="2188737" cy="4418771"/>
          </a:xfrm>
          <a:prstGeom prst="upArrow">
            <a:avLst>
              <a:gd name="adj1" fmla="val 66553"/>
              <a:gd name="adj2" fmla="val 30688"/>
            </a:avLst>
          </a:prstGeom>
          <a:solidFill>
            <a:schemeClr val="accent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78E5B808-1A79-4F96-828C-D58FF05A9E66}"/>
              </a:ext>
            </a:extLst>
          </p:cNvPr>
          <p:cNvSpPr/>
          <p:nvPr/>
        </p:nvSpPr>
        <p:spPr>
          <a:xfrm>
            <a:off x="882726" y="4910246"/>
            <a:ext cx="4347011" cy="720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A290E803-4434-44E6-ADBC-CF65224A2C66}"/>
              </a:ext>
            </a:extLst>
          </p:cNvPr>
          <p:cNvSpPr/>
          <p:nvPr/>
        </p:nvSpPr>
        <p:spPr>
          <a:xfrm>
            <a:off x="882726" y="2318324"/>
            <a:ext cx="4347011" cy="720000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A65E592A-A604-4E3B-A664-694C3BF0F6CC}"/>
              </a:ext>
            </a:extLst>
          </p:cNvPr>
          <p:cNvSpPr/>
          <p:nvPr/>
        </p:nvSpPr>
        <p:spPr>
          <a:xfrm>
            <a:off x="882726" y="3188849"/>
            <a:ext cx="4347011" cy="720000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7E743A4-0004-438E-A77B-699720D43616}"/>
              </a:ext>
            </a:extLst>
          </p:cNvPr>
          <p:cNvSpPr/>
          <p:nvPr/>
        </p:nvSpPr>
        <p:spPr>
          <a:xfrm>
            <a:off x="882726" y="4054597"/>
            <a:ext cx="4347011" cy="720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xmlns="" id="{A199ED90-E3A2-4146-8240-F85B13908CBB}"/>
              </a:ext>
            </a:extLst>
          </p:cNvPr>
          <p:cNvGrpSpPr/>
          <p:nvPr/>
        </p:nvGrpSpPr>
        <p:grpSpPr>
          <a:xfrm>
            <a:off x="407541" y="4699888"/>
            <a:ext cx="1493509" cy="756162"/>
            <a:chOff x="4333508" y="1848856"/>
            <a:chExt cx="1493509" cy="756162"/>
          </a:xfrm>
        </p:grpSpPr>
        <p:pic>
          <p:nvPicPr>
            <p:cNvPr id="16" name="Picture 2" descr="E:\002-KIMS BUSINESS\007-04-1-FIVERR\01-PPT-TEMPLATE\COVER-PSD\05-cut-01.png">
              <a:extLst>
                <a:ext uri="{FF2B5EF4-FFF2-40B4-BE49-F238E27FC236}">
                  <a16:creationId xmlns:a16="http://schemas.microsoft.com/office/drawing/2014/main" xmlns="" id="{2705702E-44A6-41BC-8795-C0FF57FCD3D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8900000">
              <a:off x="4567017" y="2249621"/>
              <a:ext cx="1260000" cy="3553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xmlns="" id="{6F0B62D6-9AA7-414A-B27A-154FAD9B7860}"/>
                </a:ext>
              </a:extLst>
            </p:cNvPr>
            <p:cNvSpPr/>
            <p:nvPr/>
          </p:nvSpPr>
          <p:spPr>
            <a:xfrm rot="18900000">
              <a:off x="4333508" y="1848856"/>
              <a:ext cx="1272933" cy="633311"/>
            </a:xfrm>
            <a:prstGeom prst="triangle">
              <a:avLst>
                <a:gd name="adj" fmla="val 5115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/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xmlns="" id="{CAB1BD60-8A61-4B7D-9ABD-26B9D86703E3}"/>
              </a:ext>
            </a:extLst>
          </p:cNvPr>
          <p:cNvGrpSpPr/>
          <p:nvPr/>
        </p:nvGrpSpPr>
        <p:grpSpPr>
          <a:xfrm>
            <a:off x="407541" y="2112385"/>
            <a:ext cx="1493509" cy="756162"/>
            <a:chOff x="4333508" y="1848856"/>
            <a:chExt cx="1493509" cy="756162"/>
          </a:xfrm>
        </p:grpSpPr>
        <p:pic>
          <p:nvPicPr>
            <p:cNvPr id="21" name="Picture 2" descr="E:\002-KIMS BUSINESS\007-04-1-FIVERR\01-PPT-TEMPLATE\COVER-PSD\05-cut-01.png">
              <a:extLst>
                <a:ext uri="{FF2B5EF4-FFF2-40B4-BE49-F238E27FC236}">
                  <a16:creationId xmlns:a16="http://schemas.microsoft.com/office/drawing/2014/main" xmlns="" id="{08453BB4-194C-47A8-A42D-84CB3307F9A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8900000">
              <a:off x="4567017" y="2249621"/>
              <a:ext cx="1260000" cy="3553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2" name="Isosceles Triangle 21">
              <a:extLst>
                <a:ext uri="{FF2B5EF4-FFF2-40B4-BE49-F238E27FC236}">
                  <a16:creationId xmlns:a16="http://schemas.microsoft.com/office/drawing/2014/main" xmlns="" id="{47CA7771-ADAA-41DF-A24E-967FEFEC9354}"/>
                </a:ext>
              </a:extLst>
            </p:cNvPr>
            <p:cNvSpPr/>
            <p:nvPr/>
          </p:nvSpPr>
          <p:spPr>
            <a:xfrm rot="18900000">
              <a:off x="4333508" y="1848856"/>
              <a:ext cx="1272933" cy="633311"/>
            </a:xfrm>
            <a:prstGeom prst="triangle">
              <a:avLst>
                <a:gd name="adj" fmla="val 5115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xmlns="" id="{AA75B972-DB6B-4258-89E5-32E07F0C690C}"/>
              </a:ext>
            </a:extLst>
          </p:cNvPr>
          <p:cNvGrpSpPr/>
          <p:nvPr/>
        </p:nvGrpSpPr>
        <p:grpSpPr>
          <a:xfrm>
            <a:off x="407541" y="2989051"/>
            <a:ext cx="1493509" cy="756162"/>
            <a:chOff x="4333508" y="1848856"/>
            <a:chExt cx="1493509" cy="756162"/>
          </a:xfrm>
        </p:grpSpPr>
        <p:pic>
          <p:nvPicPr>
            <p:cNvPr id="24" name="Picture 2" descr="E:\002-KIMS BUSINESS\007-04-1-FIVERR\01-PPT-TEMPLATE\COVER-PSD\05-cut-01.png">
              <a:extLst>
                <a:ext uri="{FF2B5EF4-FFF2-40B4-BE49-F238E27FC236}">
                  <a16:creationId xmlns:a16="http://schemas.microsoft.com/office/drawing/2014/main" xmlns="" id="{D5229800-819B-4AAC-A82B-3D91CF1605C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8900000">
              <a:off x="4567017" y="2249621"/>
              <a:ext cx="1260000" cy="3553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5" name="Isosceles Triangle 24">
              <a:extLst>
                <a:ext uri="{FF2B5EF4-FFF2-40B4-BE49-F238E27FC236}">
                  <a16:creationId xmlns:a16="http://schemas.microsoft.com/office/drawing/2014/main" xmlns="" id="{3F5BBE44-DCDF-42FD-9E44-5465792213CC}"/>
                </a:ext>
              </a:extLst>
            </p:cNvPr>
            <p:cNvSpPr/>
            <p:nvPr/>
          </p:nvSpPr>
          <p:spPr>
            <a:xfrm rot="18900000">
              <a:off x="4333508" y="1848856"/>
              <a:ext cx="1272933" cy="633311"/>
            </a:xfrm>
            <a:prstGeom prst="triangle">
              <a:avLst>
                <a:gd name="adj" fmla="val 5115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xmlns="" id="{F46A3F59-6105-4DE9-B9C3-CDA5C88974E8}"/>
              </a:ext>
            </a:extLst>
          </p:cNvPr>
          <p:cNvGrpSpPr/>
          <p:nvPr/>
        </p:nvGrpSpPr>
        <p:grpSpPr>
          <a:xfrm>
            <a:off x="407541" y="3865719"/>
            <a:ext cx="1493509" cy="756162"/>
            <a:chOff x="4333508" y="1848856"/>
            <a:chExt cx="1493509" cy="756162"/>
          </a:xfrm>
        </p:grpSpPr>
        <p:pic>
          <p:nvPicPr>
            <p:cNvPr id="30" name="Picture 2" descr="E:\002-KIMS BUSINESS\007-04-1-FIVERR\01-PPT-TEMPLATE\COVER-PSD\05-cut-01.png">
              <a:extLst>
                <a:ext uri="{FF2B5EF4-FFF2-40B4-BE49-F238E27FC236}">
                  <a16:creationId xmlns:a16="http://schemas.microsoft.com/office/drawing/2014/main" xmlns="" id="{F256DDB6-A944-4CF4-A111-F6D68538135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8900000">
              <a:off x="4567017" y="2249621"/>
              <a:ext cx="1260000" cy="3553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xmlns="" id="{E2720890-40F6-4E9C-B4A4-8058C24B3120}"/>
                </a:ext>
              </a:extLst>
            </p:cNvPr>
            <p:cNvSpPr/>
            <p:nvPr/>
          </p:nvSpPr>
          <p:spPr>
            <a:xfrm rot="18900000">
              <a:off x="4333508" y="1848856"/>
              <a:ext cx="1272933" cy="633311"/>
            </a:xfrm>
            <a:prstGeom prst="triangle">
              <a:avLst>
                <a:gd name="adj" fmla="val 5115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/>
            </a:p>
          </p:txBody>
        </p:sp>
      </p:grpSp>
      <p:sp>
        <p:nvSpPr>
          <p:cNvPr id="40" name="Up Arrow 3">
            <a:extLst>
              <a:ext uri="{FF2B5EF4-FFF2-40B4-BE49-F238E27FC236}">
                <a16:creationId xmlns:a16="http://schemas.microsoft.com/office/drawing/2014/main" xmlns="" id="{03882C94-F5F9-4851-922D-305C8C05C6C8}"/>
              </a:ext>
            </a:extLst>
          </p:cNvPr>
          <p:cNvSpPr/>
          <p:nvPr/>
        </p:nvSpPr>
        <p:spPr>
          <a:xfrm>
            <a:off x="6543029" y="1561370"/>
            <a:ext cx="2188737" cy="4418771"/>
          </a:xfrm>
          <a:prstGeom prst="upArrow">
            <a:avLst>
              <a:gd name="adj1" fmla="val 66553"/>
              <a:gd name="adj2" fmla="val 30688"/>
            </a:avLst>
          </a:prstGeom>
          <a:solidFill>
            <a:schemeClr val="accent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xmlns="" id="{CC4F3757-5BE9-4027-A979-9BBA1B8CCCFF}"/>
              </a:ext>
            </a:extLst>
          </p:cNvPr>
          <p:cNvSpPr/>
          <p:nvPr/>
        </p:nvSpPr>
        <p:spPr>
          <a:xfrm>
            <a:off x="7348222" y="4964231"/>
            <a:ext cx="4347011" cy="720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altLang="en-US" sz="1400">
                <a:solidFill>
                  <a:schemeClr val="tx1"/>
                </a:solidFill>
                <a:latin typeface="Times New Roman" panose="02020603050405020304" pitchFamily="18" charset="0"/>
              </a:rPr>
              <a:t>Perbedaan kultur</a:t>
            </a:r>
            <a:endParaRPr lang="ko-KR" altLang="en-US" sz="1400">
              <a:solidFill>
                <a:schemeClr val="tx1"/>
              </a:solidFill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xmlns="" id="{71C72D45-E918-4C69-99F6-E7CF96E5FE8F}"/>
              </a:ext>
            </a:extLst>
          </p:cNvPr>
          <p:cNvSpPr/>
          <p:nvPr/>
        </p:nvSpPr>
        <p:spPr>
          <a:xfrm>
            <a:off x="7348222" y="2372309"/>
            <a:ext cx="4347011" cy="720000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xmlns="" id="{20113480-FC22-4670-828D-8A34BC7BA153}"/>
              </a:ext>
            </a:extLst>
          </p:cNvPr>
          <p:cNvSpPr/>
          <p:nvPr/>
        </p:nvSpPr>
        <p:spPr>
          <a:xfrm>
            <a:off x="7348222" y="3242834"/>
            <a:ext cx="4347011" cy="720000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xmlns="" id="{410F851A-5763-4EB7-A581-713E1EF92E9B}"/>
              </a:ext>
            </a:extLst>
          </p:cNvPr>
          <p:cNvSpPr/>
          <p:nvPr/>
        </p:nvSpPr>
        <p:spPr>
          <a:xfrm>
            <a:off x="7348222" y="4108582"/>
            <a:ext cx="4347011" cy="720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xmlns="" id="{831843BD-78A1-473F-A225-F980EE61F9B0}"/>
              </a:ext>
            </a:extLst>
          </p:cNvPr>
          <p:cNvGrpSpPr/>
          <p:nvPr/>
        </p:nvGrpSpPr>
        <p:grpSpPr>
          <a:xfrm>
            <a:off x="6873037" y="4753873"/>
            <a:ext cx="1493509" cy="756162"/>
            <a:chOff x="4333508" y="1848856"/>
            <a:chExt cx="1493509" cy="756162"/>
          </a:xfrm>
        </p:grpSpPr>
        <p:pic>
          <p:nvPicPr>
            <p:cNvPr id="46" name="Picture 2" descr="E:\002-KIMS BUSINESS\007-04-1-FIVERR\01-PPT-TEMPLATE\COVER-PSD\05-cut-01.png">
              <a:extLst>
                <a:ext uri="{FF2B5EF4-FFF2-40B4-BE49-F238E27FC236}">
                  <a16:creationId xmlns:a16="http://schemas.microsoft.com/office/drawing/2014/main" xmlns="" id="{4071F510-DFF3-446A-AB0D-95882D86324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8900000">
              <a:off x="4567017" y="2249621"/>
              <a:ext cx="1260000" cy="3553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7" name="Isosceles Triangle 46">
              <a:extLst>
                <a:ext uri="{FF2B5EF4-FFF2-40B4-BE49-F238E27FC236}">
                  <a16:creationId xmlns:a16="http://schemas.microsoft.com/office/drawing/2014/main" xmlns="" id="{647D4686-2F31-498A-B6A4-144139B62C07}"/>
                </a:ext>
              </a:extLst>
            </p:cNvPr>
            <p:cNvSpPr/>
            <p:nvPr/>
          </p:nvSpPr>
          <p:spPr>
            <a:xfrm rot="18900000">
              <a:off x="4333508" y="1848856"/>
              <a:ext cx="1272933" cy="633311"/>
            </a:xfrm>
            <a:prstGeom prst="triangle">
              <a:avLst>
                <a:gd name="adj" fmla="val 5115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/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xmlns="" id="{A53C19F3-A470-4C26-B466-D6B25555DE66}"/>
              </a:ext>
            </a:extLst>
          </p:cNvPr>
          <p:cNvGrpSpPr/>
          <p:nvPr/>
        </p:nvGrpSpPr>
        <p:grpSpPr>
          <a:xfrm>
            <a:off x="6873037" y="2166370"/>
            <a:ext cx="1493509" cy="756162"/>
            <a:chOff x="4333508" y="1848856"/>
            <a:chExt cx="1493509" cy="756162"/>
          </a:xfrm>
        </p:grpSpPr>
        <p:pic>
          <p:nvPicPr>
            <p:cNvPr id="49" name="Picture 2" descr="E:\002-KIMS BUSINESS\007-04-1-FIVERR\01-PPT-TEMPLATE\COVER-PSD\05-cut-01.png">
              <a:extLst>
                <a:ext uri="{FF2B5EF4-FFF2-40B4-BE49-F238E27FC236}">
                  <a16:creationId xmlns:a16="http://schemas.microsoft.com/office/drawing/2014/main" xmlns="" id="{74823D9D-5A50-4226-9B47-01DBCA6A641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8900000">
              <a:off x="4567017" y="2249621"/>
              <a:ext cx="1260000" cy="3553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xmlns="" id="{5B3E1091-3304-4B68-96C4-09A5CD0A2F07}"/>
                </a:ext>
              </a:extLst>
            </p:cNvPr>
            <p:cNvSpPr/>
            <p:nvPr/>
          </p:nvSpPr>
          <p:spPr>
            <a:xfrm rot="18900000">
              <a:off x="4333508" y="1848856"/>
              <a:ext cx="1272933" cy="633311"/>
            </a:xfrm>
            <a:prstGeom prst="triangle">
              <a:avLst>
                <a:gd name="adj" fmla="val 5115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xmlns="" id="{250C1DE8-9619-4B69-87BE-F5ED3C014F0C}"/>
              </a:ext>
            </a:extLst>
          </p:cNvPr>
          <p:cNvGrpSpPr/>
          <p:nvPr/>
        </p:nvGrpSpPr>
        <p:grpSpPr>
          <a:xfrm>
            <a:off x="6873037" y="3043036"/>
            <a:ext cx="1493509" cy="756162"/>
            <a:chOff x="4333508" y="1848856"/>
            <a:chExt cx="1493509" cy="756162"/>
          </a:xfrm>
        </p:grpSpPr>
        <p:pic>
          <p:nvPicPr>
            <p:cNvPr id="52" name="Picture 2" descr="E:\002-KIMS BUSINESS\007-04-1-FIVERR\01-PPT-TEMPLATE\COVER-PSD\05-cut-01.png">
              <a:extLst>
                <a:ext uri="{FF2B5EF4-FFF2-40B4-BE49-F238E27FC236}">
                  <a16:creationId xmlns:a16="http://schemas.microsoft.com/office/drawing/2014/main" xmlns="" id="{1BAD90B8-85C5-4EF9-BC72-6F6F15B2CCC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8900000">
              <a:off x="4567017" y="2249621"/>
              <a:ext cx="1260000" cy="3553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3" name="Isosceles Triangle 52">
              <a:extLst>
                <a:ext uri="{FF2B5EF4-FFF2-40B4-BE49-F238E27FC236}">
                  <a16:creationId xmlns:a16="http://schemas.microsoft.com/office/drawing/2014/main" xmlns="" id="{829EB485-B0DF-4EE1-9019-99912CAA182A}"/>
                </a:ext>
              </a:extLst>
            </p:cNvPr>
            <p:cNvSpPr/>
            <p:nvPr/>
          </p:nvSpPr>
          <p:spPr>
            <a:xfrm rot="18900000">
              <a:off x="4333508" y="1848856"/>
              <a:ext cx="1272933" cy="633311"/>
            </a:xfrm>
            <a:prstGeom prst="triangle">
              <a:avLst>
                <a:gd name="adj" fmla="val 5115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xmlns="" id="{30D7D8A8-C87E-45E6-904D-9F2D92407100}"/>
              </a:ext>
            </a:extLst>
          </p:cNvPr>
          <p:cNvGrpSpPr/>
          <p:nvPr/>
        </p:nvGrpSpPr>
        <p:grpSpPr>
          <a:xfrm>
            <a:off x="6873037" y="3919704"/>
            <a:ext cx="1493509" cy="756162"/>
            <a:chOff x="4333508" y="1848856"/>
            <a:chExt cx="1493509" cy="756162"/>
          </a:xfrm>
        </p:grpSpPr>
        <p:pic>
          <p:nvPicPr>
            <p:cNvPr id="55" name="Picture 2" descr="E:\002-KIMS BUSINESS\007-04-1-FIVERR\01-PPT-TEMPLATE\COVER-PSD\05-cut-01.png">
              <a:extLst>
                <a:ext uri="{FF2B5EF4-FFF2-40B4-BE49-F238E27FC236}">
                  <a16:creationId xmlns:a16="http://schemas.microsoft.com/office/drawing/2014/main" xmlns="" id="{A55D2F95-8712-45A2-9101-947E5F2DFFB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8900000">
              <a:off x="4567017" y="2249621"/>
              <a:ext cx="1260000" cy="3553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6" name="Isosceles Triangle 55">
              <a:extLst>
                <a:ext uri="{FF2B5EF4-FFF2-40B4-BE49-F238E27FC236}">
                  <a16:creationId xmlns:a16="http://schemas.microsoft.com/office/drawing/2014/main" xmlns="" id="{D44D1F8C-3BD6-41F4-9C5B-B1B2889FBD4B}"/>
                </a:ext>
              </a:extLst>
            </p:cNvPr>
            <p:cNvSpPr/>
            <p:nvPr/>
          </p:nvSpPr>
          <p:spPr>
            <a:xfrm rot="18900000">
              <a:off x="4333508" y="1848856"/>
              <a:ext cx="1272933" cy="633311"/>
            </a:xfrm>
            <a:prstGeom prst="triangle">
              <a:avLst>
                <a:gd name="adj" fmla="val 5115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/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B66B247B-22D7-4C6D-9AF7-A59ADA23F21A}"/>
              </a:ext>
            </a:extLst>
          </p:cNvPr>
          <p:cNvSpPr txBox="1"/>
          <p:nvPr/>
        </p:nvSpPr>
        <p:spPr>
          <a:xfrm>
            <a:off x="1717967" y="2330105"/>
            <a:ext cx="351177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altLang="en-US" sz="1400" dirty="0">
                <a:latin typeface="Times New Roman" panose="02020603050405020304" pitchFamily="18" charset="0"/>
              </a:rPr>
              <a:t>Perusahaan tidak mau atau tidak mampu untuk mempertahankan investasi di masa depan.</a:t>
            </a:r>
            <a:endParaRPr lang="en-US" sz="1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39B18362-8A6D-4133-A544-F136FE3AAAAE}"/>
              </a:ext>
            </a:extLst>
          </p:cNvPr>
          <p:cNvSpPr txBox="1"/>
          <p:nvPr/>
        </p:nvSpPr>
        <p:spPr>
          <a:xfrm>
            <a:off x="1717967" y="3242834"/>
            <a:ext cx="35117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altLang="en-US" sz="1400" dirty="0">
                <a:latin typeface="Times New Roman" panose="02020603050405020304" pitchFamily="18" charset="0"/>
              </a:rPr>
              <a:t>IT untuk sistem informasi </a:t>
            </a:r>
            <a:r>
              <a:rPr lang="en-GB" altLang="en-US" sz="1400" dirty="0" err="1">
                <a:latin typeface="Times New Roman" panose="02020603050405020304" pitchFamily="18" charset="0"/>
              </a:rPr>
              <a:t>stratejik</a:t>
            </a:r>
            <a:r>
              <a:rPr lang="en-GB" altLang="en-US" sz="1400" dirty="0">
                <a:latin typeface="Times New Roman" panose="02020603050405020304" pitchFamily="18" charset="0"/>
              </a:rPr>
              <a:t> tidak boleh gagal</a:t>
            </a:r>
            <a:endParaRPr lang="en-US" sz="1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6048E45E-08E6-410D-B535-DB3D1451EDC0}"/>
              </a:ext>
            </a:extLst>
          </p:cNvPr>
          <p:cNvSpPr txBox="1"/>
          <p:nvPr/>
        </p:nvSpPr>
        <p:spPr>
          <a:xfrm>
            <a:off x="1717967" y="4192556"/>
            <a:ext cx="35117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altLang="en-US" sz="1400" dirty="0">
                <a:latin typeface="Times New Roman" panose="02020603050405020304" pitchFamily="18" charset="0"/>
              </a:rPr>
              <a:t>Penerapan SIS dapat menyebabkan tuntutan hukum dan melanggar regulasi</a:t>
            </a:r>
            <a:endParaRPr lang="en-US" sz="14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2237AA0E-A69C-4009-83EC-7DAE155066E9}"/>
              </a:ext>
            </a:extLst>
          </p:cNvPr>
          <p:cNvSpPr txBox="1"/>
          <p:nvPr/>
        </p:nvSpPr>
        <p:spPr>
          <a:xfrm>
            <a:off x="1717967" y="5060274"/>
            <a:ext cx="35117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altLang="en-US" sz="1400" dirty="0">
                <a:latin typeface="Times New Roman" panose="02020603050405020304" pitchFamily="18" charset="0"/>
              </a:rPr>
              <a:t>Waktu penerapan SIS yang kurang tepat</a:t>
            </a:r>
            <a:endParaRPr lang="en-US" sz="14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45E2E7D2-CC61-40A0-B70D-019A5C2C2929}"/>
              </a:ext>
            </a:extLst>
          </p:cNvPr>
          <p:cNvSpPr txBox="1"/>
          <p:nvPr/>
        </p:nvSpPr>
        <p:spPr>
          <a:xfrm>
            <a:off x="8183463" y="2489982"/>
            <a:ext cx="35117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altLang="en-US" sz="1400" dirty="0">
                <a:latin typeface="Times New Roman" panose="02020603050405020304" pitchFamily="18" charset="0"/>
              </a:rPr>
              <a:t>Kualitas dari sumber-sumber daya sistem teknologi informasi yang kurang memadai</a:t>
            </a:r>
            <a:endParaRPr lang="en-US" sz="1400" dirty="0"/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xmlns="" id="{48D55DA1-FD65-47C6-BA1C-430A60B8572D}"/>
              </a:ext>
            </a:extLst>
          </p:cNvPr>
          <p:cNvSpPr txBox="1"/>
          <p:nvPr/>
        </p:nvSpPr>
        <p:spPr>
          <a:xfrm>
            <a:off x="8183463" y="3360925"/>
            <a:ext cx="36064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altLang="en-US" sz="1400" dirty="0">
                <a:latin typeface="Times New Roman" panose="02020603050405020304" pitchFamily="18" charset="0"/>
              </a:rPr>
              <a:t>Perbedaan industri</a:t>
            </a:r>
            <a:endParaRPr lang="en-US" sz="1400" dirty="0"/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xmlns="" id="{5262A5B4-7A59-437B-A163-1A16F3809C6B}"/>
              </a:ext>
            </a:extLst>
          </p:cNvPr>
          <p:cNvSpPr txBox="1"/>
          <p:nvPr/>
        </p:nvSpPr>
        <p:spPr>
          <a:xfrm>
            <a:off x="8183463" y="4319894"/>
            <a:ext cx="35117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altLang="en-US" sz="1400" dirty="0">
                <a:latin typeface="Times New Roman" panose="02020603050405020304" pitchFamily="18" charset="0"/>
              </a:rPr>
              <a:t>Aliansi dapat menjadi pesaing</a:t>
            </a:r>
            <a:endParaRPr lang="en-US" sz="1400" dirty="0"/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xmlns="" id="{A411CABF-16DC-492E-8050-9DBEF43AFA6A}"/>
              </a:ext>
            </a:extLst>
          </p:cNvPr>
          <p:cNvSpPr txBox="1"/>
          <p:nvPr/>
        </p:nvSpPr>
        <p:spPr>
          <a:xfrm>
            <a:off x="699920" y="300216"/>
            <a:ext cx="50819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FAKTOR KEGAGALAN</a:t>
            </a:r>
          </a:p>
        </p:txBody>
      </p:sp>
    </p:spTree>
    <p:extLst>
      <p:ext uri="{BB962C8B-B14F-4D97-AF65-F5344CB8AC3E}">
        <p14:creationId xmlns:p14="http://schemas.microsoft.com/office/powerpoint/2010/main" val="272540625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-13647" y="6375400"/>
            <a:ext cx="12219295" cy="482601"/>
            <a:chOff x="-13647" y="6375400"/>
            <a:chExt cx="12219295" cy="482601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 rotWithShape="1">
            <a:blip r:embed="rId3"/>
            <a:srcRect l="25472" t="86214" r="7764" b="9926"/>
            <a:stretch/>
          </p:blipFill>
          <p:spPr>
            <a:xfrm>
              <a:off x="-13647" y="6375400"/>
              <a:ext cx="12205648" cy="482601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 rotWithShape="1">
            <a:blip r:embed="rId4"/>
            <a:srcRect l="40877" t="29110" r="44518" b="65812"/>
            <a:stretch/>
          </p:blipFill>
          <p:spPr>
            <a:xfrm>
              <a:off x="8884693" y="6375401"/>
              <a:ext cx="3320955" cy="457096"/>
            </a:xfrm>
            <a:prstGeom prst="rect">
              <a:avLst/>
            </a:prstGeom>
          </p:spPr>
        </p:pic>
        <p:sp>
          <p:nvSpPr>
            <p:cNvPr id="7" name="Rectangle 6"/>
            <p:cNvSpPr/>
            <p:nvPr/>
          </p:nvSpPr>
          <p:spPr>
            <a:xfrm>
              <a:off x="-1" y="6375400"/>
              <a:ext cx="8884693" cy="457097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2400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9226362" y="6395624"/>
              <a:ext cx="256352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>
                  <a:latin typeface="Roboto"/>
                </a:rPr>
                <a:t>info@darmajaya.ac.id</a:t>
              </a:r>
              <a:endParaRPr lang="en-US" b="1" dirty="0"/>
            </a:p>
          </p:txBody>
        </p:sp>
      </p:grpSp>
      <p:pic>
        <p:nvPicPr>
          <p:cNvPr id="27" name="Picture 26" descr="D:\desain ppt\desain ppt corel\kuning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-13647" y="300218"/>
            <a:ext cx="10276763" cy="515998"/>
          </a:xfrm>
          <a:prstGeom prst="rect">
            <a:avLst/>
          </a:prstGeom>
          <a:noFill/>
        </p:spPr>
      </p:pic>
      <p:sp>
        <p:nvSpPr>
          <p:cNvPr id="28" name="Slide Number Placeholder 7"/>
          <p:cNvSpPr txBox="1">
            <a:spLocks/>
          </p:cNvSpPr>
          <p:nvPr/>
        </p:nvSpPr>
        <p:spPr>
          <a:xfrm>
            <a:off x="77533" y="300216"/>
            <a:ext cx="454728" cy="50413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>
            <a:defPPr>
              <a:defRPr lang="id-ID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id-ID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6116" y="268619"/>
            <a:ext cx="2230841" cy="56732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B22C23B2-D0D2-487D-9A47-F4BBE0563848}"/>
              </a:ext>
            </a:extLst>
          </p:cNvPr>
          <p:cNvSpPr txBox="1"/>
          <p:nvPr/>
        </p:nvSpPr>
        <p:spPr>
          <a:xfrm>
            <a:off x="647114" y="300216"/>
            <a:ext cx="6583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altLang="en-US" b="1" dirty="0"/>
              <a:t>Kualitas Sumber-sumber Daya Sistem IT</a:t>
            </a:r>
            <a:endParaRPr lang="en-US" b="1" dirty="0"/>
          </a:p>
        </p:txBody>
      </p:sp>
      <p:grpSp>
        <p:nvGrpSpPr>
          <p:cNvPr id="12" name="Group 3">
            <a:extLst>
              <a:ext uri="{FF2B5EF4-FFF2-40B4-BE49-F238E27FC236}">
                <a16:creationId xmlns:a16="http://schemas.microsoft.com/office/drawing/2014/main" xmlns="" id="{D81FCA96-22EA-4444-AA45-B87697CA8D8A}"/>
              </a:ext>
            </a:extLst>
          </p:cNvPr>
          <p:cNvGrpSpPr>
            <a:grpSpLocks/>
          </p:cNvGrpSpPr>
          <p:nvPr/>
        </p:nvGrpSpPr>
        <p:grpSpPr bwMode="auto">
          <a:xfrm>
            <a:off x="1490003" y="1338559"/>
            <a:ext cx="6934200" cy="4221162"/>
            <a:chOff x="1832" y="4033"/>
            <a:chExt cx="6400" cy="3642"/>
          </a:xfrm>
        </p:grpSpPr>
        <p:sp>
          <p:nvSpPr>
            <p:cNvPr id="13" name="Line 4">
              <a:extLst>
                <a:ext uri="{FF2B5EF4-FFF2-40B4-BE49-F238E27FC236}">
                  <a16:creationId xmlns:a16="http://schemas.microsoft.com/office/drawing/2014/main" xmlns="" id="{517186AA-1580-4450-8540-BB14AD9FD2F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52" y="4033"/>
              <a:ext cx="0" cy="291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Line 5">
              <a:extLst>
                <a:ext uri="{FF2B5EF4-FFF2-40B4-BE49-F238E27FC236}">
                  <a16:creationId xmlns:a16="http://schemas.microsoft.com/office/drawing/2014/main" xmlns="" id="{BDA1BA62-9DD9-4A74-ADA9-B781825EE7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52" y="6951"/>
              <a:ext cx="47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Text Box 6">
              <a:extLst>
                <a:ext uri="{FF2B5EF4-FFF2-40B4-BE49-F238E27FC236}">
                  <a16:creationId xmlns:a16="http://schemas.microsoft.com/office/drawing/2014/main" xmlns="" id="{59065FC7-1321-4396-AD3F-AB619E78B8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32" y="6771"/>
              <a:ext cx="600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400" noProof="1"/>
                <a:t>High</a:t>
              </a:r>
              <a:endParaRPr lang="en-US" altLang="en-US" sz="1400"/>
            </a:p>
          </p:txBody>
        </p:sp>
        <p:sp>
          <p:nvSpPr>
            <p:cNvPr id="16" name="Text Box 7">
              <a:extLst>
                <a:ext uri="{FF2B5EF4-FFF2-40B4-BE49-F238E27FC236}">
                  <a16:creationId xmlns:a16="http://schemas.microsoft.com/office/drawing/2014/main" xmlns="" id="{4F00130E-9908-43BC-8C5C-426771AE743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52" y="4034"/>
              <a:ext cx="600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400" noProof="1"/>
                <a:t>High</a:t>
              </a:r>
              <a:endParaRPr lang="en-US" altLang="en-US" sz="1400"/>
            </a:p>
          </p:txBody>
        </p:sp>
        <p:sp>
          <p:nvSpPr>
            <p:cNvPr id="18" name="Text Box 8">
              <a:extLst>
                <a:ext uri="{FF2B5EF4-FFF2-40B4-BE49-F238E27FC236}">
                  <a16:creationId xmlns:a16="http://schemas.microsoft.com/office/drawing/2014/main" xmlns="" id="{C010F997-75B8-44CE-9A8B-A2AF2188D78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32" y="6951"/>
              <a:ext cx="600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400" noProof="1"/>
                <a:t>Low</a:t>
              </a:r>
              <a:endParaRPr lang="en-US" altLang="en-US" sz="1400"/>
            </a:p>
          </p:txBody>
        </p:sp>
        <p:sp>
          <p:nvSpPr>
            <p:cNvPr id="20" name="Text Box 9">
              <a:extLst>
                <a:ext uri="{FF2B5EF4-FFF2-40B4-BE49-F238E27FC236}">
                  <a16:creationId xmlns:a16="http://schemas.microsoft.com/office/drawing/2014/main" xmlns="" id="{89AB8D6F-4CFA-4351-9D2F-EAE9162FA5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52" y="7131"/>
              <a:ext cx="4100" cy="5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400" noProof="1"/>
                <a:t>Kualitas sumber-sumber daya sistem TI</a:t>
              </a:r>
              <a:endParaRPr lang="en-US" altLang="en-US" sz="1400"/>
            </a:p>
          </p:txBody>
        </p:sp>
        <p:sp>
          <p:nvSpPr>
            <p:cNvPr id="21" name="Text Box 10">
              <a:extLst>
                <a:ext uri="{FF2B5EF4-FFF2-40B4-BE49-F238E27FC236}">
                  <a16:creationId xmlns:a16="http://schemas.microsoft.com/office/drawing/2014/main" xmlns="" id="{9903214C-D36C-4AE9-8AFB-DD3B89A188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32" y="5530"/>
              <a:ext cx="920" cy="9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400" noProof="1"/>
                <a:t>Kemampuan menambah nilai</a:t>
              </a:r>
              <a:endParaRPr lang="en-US" altLang="en-US" sz="1400"/>
            </a:p>
          </p:txBody>
        </p:sp>
        <p:sp>
          <p:nvSpPr>
            <p:cNvPr id="22" name="Line 11">
              <a:extLst>
                <a:ext uri="{FF2B5EF4-FFF2-40B4-BE49-F238E27FC236}">
                  <a16:creationId xmlns:a16="http://schemas.microsoft.com/office/drawing/2014/main" xmlns="" id="{FF5A95A7-767A-4B11-99A0-9F28484459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52" y="4442"/>
              <a:ext cx="43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Line 12">
              <a:extLst>
                <a:ext uri="{FF2B5EF4-FFF2-40B4-BE49-F238E27FC236}">
                  <a16:creationId xmlns:a16="http://schemas.microsoft.com/office/drawing/2014/main" xmlns="" id="{4EE9A2CC-0ADB-476C-A21D-8C8F4DB512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52" y="5691"/>
              <a:ext cx="43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Line 13">
              <a:extLst>
                <a:ext uri="{FF2B5EF4-FFF2-40B4-BE49-F238E27FC236}">
                  <a16:creationId xmlns:a16="http://schemas.microsoft.com/office/drawing/2014/main" xmlns="" id="{D19A74F1-7CFD-4CDE-90E0-72C9FDAC40E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112" y="4468"/>
              <a:ext cx="25" cy="248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Line 14">
              <a:extLst>
                <a:ext uri="{FF2B5EF4-FFF2-40B4-BE49-F238E27FC236}">
                  <a16:creationId xmlns:a16="http://schemas.microsoft.com/office/drawing/2014/main" xmlns="" id="{1A8EC114-ABD1-4F98-BE09-7FF18845B2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252" y="4441"/>
              <a:ext cx="20" cy="250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Text Box 15">
              <a:extLst>
                <a:ext uri="{FF2B5EF4-FFF2-40B4-BE49-F238E27FC236}">
                  <a16:creationId xmlns:a16="http://schemas.microsoft.com/office/drawing/2014/main" xmlns="" id="{5258FE99-7445-4731-BAEE-7FB1185F2D5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32" y="4790"/>
              <a:ext cx="1800" cy="8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400" noProof="1"/>
                <a:t>Hati-hati</a:t>
              </a:r>
            </a:p>
            <a:p>
              <a:pPr algn="ctr" eaLnBrk="1" hangingPunct="1"/>
              <a:r>
                <a:rPr lang="en-US" altLang="en-US" sz="1400" noProof="1"/>
                <a:t>(Beware)</a:t>
              </a:r>
            </a:p>
            <a:p>
              <a:pPr algn="ctr" eaLnBrk="1" hangingPunct="1"/>
              <a:r>
                <a:rPr lang="en-US" altLang="en-US" sz="1400" noProof="1">
                  <a:sym typeface="Wingdings 2" panose="05020102010507070707" pitchFamily="18" charset="2"/>
                </a:rPr>
                <a:t></a:t>
              </a:r>
              <a:endParaRPr lang="en-US" altLang="en-US" sz="1400" noProof="1"/>
            </a:p>
            <a:p>
              <a:pPr eaLnBrk="1" hangingPunct="1"/>
              <a:endParaRPr lang="en-US" altLang="en-US" sz="1400"/>
            </a:p>
          </p:txBody>
        </p:sp>
        <p:sp>
          <p:nvSpPr>
            <p:cNvPr id="30" name="Text Box 16">
              <a:extLst>
                <a:ext uri="{FF2B5EF4-FFF2-40B4-BE49-F238E27FC236}">
                  <a16:creationId xmlns:a16="http://schemas.microsoft.com/office/drawing/2014/main" xmlns="" id="{B1A28FCD-DE7F-4336-A5CA-165F38A4B7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92" y="4610"/>
              <a:ext cx="1800" cy="8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400" noProof="1"/>
                <a:t>Serang</a:t>
              </a:r>
            </a:p>
            <a:p>
              <a:pPr algn="ctr" eaLnBrk="1" hangingPunct="1"/>
              <a:r>
                <a:rPr lang="en-US" altLang="en-US" sz="1400" noProof="1"/>
                <a:t>(Attack)</a:t>
              </a:r>
            </a:p>
            <a:p>
              <a:pPr algn="ctr" eaLnBrk="1" hangingPunct="1"/>
              <a:r>
                <a:rPr lang="en-US" altLang="en-US" sz="1400" noProof="1">
                  <a:sym typeface="Wingdings 2" panose="05020102010507070707" pitchFamily="18" charset="2"/>
                </a:rPr>
                <a:t></a:t>
              </a:r>
              <a:endParaRPr lang="en-US" altLang="en-US" sz="1400"/>
            </a:p>
          </p:txBody>
        </p:sp>
        <p:sp>
          <p:nvSpPr>
            <p:cNvPr id="31" name="Text Box 17">
              <a:extLst>
                <a:ext uri="{FF2B5EF4-FFF2-40B4-BE49-F238E27FC236}">
                  <a16:creationId xmlns:a16="http://schemas.microsoft.com/office/drawing/2014/main" xmlns="" id="{47589447-7D41-4D5B-979E-0F89CB47529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32" y="5871"/>
              <a:ext cx="1800" cy="9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400" noProof="1"/>
                <a:t>Aman</a:t>
              </a:r>
            </a:p>
            <a:p>
              <a:pPr algn="ctr" eaLnBrk="1" hangingPunct="1"/>
              <a:r>
                <a:rPr lang="en-US" altLang="en-US" sz="1400" noProof="1"/>
                <a:t>(Safe)</a:t>
              </a:r>
            </a:p>
            <a:p>
              <a:pPr algn="ctr" eaLnBrk="1" hangingPunct="1"/>
              <a:r>
                <a:rPr lang="en-US" altLang="en-US" sz="1400" noProof="1">
                  <a:sym typeface="Wingdings 2" panose="05020102010507070707" pitchFamily="18" charset="2"/>
                </a:rPr>
                <a:t></a:t>
              </a:r>
              <a:endParaRPr lang="en-US" altLang="en-US" sz="1400"/>
            </a:p>
          </p:txBody>
        </p:sp>
        <p:sp>
          <p:nvSpPr>
            <p:cNvPr id="32" name="Text Box 18">
              <a:extLst>
                <a:ext uri="{FF2B5EF4-FFF2-40B4-BE49-F238E27FC236}">
                  <a16:creationId xmlns:a16="http://schemas.microsoft.com/office/drawing/2014/main" xmlns="" id="{5E2911DF-53DA-4459-AC0C-63FCD5570C5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92" y="5871"/>
              <a:ext cx="1800" cy="8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400" noProof="1"/>
                <a:t>Temukan</a:t>
              </a:r>
            </a:p>
            <a:p>
              <a:pPr algn="ctr" eaLnBrk="1" hangingPunct="1"/>
              <a:r>
                <a:rPr lang="en-US" altLang="en-US" sz="1400" noProof="1"/>
                <a:t>(Explore)</a:t>
              </a:r>
            </a:p>
            <a:p>
              <a:pPr algn="ctr" eaLnBrk="1" hangingPunct="1"/>
              <a:r>
                <a:rPr lang="en-US" altLang="en-US" sz="1400" noProof="1">
                  <a:sym typeface="Wingdings 2" panose="05020102010507070707" pitchFamily="18" charset="2"/>
                </a:rPr>
                <a:t></a:t>
              </a:r>
              <a:endParaRPr lang="en-US" altLang="en-US" sz="1400" noProof="1"/>
            </a:p>
            <a:p>
              <a:pPr eaLnBrk="1" hangingPunct="1"/>
              <a:endParaRPr lang="en-US" altLang="en-US" sz="1400"/>
            </a:p>
          </p:txBody>
        </p:sp>
      </p:grpSp>
    </p:spTree>
    <p:extLst>
      <p:ext uri="{BB962C8B-B14F-4D97-AF65-F5344CB8AC3E}">
        <p14:creationId xmlns:p14="http://schemas.microsoft.com/office/powerpoint/2010/main" val="392365512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-13647" y="6375400"/>
            <a:ext cx="12219295" cy="482601"/>
            <a:chOff x="-13647" y="6375400"/>
            <a:chExt cx="12219295" cy="482601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 rotWithShape="1">
            <a:blip r:embed="rId3"/>
            <a:srcRect l="25472" t="86214" r="7764" b="9926"/>
            <a:stretch/>
          </p:blipFill>
          <p:spPr>
            <a:xfrm>
              <a:off x="-13647" y="6375400"/>
              <a:ext cx="12205648" cy="482601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 rotWithShape="1">
            <a:blip r:embed="rId4"/>
            <a:srcRect l="40877" t="29110" r="44518" b="65812"/>
            <a:stretch/>
          </p:blipFill>
          <p:spPr>
            <a:xfrm>
              <a:off x="8884693" y="6375401"/>
              <a:ext cx="3320955" cy="457096"/>
            </a:xfrm>
            <a:prstGeom prst="rect">
              <a:avLst/>
            </a:prstGeom>
          </p:spPr>
        </p:pic>
        <p:sp>
          <p:nvSpPr>
            <p:cNvPr id="7" name="Rectangle 6"/>
            <p:cNvSpPr/>
            <p:nvPr/>
          </p:nvSpPr>
          <p:spPr>
            <a:xfrm>
              <a:off x="-1" y="6375400"/>
              <a:ext cx="8884693" cy="457097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2400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9226362" y="6395624"/>
              <a:ext cx="256352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>
                  <a:latin typeface="Roboto"/>
                </a:rPr>
                <a:t>info@darmajaya.ac.id</a:t>
              </a:r>
              <a:endParaRPr lang="en-US" b="1" dirty="0"/>
            </a:p>
          </p:txBody>
        </p:sp>
      </p:grpSp>
      <p:pic>
        <p:nvPicPr>
          <p:cNvPr id="27" name="Picture 26" descr="D:\desain ppt\desain ppt corel\kuning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-13647" y="300218"/>
            <a:ext cx="10276763" cy="515998"/>
          </a:xfrm>
          <a:prstGeom prst="rect">
            <a:avLst/>
          </a:prstGeom>
          <a:noFill/>
        </p:spPr>
      </p:pic>
      <p:sp>
        <p:nvSpPr>
          <p:cNvPr id="28" name="Slide Number Placeholder 7"/>
          <p:cNvSpPr txBox="1">
            <a:spLocks/>
          </p:cNvSpPr>
          <p:nvPr/>
        </p:nvSpPr>
        <p:spPr>
          <a:xfrm>
            <a:off x="77533" y="300216"/>
            <a:ext cx="454728" cy="50413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>
            <a:defPPr>
              <a:defRPr lang="id-ID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id-ID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6116" y="268619"/>
            <a:ext cx="2230841" cy="56732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1EB6E56E-431B-40E3-8A4F-D38157CF3259}"/>
              </a:ext>
            </a:extLst>
          </p:cNvPr>
          <p:cNvSpPr txBox="1"/>
          <p:nvPr/>
        </p:nvSpPr>
        <p:spPr>
          <a:xfrm>
            <a:off x="532261" y="365759"/>
            <a:ext cx="57559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STI ANTAR ORGANISASI</a:t>
            </a:r>
          </a:p>
        </p:txBody>
      </p:sp>
      <p:sp>
        <p:nvSpPr>
          <p:cNvPr id="11" name="직사각형 68">
            <a:extLst>
              <a:ext uri="{FF2B5EF4-FFF2-40B4-BE49-F238E27FC236}">
                <a16:creationId xmlns:a16="http://schemas.microsoft.com/office/drawing/2014/main" xmlns="" id="{7F983B41-123D-4047-A7E3-DA178FC036A7}"/>
              </a:ext>
            </a:extLst>
          </p:cNvPr>
          <p:cNvSpPr/>
          <p:nvPr/>
        </p:nvSpPr>
        <p:spPr>
          <a:xfrm>
            <a:off x="937174" y="2893596"/>
            <a:ext cx="3564000" cy="1270800"/>
          </a:xfrm>
          <a:prstGeom prst="rect">
            <a:avLst/>
          </a:prstGeom>
          <a:solidFill>
            <a:schemeClr val="accent4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2" name="직사각형 2">
            <a:extLst>
              <a:ext uri="{FF2B5EF4-FFF2-40B4-BE49-F238E27FC236}">
                <a16:creationId xmlns:a16="http://schemas.microsoft.com/office/drawing/2014/main" xmlns="" id="{FAFB4F46-F4E0-4D8C-A48E-3829AE8F3F23}"/>
              </a:ext>
            </a:extLst>
          </p:cNvPr>
          <p:cNvSpPr/>
          <p:nvPr/>
        </p:nvSpPr>
        <p:spPr>
          <a:xfrm>
            <a:off x="1004671" y="2965581"/>
            <a:ext cx="3407752" cy="1126830"/>
          </a:xfrm>
          <a:prstGeom prst="rect">
            <a:avLst/>
          </a:prstGeom>
          <a:solidFill>
            <a:schemeClr val="bg1"/>
          </a:solidFill>
          <a:ln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75000"/>
                  </a:schemeClr>
                </a:gs>
              </a:gsLst>
              <a:lin ang="8100000" scaled="1"/>
              <a:tileRect/>
            </a:gradFill>
          </a:ln>
          <a:effectLst>
            <a:outerShdw blurRad="127000" dist="38100" dir="8100000" algn="tr" rotWithShape="0">
              <a:prstClr val="black">
                <a:alpha val="33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ko-KR" altLang="en-US" sz="2701" dirty="0">
              <a:solidFill>
                <a:schemeClr val="tx1"/>
              </a:solidFill>
            </a:endParaRPr>
          </a:p>
        </p:txBody>
      </p:sp>
      <p:sp>
        <p:nvSpPr>
          <p:cNvPr id="13" name="직사각형 2">
            <a:extLst>
              <a:ext uri="{FF2B5EF4-FFF2-40B4-BE49-F238E27FC236}">
                <a16:creationId xmlns:a16="http://schemas.microsoft.com/office/drawing/2014/main" xmlns="" id="{24BCFC35-5A60-4C62-8874-1E22489D99DA}"/>
              </a:ext>
            </a:extLst>
          </p:cNvPr>
          <p:cNvSpPr/>
          <p:nvPr/>
        </p:nvSpPr>
        <p:spPr>
          <a:xfrm>
            <a:off x="7722295" y="2897233"/>
            <a:ext cx="3564000" cy="1270800"/>
          </a:xfrm>
          <a:prstGeom prst="rect">
            <a:avLst/>
          </a:prstGeom>
          <a:solidFill>
            <a:schemeClr val="accent3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4" name="직사각형 2">
            <a:extLst>
              <a:ext uri="{FF2B5EF4-FFF2-40B4-BE49-F238E27FC236}">
                <a16:creationId xmlns:a16="http://schemas.microsoft.com/office/drawing/2014/main" xmlns="" id="{BE30D2C8-0241-4223-B80F-897B99DCCD3D}"/>
              </a:ext>
            </a:extLst>
          </p:cNvPr>
          <p:cNvSpPr/>
          <p:nvPr/>
        </p:nvSpPr>
        <p:spPr>
          <a:xfrm>
            <a:off x="7800419" y="2971862"/>
            <a:ext cx="3407752" cy="1126830"/>
          </a:xfrm>
          <a:prstGeom prst="rect">
            <a:avLst/>
          </a:prstGeom>
          <a:solidFill>
            <a:schemeClr val="bg1"/>
          </a:solidFill>
          <a:ln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75000"/>
                  </a:schemeClr>
                </a:gs>
              </a:gsLst>
              <a:lin ang="8100000" scaled="1"/>
              <a:tileRect/>
            </a:gradFill>
          </a:ln>
          <a:effectLst>
            <a:outerShdw blurRad="127000" dist="38100" dir="8100000" algn="tr" rotWithShape="0">
              <a:prstClr val="black">
                <a:alpha val="33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609600" indent="-609600" algn="ctr">
              <a:lnSpc>
                <a:spcPct val="120000"/>
              </a:lnSpc>
              <a:spcBef>
                <a:spcPct val="0"/>
              </a:spcBef>
            </a:pPr>
            <a:r>
              <a:rPr lang="en-US" altLang="en-US" dirty="0">
                <a:latin typeface="Times New Roman" panose="02020603050405020304" pitchFamily="18" charset="0"/>
              </a:rPr>
              <a:t>    </a:t>
            </a:r>
            <a:r>
              <a:rPr lang="en-US" altLang="en-US" dirty="0" err="1">
                <a:latin typeface="Times New Roman" panose="02020603050405020304" pitchFamily="18" charset="0"/>
              </a:rPr>
              <a:t>Elecronic</a:t>
            </a:r>
            <a:r>
              <a:rPr lang="en-US" altLang="en-US" dirty="0">
                <a:latin typeface="Times New Roman" panose="02020603050405020304" pitchFamily="18" charset="0"/>
              </a:rPr>
              <a:t> Commerce </a:t>
            </a:r>
            <a:r>
              <a:rPr lang="en-US" altLang="en-US" dirty="0">
                <a:latin typeface="Times New Roman" panose="02020603050405020304" pitchFamily="18" charset="0"/>
                <a:hlinkClick r:id="rId7" action="ppaction://hlinksldjump"/>
              </a:rPr>
              <a:t>(E-Commerce)</a:t>
            </a:r>
            <a:endParaRPr lang="en-GB" altLang="en-US" dirty="0">
              <a:latin typeface="Times New Roman" panose="02020603050405020304" pitchFamily="18" charset="0"/>
            </a:endParaRPr>
          </a:p>
        </p:txBody>
      </p:sp>
      <p:sp>
        <p:nvSpPr>
          <p:cNvPr id="15" name="Rounded Rectangle 11">
            <a:extLst>
              <a:ext uri="{FF2B5EF4-FFF2-40B4-BE49-F238E27FC236}">
                <a16:creationId xmlns:a16="http://schemas.microsoft.com/office/drawing/2014/main" xmlns="" id="{AF75E40A-2EDF-41ED-93CB-7E940A663074}"/>
              </a:ext>
            </a:extLst>
          </p:cNvPr>
          <p:cNvSpPr/>
          <p:nvPr/>
        </p:nvSpPr>
        <p:spPr>
          <a:xfrm rot="2700000">
            <a:off x="4307535" y="3056446"/>
            <a:ext cx="955838" cy="955842"/>
          </a:xfrm>
          <a:prstGeom prst="roundRect">
            <a:avLst>
              <a:gd name="adj" fmla="val 9009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6" name="Rounded Rectangle 12">
            <a:extLst>
              <a:ext uri="{FF2B5EF4-FFF2-40B4-BE49-F238E27FC236}">
                <a16:creationId xmlns:a16="http://schemas.microsoft.com/office/drawing/2014/main" xmlns="" id="{F704ADCF-20B5-42F8-8AE5-E1263983E734}"/>
              </a:ext>
            </a:extLst>
          </p:cNvPr>
          <p:cNvSpPr/>
          <p:nvPr/>
        </p:nvSpPr>
        <p:spPr>
          <a:xfrm rot="2700000">
            <a:off x="4037671" y="3056457"/>
            <a:ext cx="955838" cy="955841"/>
          </a:xfrm>
          <a:prstGeom prst="roundRect">
            <a:avLst>
              <a:gd name="adj" fmla="val 9009"/>
            </a:avLst>
          </a:prstGeom>
          <a:solidFill>
            <a:schemeClr val="bg1"/>
          </a:solidFill>
          <a:ln w="63500">
            <a:solidFill>
              <a:schemeClr val="accent4"/>
            </a:solidFill>
          </a:ln>
          <a:effectLst>
            <a:outerShdw blurRad="127000" dist="38100" dir="8100000" algn="tr" rotWithShape="0">
              <a:prstClr val="black">
                <a:alpha val="33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2701">
              <a:solidFill>
                <a:schemeClr val="tx1"/>
              </a:solidFill>
            </a:endParaRPr>
          </a:p>
        </p:txBody>
      </p:sp>
      <p:sp>
        <p:nvSpPr>
          <p:cNvPr id="18" name="Rounded Rectangle 26">
            <a:extLst>
              <a:ext uri="{FF2B5EF4-FFF2-40B4-BE49-F238E27FC236}">
                <a16:creationId xmlns:a16="http://schemas.microsoft.com/office/drawing/2014/main" xmlns="" id="{0173E6FA-6A16-4C2A-AFFB-795F368937D8}"/>
              </a:ext>
            </a:extLst>
          </p:cNvPr>
          <p:cNvSpPr/>
          <p:nvPr/>
        </p:nvSpPr>
        <p:spPr>
          <a:xfrm rot="18900000" flipH="1">
            <a:off x="6930117" y="3055956"/>
            <a:ext cx="955838" cy="955842"/>
          </a:xfrm>
          <a:prstGeom prst="roundRect">
            <a:avLst>
              <a:gd name="adj" fmla="val 9009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0" name="Rounded Rectangle 27">
            <a:extLst>
              <a:ext uri="{FF2B5EF4-FFF2-40B4-BE49-F238E27FC236}">
                <a16:creationId xmlns:a16="http://schemas.microsoft.com/office/drawing/2014/main" xmlns="" id="{08F2432E-7C82-45D0-8D70-81C7A39538CA}"/>
              </a:ext>
            </a:extLst>
          </p:cNvPr>
          <p:cNvSpPr/>
          <p:nvPr/>
        </p:nvSpPr>
        <p:spPr>
          <a:xfrm rot="18900000" flipH="1">
            <a:off x="7199981" y="3055968"/>
            <a:ext cx="955838" cy="955841"/>
          </a:xfrm>
          <a:prstGeom prst="roundRect">
            <a:avLst>
              <a:gd name="adj" fmla="val 9009"/>
            </a:avLst>
          </a:prstGeom>
          <a:solidFill>
            <a:schemeClr val="bg1"/>
          </a:solidFill>
          <a:ln w="63500">
            <a:solidFill>
              <a:schemeClr val="accent3"/>
            </a:solidFill>
          </a:ln>
          <a:effectLst>
            <a:outerShdw blurRad="127000" dist="38100" dir="8100000" algn="tr" rotWithShape="0">
              <a:prstClr val="black">
                <a:alpha val="33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2701">
              <a:solidFill>
                <a:schemeClr val="tx1"/>
              </a:solidFill>
            </a:endParaRP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xmlns="" id="{F7D2F9CF-A387-4E52-9427-7A561ADEE511}"/>
              </a:ext>
            </a:extLst>
          </p:cNvPr>
          <p:cNvCxnSpPr/>
          <p:nvPr/>
        </p:nvCxnSpPr>
        <p:spPr>
          <a:xfrm>
            <a:off x="6244262" y="3938539"/>
            <a:ext cx="36004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xmlns="" id="{A91D2E2A-E6BF-4A62-9240-F1CC7994AE14}"/>
              </a:ext>
            </a:extLst>
          </p:cNvPr>
          <p:cNvCxnSpPr/>
          <p:nvPr/>
        </p:nvCxnSpPr>
        <p:spPr>
          <a:xfrm>
            <a:off x="5488235" y="3279138"/>
            <a:ext cx="36004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0E49B133-8740-46CA-8AB1-9C2859989058}"/>
              </a:ext>
            </a:extLst>
          </p:cNvPr>
          <p:cNvSpPr txBox="1"/>
          <p:nvPr/>
        </p:nvSpPr>
        <p:spPr>
          <a:xfrm>
            <a:off x="1004671" y="3009930"/>
            <a:ext cx="287309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altLang="en-US" dirty="0">
                <a:latin typeface="Times New Roman" panose="02020603050405020304" pitchFamily="18" charset="0"/>
              </a:rPr>
              <a:t>Pertukaran Data Elektronik</a:t>
            </a:r>
            <a:r>
              <a:rPr lang="en-US" altLang="en-US" dirty="0">
                <a:latin typeface="Times New Roman" panose="02020603050405020304" pitchFamily="18" charset="0"/>
              </a:rPr>
              <a:t> atau </a:t>
            </a:r>
            <a:r>
              <a:rPr lang="en-GB" altLang="en-US" dirty="0">
                <a:latin typeface="Times New Roman" panose="02020603050405020304" pitchFamily="18" charset="0"/>
              </a:rPr>
              <a:t>electronic data interchange </a:t>
            </a:r>
            <a:r>
              <a:rPr lang="en-GB" altLang="en-US" dirty="0">
                <a:latin typeface="Times New Roman" panose="02020603050405020304" pitchFamily="18" charset="0"/>
                <a:hlinkClick r:id="rId7" action="ppaction://hlinksldjump"/>
              </a:rPr>
              <a:t>(EDI) </a:t>
            </a:r>
            <a:endParaRPr lang="en-GB" altLang="en-US" dirty="0">
              <a:latin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509907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-13647" y="6375400"/>
            <a:ext cx="12219295" cy="482601"/>
            <a:chOff x="-13647" y="6375400"/>
            <a:chExt cx="12219295" cy="482601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 rotWithShape="1">
            <a:blip r:embed="rId3"/>
            <a:srcRect l="25472" t="86214" r="7764" b="9926"/>
            <a:stretch/>
          </p:blipFill>
          <p:spPr>
            <a:xfrm>
              <a:off x="-13647" y="6375400"/>
              <a:ext cx="12205648" cy="482601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 rotWithShape="1">
            <a:blip r:embed="rId4"/>
            <a:srcRect l="40877" t="29110" r="44518" b="65812"/>
            <a:stretch/>
          </p:blipFill>
          <p:spPr>
            <a:xfrm>
              <a:off x="8884693" y="6375401"/>
              <a:ext cx="3320955" cy="457096"/>
            </a:xfrm>
            <a:prstGeom prst="rect">
              <a:avLst/>
            </a:prstGeom>
          </p:spPr>
        </p:pic>
        <p:sp>
          <p:nvSpPr>
            <p:cNvPr id="7" name="Rectangle 6"/>
            <p:cNvSpPr/>
            <p:nvPr/>
          </p:nvSpPr>
          <p:spPr>
            <a:xfrm>
              <a:off x="-1" y="6375400"/>
              <a:ext cx="8884693" cy="457097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2400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9226362" y="6395624"/>
              <a:ext cx="256352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>
                  <a:latin typeface="Roboto"/>
                </a:rPr>
                <a:t>info@darmajaya.ac.id</a:t>
              </a:r>
              <a:endParaRPr lang="en-US" b="1" dirty="0"/>
            </a:p>
          </p:txBody>
        </p:sp>
      </p:grpSp>
      <p:pic>
        <p:nvPicPr>
          <p:cNvPr id="27" name="Picture 26" descr="D:\desain ppt\desain ppt corel\kuning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-13647" y="300218"/>
            <a:ext cx="10276763" cy="515998"/>
          </a:xfrm>
          <a:prstGeom prst="rect">
            <a:avLst/>
          </a:prstGeom>
          <a:noFill/>
        </p:spPr>
      </p:pic>
      <p:sp>
        <p:nvSpPr>
          <p:cNvPr id="28" name="Slide Number Placeholder 7"/>
          <p:cNvSpPr txBox="1">
            <a:spLocks/>
          </p:cNvSpPr>
          <p:nvPr/>
        </p:nvSpPr>
        <p:spPr>
          <a:xfrm>
            <a:off x="77533" y="300216"/>
            <a:ext cx="454728" cy="50413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>
            <a:defPPr>
              <a:defRPr lang="id-ID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id-ID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6116" y="268619"/>
            <a:ext cx="2230841" cy="56732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AB87404F-7976-4EE3-B4A6-73853C5F360E}"/>
              </a:ext>
            </a:extLst>
          </p:cNvPr>
          <p:cNvSpPr txBox="1"/>
          <p:nvPr/>
        </p:nvSpPr>
        <p:spPr>
          <a:xfrm>
            <a:off x="532261" y="300216"/>
            <a:ext cx="66808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altLang="en-US" sz="2000" b="1" dirty="0">
                <a:cs typeface="Times New Roman" panose="02020603050405020304" pitchFamily="18" charset="0"/>
              </a:rPr>
              <a:t>Keuntungan </a:t>
            </a:r>
            <a:r>
              <a:rPr lang="en-GB" altLang="en-US" sz="2000" b="1" i="1" dirty="0">
                <a:cs typeface="Times New Roman" panose="02020603050405020304" pitchFamily="18" charset="0"/>
              </a:rPr>
              <a:t>Electronic Data Interchange (EDI)</a:t>
            </a:r>
            <a:endParaRPr lang="en-US" sz="20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A2707112-EDE8-4265-98F4-BBC30B07F734}"/>
              </a:ext>
            </a:extLst>
          </p:cNvPr>
          <p:cNvSpPr/>
          <p:nvPr/>
        </p:nvSpPr>
        <p:spPr>
          <a:xfrm>
            <a:off x="921862" y="4221928"/>
            <a:ext cx="1944000" cy="10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DC20E99D-9194-4F6F-AECF-4413D9237B8D}"/>
              </a:ext>
            </a:extLst>
          </p:cNvPr>
          <p:cNvSpPr/>
          <p:nvPr/>
        </p:nvSpPr>
        <p:spPr>
          <a:xfrm>
            <a:off x="3018959" y="4221928"/>
            <a:ext cx="1944000" cy="10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A2CB3941-155D-4E75-9F42-63A943831BAA}"/>
              </a:ext>
            </a:extLst>
          </p:cNvPr>
          <p:cNvSpPr/>
          <p:nvPr/>
        </p:nvSpPr>
        <p:spPr>
          <a:xfrm>
            <a:off x="5116056" y="4221928"/>
            <a:ext cx="1944000" cy="10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AA7A132C-ABAD-4A81-B209-7A9891A8B008}"/>
              </a:ext>
            </a:extLst>
          </p:cNvPr>
          <p:cNvSpPr/>
          <p:nvPr/>
        </p:nvSpPr>
        <p:spPr>
          <a:xfrm>
            <a:off x="7213153" y="4221928"/>
            <a:ext cx="1944000" cy="10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77B0D9A4-1103-41E7-9084-0FFAC04D5228}"/>
              </a:ext>
            </a:extLst>
          </p:cNvPr>
          <p:cNvSpPr/>
          <p:nvPr/>
        </p:nvSpPr>
        <p:spPr>
          <a:xfrm>
            <a:off x="9310249" y="4221928"/>
            <a:ext cx="1944000" cy="10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D0754C6-F7A2-416D-A5AB-147BC36EEB8B}"/>
              </a:ext>
            </a:extLst>
          </p:cNvPr>
          <p:cNvSpPr txBox="1"/>
          <p:nvPr/>
        </p:nvSpPr>
        <p:spPr>
          <a:xfrm>
            <a:off x="921862" y="1495232"/>
            <a:ext cx="1944000" cy="461665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1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563E7B71-F15A-4400-9537-10B74C06BFA5}"/>
              </a:ext>
            </a:extLst>
          </p:cNvPr>
          <p:cNvSpPr txBox="1"/>
          <p:nvPr/>
        </p:nvSpPr>
        <p:spPr>
          <a:xfrm>
            <a:off x="3018959" y="1495232"/>
            <a:ext cx="1944000" cy="46166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2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85586746-FD63-48C3-B53F-E60D0D932782}"/>
              </a:ext>
            </a:extLst>
          </p:cNvPr>
          <p:cNvSpPr txBox="1"/>
          <p:nvPr/>
        </p:nvSpPr>
        <p:spPr>
          <a:xfrm>
            <a:off x="7213153" y="1495232"/>
            <a:ext cx="1944000" cy="461665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4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2794F3C8-58A3-4D09-8B52-07B66972C174}"/>
              </a:ext>
            </a:extLst>
          </p:cNvPr>
          <p:cNvSpPr txBox="1"/>
          <p:nvPr/>
        </p:nvSpPr>
        <p:spPr>
          <a:xfrm>
            <a:off x="9310249" y="1495232"/>
            <a:ext cx="1944000" cy="461665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5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089779F8-A204-4644-8E13-411CF3C4D9AE}"/>
              </a:ext>
            </a:extLst>
          </p:cNvPr>
          <p:cNvSpPr txBox="1"/>
          <p:nvPr/>
        </p:nvSpPr>
        <p:spPr>
          <a:xfrm>
            <a:off x="5116056" y="1495232"/>
            <a:ext cx="1944000" cy="461665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3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xmlns="" id="{4B21EC3A-330C-4A53-81C7-60A16A051045}"/>
              </a:ext>
            </a:extLst>
          </p:cNvPr>
          <p:cNvSpPr/>
          <p:nvPr/>
        </p:nvSpPr>
        <p:spPr>
          <a:xfrm>
            <a:off x="921862" y="2071472"/>
            <a:ext cx="1944000" cy="2035883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7000"/>
                </a:schemeClr>
              </a:gs>
              <a:gs pos="100000">
                <a:schemeClr val="bg1"/>
              </a:gs>
            </a:gsLst>
            <a:lin ang="10800000" scaled="0"/>
            <a:tileRect/>
          </a:gradFill>
          <a:ln w="15875"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xmlns="" id="{39ADD62B-D058-403D-AC22-16F303844EEE}"/>
              </a:ext>
            </a:extLst>
          </p:cNvPr>
          <p:cNvSpPr/>
          <p:nvPr/>
        </p:nvSpPr>
        <p:spPr>
          <a:xfrm>
            <a:off x="3018959" y="2071472"/>
            <a:ext cx="1944000" cy="2035883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7000"/>
                </a:schemeClr>
              </a:gs>
              <a:gs pos="100000">
                <a:schemeClr val="bg1"/>
              </a:gs>
            </a:gsLst>
            <a:lin ang="10800000" scaled="0"/>
            <a:tileRect/>
          </a:gradFill>
          <a:ln w="15875"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xmlns="" id="{0FDF4C76-A740-451A-9B57-A220973ACF25}"/>
              </a:ext>
            </a:extLst>
          </p:cNvPr>
          <p:cNvSpPr/>
          <p:nvPr/>
        </p:nvSpPr>
        <p:spPr>
          <a:xfrm>
            <a:off x="5116056" y="2071472"/>
            <a:ext cx="1944000" cy="2035883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7000"/>
                </a:schemeClr>
              </a:gs>
              <a:gs pos="100000">
                <a:schemeClr val="bg1"/>
              </a:gs>
            </a:gsLst>
            <a:lin ang="10800000" scaled="0"/>
            <a:tileRect/>
          </a:gradFill>
          <a:ln w="15875"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xmlns="" id="{7B44A8DD-9A3A-431D-8148-B2A9A77460DE}"/>
              </a:ext>
            </a:extLst>
          </p:cNvPr>
          <p:cNvSpPr/>
          <p:nvPr/>
        </p:nvSpPr>
        <p:spPr>
          <a:xfrm>
            <a:off x="7213153" y="2071472"/>
            <a:ext cx="1944000" cy="2035883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7000"/>
                </a:schemeClr>
              </a:gs>
              <a:gs pos="100000">
                <a:schemeClr val="bg1"/>
              </a:gs>
            </a:gsLst>
            <a:lin ang="10800000" scaled="0"/>
            <a:tileRect/>
          </a:gradFill>
          <a:ln w="15875"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xmlns="" id="{6B7F0540-A2C5-4360-94C2-6536CABEE740}"/>
              </a:ext>
            </a:extLst>
          </p:cNvPr>
          <p:cNvSpPr/>
          <p:nvPr/>
        </p:nvSpPr>
        <p:spPr>
          <a:xfrm>
            <a:off x="9310249" y="2071472"/>
            <a:ext cx="1944000" cy="2035883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7000"/>
                </a:schemeClr>
              </a:gs>
              <a:gs pos="100000">
                <a:schemeClr val="bg1"/>
              </a:gs>
            </a:gsLst>
            <a:lin ang="10800000" scaled="0"/>
            <a:tileRect/>
          </a:gradFill>
          <a:ln w="15875"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4C3DF756-D401-4841-8167-460B580CE18C}"/>
              </a:ext>
            </a:extLst>
          </p:cNvPr>
          <p:cNvSpPr txBox="1"/>
          <p:nvPr/>
        </p:nvSpPr>
        <p:spPr>
          <a:xfrm>
            <a:off x="921862" y="2250831"/>
            <a:ext cx="19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altLang="en-US" dirty="0">
                <a:latin typeface="Times New Roman" panose="02020603050405020304" pitchFamily="18" charset="0"/>
              </a:rPr>
              <a:t>Mempercepat kegiatan bisnis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8B45B664-BAEA-4694-AE72-B8FA180554A8}"/>
              </a:ext>
            </a:extLst>
          </p:cNvPr>
          <p:cNvSpPr txBox="1"/>
          <p:nvPr/>
        </p:nvSpPr>
        <p:spPr>
          <a:xfrm>
            <a:off x="3018958" y="2405575"/>
            <a:ext cx="19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altLang="en-US" dirty="0">
                <a:latin typeface="Times New Roman" panose="02020603050405020304" pitchFamily="18" charset="0"/>
              </a:rPr>
              <a:t>Pengurangan modal kerja yang dibutuhkan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21A5C185-3035-4950-84EC-1FC55688363C}"/>
              </a:ext>
            </a:extLst>
          </p:cNvPr>
          <p:cNvSpPr txBox="1"/>
          <p:nvPr/>
        </p:nvSpPr>
        <p:spPr>
          <a:xfrm>
            <a:off x="5116054" y="2405574"/>
            <a:ext cx="19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altLang="en-US" dirty="0">
                <a:latin typeface="Times New Roman" panose="02020603050405020304" pitchFamily="18" charset="0"/>
              </a:rPr>
              <a:t>Penghematan biaya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A4CCCB09-CE9B-4065-AB98-49EE25872669}"/>
              </a:ext>
            </a:extLst>
          </p:cNvPr>
          <p:cNvSpPr txBox="1"/>
          <p:nvPr/>
        </p:nvSpPr>
        <p:spPr>
          <a:xfrm>
            <a:off x="7213149" y="2535907"/>
            <a:ext cx="19598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altLang="en-US" dirty="0">
                <a:latin typeface="Times New Roman" panose="02020603050405020304" pitchFamily="18" charset="0"/>
              </a:rPr>
              <a:t>Meningkatkan hubungan dengan pelanggan dan pemasok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69077074-E938-4696-BEF3-E3C9B8F85B54}"/>
              </a:ext>
            </a:extLst>
          </p:cNvPr>
          <p:cNvSpPr txBox="1"/>
          <p:nvPr/>
        </p:nvSpPr>
        <p:spPr>
          <a:xfrm>
            <a:off x="9310249" y="2535906"/>
            <a:ext cx="195988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altLang="en-US" dirty="0">
                <a:latin typeface="Times New Roman" panose="02020603050405020304" pitchFamily="18" charset="0"/>
              </a:rPr>
              <a:t>Memungkinkan untuk melakukan perdagangan internasional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596728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-13647" y="6375400"/>
            <a:ext cx="12219295" cy="482601"/>
            <a:chOff x="-13647" y="6375400"/>
            <a:chExt cx="12219295" cy="482601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 rotWithShape="1">
            <a:blip r:embed="rId3"/>
            <a:srcRect l="25472" t="86214" r="7764" b="9926"/>
            <a:stretch/>
          </p:blipFill>
          <p:spPr>
            <a:xfrm>
              <a:off x="-13647" y="6375400"/>
              <a:ext cx="12205648" cy="482601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 rotWithShape="1">
            <a:blip r:embed="rId4"/>
            <a:srcRect l="40877" t="29110" r="44518" b="65812"/>
            <a:stretch/>
          </p:blipFill>
          <p:spPr>
            <a:xfrm>
              <a:off x="8884693" y="6375401"/>
              <a:ext cx="3320955" cy="457096"/>
            </a:xfrm>
            <a:prstGeom prst="rect">
              <a:avLst/>
            </a:prstGeom>
          </p:spPr>
        </p:pic>
        <p:sp>
          <p:nvSpPr>
            <p:cNvPr id="7" name="Rectangle 6"/>
            <p:cNvSpPr/>
            <p:nvPr/>
          </p:nvSpPr>
          <p:spPr>
            <a:xfrm>
              <a:off x="-1" y="6375400"/>
              <a:ext cx="8884693" cy="457097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2400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9226362" y="6395624"/>
              <a:ext cx="256352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>
                  <a:latin typeface="Roboto"/>
                </a:rPr>
                <a:t>info@darmajaya.ac.id</a:t>
              </a:r>
              <a:endParaRPr lang="en-US" b="1" dirty="0"/>
            </a:p>
          </p:txBody>
        </p:sp>
      </p:grpSp>
      <p:pic>
        <p:nvPicPr>
          <p:cNvPr id="27" name="Picture 26" descr="D:\desain ppt\desain ppt corel\kuning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-13647" y="300218"/>
            <a:ext cx="10276763" cy="515998"/>
          </a:xfrm>
          <a:prstGeom prst="rect">
            <a:avLst/>
          </a:prstGeom>
          <a:noFill/>
        </p:spPr>
      </p:pic>
      <p:sp>
        <p:nvSpPr>
          <p:cNvPr id="28" name="Slide Number Placeholder 7"/>
          <p:cNvSpPr txBox="1">
            <a:spLocks/>
          </p:cNvSpPr>
          <p:nvPr/>
        </p:nvSpPr>
        <p:spPr>
          <a:xfrm>
            <a:off x="77533" y="300216"/>
            <a:ext cx="454728" cy="50413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>
            <a:defPPr>
              <a:defRPr lang="id-ID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id-ID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6116" y="268619"/>
            <a:ext cx="2230841" cy="567325"/>
          </a:xfrm>
          <a:prstGeom prst="rect">
            <a:avLst/>
          </a:prstGeom>
        </p:spPr>
      </p:pic>
      <p:grpSp>
        <p:nvGrpSpPr>
          <p:cNvPr id="10" name="Group 2">
            <a:extLst>
              <a:ext uri="{FF2B5EF4-FFF2-40B4-BE49-F238E27FC236}">
                <a16:creationId xmlns:a16="http://schemas.microsoft.com/office/drawing/2014/main" xmlns="" id="{42643CAC-36C1-4D98-9C13-A5F8C83A4AA3}"/>
              </a:ext>
            </a:extLst>
          </p:cNvPr>
          <p:cNvGrpSpPr>
            <a:grpSpLocks/>
          </p:cNvGrpSpPr>
          <p:nvPr/>
        </p:nvGrpSpPr>
        <p:grpSpPr bwMode="auto">
          <a:xfrm>
            <a:off x="2589042" y="956469"/>
            <a:ext cx="4914900" cy="4945062"/>
            <a:chOff x="2052" y="5054"/>
            <a:chExt cx="6300" cy="6709"/>
          </a:xfrm>
        </p:grpSpPr>
        <p:sp>
          <p:nvSpPr>
            <p:cNvPr id="11" name="Text Box 3">
              <a:extLst>
                <a:ext uri="{FF2B5EF4-FFF2-40B4-BE49-F238E27FC236}">
                  <a16:creationId xmlns:a16="http://schemas.microsoft.com/office/drawing/2014/main" xmlns="" id="{DF94B52F-F8B9-4A88-9041-2BDE9F5ABC7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52" y="5054"/>
              <a:ext cx="1800" cy="468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r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200"/>
                <a:t>Sistem Informasi</a:t>
              </a:r>
            </a:p>
            <a:p>
              <a:pPr algn="ctr" eaLnBrk="1" hangingPunct="1"/>
              <a:r>
                <a:rPr lang="en-US" altLang="en-US" sz="1200"/>
                <a:t>Perusahaan A</a:t>
              </a:r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</p:txBody>
        </p:sp>
        <p:sp>
          <p:nvSpPr>
            <p:cNvPr id="12" name="Text Box 4">
              <a:extLst>
                <a:ext uri="{FF2B5EF4-FFF2-40B4-BE49-F238E27FC236}">
                  <a16:creationId xmlns:a16="http://schemas.microsoft.com/office/drawing/2014/main" xmlns="" id="{6F247363-C272-4954-A74C-00F956C72E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52" y="10634"/>
              <a:ext cx="1800" cy="9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r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200"/>
                <a:t>Bank</a:t>
              </a:r>
            </a:p>
            <a:p>
              <a:pPr algn="ctr" eaLnBrk="1" hangingPunct="1"/>
              <a:r>
                <a:rPr lang="en-US" altLang="en-US" sz="1200"/>
                <a:t>Perusahaan A</a:t>
              </a:r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</p:txBody>
        </p:sp>
        <p:sp>
          <p:nvSpPr>
            <p:cNvPr id="13" name="Text Box 5">
              <a:extLst>
                <a:ext uri="{FF2B5EF4-FFF2-40B4-BE49-F238E27FC236}">
                  <a16:creationId xmlns:a16="http://schemas.microsoft.com/office/drawing/2014/main" xmlns="" id="{0BA47BCD-5A88-4A75-91A2-A30811C19C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52" y="5054"/>
              <a:ext cx="1800" cy="468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r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200"/>
                <a:t>Sistem Informasi Perusahaan B</a:t>
              </a:r>
            </a:p>
            <a:p>
              <a:pPr algn="ctr" eaLnBrk="1" hangingPunct="1">
                <a:spcAft>
                  <a:spcPts val="300"/>
                </a:spcAft>
              </a:pPr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</p:txBody>
        </p:sp>
        <p:sp>
          <p:nvSpPr>
            <p:cNvPr id="14" name="Text Box 6">
              <a:extLst>
                <a:ext uri="{FF2B5EF4-FFF2-40B4-BE49-F238E27FC236}">
                  <a16:creationId xmlns:a16="http://schemas.microsoft.com/office/drawing/2014/main" xmlns="" id="{5B8AFFBF-8DFE-468E-ADAD-47F936C9E8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52" y="10634"/>
              <a:ext cx="1800" cy="9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r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200"/>
                <a:t>Bank</a:t>
              </a:r>
            </a:p>
            <a:p>
              <a:pPr algn="ctr" eaLnBrk="1" hangingPunct="1"/>
              <a:r>
                <a:rPr lang="en-US" altLang="en-US" sz="1200"/>
                <a:t>Perusahaan B</a:t>
              </a:r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</p:txBody>
        </p:sp>
        <p:sp>
          <p:nvSpPr>
            <p:cNvPr id="15" name="Text Box 7">
              <a:extLst>
                <a:ext uri="{FF2B5EF4-FFF2-40B4-BE49-F238E27FC236}">
                  <a16:creationId xmlns:a16="http://schemas.microsoft.com/office/drawing/2014/main" xmlns="" id="{F1943C92-4B68-4B4C-A089-6E4606A5B2D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32" y="5954"/>
              <a:ext cx="1440" cy="23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r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en-US" altLang="en-US" sz="1200"/>
            </a:p>
            <a:p>
              <a:pPr algn="ctr" eaLnBrk="1" hangingPunct="1"/>
              <a:r>
                <a:rPr lang="en-US" altLang="en-US" sz="1200"/>
                <a:t>Aplikasi</a:t>
              </a:r>
            </a:p>
            <a:p>
              <a:pPr algn="ctr" eaLnBrk="1" hangingPunct="1"/>
              <a:r>
                <a:rPr lang="en-US" altLang="en-US" sz="1200"/>
                <a:t>Pembelian</a:t>
              </a:r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</p:txBody>
        </p:sp>
        <p:sp>
          <p:nvSpPr>
            <p:cNvPr id="16" name="Text Box 8">
              <a:extLst>
                <a:ext uri="{FF2B5EF4-FFF2-40B4-BE49-F238E27FC236}">
                  <a16:creationId xmlns:a16="http://schemas.microsoft.com/office/drawing/2014/main" xmlns="" id="{11D76FCD-9D83-42BD-95C9-A9212CD2DE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32" y="5954"/>
              <a:ext cx="1440" cy="23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r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en-US" altLang="en-US" sz="1200"/>
            </a:p>
            <a:p>
              <a:pPr algn="ctr" eaLnBrk="1" hangingPunct="1"/>
              <a:r>
                <a:rPr lang="en-US" altLang="en-US" sz="1200"/>
                <a:t>Aplikasi</a:t>
              </a:r>
            </a:p>
            <a:p>
              <a:pPr algn="ctr" eaLnBrk="1" hangingPunct="1"/>
              <a:r>
                <a:rPr lang="en-US" altLang="en-US" sz="1200"/>
                <a:t>Penjualan</a:t>
              </a:r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</p:txBody>
        </p:sp>
        <p:sp>
          <p:nvSpPr>
            <p:cNvPr id="18" name="Line 9">
              <a:extLst>
                <a:ext uri="{FF2B5EF4-FFF2-40B4-BE49-F238E27FC236}">
                  <a16:creationId xmlns:a16="http://schemas.microsoft.com/office/drawing/2014/main" xmlns="" id="{7D88D99F-2DA6-4042-A19C-578711A3CF2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72" y="6314"/>
              <a:ext cx="30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/>
            <a:lstStyle/>
            <a:p>
              <a:endParaRPr lang="en-US"/>
            </a:p>
          </p:txBody>
        </p:sp>
        <p:sp>
          <p:nvSpPr>
            <p:cNvPr id="20" name="Text Box 10">
              <a:extLst>
                <a:ext uri="{FF2B5EF4-FFF2-40B4-BE49-F238E27FC236}">
                  <a16:creationId xmlns:a16="http://schemas.microsoft.com/office/drawing/2014/main" xmlns="" id="{CCE8AABA-7D3E-4E02-918D-CECCFF26CF4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36" y="5917"/>
              <a:ext cx="2580" cy="36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r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200"/>
                <a:t>1. Meminta spesifikasi produk</a:t>
              </a:r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</p:txBody>
        </p:sp>
        <p:sp>
          <p:nvSpPr>
            <p:cNvPr id="21" name="Line 11">
              <a:extLst>
                <a:ext uri="{FF2B5EF4-FFF2-40B4-BE49-F238E27FC236}">
                  <a16:creationId xmlns:a16="http://schemas.microsoft.com/office/drawing/2014/main" xmlns="" id="{FC6A7F16-AA06-4257-BF8B-4D421CE89FE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753" y="6986"/>
              <a:ext cx="297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/>
            <a:lstStyle/>
            <a:p>
              <a:endParaRPr lang="en-US"/>
            </a:p>
          </p:txBody>
        </p:sp>
        <p:sp>
          <p:nvSpPr>
            <p:cNvPr id="22" name="Text Box 12">
              <a:extLst>
                <a:ext uri="{FF2B5EF4-FFF2-40B4-BE49-F238E27FC236}">
                  <a16:creationId xmlns:a16="http://schemas.microsoft.com/office/drawing/2014/main" xmlns="" id="{FEBDD59B-017A-49F7-A992-D6C853B8999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48" y="6442"/>
              <a:ext cx="2580" cy="40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r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200"/>
                <a:t>2. Memberi spesifikasi produk</a:t>
              </a:r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</p:txBody>
        </p:sp>
        <p:sp>
          <p:nvSpPr>
            <p:cNvPr id="23" name="Text Box 13">
              <a:extLst>
                <a:ext uri="{FF2B5EF4-FFF2-40B4-BE49-F238E27FC236}">
                  <a16:creationId xmlns:a16="http://schemas.microsoft.com/office/drawing/2014/main" xmlns="" id="{6DC498B4-FDDF-4EC7-8E14-B0A71B97506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30" y="7158"/>
              <a:ext cx="2580" cy="36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r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200"/>
                <a:t>3. Mengirim oder pembelian</a:t>
              </a:r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</p:txBody>
        </p:sp>
        <p:sp>
          <p:nvSpPr>
            <p:cNvPr id="24" name="Text Box 14">
              <a:extLst>
                <a:ext uri="{FF2B5EF4-FFF2-40B4-BE49-F238E27FC236}">
                  <a16:creationId xmlns:a16="http://schemas.microsoft.com/office/drawing/2014/main" xmlns="" id="{71D16A11-8C03-4069-81C3-709FF5DA3C1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18" y="7717"/>
              <a:ext cx="2580" cy="36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r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200"/>
                <a:t>4. Mengirim order penjualan</a:t>
              </a:r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</p:txBody>
        </p:sp>
        <p:sp>
          <p:nvSpPr>
            <p:cNvPr id="25" name="Line 15">
              <a:extLst>
                <a:ext uri="{FF2B5EF4-FFF2-40B4-BE49-F238E27FC236}">
                  <a16:creationId xmlns:a16="http://schemas.microsoft.com/office/drawing/2014/main" xmlns="" id="{0320F816-2DEB-4210-95EC-B4FD8FFB500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72" y="7574"/>
              <a:ext cx="2997" cy="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/>
            <a:lstStyle/>
            <a:p>
              <a:endParaRPr lang="en-US"/>
            </a:p>
          </p:txBody>
        </p:sp>
        <p:sp>
          <p:nvSpPr>
            <p:cNvPr id="26" name="Line 16">
              <a:extLst>
                <a:ext uri="{FF2B5EF4-FFF2-40B4-BE49-F238E27FC236}">
                  <a16:creationId xmlns:a16="http://schemas.microsoft.com/office/drawing/2014/main" xmlns="" id="{D6ACCC53-0724-4763-8E80-BCB5D95EF18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672" y="8114"/>
              <a:ext cx="30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/>
            <a:lstStyle/>
            <a:p>
              <a:endParaRPr lang="en-US"/>
            </a:p>
          </p:txBody>
        </p:sp>
        <p:sp>
          <p:nvSpPr>
            <p:cNvPr id="30" name="Text Box 17">
              <a:extLst>
                <a:ext uri="{FF2B5EF4-FFF2-40B4-BE49-F238E27FC236}">
                  <a16:creationId xmlns:a16="http://schemas.microsoft.com/office/drawing/2014/main" xmlns="" id="{68439D14-80BE-48EA-B959-73165C9E49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32" y="8474"/>
              <a:ext cx="1440" cy="108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r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200"/>
                <a:t>Aplikasi</a:t>
              </a:r>
            </a:p>
            <a:p>
              <a:pPr algn="ctr" eaLnBrk="1" hangingPunct="1"/>
              <a:r>
                <a:rPr lang="en-US" altLang="en-US" sz="1200"/>
                <a:t>Piutang</a:t>
              </a:r>
            </a:p>
            <a:p>
              <a:pPr algn="ctr" eaLnBrk="1" hangingPunct="1"/>
              <a:r>
                <a:rPr lang="en-US" altLang="en-US" sz="1200"/>
                <a:t>Dagang</a:t>
              </a:r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</p:txBody>
        </p:sp>
        <p:sp>
          <p:nvSpPr>
            <p:cNvPr id="31" name="Text Box 18">
              <a:extLst>
                <a:ext uri="{FF2B5EF4-FFF2-40B4-BE49-F238E27FC236}">
                  <a16:creationId xmlns:a16="http://schemas.microsoft.com/office/drawing/2014/main" xmlns="" id="{BAA1641C-FF35-45CA-9575-F84FB3C9785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32" y="8474"/>
              <a:ext cx="1440" cy="108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r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200"/>
                <a:t>Aplikasi</a:t>
              </a:r>
            </a:p>
            <a:p>
              <a:pPr algn="ctr" eaLnBrk="1" hangingPunct="1"/>
              <a:r>
                <a:rPr lang="en-US" altLang="en-US" sz="1200"/>
                <a:t>Utang</a:t>
              </a:r>
            </a:p>
            <a:p>
              <a:pPr algn="ctr" eaLnBrk="1" hangingPunct="1"/>
              <a:r>
                <a:rPr lang="en-US" altLang="en-US" sz="1200"/>
                <a:t>Dagang</a:t>
              </a:r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</p:txBody>
        </p:sp>
        <p:sp>
          <p:nvSpPr>
            <p:cNvPr id="32" name="Line 19">
              <a:extLst>
                <a:ext uri="{FF2B5EF4-FFF2-40B4-BE49-F238E27FC236}">
                  <a16:creationId xmlns:a16="http://schemas.microsoft.com/office/drawing/2014/main" xmlns="" id="{D935CAC7-BD9D-4523-AA94-8D18417F865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672" y="8834"/>
              <a:ext cx="30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/>
            <a:lstStyle/>
            <a:p>
              <a:endParaRPr lang="en-US"/>
            </a:p>
          </p:txBody>
        </p:sp>
        <p:sp>
          <p:nvSpPr>
            <p:cNvPr id="33" name="Text Box 20">
              <a:extLst>
                <a:ext uri="{FF2B5EF4-FFF2-40B4-BE49-F238E27FC236}">
                  <a16:creationId xmlns:a16="http://schemas.microsoft.com/office/drawing/2014/main" xmlns="" id="{71C90241-AFE1-43BF-A0C0-6A0FB6A1DA9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92" y="8474"/>
              <a:ext cx="1800" cy="36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r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200"/>
                <a:t>5. Faktur tagihan</a:t>
              </a:r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</p:txBody>
        </p:sp>
        <p:sp>
          <p:nvSpPr>
            <p:cNvPr id="34" name="Text Box 21">
              <a:extLst>
                <a:ext uri="{FF2B5EF4-FFF2-40B4-BE49-F238E27FC236}">
                  <a16:creationId xmlns:a16="http://schemas.microsoft.com/office/drawing/2014/main" xmlns="" id="{74257FAD-DDB6-4C14-A803-9466251535C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32" y="9914"/>
              <a:ext cx="1260" cy="67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r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200"/>
                <a:t>6. Otorisasi</a:t>
              </a:r>
            </a:p>
            <a:p>
              <a:pPr algn="ctr" eaLnBrk="1" hangingPunct="1"/>
              <a:r>
                <a:rPr lang="en-US" altLang="en-US" sz="1200"/>
                <a:t>    pembayaran</a:t>
              </a:r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</p:txBody>
        </p:sp>
        <p:sp>
          <p:nvSpPr>
            <p:cNvPr id="35" name="Line 22">
              <a:extLst>
                <a:ext uri="{FF2B5EF4-FFF2-40B4-BE49-F238E27FC236}">
                  <a16:creationId xmlns:a16="http://schemas.microsoft.com/office/drawing/2014/main" xmlns="" id="{743CA525-5596-443B-AF84-FBCA983DA1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52" y="9734"/>
              <a:ext cx="0" cy="9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/>
            <a:lstStyle/>
            <a:p>
              <a:endParaRPr lang="en-US"/>
            </a:p>
          </p:txBody>
        </p:sp>
        <p:sp>
          <p:nvSpPr>
            <p:cNvPr id="36" name="Line 23">
              <a:extLst>
                <a:ext uri="{FF2B5EF4-FFF2-40B4-BE49-F238E27FC236}">
                  <a16:creationId xmlns:a16="http://schemas.microsoft.com/office/drawing/2014/main" xmlns="" id="{70B656C2-7D43-4F7C-AC9A-4C955C532B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52" y="10994"/>
              <a:ext cx="27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/>
            <a:lstStyle/>
            <a:p>
              <a:endParaRPr lang="en-US"/>
            </a:p>
          </p:txBody>
        </p:sp>
        <p:sp>
          <p:nvSpPr>
            <p:cNvPr id="37" name="Line 24">
              <a:extLst>
                <a:ext uri="{FF2B5EF4-FFF2-40B4-BE49-F238E27FC236}">
                  <a16:creationId xmlns:a16="http://schemas.microsoft.com/office/drawing/2014/main" xmlns="" id="{AF3114C1-0CF0-438A-B732-C2BDA4257CA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452" y="9734"/>
              <a:ext cx="0" cy="9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/>
            <a:lstStyle/>
            <a:p>
              <a:endParaRPr lang="en-US"/>
            </a:p>
          </p:txBody>
        </p:sp>
        <p:sp>
          <p:nvSpPr>
            <p:cNvPr id="38" name="Text Box 25">
              <a:extLst>
                <a:ext uri="{FF2B5EF4-FFF2-40B4-BE49-F238E27FC236}">
                  <a16:creationId xmlns:a16="http://schemas.microsoft.com/office/drawing/2014/main" xmlns="" id="{3114FFF3-CC21-4D4E-9709-F2C67287B74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52" y="9914"/>
              <a:ext cx="1620" cy="7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r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200"/>
                <a:t>  8.  Konfirmasi</a:t>
              </a:r>
            </a:p>
            <a:p>
              <a:pPr algn="ctr" eaLnBrk="1" hangingPunct="1"/>
              <a:r>
                <a:rPr lang="en-US" altLang="en-US" sz="1200"/>
                <a:t>       pembayaran</a:t>
              </a:r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</p:txBody>
        </p:sp>
        <p:sp>
          <p:nvSpPr>
            <p:cNvPr id="39" name="Text Box 26">
              <a:extLst>
                <a:ext uri="{FF2B5EF4-FFF2-40B4-BE49-F238E27FC236}">
                  <a16:creationId xmlns:a16="http://schemas.microsoft.com/office/drawing/2014/main" xmlns="" id="{4D3B306E-D09C-4EB4-BEF3-2FA6FDD03F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03" y="11047"/>
              <a:ext cx="2580" cy="71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r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200"/>
                <a:t>7. Pengiriman dana secara</a:t>
              </a:r>
            </a:p>
            <a:p>
              <a:pPr algn="ctr" eaLnBrk="1" hangingPunct="1"/>
              <a:r>
                <a:rPr lang="en-US" altLang="en-US" sz="1200"/>
                <a:t>      elektronik</a:t>
              </a:r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  <a:p>
              <a:pPr algn="ctr" eaLnBrk="1" hangingPunct="1"/>
              <a:endParaRPr lang="en-US" altLang="en-US" sz="1200"/>
            </a:p>
          </p:txBody>
        </p:sp>
      </p:grpSp>
      <p:sp>
        <p:nvSpPr>
          <p:cNvPr id="40" name="Rectangle 27">
            <a:extLst>
              <a:ext uri="{FF2B5EF4-FFF2-40B4-BE49-F238E27FC236}">
                <a16:creationId xmlns:a16="http://schemas.microsoft.com/office/drawing/2014/main" xmlns="" id="{4C0F87BA-B542-44A6-8002-663567C7A2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0542" y="5977731"/>
            <a:ext cx="3810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GB" altLang="en-US" sz="1600" b="1" i="1"/>
              <a:t>EDI (Electronic Data Interchange)</a:t>
            </a:r>
            <a:endParaRPr lang="en-US" altLang="en-US" sz="1600" b="1" i="1"/>
          </a:p>
        </p:txBody>
      </p:sp>
    </p:spTree>
    <p:extLst>
      <p:ext uri="{BB962C8B-B14F-4D97-AF65-F5344CB8AC3E}">
        <p14:creationId xmlns:p14="http://schemas.microsoft.com/office/powerpoint/2010/main" val="257864146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-13647" y="6375400"/>
            <a:ext cx="12219295" cy="482601"/>
            <a:chOff x="-13647" y="6375400"/>
            <a:chExt cx="12219295" cy="482601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 rotWithShape="1">
            <a:blip r:embed="rId3"/>
            <a:srcRect l="25472" t="86214" r="7764" b="9926"/>
            <a:stretch/>
          </p:blipFill>
          <p:spPr>
            <a:xfrm>
              <a:off x="-13647" y="6375400"/>
              <a:ext cx="12205648" cy="482601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 rotWithShape="1">
            <a:blip r:embed="rId4"/>
            <a:srcRect l="40877" t="29110" r="44518" b="65812"/>
            <a:stretch/>
          </p:blipFill>
          <p:spPr>
            <a:xfrm>
              <a:off x="8884693" y="6375401"/>
              <a:ext cx="3320955" cy="457096"/>
            </a:xfrm>
            <a:prstGeom prst="rect">
              <a:avLst/>
            </a:prstGeom>
          </p:spPr>
        </p:pic>
        <p:sp>
          <p:nvSpPr>
            <p:cNvPr id="7" name="Rectangle 6"/>
            <p:cNvSpPr/>
            <p:nvPr/>
          </p:nvSpPr>
          <p:spPr>
            <a:xfrm>
              <a:off x="-1" y="6375400"/>
              <a:ext cx="8884693" cy="457097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2400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9226362" y="6395624"/>
              <a:ext cx="256352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>
                  <a:latin typeface="Roboto"/>
                </a:rPr>
                <a:t>info@darmajaya.ac.id</a:t>
              </a:r>
              <a:endParaRPr lang="en-US" b="1" dirty="0"/>
            </a:p>
          </p:txBody>
        </p:sp>
      </p:grpSp>
      <p:pic>
        <p:nvPicPr>
          <p:cNvPr id="27" name="Picture 26" descr="D:\desain ppt\desain ppt corel\kuning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-13647" y="300218"/>
            <a:ext cx="10276763" cy="515998"/>
          </a:xfrm>
          <a:prstGeom prst="rect">
            <a:avLst/>
          </a:prstGeom>
          <a:noFill/>
        </p:spPr>
      </p:pic>
      <p:sp>
        <p:nvSpPr>
          <p:cNvPr id="28" name="Slide Number Placeholder 7"/>
          <p:cNvSpPr txBox="1">
            <a:spLocks/>
          </p:cNvSpPr>
          <p:nvPr/>
        </p:nvSpPr>
        <p:spPr>
          <a:xfrm>
            <a:off x="77533" y="300216"/>
            <a:ext cx="454728" cy="50413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>
            <a:defPPr>
              <a:defRPr lang="id-ID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id-ID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6116" y="268619"/>
            <a:ext cx="2230841" cy="56732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87AE8C35-CBDE-4818-B8EC-9D02BBD14787}"/>
              </a:ext>
            </a:extLst>
          </p:cNvPr>
          <p:cNvSpPr txBox="1"/>
          <p:nvPr/>
        </p:nvSpPr>
        <p:spPr>
          <a:xfrm>
            <a:off x="731520" y="370556"/>
            <a:ext cx="48533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cs typeface="Times New Roman" pitchFamily="18" charset="0"/>
              </a:rPr>
              <a:t>Electronic Commerce (E-COMMERCE)</a:t>
            </a:r>
            <a:endParaRPr lang="en-US" b="1" dirty="0"/>
          </a:p>
        </p:txBody>
      </p:sp>
      <p:sp>
        <p:nvSpPr>
          <p:cNvPr id="11" name="Rectangle 2">
            <a:extLst>
              <a:ext uri="{FF2B5EF4-FFF2-40B4-BE49-F238E27FC236}">
                <a16:creationId xmlns:a16="http://schemas.microsoft.com/office/drawing/2014/main" xmlns="" id="{DFD6238C-6086-4DA8-8122-F45D7F9B5D6F}"/>
              </a:ext>
            </a:extLst>
          </p:cNvPr>
          <p:cNvSpPr txBox="1">
            <a:spLocks noChangeArrowheads="1"/>
          </p:cNvSpPr>
          <p:nvPr/>
        </p:nvSpPr>
        <p:spPr>
          <a:xfrm>
            <a:off x="731520" y="1477783"/>
            <a:ext cx="10140235" cy="36893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90600" lvl="1" indent="-533400" algn="just">
              <a:lnSpc>
                <a:spcPct val="110000"/>
              </a:lnSpc>
              <a:spcBef>
                <a:spcPct val="0"/>
              </a:spcBef>
              <a:buClr>
                <a:schemeClr val="tx1"/>
              </a:buClr>
              <a:buFont typeface="Wingdings" panose="05000000000000000000" pitchFamily="2" charset="2"/>
              <a:buAutoNum type="arabicPeriod"/>
            </a:pPr>
            <a:r>
              <a:rPr lang="en-GB" altLang="en-US" sz="2000" b="1" dirty="0">
                <a:latin typeface="Times New Roman" panose="02020603050405020304" pitchFamily="18" charset="0"/>
              </a:rPr>
              <a:t>Aplikasi electronic commerce antara organisasi-organisasi bisnis.</a:t>
            </a:r>
          </a:p>
          <a:p>
            <a:pPr marL="990600" lvl="1" indent="-533400" algn="just">
              <a:lnSpc>
                <a:spcPct val="110000"/>
              </a:lnSpc>
              <a:spcBef>
                <a:spcPct val="0"/>
              </a:spcBef>
              <a:buClr>
                <a:schemeClr val="tx1"/>
              </a:buClr>
              <a:buFont typeface="Wingdings" panose="05000000000000000000" pitchFamily="2" charset="2"/>
              <a:buAutoNum type="arabicPeriod"/>
            </a:pPr>
            <a:endParaRPr lang="en-GB" altLang="en-US" sz="2000" b="1" i="1" dirty="0">
              <a:latin typeface="Times New Roman" panose="02020603050405020304" pitchFamily="18" charset="0"/>
            </a:endParaRPr>
          </a:p>
          <a:p>
            <a:pPr marL="1371600" lvl="2" indent="-457200" algn="just">
              <a:lnSpc>
                <a:spcPct val="110000"/>
              </a:lnSpc>
              <a:spcBef>
                <a:spcPct val="0"/>
              </a:spcBef>
              <a:buClr>
                <a:schemeClr val="accent1"/>
              </a:buClr>
              <a:buFont typeface="Wingdings" panose="05000000000000000000" pitchFamily="2" charset="2"/>
              <a:buChar char="ü"/>
            </a:pPr>
            <a:r>
              <a:rPr lang="en-GB" altLang="en-US" dirty="0">
                <a:latin typeface="Times New Roman" panose="02020603050405020304" pitchFamily="18" charset="0"/>
              </a:rPr>
              <a:t>Sistem aplikasi e-commerce yang melibatkan organisasi-organisasi bisnis ini sering disebut dengan sistem </a:t>
            </a:r>
            <a:r>
              <a:rPr lang="en-GB" altLang="en-US" dirty="0" err="1">
                <a:latin typeface="Times New Roman" panose="02020603050405020304" pitchFamily="18" charset="0"/>
              </a:rPr>
              <a:t>interorganisasi</a:t>
            </a:r>
            <a:r>
              <a:rPr lang="en-GB" altLang="en-US" dirty="0">
                <a:latin typeface="Times New Roman" panose="02020603050405020304" pitchFamily="18" charset="0"/>
              </a:rPr>
              <a:t> (interorganizational system atau IOS) atau B2B (business to business).</a:t>
            </a:r>
          </a:p>
          <a:p>
            <a:pPr marL="1371600" lvl="2" indent="-457200" algn="just">
              <a:lnSpc>
                <a:spcPct val="110000"/>
              </a:lnSpc>
              <a:spcBef>
                <a:spcPct val="0"/>
              </a:spcBef>
              <a:buClr>
                <a:schemeClr val="accent1"/>
              </a:buClr>
              <a:buFont typeface="Wingdings" panose="05000000000000000000" pitchFamily="2" charset="2"/>
              <a:buChar char="ü"/>
            </a:pPr>
            <a:r>
              <a:rPr lang="en-GB" altLang="en-US" dirty="0">
                <a:latin typeface="Times New Roman" panose="02020603050405020304" pitchFamily="18" charset="0"/>
              </a:rPr>
              <a:t>Memungkinkan suatu perusahaan untuk lebih efisien dan efektif melakukan kegiatan bisnis dengan supplier, dengan langganan-langganan atau dengan dealer-dealer dan distributor-</a:t>
            </a:r>
            <a:r>
              <a:rPr lang="en-GB" altLang="en-US" dirty="0" err="1">
                <a:latin typeface="Times New Roman" panose="02020603050405020304" pitchFamily="18" charset="0"/>
              </a:rPr>
              <a:t>distributornya</a:t>
            </a:r>
            <a:r>
              <a:rPr lang="en-GB" altLang="en-US" dirty="0">
                <a:latin typeface="Times New Roman" panose="02020603050405020304" pitchFamily="18" charset="0"/>
              </a:rPr>
              <a:t>.</a:t>
            </a:r>
          </a:p>
          <a:p>
            <a:pPr marL="1371600" lvl="2" indent="-457200" algn="just">
              <a:lnSpc>
                <a:spcPct val="110000"/>
              </a:lnSpc>
              <a:spcBef>
                <a:spcPct val="0"/>
              </a:spcBef>
              <a:buClr>
                <a:schemeClr val="accent1"/>
              </a:buClr>
              <a:buFont typeface="Wingdings" panose="05000000000000000000" pitchFamily="2" charset="2"/>
              <a:buChar char="ü"/>
            </a:pPr>
            <a:r>
              <a:rPr lang="en-GB" altLang="en-US" dirty="0">
                <a:latin typeface="Times New Roman" panose="02020603050405020304" pitchFamily="18" charset="0"/>
              </a:rPr>
              <a:t>Contoh sukses dari aplikasi ini : SABRE yaitu sistem reservasi tiket yang dimiliki oleh American Airline dan electronic data interchange (EDI).</a:t>
            </a:r>
          </a:p>
        </p:txBody>
      </p:sp>
    </p:spTree>
    <p:extLst>
      <p:ext uri="{BB962C8B-B14F-4D97-AF65-F5344CB8AC3E}">
        <p14:creationId xmlns:p14="http://schemas.microsoft.com/office/powerpoint/2010/main" val="417829262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-13647" y="6375400"/>
            <a:ext cx="12219295" cy="482601"/>
            <a:chOff x="-13647" y="6375400"/>
            <a:chExt cx="12219295" cy="482601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 rotWithShape="1">
            <a:blip r:embed="rId3"/>
            <a:srcRect l="25472" t="86214" r="7764" b="9926"/>
            <a:stretch/>
          </p:blipFill>
          <p:spPr>
            <a:xfrm>
              <a:off x="-13647" y="6375400"/>
              <a:ext cx="12205648" cy="482601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 rotWithShape="1">
            <a:blip r:embed="rId4"/>
            <a:srcRect l="40877" t="29110" r="44518" b="65812"/>
            <a:stretch/>
          </p:blipFill>
          <p:spPr>
            <a:xfrm>
              <a:off x="8884693" y="6375401"/>
              <a:ext cx="3320955" cy="457096"/>
            </a:xfrm>
            <a:prstGeom prst="rect">
              <a:avLst/>
            </a:prstGeom>
          </p:spPr>
        </p:pic>
        <p:sp>
          <p:nvSpPr>
            <p:cNvPr id="7" name="Rectangle 6"/>
            <p:cNvSpPr/>
            <p:nvPr/>
          </p:nvSpPr>
          <p:spPr>
            <a:xfrm>
              <a:off x="-1" y="6375400"/>
              <a:ext cx="8884693" cy="457097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2400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9226362" y="6395624"/>
              <a:ext cx="256352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>
                  <a:latin typeface="Roboto"/>
                </a:rPr>
                <a:t>info@darmajaya.ac.id</a:t>
              </a:r>
              <a:endParaRPr lang="en-US" b="1" dirty="0"/>
            </a:p>
          </p:txBody>
        </p:sp>
      </p:grpSp>
      <p:pic>
        <p:nvPicPr>
          <p:cNvPr id="27" name="Picture 26" descr="D:\desain ppt\desain ppt corel\kuning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-13647" y="300218"/>
            <a:ext cx="10276763" cy="515998"/>
          </a:xfrm>
          <a:prstGeom prst="rect">
            <a:avLst/>
          </a:prstGeom>
          <a:noFill/>
        </p:spPr>
      </p:pic>
      <p:sp>
        <p:nvSpPr>
          <p:cNvPr id="28" name="Slide Number Placeholder 7"/>
          <p:cNvSpPr txBox="1">
            <a:spLocks/>
          </p:cNvSpPr>
          <p:nvPr/>
        </p:nvSpPr>
        <p:spPr>
          <a:xfrm>
            <a:off x="77533" y="300216"/>
            <a:ext cx="454728" cy="50413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>
            <a:defPPr>
              <a:defRPr lang="id-ID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id-ID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6116" y="268619"/>
            <a:ext cx="2230841" cy="56732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E9A5983E-2339-4153-A7F6-EB297663152F}"/>
              </a:ext>
            </a:extLst>
          </p:cNvPr>
          <p:cNvSpPr txBox="1"/>
          <p:nvPr/>
        </p:nvSpPr>
        <p:spPr>
          <a:xfrm>
            <a:off x="731520" y="370556"/>
            <a:ext cx="48533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cs typeface="Times New Roman" pitchFamily="18" charset="0"/>
              </a:rPr>
              <a:t>Electronic Commerce (E-COMMERCE)</a:t>
            </a:r>
            <a:endParaRPr lang="en-US" b="1" dirty="0"/>
          </a:p>
        </p:txBody>
      </p:sp>
      <p:sp>
        <p:nvSpPr>
          <p:cNvPr id="11" name="Rectangle 2">
            <a:extLst>
              <a:ext uri="{FF2B5EF4-FFF2-40B4-BE49-F238E27FC236}">
                <a16:creationId xmlns:a16="http://schemas.microsoft.com/office/drawing/2014/main" xmlns="" id="{EE4562FF-0B71-4FE9-9049-460EFC4153B8}"/>
              </a:ext>
            </a:extLst>
          </p:cNvPr>
          <p:cNvSpPr txBox="1">
            <a:spLocks noChangeArrowheads="1"/>
          </p:cNvSpPr>
          <p:nvPr/>
        </p:nvSpPr>
        <p:spPr>
          <a:xfrm>
            <a:off x="91601" y="1473607"/>
            <a:ext cx="11394830" cy="37079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90600" lvl="1" indent="-533400">
              <a:lnSpc>
                <a:spcPct val="115000"/>
              </a:lnSpc>
              <a:spcBef>
                <a:spcPct val="0"/>
              </a:spcBef>
              <a:buClr>
                <a:schemeClr val="tx1"/>
              </a:buClr>
              <a:buFont typeface="Wingdings" panose="05000000000000000000" pitchFamily="2" charset="2"/>
              <a:buAutoNum type="arabicPeriod" startAt="2"/>
            </a:pPr>
            <a:r>
              <a:rPr lang="en-GB" altLang="en-US" sz="2000" b="1" dirty="0">
                <a:latin typeface="Times New Roman" panose="02020603050405020304" pitchFamily="18" charset="0"/>
              </a:rPr>
              <a:t>Aplikasi electronic commerce antara organisasi bisnis dengan pelanggan akhir.</a:t>
            </a:r>
          </a:p>
          <a:p>
            <a:pPr marL="990600" lvl="1" indent="-533400">
              <a:lnSpc>
                <a:spcPct val="115000"/>
              </a:lnSpc>
              <a:spcBef>
                <a:spcPct val="0"/>
              </a:spcBef>
              <a:buClr>
                <a:schemeClr val="tx1"/>
              </a:buClr>
              <a:buFont typeface="Wingdings" panose="05000000000000000000" pitchFamily="2" charset="2"/>
              <a:buAutoNum type="arabicPeriod" startAt="2"/>
            </a:pPr>
            <a:endParaRPr lang="en-GB" altLang="en-US" sz="2000" b="1" dirty="0">
              <a:latin typeface="Times New Roman" panose="02020603050405020304" pitchFamily="18" charset="0"/>
            </a:endParaRPr>
          </a:p>
          <a:p>
            <a:pPr marL="1371600" lvl="2" indent="-457200" algn="just">
              <a:lnSpc>
                <a:spcPct val="115000"/>
              </a:lnSpc>
              <a:spcBef>
                <a:spcPct val="0"/>
              </a:spcBef>
              <a:buClr>
                <a:schemeClr val="accent1"/>
              </a:buClr>
              <a:buFont typeface="Wingdings" panose="05000000000000000000" pitchFamily="2" charset="2"/>
              <a:buChar char="ü"/>
            </a:pPr>
            <a:r>
              <a:rPr lang="en-GB" altLang="en-US" dirty="0">
                <a:latin typeface="Times New Roman" panose="02020603050405020304" pitchFamily="18" charset="0"/>
              </a:rPr>
              <a:t>Aplikasi e-commerce yang paling banyak dibicarakan sekarang ini adalah aplikasi e-commerce yang menggunakan jasa internet melalui jaringan World Wide Web (WWW).</a:t>
            </a:r>
          </a:p>
          <a:p>
            <a:pPr marL="1371600" lvl="2" indent="-457200" algn="just">
              <a:lnSpc>
                <a:spcPct val="115000"/>
              </a:lnSpc>
              <a:spcBef>
                <a:spcPct val="0"/>
              </a:spcBef>
              <a:buClr>
                <a:schemeClr val="accent1"/>
              </a:buClr>
              <a:buFont typeface="Wingdings" panose="05000000000000000000" pitchFamily="2" charset="2"/>
              <a:buChar char="ü"/>
            </a:pPr>
            <a:r>
              <a:rPr lang="en-GB" altLang="en-US" dirty="0">
                <a:latin typeface="Times New Roman" panose="02020603050405020304" pitchFamily="18" charset="0"/>
              </a:rPr>
              <a:t>Aplikasi ini disebut juga dengan istilah B2C (business to customers).</a:t>
            </a:r>
          </a:p>
          <a:p>
            <a:pPr marL="1371600" lvl="2" indent="-457200" algn="just">
              <a:lnSpc>
                <a:spcPct val="115000"/>
              </a:lnSpc>
              <a:spcBef>
                <a:spcPct val="0"/>
              </a:spcBef>
              <a:buClr>
                <a:schemeClr val="accent1"/>
              </a:buClr>
              <a:buFont typeface="Wingdings" panose="05000000000000000000" pitchFamily="2" charset="2"/>
              <a:buChar char="ü"/>
            </a:pPr>
            <a:r>
              <a:rPr lang="en-GB" altLang="en-US" dirty="0">
                <a:latin typeface="Times New Roman" panose="02020603050405020304" pitchFamily="18" charset="0"/>
              </a:rPr>
              <a:t>Menggunakan internet, maka memungkinkan suatu perusahaan untuk </a:t>
            </a:r>
            <a:r>
              <a:rPr lang="en-GB" altLang="en-US" dirty="0" err="1">
                <a:latin typeface="Times New Roman" panose="02020603050405020304" pitchFamily="18" charset="0"/>
              </a:rPr>
              <a:t>mejangkau</a:t>
            </a:r>
            <a:r>
              <a:rPr lang="en-GB" altLang="en-US" dirty="0">
                <a:latin typeface="Times New Roman" panose="02020603050405020304" pitchFamily="18" charset="0"/>
              </a:rPr>
              <a:t> sampai ke pelanggan-pelanggan akhirnya di </a:t>
            </a:r>
            <a:r>
              <a:rPr lang="en-GB" altLang="en-US" dirty="0" err="1">
                <a:latin typeface="Times New Roman" panose="02020603050405020304" pitchFamily="18" charset="0"/>
              </a:rPr>
              <a:t>manapun</a:t>
            </a:r>
            <a:r>
              <a:rPr lang="en-GB" altLang="en-US" dirty="0">
                <a:latin typeface="Times New Roman" panose="02020603050405020304" pitchFamily="18" charset="0"/>
              </a:rPr>
              <a:t>, </a:t>
            </a:r>
            <a:r>
              <a:rPr lang="en-GB" altLang="en-US" dirty="0" err="1">
                <a:latin typeface="Times New Roman" panose="02020603050405020304" pitchFamily="18" charset="0"/>
              </a:rPr>
              <a:t>siapapun</a:t>
            </a:r>
            <a:r>
              <a:rPr lang="en-GB" altLang="en-US" dirty="0">
                <a:latin typeface="Times New Roman" panose="02020603050405020304" pitchFamily="18" charset="0"/>
              </a:rPr>
              <a:t> dan </a:t>
            </a:r>
            <a:r>
              <a:rPr lang="en-GB" altLang="en-US" dirty="0" err="1">
                <a:latin typeface="Times New Roman" panose="02020603050405020304" pitchFamily="18" charset="0"/>
              </a:rPr>
              <a:t>kapanpun</a:t>
            </a:r>
            <a:r>
              <a:rPr lang="en-GB" altLang="en-US" dirty="0">
                <a:latin typeface="Times New Roman" panose="02020603050405020304" pitchFamily="18" charset="0"/>
              </a:rPr>
              <a:t>.</a:t>
            </a:r>
          </a:p>
          <a:p>
            <a:pPr marL="1371600" lvl="2" indent="-457200" algn="just">
              <a:lnSpc>
                <a:spcPct val="115000"/>
              </a:lnSpc>
              <a:spcBef>
                <a:spcPct val="0"/>
              </a:spcBef>
              <a:buClr>
                <a:schemeClr val="accent1"/>
              </a:buClr>
              <a:buFont typeface="Wingdings" panose="05000000000000000000" pitchFamily="2" charset="2"/>
              <a:buChar char="ü"/>
            </a:pPr>
            <a:r>
              <a:rPr lang="en-GB" altLang="en-US" dirty="0">
                <a:latin typeface="Times New Roman" panose="02020603050405020304" pitchFamily="18" charset="0"/>
              </a:rPr>
              <a:t>Konsep ini konsisten dengan konsep reach and range oleh Keen (1991) yaitu mengusulkan perusahaan-perusahaan yang menggunakan TI supaya mendapatkan keunggulan </a:t>
            </a:r>
            <a:r>
              <a:rPr lang="en-GB" altLang="en-US" dirty="0" err="1">
                <a:latin typeface="Times New Roman" panose="02020603050405020304" pitchFamily="18" charset="0"/>
              </a:rPr>
              <a:t>stratejik</a:t>
            </a:r>
            <a:r>
              <a:rPr lang="en-GB" altLang="en-US" dirty="0">
                <a:latin typeface="Times New Roman" panose="02020603050405020304" pitchFamily="18" charset="0"/>
              </a:rPr>
              <a:t> untuk menarik jangkauan dari TI sampai ke pelanggan-pelanggan akhir.</a:t>
            </a:r>
            <a:r>
              <a:rPr lang="en-US" altLang="en-US" dirty="0">
                <a:latin typeface="Times New Roman" panose="02020603050405020304" pitchFamily="18" charset="0"/>
              </a:rPr>
              <a:t> </a:t>
            </a:r>
            <a:endParaRPr lang="en-US" altLang="en-US" sz="150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676441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-13647" y="6375400"/>
            <a:ext cx="12219295" cy="482601"/>
            <a:chOff x="-13647" y="6375400"/>
            <a:chExt cx="12219295" cy="482601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 rotWithShape="1">
            <a:blip r:embed="rId3"/>
            <a:srcRect l="25472" t="86214" r="7764" b="9926"/>
            <a:stretch/>
          </p:blipFill>
          <p:spPr>
            <a:xfrm>
              <a:off x="-13647" y="6375400"/>
              <a:ext cx="12205648" cy="482601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 rotWithShape="1">
            <a:blip r:embed="rId4"/>
            <a:srcRect l="40877" t="29110" r="44518" b="65812"/>
            <a:stretch/>
          </p:blipFill>
          <p:spPr>
            <a:xfrm>
              <a:off x="8884693" y="6375401"/>
              <a:ext cx="3320955" cy="457096"/>
            </a:xfrm>
            <a:prstGeom prst="rect">
              <a:avLst/>
            </a:prstGeom>
          </p:spPr>
        </p:pic>
        <p:sp>
          <p:nvSpPr>
            <p:cNvPr id="7" name="Rectangle 6"/>
            <p:cNvSpPr/>
            <p:nvPr/>
          </p:nvSpPr>
          <p:spPr>
            <a:xfrm>
              <a:off x="-1" y="6375400"/>
              <a:ext cx="8884693" cy="457097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2400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9226362" y="6395624"/>
              <a:ext cx="256352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>
                  <a:latin typeface="Roboto"/>
                </a:rPr>
                <a:t>info@darmajaya.ac.id</a:t>
              </a:r>
              <a:endParaRPr lang="en-US" b="1" dirty="0"/>
            </a:p>
          </p:txBody>
        </p:sp>
      </p:grpSp>
      <p:pic>
        <p:nvPicPr>
          <p:cNvPr id="27" name="Picture 26" descr="D:\desain ppt\desain ppt corel\kuning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-13647" y="300218"/>
            <a:ext cx="10276763" cy="515998"/>
          </a:xfrm>
          <a:prstGeom prst="rect">
            <a:avLst/>
          </a:prstGeom>
          <a:noFill/>
        </p:spPr>
      </p:pic>
      <p:sp>
        <p:nvSpPr>
          <p:cNvPr id="28" name="Slide Number Placeholder 7"/>
          <p:cNvSpPr txBox="1">
            <a:spLocks/>
          </p:cNvSpPr>
          <p:nvPr/>
        </p:nvSpPr>
        <p:spPr>
          <a:xfrm>
            <a:off x="77533" y="300216"/>
            <a:ext cx="454728" cy="50413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>
            <a:defPPr>
              <a:defRPr lang="id-ID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id-ID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6116" y="268619"/>
            <a:ext cx="2230841" cy="567325"/>
          </a:xfrm>
          <a:prstGeom prst="rect">
            <a:avLst/>
          </a:prstGeom>
        </p:spPr>
      </p:pic>
      <p:sp>
        <p:nvSpPr>
          <p:cNvPr id="10" name="Rectangle 2">
            <a:extLst>
              <a:ext uri="{FF2B5EF4-FFF2-40B4-BE49-F238E27FC236}">
                <a16:creationId xmlns:a16="http://schemas.microsoft.com/office/drawing/2014/main" xmlns="" id="{9EC48275-82DF-4A31-B169-2ABBCCB35EFA}"/>
              </a:ext>
            </a:extLst>
          </p:cNvPr>
          <p:cNvSpPr txBox="1">
            <a:spLocks noChangeArrowheads="1"/>
          </p:cNvSpPr>
          <p:nvPr/>
        </p:nvSpPr>
        <p:spPr>
          <a:xfrm>
            <a:off x="402116" y="1305519"/>
            <a:ext cx="10911581" cy="48842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33400" indent="-533400" algn="just">
              <a:lnSpc>
                <a:spcPct val="110000"/>
              </a:lnSpc>
              <a:spcBef>
                <a:spcPct val="0"/>
              </a:spcBef>
              <a:buSzPct val="125000"/>
              <a:buFont typeface="Wingdings" panose="05000000000000000000" pitchFamily="2" charset="2"/>
              <a:buChar char="ü"/>
            </a:pPr>
            <a:r>
              <a:rPr lang="en-GB" altLang="en-US" sz="2000" b="1" i="1" dirty="0">
                <a:latin typeface="Times New Roman" panose="02020603050405020304" pitchFamily="18" charset="0"/>
              </a:rPr>
              <a:t>Martin et al. </a:t>
            </a:r>
            <a:r>
              <a:rPr lang="en-GB" altLang="en-US" sz="2000" dirty="0">
                <a:latin typeface="Times New Roman" panose="02020603050405020304" pitchFamily="18" charset="0"/>
              </a:rPr>
              <a:t>(1999) mengutarakan tambahan keuntungan </a:t>
            </a:r>
            <a:r>
              <a:rPr lang="en-GB" altLang="en-US" sz="2000" b="1" i="1" dirty="0">
                <a:latin typeface="Times New Roman" panose="02020603050405020304" pitchFamily="18" charset="0"/>
              </a:rPr>
              <a:t>e-commerce </a:t>
            </a:r>
            <a:r>
              <a:rPr lang="en-GB" altLang="en-US" sz="2000" dirty="0">
                <a:latin typeface="Times New Roman" panose="02020603050405020304" pitchFamily="18" charset="0"/>
              </a:rPr>
              <a:t>lewat </a:t>
            </a:r>
            <a:r>
              <a:rPr lang="en-GB" altLang="en-US" sz="2000" b="1" i="1" dirty="0">
                <a:latin typeface="Times New Roman" panose="02020603050405020304" pitchFamily="18" charset="0"/>
              </a:rPr>
              <a:t>internet </a:t>
            </a:r>
            <a:r>
              <a:rPr lang="en-GB" altLang="en-US" sz="2000" dirty="0">
                <a:latin typeface="Times New Roman" panose="02020603050405020304" pitchFamily="18" charset="0"/>
              </a:rPr>
              <a:t>dibandingkan dengan lewat EDI adalah :</a:t>
            </a:r>
          </a:p>
          <a:p>
            <a:pPr marL="533400" indent="-533400" algn="just">
              <a:lnSpc>
                <a:spcPct val="110000"/>
              </a:lnSpc>
              <a:spcBef>
                <a:spcPct val="0"/>
              </a:spcBef>
              <a:buClr>
                <a:schemeClr val="tx1"/>
              </a:buClr>
              <a:buFont typeface="Wingdings" panose="05000000000000000000" pitchFamily="2" charset="2"/>
              <a:buAutoNum type="arabicPeriod"/>
            </a:pPr>
            <a:r>
              <a:rPr lang="en-GB" altLang="en-US" sz="2000" dirty="0">
                <a:latin typeface="Times New Roman" panose="02020603050405020304" pitchFamily="18" charset="0"/>
              </a:rPr>
              <a:t>Distribusi yang lebih murah dari dokumen dan produk digital.</a:t>
            </a:r>
          </a:p>
          <a:p>
            <a:pPr marL="533400" indent="-533400" algn="just">
              <a:lnSpc>
                <a:spcPct val="110000"/>
              </a:lnSpc>
              <a:spcBef>
                <a:spcPct val="0"/>
              </a:spcBef>
              <a:buClr>
                <a:schemeClr val="tx1"/>
              </a:buClr>
              <a:buFont typeface="Wingdings" panose="05000000000000000000" pitchFamily="2" charset="2"/>
              <a:buAutoNum type="arabicPeriod"/>
            </a:pPr>
            <a:r>
              <a:rPr lang="en-GB" altLang="en-US" sz="2000" dirty="0">
                <a:latin typeface="Times New Roman" panose="02020603050405020304" pitchFamily="18" charset="0"/>
              </a:rPr>
              <a:t>Kemampuan memberikan layanan dukungan kepada pelanggan.</a:t>
            </a:r>
          </a:p>
          <a:p>
            <a:pPr marL="533400" indent="-533400" algn="just">
              <a:lnSpc>
                <a:spcPct val="110000"/>
              </a:lnSpc>
              <a:spcBef>
                <a:spcPct val="0"/>
              </a:spcBef>
              <a:buClr>
                <a:schemeClr val="tx1"/>
              </a:buClr>
              <a:buFont typeface="Wingdings" panose="05000000000000000000" pitchFamily="2" charset="2"/>
              <a:buAutoNum type="arabicPeriod"/>
            </a:pPr>
            <a:r>
              <a:rPr lang="en-GB" altLang="en-US" sz="2000" dirty="0">
                <a:latin typeface="Times New Roman" panose="02020603050405020304" pitchFamily="18" charset="0"/>
              </a:rPr>
              <a:t>Kanal pemasaran yang baru.</a:t>
            </a:r>
          </a:p>
          <a:p>
            <a:pPr marL="533400" indent="-533400" algn="just">
              <a:lnSpc>
                <a:spcPct val="110000"/>
              </a:lnSpc>
              <a:spcBef>
                <a:spcPct val="0"/>
              </a:spcBef>
              <a:buClr>
                <a:schemeClr val="tx1"/>
              </a:buClr>
              <a:buFont typeface="Wingdings" panose="05000000000000000000" pitchFamily="2" charset="2"/>
              <a:buAutoNum type="arabicPeriod"/>
            </a:pPr>
            <a:r>
              <a:rPr lang="en-GB" altLang="en-US" sz="2000" dirty="0">
                <a:latin typeface="Times New Roman" panose="02020603050405020304" pitchFamily="18" charset="0"/>
              </a:rPr>
              <a:t>Mempunyai kemampuan untuk menarik pelanggan baru.</a:t>
            </a:r>
          </a:p>
          <a:p>
            <a:pPr marL="533400" indent="-533400" algn="just">
              <a:lnSpc>
                <a:spcPct val="110000"/>
              </a:lnSpc>
              <a:spcBef>
                <a:spcPct val="0"/>
              </a:spcBef>
              <a:buClr>
                <a:schemeClr val="tx1"/>
              </a:buClr>
              <a:buFont typeface="Wingdings" panose="05000000000000000000" pitchFamily="2" charset="2"/>
              <a:buAutoNum type="arabicPeriod"/>
            </a:pPr>
            <a:r>
              <a:rPr lang="en-GB" altLang="en-US" sz="2000" dirty="0">
                <a:latin typeface="Times New Roman" panose="02020603050405020304" pitchFamily="18" charset="0"/>
              </a:rPr>
              <a:t>Menyediakan satu titik lokasi kontak untuk bermacam-macam produk dan jasa.</a:t>
            </a:r>
          </a:p>
          <a:p>
            <a:pPr marL="533400" indent="-533400" algn="just">
              <a:lnSpc>
                <a:spcPct val="110000"/>
              </a:lnSpc>
              <a:spcBef>
                <a:spcPct val="0"/>
              </a:spcBef>
              <a:buClr>
                <a:schemeClr val="tx1"/>
              </a:buClr>
              <a:buFont typeface="Wingdings" panose="05000000000000000000" pitchFamily="2" charset="2"/>
              <a:buAutoNum type="arabicPeriod"/>
            </a:pPr>
            <a:r>
              <a:rPr lang="en-GB" altLang="en-US" sz="2000" dirty="0">
                <a:latin typeface="Times New Roman" panose="02020603050405020304" pitchFamily="18" charset="0"/>
              </a:rPr>
              <a:t>Dapat digunakan sebagai media riset pasar.</a:t>
            </a:r>
          </a:p>
          <a:p>
            <a:pPr marL="533400" indent="-533400" algn="just">
              <a:lnSpc>
                <a:spcPct val="110000"/>
              </a:lnSpc>
              <a:spcBef>
                <a:spcPct val="0"/>
              </a:spcBef>
              <a:buClr>
                <a:schemeClr val="tx1"/>
              </a:buClr>
              <a:buFont typeface="Wingdings" panose="05000000000000000000" pitchFamily="2" charset="2"/>
              <a:buAutoNum type="arabicPeriod"/>
            </a:pPr>
            <a:endParaRPr lang="en-US" altLang="en-US" sz="2000" dirty="0">
              <a:latin typeface="Times New Roman" panose="02020603050405020304" pitchFamily="18" charset="0"/>
            </a:endParaRPr>
          </a:p>
          <a:p>
            <a:pPr marL="533400" indent="-533400" algn="just">
              <a:lnSpc>
                <a:spcPct val="110000"/>
              </a:lnSpc>
              <a:spcBef>
                <a:spcPct val="0"/>
              </a:spcBef>
              <a:buSzPct val="125000"/>
              <a:buFont typeface="Wingdings" panose="05000000000000000000" pitchFamily="2" charset="2"/>
              <a:buChar char="ü"/>
            </a:pPr>
            <a:r>
              <a:rPr lang="en-GB" altLang="en-US" sz="2000" b="1" dirty="0">
                <a:latin typeface="Times New Roman" panose="02020603050405020304" pitchFamily="18" charset="0"/>
              </a:rPr>
              <a:t>Hambatan yang ditemui </a:t>
            </a:r>
            <a:r>
              <a:rPr lang="en-GB" altLang="en-US" sz="2000" b="1" i="1" dirty="0">
                <a:latin typeface="Times New Roman" panose="02020603050405020304" pitchFamily="18" charset="0"/>
              </a:rPr>
              <a:t>:</a:t>
            </a:r>
          </a:p>
          <a:p>
            <a:pPr marL="533400" indent="-533400" algn="just">
              <a:lnSpc>
                <a:spcPct val="110000"/>
              </a:lnSpc>
              <a:spcBef>
                <a:spcPct val="0"/>
              </a:spcBef>
              <a:buClr>
                <a:schemeClr val="tx1"/>
              </a:buClr>
              <a:buFont typeface="Wingdings" panose="05000000000000000000" pitchFamily="2" charset="2"/>
              <a:buAutoNum type="arabicPeriod"/>
            </a:pPr>
            <a:r>
              <a:rPr lang="en-GB" altLang="en-US" sz="2000" dirty="0">
                <a:latin typeface="Times New Roman" panose="02020603050405020304" pitchFamily="18" charset="0"/>
              </a:rPr>
              <a:t>Keamanan</a:t>
            </a:r>
          </a:p>
          <a:p>
            <a:pPr marL="533400" indent="-533400" algn="just">
              <a:lnSpc>
                <a:spcPct val="110000"/>
              </a:lnSpc>
              <a:spcBef>
                <a:spcPct val="0"/>
              </a:spcBef>
              <a:buClr>
                <a:schemeClr val="tx1"/>
              </a:buClr>
              <a:buFont typeface="Wingdings" panose="05000000000000000000" pitchFamily="2" charset="2"/>
              <a:buAutoNum type="arabicPeriod"/>
            </a:pPr>
            <a:r>
              <a:rPr lang="en-GB" altLang="en-US" sz="2000" dirty="0">
                <a:latin typeface="Times New Roman" panose="02020603050405020304" pitchFamily="18" charset="0"/>
              </a:rPr>
              <a:t>Keamanan akses.</a:t>
            </a:r>
          </a:p>
          <a:p>
            <a:pPr marL="533400" indent="-533400" algn="just">
              <a:lnSpc>
                <a:spcPct val="110000"/>
              </a:lnSpc>
              <a:spcBef>
                <a:spcPct val="0"/>
              </a:spcBef>
              <a:buClr>
                <a:schemeClr val="tx1"/>
              </a:buClr>
              <a:buFont typeface="Wingdings" panose="05000000000000000000" pitchFamily="2" charset="2"/>
              <a:buAutoNum type="arabicPeriod"/>
            </a:pPr>
            <a:r>
              <a:rPr lang="en-GB" altLang="en-US" sz="2000" dirty="0">
                <a:latin typeface="Times New Roman" panose="02020603050405020304" pitchFamily="18" charset="0"/>
              </a:rPr>
              <a:t>Keamanan transmisi.</a:t>
            </a:r>
          </a:p>
          <a:p>
            <a:pPr marL="533400" indent="-533400" algn="just">
              <a:lnSpc>
                <a:spcPct val="110000"/>
              </a:lnSpc>
              <a:spcBef>
                <a:spcPct val="0"/>
              </a:spcBef>
              <a:buClr>
                <a:schemeClr val="tx1"/>
              </a:buClr>
              <a:buFont typeface="Wingdings" panose="05000000000000000000" pitchFamily="2" charset="2"/>
              <a:buAutoNum type="arabicPeriod"/>
            </a:pPr>
            <a:r>
              <a:rPr lang="en-GB" altLang="en-US" sz="2000" dirty="0">
                <a:latin typeface="Times New Roman" panose="02020603050405020304" pitchFamily="18" charset="0"/>
              </a:rPr>
              <a:t>Beban </a:t>
            </a:r>
            <a:r>
              <a:rPr lang="en-GB" altLang="en-US" sz="2000" dirty="0" err="1">
                <a:latin typeface="Times New Roman" panose="02020603050405020304" pitchFamily="18" charset="0"/>
              </a:rPr>
              <a:t>trafik</a:t>
            </a:r>
            <a:r>
              <a:rPr lang="en-GB" altLang="en-US" sz="2000" dirty="0">
                <a:latin typeface="Times New Roman" panose="02020603050405020304" pitchFamily="18" charset="0"/>
              </a:rPr>
              <a:t> yang terlalu overload.</a:t>
            </a:r>
          </a:p>
          <a:p>
            <a:pPr marL="533400" indent="-533400" algn="just">
              <a:lnSpc>
                <a:spcPct val="110000"/>
              </a:lnSpc>
              <a:spcBef>
                <a:spcPct val="0"/>
              </a:spcBef>
              <a:buClr>
                <a:schemeClr val="tx1"/>
              </a:buClr>
              <a:buFont typeface="Wingdings" panose="05000000000000000000" pitchFamily="2" charset="2"/>
              <a:buAutoNum type="arabicPeriod"/>
            </a:pPr>
            <a:r>
              <a:rPr lang="en-GB" altLang="en-US" sz="2000" dirty="0">
                <a:latin typeface="Times New Roman" panose="02020603050405020304" pitchFamily="18" charset="0"/>
              </a:rPr>
              <a:t>Kesulitan sensor.</a:t>
            </a:r>
          </a:p>
          <a:p>
            <a:pPr marL="533400" indent="-533400" algn="just">
              <a:lnSpc>
                <a:spcPct val="110000"/>
              </a:lnSpc>
              <a:spcBef>
                <a:spcPct val="0"/>
              </a:spcBef>
              <a:buClr>
                <a:schemeClr val="tx1"/>
              </a:buClr>
              <a:buFont typeface="Wingdings" panose="05000000000000000000" pitchFamily="2" charset="2"/>
              <a:buAutoNum type="arabicPeriod"/>
            </a:pPr>
            <a:r>
              <a:rPr lang="en-GB" altLang="en-US" sz="2000" dirty="0">
                <a:latin typeface="Times New Roman" panose="02020603050405020304" pitchFamily="18" charset="0"/>
              </a:rPr>
              <a:t>Kesulitan mengukur kinerja dari situs, apakah keberhasilannya akan diukur dari jumlah orang yang mengunjungi atau diukur dengan cara lain.</a:t>
            </a:r>
          </a:p>
        </p:txBody>
      </p:sp>
    </p:spTree>
    <p:extLst>
      <p:ext uri="{BB962C8B-B14F-4D97-AF65-F5344CB8AC3E}">
        <p14:creationId xmlns:p14="http://schemas.microsoft.com/office/powerpoint/2010/main" val="198373053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-13647" y="6375400"/>
            <a:ext cx="12219295" cy="482601"/>
            <a:chOff x="-13647" y="6375400"/>
            <a:chExt cx="12219295" cy="482601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 rotWithShape="1">
            <a:blip r:embed="rId3"/>
            <a:srcRect l="25472" t="86214" r="7764" b="9926"/>
            <a:stretch/>
          </p:blipFill>
          <p:spPr>
            <a:xfrm>
              <a:off x="-13647" y="6375400"/>
              <a:ext cx="12205648" cy="482601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 rotWithShape="1">
            <a:blip r:embed="rId4"/>
            <a:srcRect l="40877" t="29110" r="44518" b="65812"/>
            <a:stretch/>
          </p:blipFill>
          <p:spPr>
            <a:xfrm>
              <a:off x="8884693" y="6375401"/>
              <a:ext cx="3320955" cy="457096"/>
            </a:xfrm>
            <a:prstGeom prst="rect">
              <a:avLst/>
            </a:prstGeom>
          </p:spPr>
        </p:pic>
        <p:sp>
          <p:nvSpPr>
            <p:cNvPr id="7" name="Rectangle 6"/>
            <p:cNvSpPr/>
            <p:nvPr/>
          </p:nvSpPr>
          <p:spPr>
            <a:xfrm>
              <a:off x="-1" y="6375400"/>
              <a:ext cx="8884693" cy="457097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2400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9226362" y="6395624"/>
              <a:ext cx="256352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>
                  <a:latin typeface="Roboto"/>
                </a:rPr>
                <a:t>info@darmajaya.ac.id</a:t>
              </a:r>
              <a:endParaRPr lang="en-US" b="1" dirty="0"/>
            </a:p>
          </p:txBody>
        </p:sp>
      </p:grpSp>
      <p:pic>
        <p:nvPicPr>
          <p:cNvPr id="27" name="Picture 26" descr="D:\desain ppt\desain ppt corel\kuning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-13647" y="300218"/>
            <a:ext cx="10276763" cy="515998"/>
          </a:xfrm>
          <a:prstGeom prst="rect">
            <a:avLst/>
          </a:prstGeom>
          <a:noFill/>
        </p:spPr>
      </p:pic>
      <p:sp>
        <p:nvSpPr>
          <p:cNvPr id="28" name="Slide Number Placeholder 7"/>
          <p:cNvSpPr txBox="1">
            <a:spLocks/>
          </p:cNvSpPr>
          <p:nvPr/>
        </p:nvSpPr>
        <p:spPr>
          <a:xfrm>
            <a:off x="77533" y="300216"/>
            <a:ext cx="454728" cy="50413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>
            <a:defPPr>
              <a:defRPr lang="id-ID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id-ID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6116" y="268619"/>
            <a:ext cx="2230841" cy="56732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3FE4F56F-E5BF-47BF-BC45-2E64B2C90EE0}"/>
              </a:ext>
            </a:extLst>
          </p:cNvPr>
          <p:cNvSpPr txBox="1"/>
          <p:nvPr/>
        </p:nvSpPr>
        <p:spPr>
          <a:xfrm>
            <a:off x="661182" y="328353"/>
            <a:ext cx="61897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MODEL KEEN (1991)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xmlns="" id="{5238FAC7-15D2-41FA-9FA9-9AF5166FD7D4}"/>
              </a:ext>
            </a:extLst>
          </p:cNvPr>
          <p:cNvSpPr/>
          <p:nvPr/>
        </p:nvSpPr>
        <p:spPr>
          <a:xfrm>
            <a:off x="634201" y="1547446"/>
            <a:ext cx="11000935" cy="51599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altLang="en-US" b="1" i="1" dirty="0">
                <a:latin typeface="Times New Roman" panose="02020603050405020304" pitchFamily="18" charset="0"/>
              </a:rPr>
              <a:t>Keen’s reach and range </a:t>
            </a:r>
            <a:r>
              <a:rPr lang="en-GB" altLang="en-US" dirty="0">
                <a:latin typeface="Times New Roman" panose="02020603050405020304" pitchFamily="18" charset="0"/>
              </a:rPr>
              <a:t>untuk memahami posisi dari sistem informasi </a:t>
            </a:r>
            <a:r>
              <a:rPr lang="en-GB" altLang="en-US" dirty="0" err="1">
                <a:latin typeface="Times New Roman" panose="02020603050405020304" pitchFamily="18" charset="0"/>
              </a:rPr>
              <a:t>stratejik</a:t>
            </a:r>
            <a:endParaRPr lang="en-US" dirty="0"/>
          </a:p>
        </p:txBody>
      </p:sp>
      <p:sp>
        <p:nvSpPr>
          <p:cNvPr id="18" name="직사각형 68">
            <a:extLst>
              <a:ext uri="{FF2B5EF4-FFF2-40B4-BE49-F238E27FC236}">
                <a16:creationId xmlns:a16="http://schemas.microsoft.com/office/drawing/2014/main" xmlns="" id="{1753091F-DCAA-47C0-8AA2-5DDCBAAB9776}"/>
              </a:ext>
            </a:extLst>
          </p:cNvPr>
          <p:cNvSpPr/>
          <p:nvPr/>
        </p:nvSpPr>
        <p:spPr>
          <a:xfrm>
            <a:off x="228231" y="3193629"/>
            <a:ext cx="4346927" cy="2077687"/>
          </a:xfrm>
          <a:prstGeom prst="rect">
            <a:avLst/>
          </a:prstGeom>
          <a:solidFill>
            <a:schemeClr val="accent4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0" name="직사각형 2">
            <a:extLst>
              <a:ext uri="{FF2B5EF4-FFF2-40B4-BE49-F238E27FC236}">
                <a16:creationId xmlns:a16="http://schemas.microsoft.com/office/drawing/2014/main" xmlns="" id="{F1A651FE-6E73-405E-84F6-F77CC76E201F}"/>
              </a:ext>
            </a:extLst>
          </p:cNvPr>
          <p:cNvSpPr/>
          <p:nvPr/>
        </p:nvSpPr>
        <p:spPr>
          <a:xfrm>
            <a:off x="228231" y="3265290"/>
            <a:ext cx="4258176" cy="2006026"/>
          </a:xfrm>
          <a:prstGeom prst="rect">
            <a:avLst/>
          </a:prstGeom>
          <a:solidFill>
            <a:schemeClr val="bg1"/>
          </a:solidFill>
          <a:ln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75000"/>
                  </a:schemeClr>
                </a:gs>
              </a:gsLst>
              <a:lin ang="8100000" scaled="1"/>
              <a:tileRect/>
            </a:gradFill>
          </a:ln>
          <a:effectLst>
            <a:outerShdw blurRad="127000" dist="38100" dir="8100000" algn="tr" rotWithShape="0">
              <a:prstClr val="black">
                <a:alpha val="33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1" algn="just">
              <a:lnSpc>
                <a:spcPct val="120000"/>
              </a:lnSpc>
              <a:spcBef>
                <a:spcPct val="0"/>
              </a:spcBef>
              <a:buClr>
                <a:schemeClr val="tx1"/>
              </a:buClr>
            </a:pPr>
            <a:r>
              <a:rPr lang="en-GB" altLang="en-US" sz="1600" b="1" u="sng" dirty="0">
                <a:latin typeface="Times New Roman" panose="02020603050405020304" pitchFamily="18" charset="0"/>
              </a:rPr>
              <a:t>Lingkupan </a:t>
            </a:r>
            <a:r>
              <a:rPr lang="en-GB" altLang="en-US" sz="1600" b="1" i="1" u="sng" dirty="0">
                <a:latin typeface="Times New Roman" panose="02020603050405020304" pitchFamily="18" charset="0"/>
              </a:rPr>
              <a:t>(Range)</a:t>
            </a:r>
          </a:p>
          <a:p>
            <a:pPr lvl="1" algn="just">
              <a:lnSpc>
                <a:spcPct val="120000"/>
              </a:lnSpc>
              <a:spcBef>
                <a:spcPct val="0"/>
              </a:spcBef>
              <a:buClr>
                <a:schemeClr val="tx1"/>
              </a:buClr>
            </a:pPr>
            <a:endParaRPr lang="en-GB" altLang="en-US" sz="1600" b="1" u="sng" dirty="0">
              <a:latin typeface="Times New Roman" panose="02020603050405020304" pitchFamily="18" charset="0"/>
            </a:endParaRPr>
          </a:p>
          <a:p>
            <a:pPr lvl="1" algn="just">
              <a:lnSpc>
                <a:spcPct val="120000"/>
              </a:lnSpc>
              <a:spcBef>
                <a:spcPct val="0"/>
              </a:spcBef>
              <a:buClr>
                <a:schemeClr val="tx1"/>
              </a:buClr>
            </a:pPr>
            <a:r>
              <a:rPr lang="en-GB" altLang="en-US" sz="1600" dirty="0">
                <a:latin typeface="Times New Roman" panose="02020603050405020304" pitchFamily="18" charset="0"/>
              </a:rPr>
              <a:t>Menunjukkan luas dari aplikasinya</a:t>
            </a:r>
            <a:endParaRPr lang="ko-KR" altLang="en-US" sz="1600" dirty="0">
              <a:solidFill>
                <a:schemeClr val="tx1"/>
              </a:solidFill>
            </a:endParaRPr>
          </a:p>
        </p:txBody>
      </p:sp>
      <p:sp>
        <p:nvSpPr>
          <p:cNvPr id="21" name="직사각형 2">
            <a:extLst>
              <a:ext uri="{FF2B5EF4-FFF2-40B4-BE49-F238E27FC236}">
                <a16:creationId xmlns:a16="http://schemas.microsoft.com/office/drawing/2014/main" xmlns="" id="{EBB9791A-31C9-4CDC-A9A5-C00350451990}"/>
              </a:ext>
            </a:extLst>
          </p:cNvPr>
          <p:cNvSpPr/>
          <p:nvPr/>
        </p:nvSpPr>
        <p:spPr>
          <a:xfrm>
            <a:off x="7796278" y="3232866"/>
            <a:ext cx="4243219" cy="2077687"/>
          </a:xfrm>
          <a:prstGeom prst="rect">
            <a:avLst/>
          </a:prstGeom>
          <a:solidFill>
            <a:schemeClr val="accent3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2" name="직사각형 2">
            <a:extLst>
              <a:ext uri="{FF2B5EF4-FFF2-40B4-BE49-F238E27FC236}">
                <a16:creationId xmlns:a16="http://schemas.microsoft.com/office/drawing/2014/main" xmlns="" id="{8271B8C9-A834-49D7-BE88-19E44D57D2E5}"/>
              </a:ext>
            </a:extLst>
          </p:cNvPr>
          <p:cNvSpPr/>
          <p:nvPr/>
        </p:nvSpPr>
        <p:spPr>
          <a:xfrm>
            <a:off x="7874403" y="3307495"/>
            <a:ext cx="4165094" cy="2003058"/>
          </a:xfrm>
          <a:prstGeom prst="rect">
            <a:avLst/>
          </a:prstGeom>
          <a:solidFill>
            <a:schemeClr val="bg1"/>
          </a:solidFill>
          <a:ln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75000"/>
                  </a:schemeClr>
                </a:gs>
              </a:gsLst>
              <a:lin ang="8100000" scaled="1"/>
              <a:tileRect/>
            </a:gradFill>
          </a:ln>
          <a:effectLst>
            <a:outerShdw blurRad="127000" dist="38100" dir="8100000" algn="tr" rotWithShape="0">
              <a:prstClr val="black">
                <a:alpha val="33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ko-KR" altLang="en-US" sz="2701" dirty="0">
              <a:solidFill>
                <a:schemeClr val="tx1"/>
              </a:solidFill>
            </a:endParaRPr>
          </a:p>
        </p:txBody>
      </p:sp>
      <p:sp>
        <p:nvSpPr>
          <p:cNvPr id="23" name="Rounded Rectangle 11">
            <a:extLst>
              <a:ext uri="{FF2B5EF4-FFF2-40B4-BE49-F238E27FC236}">
                <a16:creationId xmlns:a16="http://schemas.microsoft.com/office/drawing/2014/main" xmlns="" id="{C8C540C7-5220-4C6F-96AF-A5DFCBD36990}"/>
              </a:ext>
            </a:extLst>
          </p:cNvPr>
          <p:cNvSpPr/>
          <p:nvPr/>
        </p:nvSpPr>
        <p:spPr>
          <a:xfrm rot="2700000">
            <a:off x="4381519" y="3392080"/>
            <a:ext cx="955838" cy="955842"/>
          </a:xfrm>
          <a:prstGeom prst="roundRect">
            <a:avLst>
              <a:gd name="adj" fmla="val 9009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4" name="Rounded Rectangle 12">
            <a:extLst>
              <a:ext uri="{FF2B5EF4-FFF2-40B4-BE49-F238E27FC236}">
                <a16:creationId xmlns:a16="http://schemas.microsoft.com/office/drawing/2014/main" xmlns="" id="{B4F16E1B-D03B-4409-A911-D55DADCFD941}"/>
              </a:ext>
            </a:extLst>
          </p:cNvPr>
          <p:cNvSpPr/>
          <p:nvPr/>
        </p:nvSpPr>
        <p:spPr>
          <a:xfrm rot="2700000">
            <a:off x="4111655" y="3392091"/>
            <a:ext cx="955838" cy="955841"/>
          </a:xfrm>
          <a:prstGeom prst="roundRect">
            <a:avLst>
              <a:gd name="adj" fmla="val 9009"/>
            </a:avLst>
          </a:prstGeom>
          <a:solidFill>
            <a:schemeClr val="bg1"/>
          </a:solidFill>
          <a:ln w="63500">
            <a:solidFill>
              <a:schemeClr val="accent4"/>
            </a:solidFill>
          </a:ln>
          <a:effectLst>
            <a:outerShdw blurRad="127000" dist="38100" dir="8100000" algn="tr" rotWithShape="0">
              <a:prstClr val="black">
                <a:alpha val="33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2701">
              <a:solidFill>
                <a:schemeClr val="tx1"/>
              </a:solidFill>
            </a:endParaRPr>
          </a:p>
        </p:txBody>
      </p:sp>
      <p:sp>
        <p:nvSpPr>
          <p:cNvPr id="25" name="Rounded Rectangle 26">
            <a:extLst>
              <a:ext uri="{FF2B5EF4-FFF2-40B4-BE49-F238E27FC236}">
                <a16:creationId xmlns:a16="http://schemas.microsoft.com/office/drawing/2014/main" xmlns="" id="{0EEC23D3-0769-4A22-A5CD-2E1BBCE74C8F}"/>
              </a:ext>
            </a:extLst>
          </p:cNvPr>
          <p:cNvSpPr/>
          <p:nvPr/>
        </p:nvSpPr>
        <p:spPr>
          <a:xfrm rot="18900000" flipH="1">
            <a:off x="7004101" y="3391590"/>
            <a:ext cx="955838" cy="955842"/>
          </a:xfrm>
          <a:prstGeom prst="roundRect">
            <a:avLst>
              <a:gd name="adj" fmla="val 9009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6" name="Rounded Rectangle 27">
            <a:extLst>
              <a:ext uri="{FF2B5EF4-FFF2-40B4-BE49-F238E27FC236}">
                <a16:creationId xmlns:a16="http://schemas.microsoft.com/office/drawing/2014/main" xmlns="" id="{B367FFA3-F20D-4DF1-9F9E-119C43C9BFF6}"/>
              </a:ext>
            </a:extLst>
          </p:cNvPr>
          <p:cNvSpPr/>
          <p:nvPr/>
        </p:nvSpPr>
        <p:spPr>
          <a:xfrm rot="18900000" flipH="1">
            <a:off x="7273965" y="3391602"/>
            <a:ext cx="955838" cy="955841"/>
          </a:xfrm>
          <a:prstGeom prst="roundRect">
            <a:avLst>
              <a:gd name="adj" fmla="val 9009"/>
            </a:avLst>
          </a:prstGeom>
          <a:solidFill>
            <a:schemeClr val="bg1"/>
          </a:solidFill>
          <a:ln w="63500">
            <a:solidFill>
              <a:schemeClr val="accent3"/>
            </a:solidFill>
          </a:ln>
          <a:effectLst>
            <a:outerShdw blurRad="127000" dist="38100" dir="8100000" algn="tr" rotWithShape="0">
              <a:prstClr val="black">
                <a:alpha val="33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2701">
              <a:solidFill>
                <a:schemeClr val="tx1"/>
              </a:solidFill>
            </a:endParaRP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xmlns="" id="{5D672F07-0FA5-4E30-BDD1-3539B0DCB85E}"/>
              </a:ext>
            </a:extLst>
          </p:cNvPr>
          <p:cNvCxnSpPr>
            <a:cxnSpLocks/>
          </p:cNvCxnSpPr>
          <p:nvPr/>
        </p:nvCxnSpPr>
        <p:spPr>
          <a:xfrm>
            <a:off x="6318246" y="4274173"/>
            <a:ext cx="36004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xmlns="" id="{AA4977B4-60A8-4324-B438-5CF8B4622D0E}"/>
              </a:ext>
            </a:extLst>
          </p:cNvPr>
          <p:cNvCxnSpPr>
            <a:cxnSpLocks/>
          </p:cNvCxnSpPr>
          <p:nvPr/>
        </p:nvCxnSpPr>
        <p:spPr>
          <a:xfrm>
            <a:off x="5562219" y="3614772"/>
            <a:ext cx="36004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90A00007-F136-4019-944E-DB48B1A1C851}"/>
              </a:ext>
            </a:extLst>
          </p:cNvPr>
          <p:cNvSpPr txBox="1"/>
          <p:nvPr/>
        </p:nvSpPr>
        <p:spPr>
          <a:xfrm>
            <a:off x="8314006" y="3316456"/>
            <a:ext cx="3612951" cy="1844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ctr">
              <a:lnSpc>
                <a:spcPct val="120000"/>
              </a:lnSpc>
              <a:spcBef>
                <a:spcPct val="0"/>
              </a:spcBef>
              <a:buClr>
                <a:schemeClr val="tx1"/>
              </a:buClr>
            </a:pPr>
            <a:r>
              <a:rPr lang="en-GB" altLang="en-US" sz="1600" b="1" u="sng" dirty="0">
                <a:latin typeface="Times New Roman" panose="02020603050405020304" pitchFamily="18" charset="0"/>
              </a:rPr>
              <a:t>Jangkauan</a:t>
            </a:r>
            <a:r>
              <a:rPr lang="en-GB" altLang="en-US" sz="1600" b="1" i="1" u="sng" dirty="0">
                <a:latin typeface="Times New Roman" panose="02020603050405020304" pitchFamily="18" charset="0"/>
              </a:rPr>
              <a:t> (Reach)</a:t>
            </a:r>
            <a:endParaRPr lang="en-GB" altLang="en-US" sz="1600" dirty="0">
              <a:latin typeface="Times New Roman" panose="02020603050405020304" pitchFamily="18" charset="0"/>
            </a:endParaRPr>
          </a:p>
          <a:p>
            <a:pPr lvl="1" algn="just">
              <a:lnSpc>
                <a:spcPct val="120000"/>
              </a:lnSpc>
              <a:spcBef>
                <a:spcPct val="0"/>
              </a:spcBef>
              <a:buClr>
                <a:schemeClr val="tx1"/>
              </a:buClr>
            </a:pPr>
            <a:r>
              <a:rPr lang="en-GB" altLang="en-US" sz="1600" dirty="0">
                <a:latin typeface="Times New Roman" panose="02020603050405020304" pitchFamily="18" charset="0"/>
              </a:rPr>
              <a:t>menunjukkan letak dari sistem-sistem teknologi informasi, yaitu terletak di internal atau inside perusahaan dan eksternal atau outside perusahaan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68281511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-13647" y="6375400"/>
            <a:ext cx="12219295" cy="482601"/>
            <a:chOff x="-13647" y="6375400"/>
            <a:chExt cx="12219295" cy="482601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 rotWithShape="1">
            <a:blip r:embed="rId3"/>
            <a:srcRect l="25472" t="86214" r="7764" b="9926"/>
            <a:stretch/>
          </p:blipFill>
          <p:spPr>
            <a:xfrm>
              <a:off x="-13647" y="6375400"/>
              <a:ext cx="12205648" cy="482601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 rotWithShape="1">
            <a:blip r:embed="rId4"/>
            <a:srcRect l="40877" t="29110" r="44518" b="65812"/>
            <a:stretch/>
          </p:blipFill>
          <p:spPr>
            <a:xfrm>
              <a:off x="8884693" y="6375401"/>
              <a:ext cx="3320955" cy="457096"/>
            </a:xfrm>
            <a:prstGeom prst="rect">
              <a:avLst/>
            </a:prstGeom>
          </p:spPr>
        </p:pic>
        <p:sp>
          <p:nvSpPr>
            <p:cNvPr id="7" name="Rectangle 6"/>
            <p:cNvSpPr/>
            <p:nvPr/>
          </p:nvSpPr>
          <p:spPr>
            <a:xfrm>
              <a:off x="-1" y="6375400"/>
              <a:ext cx="8884693" cy="457097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2400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9226362" y="6395624"/>
              <a:ext cx="256352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>
                  <a:latin typeface="Roboto"/>
                </a:rPr>
                <a:t>info@darmajaya.ac.id</a:t>
              </a:r>
              <a:endParaRPr lang="en-US" b="1" dirty="0"/>
            </a:p>
          </p:txBody>
        </p:sp>
      </p:grpSp>
      <p:pic>
        <p:nvPicPr>
          <p:cNvPr id="27" name="Picture 26" descr="D:\desain ppt\desain ppt corel\kuning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-13647" y="300218"/>
            <a:ext cx="10276763" cy="515998"/>
          </a:xfrm>
          <a:prstGeom prst="rect">
            <a:avLst/>
          </a:prstGeom>
          <a:noFill/>
        </p:spPr>
      </p:pic>
      <p:sp>
        <p:nvSpPr>
          <p:cNvPr id="28" name="Slide Number Placeholder 7"/>
          <p:cNvSpPr txBox="1">
            <a:spLocks/>
          </p:cNvSpPr>
          <p:nvPr/>
        </p:nvSpPr>
        <p:spPr>
          <a:xfrm>
            <a:off x="77533" y="300216"/>
            <a:ext cx="454728" cy="50413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>
            <a:defPPr>
              <a:defRPr lang="id-ID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id-ID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6116" y="268619"/>
            <a:ext cx="2230841" cy="567325"/>
          </a:xfrm>
          <a:prstGeom prst="rect">
            <a:avLst/>
          </a:prstGeom>
        </p:spPr>
      </p:pic>
      <p:grpSp>
        <p:nvGrpSpPr>
          <p:cNvPr id="10" name="Group 2">
            <a:extLst>
              <a:ext uri="{FF2B5EF4-FFF2-40B4-BE49-F238E27FC236}">
                <a16:creationId xmlns:a16="http://schemas.microsoft.com/office/drawing/2014/main" xmlns="" id="{98E75B1D-A92D-4D0F-9CD2-AA6199A6B5BB}"/>
              </a:ext>
            </a:extLst>
          </p:cNvPr>
          <p:cNvGrpSpPr>
            <a:grpSpLocks/>
          </p:cNvGrpSpPr>
          <p:nvPr/>
        </p:nvGrpSpPr>
        <p:grpSpPr bwMode="auto">
          <a:xfrm>
            <a:off x="2443089" y="1066800"/>
            <a:ext cx="6248400" cy="4724400"/>
            <a:chOff x="2412" y="4046"/>
            <a:chExt cx="6175" cy="5220"/>
          </a:xfrm>
        </p:grpSpPr>
        <p:sp>
          <p:nvSpPr>
            <p:cNvPr id="11" name="Text Box 3">
              <a:extLst>
                <a:ext uri="{FF2B5EF4-FFF2-40B4-BE49-F238E27FC236}">
                  <a16:creationId xmlns:a16="http://schemas.microsoft.com/office/drawing/2014/main" xmlns="" id="{F0CEE5C0-B277-4A00-B82D-F618E03C8C0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12" y="4586"/>
              <a:ext cx="1880" cy="212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r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200" noProof="1"/>
                <a:t>Siapapun, dimanapun,  kapanpun</a:t>
              </a:r>
            </a:p>
            <a:p>
              <a:pPr algn="ctr" eaLnBrk="1" hangingPunct="1"/>
              <a:endParaRPr lang="en-US" altLang="en-US" sz="1200" noProof="1"/>
            </a:p>
            <a:p>
              <a:pPr algn="ctr" eaLnBrk="1" hangingPunct="1"/>
              <a:r>
                <a:rPr lang="en-US" altLang="en-US" sz="1200" noProof="1"/>
                <a:t>Pihak luar dengan IT  platform berbeda</a:t>
              </a:r>
            </a:p>
            <a:p>
              <a:pPr algn="ctr" eaLnBrk="1" hangingPunct="1"/>
              <a:endParaRPr lang="en-US" altLang="en-US" sz="1200" noProof="1"/>
            </a:p>
            <a:p>
              <a:pPr algn="ctr" eaLnBrk="1" hangingPunct="1"/>
              <a:r>
                <a:rPr lang="en-US" altLang="en-US" sz="1200" noProof="1"/>
                <a:t>Pihak luar dengan IT platform sama</a:t>
              </a:r>
            </a:p>
            <a:p>
              <a:pPr eaLnBrk="1" hangingPunct="1"/>
              <a:endParaRPr lang="en-US" altLang="en-US" sz="1200"/>
            </a:p>
          </p:txBody>
        </p:sp>
        <p:sp>
          <p:nvSpPr>
            <p:cNvPr id="12" name="Line 4">
              <a:extLst>
                <a:ext uri="{FF2B5EF4-FFF2-40B4-BE49-F238E27FC236}">
                  <a16:creationId xmlns:a16="http://schemas.microsoft.com/office/drawing/2014/main" xmlns="" id="{23BD6FB6-2206-40AF-88CC-8EF5DCE506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87" y="4538"/>
              <a:ext cx="0" cy="421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Line 5">
              <a:extLst>
                <a:ext uri="{FF2B5EF4-FFF2-40B4-BE49-F238E27FC236}">
                  <a16:creationId xmlns:a16="http://schemas.microsoft.com/office/drawing/2014/main" xmlns="" id="{77F265DC-5774-4DEE-BCA6-1BEB4C85EF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72" y="8726"/>
              <a:ext cx="36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Text Box 6">
              <a:extLst>
                <a:ext uri="{FF2B5EF4-FFF2-40B4-BE49-F238E27FC236}">
                  <a16:creationId xmlns:a16="http://schemas.microsoft.com/office/drawing/2014/main" xmlns="" id="{0AB5ACED-67C1-4CB5-A72D-0C6EDD6891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72" y="4046"/>
              <a:ext cx="1425" cy="40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200" noProof="1"/>
                <a:t>Jangkauan</a:t>
              </a:r>
            </a:p>
            <a:p>
              <a:pPr eaLnBrk="1" hangingPunct="1"/>
              <a:endParaRPr lang="en-US" altLang="en-US" sz="1200"/>
            </a:p>
          </p:txBody>
        </p:sp>
        <p:sp>
          <p:nvSpPr>
            <p:cNvPr id="15" name="Text Box 7">
              <a:extLst>
                <a:ext uri="{FF2B5EF4-FFF2-40B4-BE49-F238E27FC236}">
                  <a16:creationId xmlns:a16="http://schemas.microsoft.com/office/drawing/2014/main" xmlns="" id="{79841441-CA3B-4A91-BE17-01EA94C4274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092" y="8906"/>
              <a:ext cx="1425" cy="36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200" noProof="1"/>
                <a:t>Lingkup</a:t>
              </a:r>
            </a:p>
            <a:p>
              <a:pPr eaLnBrk="1" hangingPunct="1"/>
              <a:endParaRPr lang="en-US" altLang="en-US" sz="1200"/>
            </a:p>
          </p:txBody>
        </p:sp>
        <p:sp>
          <p:nvSpPr>
            <p:cNvPr id="16" name="Line 8">
              <a:extLst>
                <a:ext uri="{FF2B5EF4-FFF2-40B4-BE49-F238E27FC236}">
                  <a16:creationId xmlns:a16="http://schemas.microsoft.com/office/drawing/2014/main" xmlns="" id="{DBBBE6D0-FB58-451A-8EA3-AAC8864C103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72" y="6566"/>
              <a:ext cx="3600" cy="0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Text Box 9">
              <a:extLst>
                <a:ext uri="{FF2B5EF4-FFF2-40B4-BE49-F238E27FC236}">
                  <a16:creationId xmlns:a16="http://schemas.microsoft.com/office/drawing/2014/main" xmlns="" id="{341C3E61-43FC-4EED-A24E-CE5D3A0E2DE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32" y="8186"/>
              <a:ext cx="500" cy="40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altLang="en-US" sz="1200"/>
                <a:t>A</a:t>
              </a:r>
            </a:p>
            <a:p>
              <a:pPr eaLnBrk="1" hangingPunct="1"/>
              <a:endParaRPr lang="en-US" altLang="en-US" sz="1200"/>
            </a:p>
          </p:txBody>
        </p:sp>
        <p:sp>
          <p:nvSpPr>
            <p:cNvPr id="20" name="Text Box 10">
              <a:extLst>
                <a:ext uri="{FF2B5EF4-FFF2-40B4-BE49-F238E27FC236}">
                  <a16:creationId xmlns:a16="http://schemas.microsoft.com/office/drawing/2014/main" xmlns="" id="{D499C8B1-E134-453A-8E6E-4143C8AEA93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52" y="7466"/>
              <a:ext cx="500" cy="40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altLang="en-US" sz="1200"/>
                <a:t>B</a:t>
              </a:r>
            </a:p>
            <a:p>
              <a:pPr eaLnBrk="1" hangingPunct="1"/>
              <a:endParaRPr lang="en-US" altLang="en-US" sz="1200"/>
            </a:p>
          </p:txBody>
        </p:sp>
        <p:sp>
          <p:nvSpPr>
            <p:cNvPr id="21" name="Text Box 11">
              <a:extLst>
                <a:ext uri="{FF2B5EF4-FFF2-40B4-BE49-F238E27FC236}">
                  <a16:creationId xmlns:a16="http://schemas.microsoft.com/office/drawing/2014/main" xmlns="" id="{46F0B310-BBB4-4797-9B22-AD5B1D1FA10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72" y="6746"/>
              <a:ext cx="500" cy="40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altLang="en-US" sz="1200"/>
                <a:t>C</a:t>
              </a:r>
            </a:p>
            <a:p>
              <a:pPr eaLnBrk="1" hangingPunct="1"/>
              <a:endParaRPr lang="en-US" altLang="en-US" sz="1200"/>
            </a:p>
          </p:txBody>
        </p:sp>
        <p:sp>
          <p:nvSpPr>
            <p:cNvPr id="22" name="Text Box 12">
              <a:extLst>
                <a:ext uri="{FF2B5EF4-FFF2-40B4-BE49-F238E27FC236}">
                  <a16:creationId xmlns:a16="http://schemas.microsoft.com/office/drawing/2014/main" xmlns="" id="{015026D2-4A95-4C08-9B81-5D4AE594B20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87" y="5866"/>
              <a:ext cx="500" cy="40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altLang="en-US" sz="1200"/>
                <a:t>D</a:t>
              </a:r>
            </a:p>
            <a:p>
              <a:pPr eaLnBrk="1" hangingPunct="1"/>
              <a:endParaRPr lang="en-US" altLang="en-US" sz="1200"/>
            </a:p>
          </p:txBody>
        </p:sp>
        <p:sp>
          <p:nvSpPr>
            <p:cNvPr id="23" name="Text Box 13">
              <a:extLst>
                <a:ext uri="{FF2B5EF4-FFF2-40B4-BE49-F238E27FC236}">
                  <a16:creationId xmlns:a16="http://schemas.microsoft.com/office/drawing/2014/main" xmlns="" id="{AD9A8424-FE60-4A11-90DE-F968BBBE840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87" y="4734"/>
              <a:ext cx="500" cy="40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altLang="en-US" sz="1200"/>
                <a:t>E</a:t>
              </a:r>
            </a:p>
            <a:p>
              <a:pPr eaLnBrk="1" hangingPunct="1"/>
              <a:endParaRPr lang="en-US" altLang="en-US" sz="1200"/>
            </a:p>
          </p:txBody>
        </p:sp>
        <p:sp>
          <p:nvSpPr>
            <p:cNvPr id="24" name="Text Box 14">
              <a:extLst>
                <a:ext uri="{FF2B5EF4-FFF2-40B4-BE49-F238E27FC236}">
                  <a16:creationId xmlns:a16="http://schemas.microsoft.com/office/drawing/2014/main" xmlns="" id="{E3333FE5-A6DD-4395-B6C0-215E15E8189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12" y="6746"/>
              <a:ext cx="1975" cy="212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r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200" noProof="1"/>
                <a:t>Akses dalam perusahaan, lokasi global</a:t>
              </a:r>
            </a:p>
            <a:p>
              <a:pPr algn="ctr" eaLnBrk="1" hangingPunct="1"/>
              <a:endParaRPr lang="en-US" altLang="en-US" sz="1200" noProof="1"/>
            </a:p>
            <a:p>
              <a:pPr algn="ctr" eaLnBrk="1" hangingPunct="1"/>
              <a:r>
                <a:rPr lang="en-US" altLang="en-US" sz="1200" noProof="1"/>
                <a:t>Akses dalam perusahaan, lokasi domestik</a:t>
              </a:r>
            </a:p>
            <a:p>
              <a:pPr algn="ctr" eaLnBrk="1" hangingPunct="1"/>
              <a:endParaRPr lang="en-US" altLang="en-US" sz="1200" noProof="1"/>
            </a:p>
            <a:p>
              <a:pPr algn="ctr" eaLnBrk="1" hangingPunct="1"/>
              <a:endParaRPr lang="en-US" altLang="en-US" sz="1200" noProof="1"/>
            </a:p>
            <a:p>
              <a:pPr algn="ctr" eaLnBrk="1" hangingPunct="1"/>
              <a:r>
                <a:rPr lang="en-US" altLang="en-US" sz="1200" noProof="1"/>
                <a:t>Dalam satu lokasi</a:t>
              </a:r>
            </a:p>
            <a:p>
              <a:pPr eaLnBrk="1" hangingPunct="1"/>
              <a:endParaRPr lang="en-US" altLang="en-US" sz="1200"/>
            </a:p>
          </p:txBody>
        </p:sp>
      </p:grpSp>
      <p:sp>
        <p:nvSpPr>
          <p:cNvPr id="25" name="Rectangle 15">
            <a:extLst>
              <a:ext uri="{FF2B5EF4-FFF2-40B4-BE49-F238E27FC236}">
                <a16:creationId xmlns:a16="http://schemas.microsoft.com/office/drawing/2014/main" xmlns="" id="{475900E5-7DB3-4823-AFDA-384A61DFAAE3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338189" y="2019300"/>
            <a:ext cx="1295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200"/>
              <a:t>Eksternal/Outside</a:t>
            </a:r>
          </a:p>
        </p:txBody>
      </p:sp>
      <p:sp>
        <p:nvSpPr>
          <p:cNvPr id="26" name="Rectangle 16">
            <a:extLst>
              <a:ext uri="{FF2B5EF4-FFF2-40B4-BE49-F238E27FC236}">
                <a16:creationId xmlns:a16="http://schemas.microsoft.com/office/drawing/2014/main" xmlns="" id="{91BE1804-AD03-4ECF-80C9-1E8487D04142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338189" y="4000500"/>
            <a:ext cx="1295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200"/>
              <a:t>Internal/Inside</a:t>
            </a:r>
          </a:p>
        </p:txBody>
      </p:sp>
      <p:sp>
        <p:nvSpPr>
          <p:cNvPr id="30" name="Rectangle 17">
            <a:extLst>
              <a:ext uri="{FF2B5EF4-FFF2-40B4-BE49-F238E27FC236}">
                <a16:creationId xmlns:a16="http://schemas.microsoft.com/office/drawing/2014/main" xmlns="" id="{6B5A2E86-0B19-4610-99F6-7474FDEB97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3689" y="5943600"/>
            <a:ext cx="35814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GB" altLang="en-US" sz="1600" b="1" i="1"/>
              <a:t>Jangkauan dan lingkup dari Keen</a:t>
            </a:r>
            <a:r>
              <a:rPr lang="en-US" altLang="en-US" sz="16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5223985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6" descr="D:\desain ppt\desain ppt corel\kunin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3647" y="300218"/>
            <a:ext cx="10276763" cy="515998"/>
          </a:xfrm>
          <a:prstGeom prst="rect">
            <a:avLst/>
          </a:prstGeom>
          <a:noFill/>
        </p:spPr>
      </p:pic>
      <p:sp>
        <p:nvSpPr>
          <p:cNvPr id="28" name="Slide Number Placeholder 7"/>
          <p:cNvSpPr txBox="1">
            <a:spLocks/>
          </p:cNvSpPr>
          <p:nvPr/>
        </p:nvSpPr>
        <p:spPr>
          <a:xfrm>
            <a:off x="77533" y="300216"/>
            <a:ext cx="454728" cy="50413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>
            <a:defPPr>
              <a:defRPr lang="id-ID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id-ID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6116" y="268619"/>
            <a:ext cx="2230841" cy="567325"/>
          </a:xfrm>
          <a:prstGeom prst="rect">
            <a:avLst/>
          </a:prstGeom>
        </p:spPr>
      </p:pic>
      <p:sp>
        <p:nvSpPr>
          <p:cNvPr id="10" name="Rectangle 2">
            <a:extLst>
              <a:ext uri="{FF2B5EF4-FFF2-40B4-BE49-F238E27FC236}">
                <a16:creationId xmlns:a16="http://schemas.microsoft.com/office/drawing/2014/main" xmlns="" id="{DA6AA0D7-A704-41C0-912B-15047B6D960E}"/>
              </a:ext>
            </a:extLst>
          </p:cNvPr>
          <p:cNvSpPr txBox="1">
            <a:spLocks noChangeArrowheads="1"/>
          </p:cNvSpPr>
          <p:nvPr/>
        </p:nvSpPr>
        <p:spPr>
          <a:xfrm>
            <a:off x="-18779" y="885771"/>
            <a:ext cx="11978479" cy="9299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altLang="en-US" sz="1400" b="1" u="sng" dirty="0">
                <a:latin typeface="Times New Roman" panose="02020603050405020304" pitchFamily="18" charset="0"/>
              </a:rPr>
              <a:t>Ilustrasi Perkembangan </a:t>
            </a:r>
            <a:r>
              <a:rPr lang="en-GB" altLang="en-US" sz="1400" b="1" i="1" u="sng" dirty="0">
                <a:latin typeface="Times New Roman" panose="02020603050405020304" pitchFamily="18" charset="0"/>
              </a:rPr>
              <a:t>ASAP </a:t>
            </a:r>
            <a:r>
              <a:rPr lang="en-GB" altLang="en-US" sz="1400" b="1" u="sng" dirty="0">
                <a:latin typeface="Times New Roman" panose="02020603050405020304" pitchFamily="18" charset="0"/>
              </a:rPr>
              <a:t>dan </a:t>
            </a:r>
            <a:r>
              <a:rPr lang="en-GB" altLang="en-US" sz="1400" b="1" i="1" u="sng" dirty="0">
                <a:latin typeface="Times New Roman" panose="02020603050405020304" pitchFamily="18" charset="0"/>
              </a:rPr>
              <a:t>Sabre</a:t>
            </a:r>
            <a:endParaRPr lang="en-GB" altLang="en-US" sz="1400" u="sng" dirty="0">
              <a:latin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None/>
            </a:pPr>
            <a:r>
              <a:rPr lang="en-GB" altLang="en-US" sz="1400" dirty="0">
                <a:latin typeface="Times New Roman" panose="02020603050405020304" pitchFamily="18" charset="0"/>
              </a:rPr>
              <a:t>	Model jangkauan dan lingkup dari Keen sesuai dengan perkembangan sistem </a:t>
            </a:r>
            <a:r>
              <a:rPr lang="en-GB" altLang="en-US" sz="1400" b="1" i="1" dirty="0">
                <a:latin typeface="Times New Roman" panose="02020603050405020304" pitchFamily="18" charset="0"/>
              </a:rPr>
              <a:t>ASAP </a:t>
            </a:r>
            <a:r>
              <a:rPr lang="en-GB" altLang="en-US" sz="1400" dirty="0">
                <a:latin typeface="Times New Roman" panose="02020603050405020304" pitchFamily="18" charset="0"/>
              </a:rPr>
              <a:t>di perusahaan supplies rumah sakit </a:t>
            </a:r>
            <a:r>
              <a:rPr lang="en-GB" altLang="en-US" sz="1400" b="1" i="1" dirty="0">
                <a:latin typeface="Times New Roman" panose="02020603050405020304" pitchFamily="18" charset="0"/>
              </a:rPr>
              <a:t>American Hospital Supply Company (AHSC) </a:t>
            </a:r>
            <a:r>
              <a:rPr lang="en-GB" altLang="en-US" sz="1400" dirty="0">
                <a:latin typeface="Times New Roman" panose="02020603050405020304" pitchFamily="18" charset="0"/>
              </a:rPr>
              <a:t>dan sistem reservasi penerbangan </a:t>
            </a:r>
            <a:r>
              <a:rPr lang="en-GB" altLang="en-US" sz="1400" b="1" i="1" dirty="0">
                <a:latin typeface="Times New Roman" panose="02020603050405020304" pitchFamily="18" charset="0"/>
              </a:rPr>
              <a:t>SABRE </a:t>
            </a:r>
            <a:r>
              <a:rPr lang="en-GB" altLang="en-US" sz="1400" dirty="0">
                <a:latin typeface="Times New Roman" panose="02020603050405020304" pitchFamily="18" charset="0"/>
              </a:rPr>
              <a:t>milik perusahaan penerbangan </a:t>
            </a:r>
            <a:r>
              <a:rPr lang="en-GB" altLang="en-US" sz="1400" b="1" i="1" dirty="0">
                <a:latin typeface="Times New Roman" panose="02020603050405020304" pitchFamily="18" charset="0"/>
              </a:rPr>
              <a:t>American Airlines (AA)</a:t>
            </a:r>
            <a:r>
              <a:rPr lang="en-GB" altLang="en-US" sz="1400" dirty="0">
                <a:latin typeface="Times New Roman" panose="02020603050405020304" pitchFamily="18" charset="0"/>
              </a:rPr>
              <a:t>. </a:t>
            </a:r>
            <a:endParaRPr lang="en-US" altLang="en-US" sz="1400" dirty="0">
              <a:latin typeface="Times New Roman" panose="02020603050405020304" pitchFamily="18" charset="0"/>
            </a:endParaRPr>
          </a:p>
        </p:txBody>
      </p:sp>
      <p:grpSp>
        <p:nvGrpSpPr>
          <p:cNvPr id="16" name="Group 3">
            <a:extLst>
              <a:ext uri="{FF2B5EF4-FFF2-40B4-BE49-F238E27FC236}">
                <a16:creationId xmlns:a16="http://schemas.microsoft.com/office/drawing/2014/main" xmlns="" id="{F271114E-1C9F-4091-8DD6-F47F715B4267}"/>
              </a:ext>
            </a:extLst>
          </p:cNvPr>
          <p:cNvGrpSpPr>
            <a:grpSpLocks/>
          </p:cNvGrpSpPr>
          <p:nvPr/>
        </p:nvGrpSpPr>
        <p:grpSpPr bwMode="auto">
          <a:xfrm>
            <a:off x="3208606" y="1885298"/>
            <a:ext cx="5774788" cy="3595465"/>
            <a:chOff x="2337" y="3686"/>
            <a:chExt cx="6555" cy="4860"/>
          </a:xfrm>
        </p:grpSpPr>
        <p:sp>
          <p:nvSpPr>
            <p:cNvPr id="18" name="Text Box 4">
              <a:extLst>
                <a:ext uri="{FF2B5EF4-FFF2-40B4-BE49-F238E27FC236}">
                  <a16:creationId xmlns:a16="http://schemas.microsoft.com/office/drawing/2014/main" xmlns="" id="{631C448E-3778-445C-950D-EE25197A3F8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72" y="4056"/>
              <a:ext cx="2200" cy="212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r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200" noProof="1"/>
                <a:t>Siapapun, dimanapun,  kapanpun</a:t>
              </a:r>
            </a:p>
            <a:p>
              <a:pPr algn="ctr" eaLnBrk="1" hangingPunct="1"/>
              <a:endParaRPr lang="en-US" altLang="en-US" sz="1200" noProof="1"/>
            </a:p>
            <a:p>
              <a:pPr algn="ctr" eaLnBrk="1" hangingPunct="1"/>
              <a:r>
                <a:rPr lang="en-US" altLang="en-US" sz="1200" noProof="1"/>
                <a:t>Pihak luar dengan IT  platform berbeda</a:t>
              </a:r>
            </a:p>
            <a:p>
              <a:pPr algn="ctr" eaLnBrk="1" hangingPunct="1"/>
              <a:endParaRPr lang="en-US" altLang="en-US" sz="1200" noProof="1"/>
            </a:p>
            <a:p>
              <a:pPr algn="ctr" eaLnBrk="1" hangingPunct="1"/>
              <a:r>
                <a:rPr lang="en-US" altLang="en-US" sz="1200" noProof="1"/>
                <a:t>Pihak luar dengan IT platform sama</a:t>
              </a:r>
            </a:p>
            <a:p>
              <a:pPr eaLnBrk="1" hangingPunct="1"/>
              <a:endParaRPr lang="en-US" altLang="en-US" sz="1200"/>
            </a:p>
          </p:txBody>
        </p:sp>
        <p:sp>
          <p:nvSpPr>
            <p:cNvPr id="20" name="Line 5">
              <a:extLst>
                <a:ext uri="{FF2B5EF4-FFF2-40B4-BE49-F238E27FC236}">
                  <a16:creationId xmlns:a16="http://schemas.microsoft.com/office/drawing/2014/main" xmlns="" id="{1B089460-CB36-4C41-9A93-9034A9AE4F2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67" y="4132"/>
              <a:ext cx="0" cy="421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Line 6">
              <a:extLst>
                <a:ext uri="{FF2B5EF4-FFF2-40B4-BE49-F238E27FC236}">
                  <a16:creationId xmlns:a16="http://schemas.microsoft.com/office/drawing/2014/main" xmlns="" id="{D13A2CEC-2766-4B99-8FED-4946726E4F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67" y="8348"/>
              <a:ext cx="3125" cy="1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Text Box 7">
              <a:extLst>
                <a:ext uri="{FF2B5EF4-FFF2-40B4-BE49-F238E27FC236}">
                  <a16:creationId xmlns:a16="http://schemas.microsoft.com/office/drawing/2014/main" xmlns="" id="{39FA4858-8207-4D14-B84D-FCA64BA71F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92" y="3686"/>
              <a:ext cx="1080" cy="40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200" noProof="1"/>
                <a:t>Jangkauan</a:t>
              </a:r>
            </a:p>
            <a:p>
              <a:pPr eaLnBrk="1" hangingPunct="1"/>
              <a:endParaRPr lang="en-US" altLang="en-US" sz="1200"/>
            </a:p>
          </p:txBody>
        </p:sp>
        <p:sp>
          <p:nvSpPr>
            <p:cNvPr id="23" name="Line 8">
              <a:extLst>
                <a:ext uri="{FF2B5EF4-FFF2-40B4-BE49-F238E27FC236}">
                  <a16:creationId xmlns:a16="http://schemas.microsoft.com/office/drawing/2014/main" xmlns="" id="{D9453CB7-B166-4C37-92FE-48251FF4825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67" y="6172"/>
              <a:ext cx="3100" cy="0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Text Box 9">
              <a:extLst>
                <a:ext uri="{FF2B5EF4-FFF2-40B4-BE49-F238E27FC236}">
                  <a16:creationId xmlns:a16="http://schemas.microsoft.com/office/drawing/2014/main" xmlns="" id="{FFCD5236-23C1-422A-8D2B-251F45B95A0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45" y="7133"/>
              <a:ext cx="222" cy="40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200" noProof="1">
                  <a:sym typeface="Wingdings 2" panose="05020102010507070707" pitchFamily="18" charset="2"/>
                </a:rPr>
                <a:t></a:t>
              </a:r>
              <a:endParaRPr lang="en-US" altLang="en-US" sz="1200" noProof="1"/>
            </a:p>
            <a:p>
              <a:pPr eaLnBrk="1" hangingPunct="1"/>
              <a:endParaRPr lang="en-US" altLang="en-US" sz="1200"/>
            </a:p>
          </p:txBody>
        </p:sp>
        <p:sp>
          <p:nvSpPr>
            <p:cNvPr id="25" name="Text Box 10">
              <a:extLst>
                <a:ext uri="{FF2B5EF4-FFF2-40B4-BE49-F238E27FC236}">
                  <a16:creationId xmlns:a16="http://schemas.microsoft.com/office/drawing/2014/main" xmlns="" id="{A5AC9576-5CB1-40AB-99E2-8EF5267F3B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72" y="5486"/>
              <a:ext cx="400" cy="40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200" noProof="1">
                  <a:sym typeface="Wingdings 2" panose="05020102010507070707" pitchFamily="18" charset="2"/>
                </a:rPr>
                <a:t></a:t>
              </a:r>
              <a:endParaRPr lang="en-US" altLang="en-US" sz="1200" noProof="1"/>
            </a:p>
            <a:p>
              <a:pPr eaLnBrk="1" hangingPunct="1"/>
              <a:endParaRPr lang="en-US" altLang="en-US" sz="1200"/>
            </a:p>
          </p:txBody>
        </p:sp>
        <p:sp>
          <p:nvSpPr>
            <p:cNvPr id="26" name="Text Box 11">
              <a:extLst>
                <a:ext uri="{FF2B5EF4-FFF2-40B4-BE49-F238E27FC236}">
                  <a16:creationId xmlns:a16="http://schemas.microsoft.com/office/drawing/2014/main" xmlns="" id="{E6527528-391A-473F-82B5-2B8A094BFB0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67" y="4141"/>
              <a:ext cx="300" cy="40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200" noProof="1">
                  <a:sym typeface="Wingdings 2" panose="05020102010507070707" pitchFamily="18" charset="2"/>
                </a:rPr>
                <a:t></a:t>
              </a:r>
              <a:endParaRPr lang="en-US" altLang="en-US" sz="1200" noProof="1"/>
            </a:p>
            <a:p>
              <a:pPr eaLnBrk="1" hangingPunct="1"/>
              <a:endParaRPr lang="en-US" altLang="en-US" sz="1200"/>
            </a:p>
          </p:txBody>
        </p:sp>
        <p:sp>
          <p:nvSpPr>
            <p:cNvPr id="30" name="Text Box 12">
              <a:extLst>
                <a:ext uri="{FF2B5EF4-FFF2-40B4-BE49-F238E27FC236}">
                  <a16:creationId xmlns:a16="http://schemas.microsoft.com/office/drawing/2014/main" xmlns="" id="{DF17E1E3-90FD-40D5-872D-BD6C16BE4A2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37" y="6237"/>
              <a:ext cx="2335" cy="212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r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200" noProof="1"/>
                <a:t>Akses dalam perusahaan, lokasi global</a:t>
              </a:r>
            </a:p>
            <a:p>
              <a:pPr algn="ctr" eaLnBrk="1" hangingPunct="1"/>
              <a:endParaRPr lang="en-US" altLang="en-US" sz="1200" noProof="1"/>
            </a:p>
            <a:p>
              <a:pPr algn="ctr" eaLnBrk="1" hangingPunct="1"/>
              <a:r>
                <a:rPr lang="en-US" altLang="en-US" sz="1200" noProof="1"/>
                <a:t>Akses dalam perusahaan, lokasi domestik</a:t>
              </a:r>
            </a:p>
            <a:p>
              <a:pPr algn="ctr" eaLnBrk="1" hangingPunct="1"/>
              <a:endParaRPr lang="en-US" altLang="en-US" sz="1200" noProof="1"/>
            </a:p>
            <a:p>
              <a:pPr algn="ctr" eaLnBrk="1" hangingPunct="1"/>
              <a:r>
                <a:rPr lang="en-US" altLang="en-US" sz="1200" noProof="1"/>
                <a:t>Dalam satu lokasi</a:t>
              </a:r>
            </a:p>
            <a:p>
              <a:pPr eaLnBrk="1" hangingPunct="1"/>
              <a:endParaRPr lang="en-US" altLang="en-US" sz="1200" dirty="0"/>
            </a:p>
          </p:txBody>
        </p:sp>
        <p:sp>
          <p:nvSpPr>
            <p:cNvPr id="31" name="Text Box 13">
              <a:extLst>
                <a:ext uri="{FF2B5EF4-FFF2-40B4-BE49-F238E27FC236}">
                  <a16:creationId xmlns:a16="http://schemas.microsoft.com/office/drawing/2014/main" xmlns="" id="{94DBA657-A0EA-4645-8542-1EFA723A58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32" y="4766"/>
              <a:ext cx="500" cy="40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en-US" altLang="en-US" sz="1200" noProof="1"/>
            </a:p>
            <a:p>
              <a:pPr algn="ctr" eaLnBrk="1" hangingPunct="1"/>
              <a:r>
                <a:rPr lang="en-US" altLang="en-US" sz="1200" noProof="1">
                  <a:sym typeface="Wingdings 2" panose="05020102010507070707" pitchFamily="18" charset="2"/>
                </a:rPr>
                <a:t></a:t>
              </a:r>
              <a:endParaRPr lang="en-US" altLang="en-US" sz="1200" noProof="1"/>
            </a:p>
            <a:p>
              <a:pPr algn="ctr" eaLnBrk="1" hangingPunct="1"/>
              <a:endParaRPr lang="en-US" altLang="en-US" sz="1200" noProof="1"/>
            </a:p>
            <a:p>
              <a:pPr eaLnBrk="1" hangingPunct="1"/>
              <a:endParaRPr lang="en-US" altLang="en-US" sz="1200"/>
            </a:p>
          </p:txBody>
        </p:sp>
        <p:sp>
          <p:nvSpPr>
            <p:cNvPr id="32" name="Text Box 14">
              <a:extLst>
                <a:ext uri="{FF2B5EF4-FFF2-40B4-BE49-F238E27FC236}">
                  <a16:creationId xmlns:a16="http://schemas.microsoft.com/office/drawing/2014/main" xmlns="" id="{68CF0AB6-7989-4A6F-9247-6D9F58359A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97" y="4641"/>
              <a:ext cx="500" cy="27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200" noProof="1">
                  <a:sym typeface="Wingdings 2" panose="05020102010507070707" pitchFamily="18" charset="2"/>
                </a:rPr>
                <a:t></a:t>
              </a:r>
              <a:endParaRPr lang="en-US" altLang="en-US" sz="1200"/>
            </a:p>
          </p:txBody>
        </p:sp>
        <p:sp>
          <p:nvSpPr>
            <p:cNvPr id="33" name="Text Box 15">
              <a:extLst>
                <a:ext uri="{FF2B5EF4-FFF2-40B4-BE49-F238E27FC236}">
                  <a16:creationId xmlns:a16="http://schemas.microsoft.com/office/drawing/2014/main" xmlns="" id="{E34ED384-35BF-447E-B5C9-FBE96406E48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68" y="7114"/>
              <a:ext cx="207" cy="40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200" noProof="1">
                  <a:sym typeface="Wingdings 2" panose="05020102010507070707" pitchFamily="18" charset="2"/>
                </a:rPr>
                <a:t></a:t>
              </a:r>
              <a:endParaRPr lang="en-US" altLang="en-US" sz="1200" noProof="1"/>
            </a:p>
            <a:p>
              <a:pPr eaLnBrk="1" hangingPunct="1"/>
              <a:endParaRPr lang="en-US" altLang="en-US" sz="1200"/>
            </a:p>
          </p:txBody>
        </p:sp>
        <p:sp>
          <p:nvSpPr>
            <p:cNvPr id="34" name="Text Box 16">
              <a:extLst>
                <a:ext uri="{FF2B5EF4-FFF2-40B4-BE49-F238E27FC236}">
                  <a16:creationId xmlns:a16="http://schemas.microsoft.com/office/drawing/2014/main" xmlns="" id="{082DE947-FED9-47BD-A9B6-0F255597812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20" y="5504"/>
              <a:ext cx="277" cy="40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200" noProof="1">
                  <a:sym typeface="Wingdings 2" panose="05020102010507070707" pitchFamily="18" charset="2"/>
                </a:rPr>
                <a:t></a:t>
              </a:r>
              <a:endParaRPr lang="en-US" altLang="en-US" sz="1200" noProof="1"/>
            </a:p>
            <a:p>
              <a:pPr eaLnBrk="1" hangingPunct="1"/>
              <a:endParaRPr lang="en-US" altLang="en-US" sz="1200"/>
            </a:p>
          </p:txBody>
        </p:sp>
        <p:sp>
          <p:nvSpPr>
            <p:cNvPr id="35" name="Text Box 17">
              <a:extLst>
                <a:ext uri="{FF2B5EF4-FFF2-40B4-BE49-F238E27FC236}">
                  <a16:creationId xmlns:a16="http://schemas.microsoft.com/office/drawing/2014/main" xmlns="" id="{F1756457-1356-4564-B853-50E46216BFA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00" y="5562"/>
              <a:ext cx="237" cy="40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200" noProof="1">
                  <a:sym typeface="Wingdings 2" panose="05020102010507070707" pitchFamily="18" charset="2"/>
                </a:rPr>
                <a:t></a:t>
              </a:r>
              <a:endParaRPr lang="en-US" altLang="en-US" sz="1200" noProof="1"/>
            </a:p>
            <a:p>
              <a:pPr eaLnBrk="1" hangingPunct="1"/>
              <a:endParaRPr lang="en-US" altLang="en-US" sz="1200"/>
            </a:p>
          </p:txBody>
        </p:sp>
        <p:sp>
          <p:nvSpPr>
            <p:cNvPr id="36" name="Text Box 18">
              <a:extLst>
                <a:ext uri="{FF2B5EF4-FFF2-40B4-BE49-F238E27FC236}">
                  <a16:creationId xmlns:a16="http://schemas.microsoft.com/office/drawing/2014/main" xmlns="" id="{A383B078-E280-41C4-AA90-8967D0FC897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28" y="5008"/>
              <a:ext cx="179" cy="35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200" noProof="1">
                  <a:sym typeface="Wingdings 2" panose="05020102010507070707" pitchFamily="18" charset="2"/>
                </a:rPr>
                <a:t></a:t>
              </a:r>
              <a:endParaRPr lang="en-US" altLang="en-US" sz="1200" noProof="1"/>
            </a:p>
            <a:p>
              <a:pPr eaLnBrk="1" hangingPunct="1"/>
              <a:endParaRPr lang="en-US" altLang="en-US" sz="1200"/>
            </a:p>
          </p:txBody>
        </p:sp>
        <p:sp>
          <p:nvSpPr>
            <p:cNvPr id="37" name="Text Box 19">
              <a:extLst>
                <a:ext uri="{FF2B5EF4-FFF2-40B4-BE49-F238E27FC236}">
                  <a16:creationId xmlns:a16="http://schemas.microsoft.com/office/drawing/2014/main" xmlns="" id="{2A647ECB-8589-420F-A175-240AF393880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37" y="4617"/>
              <a:ext cx="300" cy="40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200" noProof="1">
                  <a:sym typeface="Wingdings 2" panose="05020102010507070707" pitchFamily="18" charset="2"/>
                </a:rPr>
                <a:t></a:t>
              </a:r>
              <a:endParaRPr lang="en-US" altLang="en-US" sz="1200" noProof="1"/>
            </a:p>
            <a:p>
              <a:pPr eaLnBrk="1" hangingPunct="1"/>
              <a:endParaRPr lang="en-US" altLang="en-US" sz="1200"/>
            </a:p>
          </p:txBody>
        </p:sp>
        <p:sp>
          <p:nvSpPr>
            <p:cNvPr id="38" name="Text Box 20">
              <a:extLst>
                <a:ext uri="{FF2B5EF4-FFF2-40B4-BE49-F238E27FC236}">
                  <a16:creationId xmlns:a16="http://schemas.microsoft.com/office/drawing/2014/main" xmlns="" id="{DB5D3BC3-CC24-4E09-8B23-72042AE8C9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317" y="4587"/>
              <a:ext cx="300" cy="40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200" noProof="1">
                  <a:sym typeface="Wingdings 2" panose="05020102010507070707" pitchFamily="18" charset="2"/>
                </a:rPr>
                <a:t></a:t>
              </a:r>
              <a:endParaRPr lang="en-US" altLang="en-US" sz="1200" noProof="1"/>
            </a:p>
            <a:p>
              <a:pPr eaLnBrk="1" hangingPunct="1"/>
              <a:endParaRPr lang="en-US" altLang="en-US" sz="1200"/>
            </a:p>
          </p:txBody>
        </p:sp>
        <p:sp>
          <p:nvSpPr>
            <p:cNvPr id="39" name="Text Box 21">
              <a:extLst>
                <a:ext uri="{FF2B5EF4-FFF2-40B4-BE49-F238E27FC236}">
                  <a16:creationId xmlns:a16="http://schemas.microsoft.com/office/drawing/2014/main" xmlns="" id="{3AE474F9-C074-405A-80D9-D5B7FF2286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992" y="8138"/>
              <a:ext cx="900" cy="40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200" noProof="1"/>
                <a:t>Lingkup</a:t>
              </a:r>
            </a:p>
            <a:p>
              <a:pPr eaLnBrk="1" hangingPunct="1"/>
              <a:endParaRPr lang="en-US" altLang="en-US" sz="1200"/>
            </a:p>
          </p:txBody>
        </p:sp>
      </p:grpSp>
      <p:sp>
        <p:nvSpPr>
          <p:cNvPr id="40" name="Rectangle 22">
            <a:extLst>
              <a:ext uri="{FF2B5EF4-FFF2-40B4-BE49-F238E27FC236}">
                <a16:creationId xmlns:a16="http://schemas.microsoft.com/office/drawing/2014/main" xmlns="" id="{BB61D1AA-9601-4289-9BE1-C0FE7AF88E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43786" y="6242159"/>
            <a:ext cx="3571250" cy="366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GB" altLang="en-US" sz="1600" b="1"/>
              <a:t>Jangkauan dan lingkup dari Keen</a:t>
            </a:r>
            <a:r>
              <a:rPr lang="en-US" altLang="en-US" sz="1600" b="1"/>
              <a:t> </a:t>
            </a:r>
          </a:p>
        </p:txBody>
      </p:sp>
      <p:sp>
        <p:nvSpPr>
          <p:cNvPr id="41" name="Rectangle 23">
            <a:extLst>
              <a:ext uri="{FF2B5EF4-FFF2-40B4-BE49-F238E27FC236}">
                <a16:creationId xmlns:a16="http://schemas.microsoft.com/office/drawing/2014/main" xmlns="" id="{A8339291-E62C-41CB-92D1-142F65388D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22806" y="5466698"/>
            <a:ext cx="5546836" cy="660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GB" altLang="en-US" sz="1200"/>
              <a:t>Keterangan: </a:t>
            </a:r>
            <a:endParaRPr lang="en-GB" altLang="en-US" sz="1200">
              <a:sym typeface="Wingdings 2" panose="05020102010507070707" pitchFamily="18" charset="2"/>
            </a:endParaRPr>
          </a:p>
          <a:p>
            <a:pPr eaLnBrk="1" hangingPunct="1"/>
            <a:r>
              <a:rPr lang="en-GB" altLang="en-US" sz="1200">
                <a:sym typeface="Wingdings 2" panose="05020102010507070707" pitchFamily="18" charset="2"/>
              </a:rPr>
              <a:t></a:t>
            </a:r>
            <a:r>
              <a:rPr lang="en-GB" altLang="en-US" sz="1200"/>
              <a:t> Tahapan perkembangan sistem ASAP di AHSC.</a:t>
            </a:r>
            <a:endParaRPr lang="en-GB" altLang="en-US" sz="1200">
              <a:sym typeface="Wingdings 2" panose="05020102010507070707" pitchFamily="18" charset="2"/>
            </a:endParaRPr>
          </a:p>
          <a:p>
            <a:pPr eaLnBrk="1" hangingPunct="1"/>
            <a:r>
              <a:rPr lang="en-GB" altLang="en-US" sz="1200">
                <a:sym typeface="Wingdings 2" panose="05020102010507070707" pitchFamily="18" charset="2"/>
              </a:rPr>
              <a:t></a:t>
            </a:r>
            <a:r>
              <a:rPr lang="en-GB" altLang="en-US" sz="1200"/>
              <a:t> Tahapan perkembangan sistem SABRE di AA.</a:t>
            </a:r>
            <a:endParaRPr lang="en-US" altLang="en-US" sz="1200"/>
          </a:p>
        </p:txBody>
      </p:sp>
      <p:sp>
        <p:nvSpPr>
          <p:cNvPr id="42" name="Rectangle 24">
            <a:extLst>
              <a:ext uri="{FF2B5EF4-FFF2-40B4-BE49-F238E27FC236}">
                <a16:creationId xmlns:a16="http://schemas.microsoft.com/office/drawing/2014/main" xmlns="" id="{5784D536-01AA-4267-AB00-2A56D8B1188F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974439" y="4186265"/>
            <a:ext cx="1247406" cy="6078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200"/>
              <a:t>Internal/Inside</a:t>
            </a:r>
          </a:p>
        </p:txBody>
      </p:sp>
      <p:sp>
        <p:nvSpPr>
          <p:cNvPr id="43" name="Rectangle 25">
            <a:extLst>
              <a:ext uri="{FF2B5EF4-FFF2-40B4-BE49-F238E27FC236}">
                <a16:creationId xmlns:a16="http://schemas.microsoft.com/office/drawing/2014/main" xmlns="" id="{9075E1CA-C351-487F-85F1-201972895DCA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974439" y="2509865"/>
            <a:ext cx="1247406" cy="6078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200"/>
              <a:t>Eksternal/Outside</a:t>
            </a:r>
          </a:p>
        </p:txBody>
      </p:sp>
    </p:spTree>
    <p:extLst>
      <p:ext uri="{BB962C8B-B14F-4D97-AF65-F5344CB8AC3E}">
        <p14:creationId xmlns:p14="http://schemas.microsoft.com/office/powerpoint/2010/main" val="416924100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-13647" y="6375400"/>
            <a:ext cx="12219295" cy="482601"/>
            <a:chOff x="-13647" y="6375400"/>
            <a:chExt cx="12219295" cy="482601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 rotWithShape="1">
            <a:blip r:embed="rId3"/>
            <a:srcRect l="25472" t="86214" r="7764" b="9926"/>
            <a:stretch/>
          </p:blipFill>
          <p:spPr>
            <a:xfrm>
              <a:off x="-13647" y="6375400"/>
              <a:ext cx="12205648" cy="482601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 rotWithShape="1">
            <a:blip r:embed="rId4"/>
            <a:srcRect l="40877" t="29110" r="44518" b="65812"/>
            <a:stretch/>
          </p:blipFill>
          <p:spPr>
            <a:xfrm>
              <a:off x="8884693" y="6375401"/>
              <a:ext cx="3320955" cy="457096"/>
            </a:xfrm>
            <a:prstGeom prst="rect">
              <a:avLst/>
            </a:prstGeom>
          </p:spPr>
        </p:pic>
        <p:sp>
          <p:nvSpPr>
            <p:cNvPr id="7" name="Rectangle 6"/>
            <p:cNvSpPr/>
            <p:nvPr/>
          </p:nvSpPr>
          <p:spPr>
            <a:xfrm>
              <a:off x="-1" y="6375400"/>
              <a:ext cx="8884693" cy="457097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2400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9226362" y="6395624"/>
              <a:ext cx="256352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>
                  <a:latin typeface="Roboto"/>
                </a:rPr>
                <a:t>info@darmajaya.ac.id</a:t>
              </a:r>
              <a:endParaRPr lang="en-US" b="1" dirty="0"/>
            </a:p>
          </p:txBody>
        </p:sp>
      </p:grpSp>
      <p:pic>
        <p:nvPicPr>
          <p:cNvPr id="27" name="Picture 26" descr="D:\desain ppt\desain ppt corel\kuning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-13647" y="300218"/>
            <a:ext cx="10276763" cy="515998"/>
          </a:xfrm>
          <a:prstGeom prst="rect">
            <a:avLst/>
          </a:prstGeom>
          <a:noFill/>
        </p:spPr>
      </p:pic>
      <p:sp>
        <p:nvSpPr>
          <p:cNvPr id="28" name="Slide Number Placeholder 7"/>
          <p:cNvSpPr txBox="1">
            <a:spLocks/>
          </p:cNvSpPr>
          <p:nvPr/>
        </p:nvSpPr>
        <p:spPr>
          <a:xfrm>
            <a:off x="77533" y="300216"/>
            <a:ext cx="454728" cy="50413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>
            <a:defPPr>
              <a:defRPr lang="id-ID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id-ID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6116" y="268619"/>
            <a:ext cx="2230841" cy="56732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DDA8912A-4293-43EB-8673-973C9E7A8473}"/>
              </a:ext>
            </a:extLst>
          </p:cNvPr>
          <p:cNvSpPr txBox="1"/>
          <p:nvPr/>
        </p:nvSpPr>
        <p:spPr>
          <a:xfrm>
            <a:off x="532261" y="370556"/>
            <a:ext cx="48978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MODEL REKAYASA ULANG</a:t>
            </a:r>
          </a:p>
        </p:txBody>
      </p:sp>
      <p:grpSp>
        <p:nvGrpSpPr>
          <p:cNvPr id="11" name="Group 3">
            <a:extLst>
              <a:ext uri="{FF2B5EF4-FFF2-40B4-BE49-F238E27FC236}">
                <a16:creationId xmlns:a16="http://schemas.microsoft.com/office/drawing/2014/main" xmlns="" id="{ECFD1F41-5BC7-46A9-8E36-23311B2DF098}"/>
              </a:ext>
            </a:extLst>
          </p:cNvPr>
          <p:cNvGrpSpPr>
            <a:grpSpLocks/>
          </p:cNvGrpSpPr>
          <p:nvPr/>
        </p:nvGrpSpPr>
        <p:grpSpPr bwMode="auto">
          <a:xfrm>
            <a:off x="1746739" y="1309808"/>
            <a:ext cx="6477000" cy="3886200"/>
            <a:chOff x="1692" y="4110"/>
            <a:chExt cx="6540" cy="4713"/>
          </a:xfrm>
        </p:grpSpPr>
        <p:sp>
          <p:nvSpPr>
            <p:cNvPr id="12" name="Text Box 4">
              <a:extLst>
                <a:ext uri="{FF2B5EF4-FFF2-40B4-BE49-F238E27FC236}">
                  <a16:creationId xmlns:a16="http://schemas.microsoft.com/office/drawing/2014/main" xmlns="" id="{A501EBB0-3A1F-4241-A90B-84EA063DFD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92" y="8466"/>
              <a:ext cx="2100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200" noProof="1"/>
                <a:t>Perubahan radikal</a:t>
              </a:r>
              <a:endParaRPr lang="en-US" altLang="en-US" sz="1200"/>
            </a:p>
          </p:txBody>
        </p:sp>
        <p:grpSp>
          <p:nvGrpSpPr>
            <p:cNvPr id="13" name="Group 5">
              <a:extLst>
                <a:ext uri="{FF2B5EF4-FFF2-40B4-BE49-F238E27FC236}">
                  <a16:creationId xmlns:a16="http://schemas.microsoft.com/office/drawing/2014/main" xmlns="" id="{8279931D-9D1E-4032-941E-050D73F9B95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92" y="4110"/>
              <a:ext cx="6540" cy="4377"/>
              <a:chOff x="1692" y="4110"/>
              <a:chExt cx="6540" cy="4377"/>
            </a:xfrm>
          </p:grpSpPr>
          <p:sp>
            <p:nvSpPr>
              <p:cNvPr id="14" name="Line 6">
                <a:extLst>
                  <a:ext uri="{FF2B5EF4-FFF2-40B4-BE49-F238E27FC236}">
                    <a16:creationId xmlns:a16="http://schemas.microsoft.com/office/drawing/2014/main" xmlns="" id="{E4EE8A27-F97E-410B-8430-EC87D32B00B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952" y="4478"/>
                <a:ext cx="0" cy="367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Line 7">
                <a:extLst>
                  <a:ext uri="{FF2B5EF4-FFF2-40B4-BE49-F238E27FC236}">
                    <a16:creationId xmlns:a16="http://schemas.microsoft.com/office/drawing/2014/main" xmlns="" id="{44B6293A-BA97-4B26-918E-AF43C828774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52" y="8079"/>
                <a:ext cx="470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" name="Text Box 8">
                <a:extLst>
                  <a:ext uri="{FF2B5EF4-FFF2-40B4-BE49-F238E27FC236}">
                    <a16:creationId xmlns:a16="http://schemas.microsoft.com/office/drawing/2014/main" xmlns="" id="{3653F16B-FC80-42F7-ADC4-B257C2EAEE6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632" y="7899"/>
                <a:ext cx="600" cy="40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en-US" altLang="en-US" sz="1200" noProof="1"/>
                  <a:t>High</a:t>
                </a:r>
                <a:endParaRPr lang="en-US" altLang="en-US" sz="1200"/>
              </a:p>
            </p:txBody>
          </p:sp>
          <p:sp>
            <p:nvSpPr>
              <p:cNvPr id="18" name="Text Box 9">
                <a:extLst>
                  <a:ext uri="{FF2B5EF4-FFF2-40B4-BE49-F238E27FC236}">
                    <a16:creationId xmlns:a16="http://schemas.microsoft.com/office/drawing/2014/main" xmlns="" id="{6219D0CF-507E-4389-A6C2-1D02C651F7D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92" y="4110"/>
                <a:ext cx="1200" cy="40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en-US" altLang="en-US" sz="1200" noProof="1"/>
                  <a:t>Jangkauan</a:t>
                </a:r>
                <a:endParaRPr lang="en-US" altLang="en-US" sz="1200"/>
              </a:p>
            </p:txBody>
          </p:sp>
          <p:sp>
            <p:nvSpPr>
              <p:cNvPr id="20" name="Text Box 10">
                <a:extLst>
                  <a:ext uri="{FF2B5EF4-FFF2-40B4-BE49-F238E27FC236}">
                    <a16:creationId xmlns:a16="http://schemas.microsoft.com/office/drawing/2014/main" xmlns="" id="{6E5F927B-CD8B-4143-A74C-22CB364FECA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32" y="8079"/>
                <a:ext cx="600" cy="40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en-US" altLang="en-US" sz="1200" noProof="1"/>
                  <a:t>Low</a:t>
                </a:r>
                <a:endParaRPr lang="en-US" altLang="en-US" sz="1200"/>
              </a:p>
            </p:txBody>
          </p:sp>
          <p:sp>
            <p:nvSpPr>
              <p:cNvPr id="21" name="Text Box 11">
                <a:extLst>
                  <a:ext uri="{FF2B5EF4-FFF2-40B4-BE49-F238E27FC236}">
                    <a16:creationId xmlns:a16="http://schemas.microsoft.com/office/drawing/2014/main" xmlns="" id="{C50D4E9E-58E8-4D03-8F03-D6805E21069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92" y="6106"/>
                <a:ext cx="1100" cy="20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en-US" altLang="en-US" sz="1200" noProof="1"/>
                  <a:t>Eksternal </a:t>
                </a:r>
              </a:p>
              <a:p>
                <a:pPr algn="ctr" eaLnBrk="1" hangingPunct="1"/>
                <a:endParaRPr lang="en-US" altLang="en-US" sz="1200" noProof="1"/>
              </a:p>
              <a:p>
                <a:pPr algn="ctr" eaLnBrk="1" hangingPunct="1"/>
                <a:endParaRPr lang="en-US" altLang="en-US" sz="1200" noProof="1"/>
              </a:p>
              <a:p>
                <a:pPr algn="ctr" eaLnBrk="1" hangingPunct="1"/>
                <a:endParaRPr lang="en-US" altLang="en-US" sz="1200" noProof="1"/>
              </a:p>
              <a:p>
                <a:pPr algn="ctr" eaLnBrk="1" hangingPunct="1"/>
                <a:endParaRPr lang="en-US" altLang="en-US" sz="1200" noProof="1"/>
              </a:p>
              <a:p>
                <a:pPr algn="ctr" eaLnBrk="1" hangingPunct="1"/>
                <a:endParaRPr lang="en-US" altLang="en-US" sz="1200" noProof="1"/>
              </a:p>
              <a:p>
                <a:pPr algn="ctr" eaLnBrk="1" hangingPunct="1"/>
                <a:r>
                  <a:rPr lang="en-US" altLang="en-US" sz="1200" noProof="1"/>
                  <a:t>Internal</a:t>
                </a:r>
                <a:endParaRPr lang="en-US" altLang="en-US" sz="1200"/>
              </a:p>
            </p:txBody>
          </p:sp>
          <p:sp>
            <p:nvSpPr>
              <p:cNvPr id="22" name="Line 12">
                <a:extLst>
                  <a:ext uri="{FF2B5EF4-FFF2-40B4-BE49-F238E27FC236}">
                    <a16:creationId xmlns:a16="http://schemas.microsoft.com/office/drawing/2014/main" xmlns="" id="{C273D4D9-0F3A-4A83-8D80-06F4B0BA7F1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52" y="4838"/>
                <a:ext cx="430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Line 13">
                <a:extLst>
                  <a:ext uri="{FF2B5EF4-FFF2-40B4-BE49-F238E27FC236}">
                    <a16:creationId xmlns:a16="http://schemas.microsoft.com/office/drawing/2014/main" xmlns="" id="{66A2F76D-E639-4B04-B8A2-B1465CA0031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52" y="6458"/>
                <a:ext cx="430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Line 14">
                <a:extLst>
                  <a:ext uri="{FF2B5EF4-FFF2-40B4-BE49-F238E27FC236}">
                    <a16:creationId xmlns:a16="http://schemas.microsoft.com/office/drawing/2014/main" xmlns="" id="{A386A81C-F84F-4BA0-AF64-3637A3BF82F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12" y="4838"/>
                <a:ext cx="0" cy="326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" name="Line 15">
                <a:extLst>
                  <a:ext uri="{FF2B5EF4-FFF2-40B4-BE49-F238E27FC236}">
                    <a16:creationId xmlns:a16="http://schemas.microsoft.com/office/drawing/2014/main" xmlns="" id="{27A5F493-1B1B-496B-B2C0-DB309890A29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272" y="4838"/>
                <a:ext cx="0" cy="326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" name="Text Box 16">
                <a:extLst>
                  <a:ext uri="{FF2B5EF4-FFF2-40B4-BE49-F238E27FC236}">
                    <a16:creationId xmlns:a16="http://schemas.microsoft.com/office/drawing/2014/main" xmlns="" id="{E41C418E-B055-475B-9831-6B2B5105A13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132" y="5378"/>
                <a:ext cx="1800" cy="8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en-US" altLang="en-US" sz="1200" noProof="1"/>
              </a:p>
              <a:p>
                <a:pPr algn="ctr" eaLnBrk="1" hangingPunct="1"/>
                <a:r>
                  <a:rPr lang="en-US" altLang="en-US" sz="1200" noProof="1">
                    <a:sym typeface="Wingdings 2" panose="05020102010507070707" pitchFamily="18" charset="2"/>
                  </a:rPr>
                  <a:t></a:t>
                </a:r>
                <a:endParaRPr lang="en-US" altLang="en-US" sz="1200" noProof="1"/>
              </a:p>
              <a:p>
                <a:pPr eaLnBrk="1" hangingPunct="1"/>
                <a:endParaRPr lang="en-US" altLang="en-US" sz="1200"/>
              </a:p>
            </p:txBody>
          </p:sp>
          <p:sp>
            <p:nvSpPr>
              <p:cNvPr id="30" name="Text Box 17">
                <a:extLst>
                  <a:ext uri="{FF2B5EF4-FFF2-40B4-BE49-F238E27FC236}">
                    <a16:creationId xmlns:a16="http://schemas.microsoft.com/office/drawing/2014/main" xmlns="" id="{317CBDF1-2271-4AFB-A241-D4AD973B37B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292" y="5198"/>
                <a:ext cx="1800" cy="9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en-US" altLang="en-US" sz="1200" noProof="1"/>
                  <a:t>Business Relationship Reenginering </a:t>
                </a:r>
              </a:p>
              <a:p>
                <a:pPr algn="ctr" eaLnBrk="1" hangingPunct="1"/>
                <a:r>
                  <a:rPr lang="en-US" altLang="en-US" sz="1200" noProof="1"/>
                  <a:t>(BRR)</a:t>
                </a:r>
              </a:p>
              <a:p>
                <a:pPr algn="ctr" eaLnBrk="1" hangingPunct="1"/>
                <a:r>
                  <a:rPr lang="en-US" altLang="en-US" sz="1200" noProof="1">
                    <a:sym typeface="Wingdings 2" panose="05020102010507070707" pitchFamily="18" charset="2"/>
                  </a:rPr>
                  <a:t></a:t>
                </a:r>
                <a:endParaRPr lang="en-US" altLang="en-US" sz="1200"/>
              </a:p>
            </p:txBody>
          </p:sp>
          <p:sp>
            <p:nvSpPr>
              <p:cNvPr id="31" name="Text Box 18">
                <a:extLst>
                  <a:ext uri="{FF2B5EF4-FFF2-40B4-BE49-F238E27FC236}">
                    <a16:creationId xmlns:a16="http://schemas.microsoft.com/office/drawing/2014/main" xmlns="" id="{B53BCBE8-322E-41B2-97BF-2E11EF584C7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132" y="6638"/>
                <a:ext cx="1800" cy="9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en-US" altLang="en-US" sz="1200" noProof="1"/>
              </a:p>
              <a:p>
                <a:pPr algn="ctr" eaLnBrk="1" hangingPunct="1"/>
                <a:endParaRPr lang="en-US" altLang="en-US" sz="1200" noProof="1"/>
              </a:p>
              <a:p>
                <a:pPr algn="ctr" eaLnBrk="1" hangingPunct="1"/>
                <a:r>
                  <a:rPr lang="en-US" altLang="en-US" sz="1200" noProof="1">
                    <a:sym typeface="Wingdings 2" panose="05020102010507070707" pitchFamily="18" charset="2"/>
                  </a:rPr>
                  <a:t></a:t>
                </a:r>
                <a:endParaRPr lang="en-US" altLang="en-US" sz="1200"/>
              </a:p>
            </p:txBody>
          </p:sp>
          <p:sp>
            <p:nvSpPr>
              <p:cNvPr id="32" name="Text Box 19">
                <a:extLst>
                  <a:ext uri="{FF2B5EF4-FFF2-40B4-BE49-F238E27FC236}">
                    <a16:creationId xmlns:a16="http://schemas.microsoft.com/office/drawing/2014/main" xmlns="" id="{16BDFB2D-7481-4C2D-8D25-87657585D89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292" y="6638"/>
                <a:ext cx="1800" cy="13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endParaRPr lang="en-US" altLang="en-US" sz="1200" noProof="1"/>
              </a:p>
              <a:p>
                <a:pPr algn="ctr" eaLnBrk="1" hangingPunct="1"/>
                <a:r>
                  <a:rPr lang="en-US" altLang="en-US" sz="1200" noProof="1"/>
                  <a:t>Business Process Reenginering </a:t>
                </a:r>
              </a:p>
              <a:p>
                <a:pPr algn="ctr" eaLnBrk="1" hangingPunct="1"/>
                <a:r>
                  <a:rPr lang="en-US" altLang="en-US" sz="1200" noProof="1"/>
                  <a:t>(BPR)</a:t>
                </a:r>
              </a:p>
              <a:p>
                <a:pPr algn="ctr" eaLnBrk="1" hangingPunct="1"/>
                <a:r>
                  <a:rPr lang="en-US" altLang="en-US" sz="1200" noProof="1">
                    <a:sym typeface="Wingdings 2" panose="05020102010507070707" pitchFamily="18" charset="2"/>
                  </a:rPr>
                  <a:t></a:t>
                </a:r>
                <a:endParaRPr lang="en-US" altLang="en-US" sz="1200" noProof="1"/>
              </a:p>
              <a:p>
                <a:pPr eaLnBrk="1" hangingPunct="1"/>
                <a:endParaRPr lang="en-US" altLang="en-US" sz="1200"/>
              </a:p>
            </p:txBody>
          </p:sp>
        </p:grpSp>
      </p:grpSp>
      <p:sp>
        <p:nvSpPr>
          <p:cNvPr id="33" name="Rectangle 20">
            <a:extLst>
              <a:ext uri="{FF2B5EF4-FFF2-40B4-BE49-F238E27FC236}">
                <a16:creationId xmlns:a16="http://schemas.microsoft.com/office/drawing/2014/main" xmlns="" id="{D6D7B7E3-A7FC-4671-B0CB-3747802ED7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0739" y="5500808"/>
            <a:ext cx="35814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GB" altLang="en-US" sz="1600" b="1" i="1" u="sng"/>
              <a:t>Model rekayasa ulang</a:t>
            </a:r>
            <a:r>
              <a:rPr lang="en-US" altLang="en-US" sz="1600" b="1" i="1" u="sng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8507800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-13647" y="6375400"/>
            <a:ext cx="12219295" cy="482601"/>
            <a:chOff x="-13647" y="6375400"/>
            <a:chExt cx="12219295" cy="482601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 rotWithShape="1">
            <a:blip r:embed="rId3"/>
            <a:srcRect l="25472" t="86214" r="7764" b="9926"/>
            <a:stretch/>
          </p:blipFill>
          <p:spPr>
            <a:xfrm>
              <a:off x="-13647" y="6375400"/>
              <a:ext cx="12205648" cy="482601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 rotWithShape="1">
            <a:blip r:embed="rId4"/>
            <a:srcRect l="40877" t="29110" r="44518" b="65812"/>
            <a:stretch/>
          </p:blipFill>
          <p:spPr>
            <a:xfrm>
              <a:off x="8884693" y="6375401"/>
              <a:ext cx="3320955" cy="457096"/>
            </a:xfrm>
            <a:prstGeom prst="rect">
              <a:avLst/>
            </a:prstGeom>
          </p:spPr>
        </p:pic>
        <p:sp>
          <p:nvSpPr>
            <p:cNvPr id="7" name="Rectangle 6"/>
            <p:cNvSpPr/>
            <p:nvPr/>
          </p:nvSpPr>
          <p:spPr>
            <a:xfrm>
              <a:off x="-1" y="6375400"/>
              <a:ext cx="8884693" cy="457097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2400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9226362" y="6395624"/>
              <a:ext cx="256352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>
                  <a:latin typeface="Roboto"/>
                </a:rPr>
                <a:t>info@darmajaya.ac.id</a:t>
              </a:r>
              <a:endParaRPr lang="en-US" b="1" dirty="0"/>
            </a:p>
          </p:txBody>
        </p:sp>
      </p:grpSp>
      <p:pic>
        <p:nvPicPr>
          <p:cNvPr id="27" name="Picture 26" descr="D:\desain ppt\desain ppt corel\kuning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-13647" y="300218"/>
            <a:ext cx="10276763" cy="515998"/>
          </a:xfrm>
          <a:prstGeom prst="rect">
            <a:avLst/>
          </a:prstGeom>
          <a:noFill/>
        </p:spPr>
      </p:pic>
      <p:sp>
        <p:nvSpPr>
          <p:cNvPr id="28" name="Slide Number Placeholder 7"/>
          <p:cNvSpPr txBox="1">
            <a:spLocks/>
          </p:cNvSpPr>
          <p:nvPr/>
        </p:nvSpPr>
        <p:spPr>
          <a:xfrm>
            <a:off x="77533" y="300216"/>
            <a:ext cx="454728" cy="50413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>
            <a:defPPr>
              <a:defRPr lang="id-ID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id-ID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6116" y="268619"/>
            <a:ext cx="2230841" cy="567325"/>
          </a:xfrm>
          <a:prstGeom prst="rect">
            <a:avLst/>
          </a:prstGeom>
        </p:spPr>
      </p:pic>
      <p:sp>
        <p:nvSpPr>
          <p:cNvPr id="11" name="Rectangle 40">
            <a:extLst>
              <a:ext uri="{FF2B5EF4-FFF2-40B4-BE49-F238E27FC236}">
                <a16:creationId xmlns:a16="http://schemas.microsoft.com/office/drawing/2014/main" xmlns="" id="{3EFD0CF9-5EA4-43F2-9379-B543F4CEFA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3441" y="361781"/>
            <a:ext cx="4572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GB" altLang="en-US" sz="1600" b="1" dirty="0"/>
              <a:t>Orientasi dari strategi ke internal atau ke eksternal</a:t>
            </a:r>
            <a:r>
              <a:rPr lang="en-US" altLang="en-US" sz="1600" b="1" dirty="0"/>
              <a:t> </a:t>
            </a:r>
          </a:p>
        </p:txBody>
      </p:sp>
      <p:graphicFrame>
        <p:nvGraphicFramePr>
          <p:cNvPr id="12" name="Group 2">
            <a:extLst>
              <a:ext uri="{FF2B5EF4-FFF2-40B4-BE49-F238E27FC236}">
                <a16:creationId xmlns:a16="http://schemas.microsoft.com/office/drawing/2014/main" xmlns="" id="{007D7E97-4CD6-474A-82FC-45D7FAE98989}"/>
              </a:ext>
            </a:extLst>
          </p:cNvPr>
          <p:cNvGraphicFramePr>
            <a:graphicFrameLocks/>
          </p:cNvGraphicFramePr>
          <p:nvPr/>
        </p:nvGraphicFramePr>
        <p:xfrm>
          <a:off x="1401763" y="1066800"/>
          <a:ext cx="7132637" cy="5133977"/>
        </p:xfrm>
        <a:graphic>
          <a:graphicData uri="http://schemas.openxmlformats.org/drawingml/2006/table">
            <a:tbl>
              <a:tblPr/>
              <a:tblGrid>
                <a:gridCol w="2378075">
                  <a:extLst>
                    <a:ext uri="{9D8B030D-6E8A-4147-A177-3AD203B41FA5}">
                      <a16:colId xmlns:a16="http://schemas.microsoft.com/office/drawing/2014/main" xmlns="" val="598768740"/>
                    </a:ext>
                  </a:extLst>
                </a:gridCol>
                <a:gridCol w="1906587">
                  <a:extLst>
                    <a:ext uri="{9D8B030D-6E8A-4147-A177-3AD203B41FA5}">
                      <a16:colId xmlns:a16="http://schemas.microsoft.com/office/drawing/2014/main" xmlns="" val="4229524381"/>
                    </a:ext>
                  </a:extLst>
                </a:gridCol>
                <a:gridCol w="2847975">
                  <a:extLst>
                    <a:ext uri="{9D8B030D-6E8A-4147-A177-3AD203B41FA5}">
                      <a16:colId xmlns:a16="http://schemas.microsoft.com/office/drawing/2014/main" xmlns="" val="1649073196"/>
                    </a:ext>
                  </a:extLst>
                </a:gridCol>
              </a:tblGrid>
              <a:tr h="379413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Orientasi Internal</a:t>
                      </a:r>
                      <a:endParaRPr kumimoji="0" lang="en-GB" altLang="en-US" sz="1200" b="1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Orientasi Eksternal</a:t>
                      </a:r>
                      <a:endParaRPr kumimoji="0" lang="en-GB" altLang="en-US" sz="1200" b="1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Contoh Perusahaan</a:t>
                      </a:r>
                      <a:endParaRPr kumimoji="0" lang="en-GB" altLang="en-US" sz="1200" b="1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806823529"/>
                  </a:ext>
                </a:extLst>
              </a:tr>
              <a:tr h="833438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Strategi </a:t>
                      </a:r>
                      <a:r>
                        <a:rPr kumimoji="0" lang="en-GB" altLang="en-US" sz="12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cost</a:t>
                      </a: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leadership</a:t>
                      </a: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kumimoji="0" lang="en-GB" altLang="en-US" sz="1200" b="1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J. B. Hunt of Lowell, Roadway Express, 7-</a:t>
                      </a: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Eleven Jepang ,Caterpillar Co., Dell, Amex</a:t>
                      </a:r>
                      <a:endParaRPr kumimoji="0" lang="en-GB" altLang="en-US" sz="1200" b="1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695549990"/>
                  </a:ext>
                </a:extLst>
              </a:tr>
              <a:tr h="530225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Strategi diferensiasi</a:t>
                      </a:r>
                      <a:endParaRPr kumimoji="0" lang="en-US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kumimoji="0" lang="en-GB" altLang="en-US" sz="12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differentiation strategy</a:t>
                      </a:r>
                      <a:r>
                        <a:rPr kumimoji="0" lang="en-GB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kumimoji="0" lang="en-GB" altLang="en-US" sz="12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kumimoji="0" lang="en-GB" altLang="en-US" sz="1200" b="1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DEC</a:t>
                      </a:r>
                      <a:endParaRPr kumimoji="0" lang="en-GB" altLang="en-US" sz="1200" b="1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546577679"/>
                  </a:ext>
                </a:extLst>
              </a:tr>
              <a:tr h="404813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Strategi fokus </a:t>
                      </a: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kumimoji="0" lang="en-GB" altLang="en-US" sz="12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focus strategy</a:t>
                      </a: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kumimoji="0" lang="en-GB" altLang="en-US" sz="1200" b="1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Strategi fokus </a:t>
                      </a: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kumimoji="0" lang="en-GB" altLang="en-US" sz="12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focus strategy)</a:t>
                      </a:r>
                      <a:endParaRPr kumimoji="0" lang="en-GB" altLang="en-US" sz="1200" b="1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Domino’s Pizza</a:t>
                      </a:r>
                      <a:endParaRPr kumimoji="0" lang="en-GB" altLang="en-US" sz="1200" b="1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829461985"/>
                  </a:ext>
                </a:extLst>
              </a:tr>
              <a:tr h="960438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kumimoji="0" lang="en-GB" altLang="en-US" sz="1200" b="1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Strategi inovasi</a:t>
                      </a: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kumimoji="0" lang="en-GB" altLang="en-US" sz="12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innovation strategy</a:t>
                      </a: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kumimoji="0" lang="en-GB" altLang="en-US" sz="1200" b="1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Merril Lynch dengan Bank One, 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McKesson Drug Corp., American Hospital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Supply Company (AHSC), American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Airline)</a:t>
                      </a:r>
                      <a:endParaRPr kumimoji="0" lang="en-GB" altLang="en-US" sz="1200" b="1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067938048"/>
                  </a:ext>
                </a:extLst>
              </a:tr>
              <a:tr h="835025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kumimoji="0" lang="en-GB" altLang="en-US" sz="1200" b="1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Strategi aliansi </a:t>
                      </a: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kumimoji="0" lang="en-GB" altLang="en-US" sz="12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alliance strategy</a:t>
                      </a: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kumimoji="0" lang="en-GB" altLang="en-US" sz="1200" b="1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Merril Lynch dengan Bank One, Walmart</a:t>
                      </a: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dengan P&amp;G, 7-Eleven Jepang dengan</a:t>
                      </a: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pemasok-pemasoknya.</a:t>
                      </a:r>
                      <a:endParaRPr kumimoji="0" lang="en-GB" altLang="en-US" sz="1200" b="1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350637487"/>
                  </a:ext>
                </a:extLst>
              </a:tr>
              <a:tr h="681038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kumimoji="0" lang="en-GB" altLang="en-US" sz="1200" b="1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Strategi pertumbuhan</a:t>
                      </a: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kumimoji="0" lang="en-GB" altLang="en-US" sz="12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growth strategy</a:t>
                      </a: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kumimoji="0" lang="en-GB" altLang="en-US" sz="1200" b="1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Citicorp.</a:t>
                      </a:r>
                      <a:endParaRPr kumimoji="0" lang="en-GB" altLang="en-US" sz="1200" b="1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947262763"/>
                  </a:ext>
                </a:extLst>
              </a:tr>
              <a:tr h="404813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Strategi kualitas</a:t>
                      </a: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kumimoji="0" lang="en-GB" altLang="en-US" sz="12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quality strategy</a:t>
                      </a: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kumimoji="0" lang="en-GB" altLang="en-US" sz="1200" b="1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kumimoji="0" lang="en-GB" altLang="en-US" sz="1200" b="1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Caterpillar Co.</a:t>
                      </a:r>
                      <a:endParaRPr kumimoji="0" lang="en-GB" altLang="en-US" sz="12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9629896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944685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-13647" y="6375400"/>
            <a:ext cx="12219295" cy="482601"/>
            <a:chOff x="-13647" y="6375400"/>
            <a:chExt cx="12219295" cy="482601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 rotWithShape="1">
            <a:blip r:embed="rId3"/>
            <a:srcRect l="25472" t="86214" r="7764" b="9926"/>
            <a:stretch/>
          </p:blipFill>
          <p:spPr>
            <a:xfrm>
              <a:off x="-13647" y="6375400"/>
              <a:ext cx="12205648" cy="482601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 rotWithShape="1">
            <a:blip r:embed="rId4"/>
            <a:srcRect l="40877" t="29110" r="44518" b="65812"/>
            <a:stretch/>
          </p:blipFill>
          <p:spPr>
            <a:xfrm>
              <a:off x="8884693" y="6375401"/>
              <a:ext cx="3320955" cy="457096"/>
            </a:xfrm>
            <a:prstGeom prst="rect">
              <a:avLst/>
            </a:prstGeom>
          </p:spPr>
        </p:pic>
        <p:sp>
          <p:nvSpPr>
            <p:cNvPr id="7" name="Rectangle 6"/>
            <p:cNvSpPr/>
            <p:nvPr/>
          </p:nvSpPr>
          <p:spPr>
            <a:xfrm>
              <a:off x="-1" y="6375400"/>
              <a:ext cx="8884693" cy="457097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2400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9226362" y="6395624"/>
              <a:ext cx="256352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>
                  <a:latin typeface="Roboto"/>
                </a:rPr>
                <a:t>info@darmajaya.ac.id</a:t>
              </a:r>
              <a:endParaRPr lang="en-US" b="1" dirty="0"/>
            </a:p>
          </p:txBody>
        </p:sp>
      </p:grpSp>
      <p:pic>
        <p:nvPicPr>
          <p:cNvPr id="27" name="Picture 26" descr="D:\desain ppt\desain ppt corel\kuning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174598"/>
            <a:ext cx="10276763" cy="515998"/>
          </a:xfrm>
          <a:prstGeom prst="rect">
            <a:avLst/>
          </a:prstGeom>
          <a:noFill/>
        </p:spPr>
      </p:pic>
      <p:sp>
        <p:nvSpPr>
          <p:cNvPr id="28" name="Slide Number Placeholder 7"/>
          <p:cNvSpPr txBox="1">
            <a:spLocks/>
          </p:cNvSpPr>
          <p:nvPr/>
        </p:nvSpPr>
        <p:spPr>
          <a:xfrm>
            <a:off x="77533" y="131401"/>
            <a:ext cx="454728" cy="50413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>
            <a:defPPr>
              <a:defRPr lang="id-ID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id-ID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6116" y="268619"/>
            <a:ext cx="2230841" cy="56732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2A1CD3D9-E927-4269-A144-85E4A611E3ED}"/>
              </a:ext>
            </a:extLst>
          </p:cNvPr>
          <p:cNvSpPr txBox="1"/>
          <p:nvPr/>
        </p:nvSpPr>
        <p:spPr>
          <a:xfrm>
            <a:off x="532261" y="229878"/>
            <a:ext cx="58685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MODEL MANFAAT</a:t>
            </a:r>
          </a:p>
        </p:txBody>
      </p:sp>
      <p:sp>
        <p:nvSpPr>
          <p:cNvPr id="11" name="Text Box 4">
            <a:extLst>
              <a:ext uri="{FF2B5EF4-FFF2-40B4-BE49-F238E27FC236}">
                <a16:creationId xmlns:a16="http://schemas.microsoft.com/office/drawing/2014/main" xmlns="" id="{E5EB5366-CFC5-4055-876D-3A5FE2A60F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38613" y="1079933"/>
            <a:ext cx="1992312" cy="2389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200"/>
              <a:t>Strategi Eksternal</a:t>
            </a:r>
          </a:p>
        </p:txBody>
      </p:sp>
      <p:sp>
        <p:nvSpPr>
          <p:cNvPr id="12" name="Text Box 5">
            <a:extLst>
              <a:ext uri="{FF2B5EF4-FFF2-40B4-BE49-F238E27FC236}">
                <a16:creationId xmlns:a16="http://schemas.microsoft.com/office/drawing/2014/main" xmlns="" id="{C51B410C-A4E6-4ECC-BD34-5ED3E69F08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92600" y="1424421"/>
            <a:ext cx="1685925" cy="4016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000" noProof="1"/>
              <a:t>Jasa diberikan</a:t>
            </a:r>
          </a:p>
          <a:p>
            <a:pPr algn="ctr" eaLnBrk="1" hangingPunct="1"/>
            <a:r>
              <a:rPr lang="en-US" altLang="en-US" sz="1000" noProof="1"/>
              <a:t>(Service delivery)</a:t>
            </a:r>
            <a:endParaRPr lang="en-US" altLang="en-US" sz="1000"/>
          </a:p>
        </p:txBody>
      </p:sp>
      <p:sp>
        <p:nvSpPr>
          <p:cNvPr id="13" name="Text Box 6">
            <a:extLst>
              <a:ext uri="{FF2B5EF4-FFF2-40B4-BE49-F238E27FC236}">
                <a16:creationId xmlns:a16="http://schemas.microsoft.com/office/drawing/2014/main" xmlns="" id="{0BA68378-CDD5-47DB-81BC-EEBB7B2F32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92600" y="3011921"/>
            <a:ext cx="1685925" cy="3238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000" noProof="1"/>
              <a:t>Konsep lain </a:t>
            </a:r>
          </a:p>
          <a:p>
            <a:pPr algn="ctr" eaLnBrk="1" hangingPunct="1"/>
            <a:r>
              <a:rPr lang="en-US" altLang="en-US" sz="1000" noProof="1"/>
              <a:t>(Other concepts delivery)</a:t>
            </a:r>
            <a:endParaRPr lang="en-US" altLang="en-US" sz="1000"/>
          </a:p>
        </p:txBody>
      </p:sp>
      <p:sp>
        <p:nvSpPr>
          <p:cNvPr id="14" name="Text Box 7">
            <a:extLst>
              <a:ext uri="{FF2B5EF4-FFF2-40B4-BE49-F238E27FC236}">
                <a16:creationId xmlns:a16="http://schemas.microsoft.com/office/drawing/2014/main" xmlns="" id="{3D4C827D-6FF7-4FA5-A393-7C30F6F1E3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3415146"/>
            <a:ext cx="1073150" cy="6921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000" noProof="1"/>
              <a:t>Sistem informasi stratejik</a:t>
            </a:r>
            <a:endParaRPr lang="en-US" altLang="en-US" sz="1000"/>
          </a:p>
        </p:txBody>
      </p:sp>
      <p:sp>
        <p:nvSpPr>
          <p:cNvPr id="15" name="Text Box 8">
            <a:extLst>
              <a:ext uri="{FF2B5EF4-FFF2-40B4-BE49-F238E27FC236}">
                <a16:creationId xmlns:a16="http://schemas.microsoft.com/office/drawing/2014/main" xmlns="" id="{81824895-B1F8-4E41-90EC-90E6CD0998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92600" y="1935596"/>
            <a:ext cx="1685925" cy="4016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000" noProof="1"/>
              <a:t>Produk diberikan</a:t>
            </a:r>
          </a:p>
          <a:p>
            <a:pPr algn="ctr" eaLnBrk="1" hangingPunct="1"/>
            <a:r>
              <a:rPr lang="en-US" altLang="en-US" sz="1000" noProof="1"/>
              <a:t>(Product delivery)</a:t>
            </a:r>
            <a:endParaRPr lang="en-US" altLang="en-US" sz="1000"/>
          </a:p>
        </p:txBody>
      </p:sp>
      <p:sp>
        <p:nvSpPr>
          <p:cNvPr id="16" name="Text Box 9">
            <a:extLst>
              <a:ext uri="{FF2B5EF4-FFF2-40B4-BE49-F238E27FC236}">
                <a16:creationId xmlns:a16="http://schemas.microsoft.com/office/drawing/2014/main" xmlns="" id="{3B663E09-7CD8-4752-813F-1DB1E044CE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92600" y="2453121"/>
            <a:ext cx="1685925" cy="4445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000" noProof="1"/>
              <a:t>Saluran distribusi </a:t>
            </a:r>
          </a:p>
          <a:p>
            <a:pPr algn="ctr" eaLnBrk="1" hangingPunct="1"/>
            <a:r>
              <a:rPr lang="en-US" altLang="en-US" sz="1000" noProof="1"/>
              <a:t>(Distribution channel delivery)</a:t>
            </a:r>
            <a:endParaRPr lang="en-US" altLang="en-US" sz="1000"/>
          </a:p>
        </p:txBody>
      </p:sp>
      <p:sp>
        <p:nvSpPr>
          <p:cNvPr id="18" name="Line 10">
            <a:extLst>
              <a:ext uri="{FF2B5EF4-FFF2-40B4-BE49-F238E27FC236}">
                <a16:creationId xmlns:a16="http://schemas.microsoft.com/office/drawing/2014/main" xmlns="" id="{12263B3E-4749-4581-B214-58CB2B6D7AA9}"/>
              </a:ext>
            </a:extLst>
          </p:cNvPr>
          <p:cNvSpPr>
            <a:spLocks noChangeShapeType="1"/>
          </p:cNvSpPr>
          <p:nvPr/>
        </p:nvSpPr>
        <p:spPr bwMode="auto">
          <a:xfrm>
            <a:off x="5978525" y="1619683"/>
            <a:ext cx="30638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Line 11">
            <a:extLst>
              <a:ext uri="{FF2B5EF4-FFF2-40B4-BE49-F238E27FC236}">
                <a16:creationId xmlns:a16="http://schemas.microsoft.com/office/drawing/2014/main" xmlns="" id="{663B084E-D1DD-42D9-8ABC-4F0F3EA7821D}"/>
              </a:ext>
            </a:extLst>
          </p:cNvPr>
          <p:cNvSpPr>
            <a:spLocks noChangeShapeType="1"/>
          </p:cNvSpPr>
          <p:nvPr/>
        </p:nvSpPr>
        <p:spPr bwMode="auto">
          <a:xfrm>
            <a:off x="5978525" y="2208646"/>
            <a:ext cx="38258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Line 12">
            <a:extLst>
              <a:ext uri="{FF2B5EF4-FFF2-40B4-BE49-F238E27FC236}">
                <a16:creationId xmlns:a16="http://schemas.microsoft.com/office/drawing/2014/main" xmlns="" id="{14F5DC86-B761-42FF-BCAF-FF09D682A4F7}"/>
              </a:ext>
            </a:extLst>
          </p:cNvPr>
          <p:cNvSpPr>
            <a:spLocks noChangeShapeType="1"/>
          </p:cNvSpPr>
          <p:nvPr/>
        </p:nvSpPr>
        <p:spPr bwMode="auto">
          <a:xfrm>
            <a:off x="5948363" y="2669021"/>
            <a:ext cx="38258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Line 13">
            <a:extLst>
              <a:ext uri="{FF2B5EF4-FFF2-40B4-BE49-F238E27FC236}">
                <a16:creationId xmlns:a16="http://schemas.microsoft.com/office/drawing/2014/main" xmlns="" id="{87E25FD5-3985-4E01-87B5-EAC0F9ABA777}"/>
              </a:ext>
            </a:extLst>
          </p:cNvPr>
          <p:cNvSpPr>
            <a:spLocks noChangeShapeType="1"/>
          </p:cNvSpPr>
          <p:nvPr/>
        </p:nvSpPr>
        <p:spPr bwMode="auto">
          <a:xfrm>
            <a:off x="5980113" y="3146858"/>
            <a:ext cx="38417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" name="Line 14">
            <a:extLst>
              <a:ext uri="{FF2B5EF4-FFF2-40B4-BE49-F238E27FC236}">
                <a16:creationId xmlns:a16="http://schemas.microsoft.com/office/drawing/2014/main" xmlns="" id="{4B091B34-1344-4357-BE4B-CD8A31C755F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40150" y="2097521"/>
            <a:ext cx="414338" cy="1371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" name="Text Box 15">
            <a:extLst>
              <a:ext uri="{FF2B5EF4-FFF2-40B4-BE49-F238E27FC236}">
                <a16:creationId xmlns:a16="http://schemas.microsoft.com/office/drawing/2014/main" xmlns="" id="{8AAD5CC4-8BE5-423A-9E96-D8B827A31C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54488" y="3812021"/>
            <a:ext cx="1992312" cy="24225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200"/>
              <a:t>Strategi Internal</a:t>
            </a:r>
          </a:p>
        </p:txBody>
      </p:sp>
      <p:sp>
        <p:nvSpPr>
          <p:cNvPr id="25" name="Line 16">
            <a:extLst>
              <a:ext uri="{FF2B5EF4-FFF2-40B4-BE49-F238E27FC236}">
                <a16:creationId xmlns:a16="http://schemas.microsoft.com/office/drawing/2014/main" xmlns="" id="{82D28FE2-DBB3-4207-926E-FD638A702FED}"/>
              </a:ext>
            </a:extLst>
          </p:cNvPr>
          <p:cNvSpPr>
            <a:spLocks noChangeShapeType="1"/>
          </p:cNvSpPr>
          <p:nvPr/>
        </p:nvSpPr>
        <p:spPr bwMode="auto">
          <a:xfrm>
            <a:off x="3740150" y="4040621"/>
            <a:ext cx="398463" cy="133191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" name="Text Box 17">
            <a:extLst>
              <a:ext uri="{FF2B5EF4-FFF2-40B4-BE49-F238E27FC236}">
                <a16:creationId xmlns:a16="http://schemas.microsoft.com/office/drawing/2014/main" xmlns="" id="{29145E9A-F3AD-4CD9-B5E9-B15091F5B5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1963" y="4100946"/>
            <a:ext cx="1762125" cy="5016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000" noProof="1"/>
              <a:t>Inteligen informasi</a:t>
            </a:r>
          </a:p>
          <a:p>
            <a:pPr algn="ctr" eaLnBrk="1" hangingPunct="1"/>
            <a:r>
              <a:rPr lang="en-US" altLang="en-US" sz="1000" noProof="1"/>
              <a:t>(Information Intelligent delivery)</a:t>
            </a:r>
            <a:endParaRPr lang="en-US" altLang="en-US" sz="1000"/>
          </a:p>
        </p:txBody>
      </p:sp>
      <p:sp>
        <p:nvSpPr>
          <p:cNvPr id="30" name="Text Box 18">
            <a:extLst>
              <a:ext uri="{FF2B5EF4-FFF2-40B4-BE49-F238E27FC236}">
                <a16:creationId xmlns:a16="http://schemas.microsoft.com/office/drawing/2014/main" xmlns="" id="{DDBEA90C-CA0F-4194-AD24-9E301953B2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92600" y="4726421"/>
            <a:ext cx="1762125" cy="4016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000" noProof="1"/>
              <a:t>Biaya Produk </a:t>
            </a:r>
          </a:p>
          <a:p>
            <a:pPr algn="ctr" eaLnBrk="1" hangingPunct="1"/>
            <a:r>
              <a:rPr lang="en-US" altLang="en-US" sz="1000" noProof="1"/>
              <a:t>(Product cost delivery)</a:t>
            </a:r>
            <a:endParaRPr lang="en-US" altLang="en-US" sz="1000"/>
          </a:p>
        </p:txBody>
      </p:sp>
      <p:sp>
        <p:nvSpPr>
          <p:cNvPr id="31" name="Text Box 19">
            <a:extLst>
              <a:ext uri="{FF2B5EF4-FFF2-40B4-BE49-F238E27FC236}">
                <a16:creationId xmlns:a16="http://schemas.microsoft.com/office/drawing/2014/main" xmlns="" id="{F0265D25-65FA-496E-B224-B4B103D5B0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92600" y="5755121"/>
            <a:ext cx="1762125" cy="3365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000" noProof="1"/>
              <a:t>Biaya Jasa</a:t>
            </a:r>
          </a:p>
          <a:p>
            <a:pPr algn="ctr" eaLnBrk="1" hangingPunct="1"/>
            <a:r>
              <a:rPr lang="en-US" altLang="en-US" sz="1000" noProof="1"/>
              <a:t>(Service cost delivery)</a:t>
            </a:r>
            <a:endParaRPr lang="en-US" altLang="en-US" sz="1000"/>
          </a:p>
        </p:txBody>
      </p:sp>
      <p:sp>
        <p:nvSpPr>
          <p:cNvPr id="32" name="Text Box 20">
            <a:extLst>
              <a:ext uri="{FF2B5EF4-FFF2-40B4-BE49-F238E27FC236}">
                <a16:creationId xmlns:a16="http://schemas.microsoft.com/office/drawing/2014/main" xmlns="" id="{C77AB5B6-17B6-4E88-8D31-4AE3A47CFE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92600" y="5297921"/>
            <a:ext cx="1762125" cy="3429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000" noProof="1"/>
              <a:t>Organisasi </a:t>
            </a:r>
          </a:p>
          <a:p>
            <a:pPr algn="ctr" eaLnBrk="1" hangingPunct="1"/>
            <a:r>
              <a:rPr lang="en-US" altLang="en-US" sz="1000" noProof="1"/>
              <a:t>(Organizational delivery)</a:t>
            </a:r>
            <a:endParaRPr lang="en-US" altLang="en-US" sz="1000"/>
          </a:p>
        </p:txBody>
      </p:sp>
      <p:sp>
        <p:nvSpPr>
          <p:cNvPr id="33" name="Text Box 21">
            <a:extLst>
              <a:ext uri="{FF2B5EF4-FFF2-40B4-BE49-F238E27FC236}">
                <a16:creationId xmlns:a16="http://schemas.microsoft.com/office/drawing/2014/main" xmlns="" id="{E99ABD57-0DBC-4714-9337-1104EB0035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38900" y="1467283"/>
            <a:ext cx="1163638" cy="40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000" noProof="1"/>
              <a:t>Pembelian secara elektronik dari rumah</a:t>
            </a:r>
            <a:endParaRPr lang="en-US" altLang="en-US" sz="1000"/>
          </a:p>
        </p:txBody>
      </p:sp>
      <p:sp>
        <p:nvSpPr>
          <p:cNvPr id="34" name="Text Box 22">
            <a:extLst>
              <a:ext uri="{FF2B5EF4-FFF2-40B4-BE49-F238E27FC236}">
                <a16:creationId xmlns:a16="http://schemas.microsoft.com/office/drawing/2014/main" xmlns="" id="{AF1E211F-855B-418C-B4C1-DE97018844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38900" y="2097521"/>
            <a:ext cx="1163638" cy="401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000" noProof="1"/>
              <a:t>Penjualan asuransi portabel</a:t>
            </a:r>
            <a:endParaRPr lang="en-US" altLang="en-US" sz="1000"/>
          </a:p>
        </p:txBody>
      </p:sp>
      <p:sp>
        <p:nvSpPr>
          <p:cNvPr id="35" name="Text Box 23">
            <a:extLst>
              <a:ext uri="{FF2B5EF4-FFF2-40B4-BE49-F238E27FC236}">
                <a16:creationId xmlns:a16="http://schemas.microsoft.com/office/drawing/2014/main" xmlns="" id="{812FFCF6-71A9-4879-B559-7686C2D77C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89700" y="2615046"/>
            <a:ext cx="1165225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000" noProof="1"/>
              <a:t>ATM</a:t>
            </a:r>
            <a:endParaRPr lang="en-US" altLang="en-US" sz="1000"/>
          </a:p>
        </p:txBody>
      </p:sp>
      <p:sp>
        <p:nvSpPr>
          <p:cNvPr id="36" name="Text Box 24">
            <a:extLst>
              <a:ext uri="{FF2B5EF4-FFF2-40B4-BE49-F238E27FC236}">
                <a16:creationId xmlns:a16="http://schemas.microsoft.com/office/drawing/2014/main" xmlns="" id="{7EEEC445-B542-4726-9263-5C1F3D90A0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99225" y="2923021"/>
            <a:ext cx="1165225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000" noProof="1"/>
              <a:t>Proses klaim elektronik langsung oleh dokter ke</a:t>
            </a:r>
          </a:p>
          <a:p>
            <a:pPr algn="ctr" eaLnBrk="1" hangingPunct="1"/>
            <a:r>
              <a:rPr lang="en-US" altLang="en-US" sz="1000" noProof="1"/>
              <a:t>Perusahaan asuransi</a:t>
            </a:r>
            <a:endParaRPr lang="en-US" altLang="en-US" sz="1000"/>
          </a:p>
        </p:txBody>
      </p:sp>
      <p:sp>
        <p:nvSpPr>
          <p:cNvPr id="37" name="Text Box 25">
            <a:extLst>
              <a:ext uri="{FF2B5EF4-FFF2-40B4-BE49-F238E27FC236}">
                <a16:creationId xmlns:a16="http://schemas.microsoft.com/office/drawing/2014/main" xmlns="" id="{D71A2532-09A6-40DB-912C-69A4C0C573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37338" y="4154921"/>
            <a:ext cx="1165225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000" noProof="1"/>
              <a:t>Integrasi informasi pemasaran internal dan eksternal</a:t>
            </a:r>
            <a:endParaRPr lang="en-US" altLang="en-US" sz="1000"/>
          </a:p>
        </p:txBody>
      </p:sp>
      <p:sp>
        <p:nvSpPr>
          <p:cNvPr id="38" name="Text Box 26">
            <a:extLst>
              <a:ext uri="{FF2B5EF4-FFF2-40B4-BE49-F238E27FC236}">
                <a16:creationId xmlns:a16="http://schemas.microsoft.com/office/drawing/2014/main" xmlns="" id="{FB6D5DA3-F1DA-4796-AE29-F7FE2F9E93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99225" y="4777221"/>
            <a:ext cx="1165225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000" noProof="1"/>
              <a:t>Integrasi sistem distribusi dengan kontrol</a:t>
            </a:r>
            <a:endParaRPr lang="en-US" altLang="en-US" sz="1000"/>
          </a:p>
        </p:txBody>
      </p:sp>
      <p:sp>
        <p:nvSpPr>
          <p:cNvPr id="39" name="Text Box 28">
            <a:extLst>
              <a:ext uri="{FF2B5EF4-FFF2-40B4-BE49-F238E27FC236}">
                <a16:creationId xmlns:a16="http://schemas.microsoft.com/office/drawing/2014/main" xmlns="" id="{5032D706-85E2-4F83-959F-153EB18573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99225" y="5412221"/>
            <a:ext cx="116522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000" noProof="1"/>
              <a:t>Fungsi-fungsi kantor dan otomatisasi</a:t>
            </a:r>
            <a:endParaRPr lang="en-US" altLang="en-US" sz="1000"/>
          </a:p>
        </p:txBody>
      </p:sp>
      <p:sp>
        <p:nvSpPr>
          <p:cNvPr id="40" name="Line 29">
            <a:extLst>
              <a:ext uri="{FF2B5EF4-FFF2-40B4-BE49-F238E27FC236}">
                <a16:creationId xmlns:a16="http://schemas.microsoft.com/office/drawing/2014/main" xmlns="" id="{39B6D9E3-DB82-486C-9891-9F581F7ECAA2}"/>
              </a:ext>
            </a:extLst>
          </p:cNvPr>
          <p:cNvSpPr>
            <a:spLocks noChangeShapeType="1"/>
          </p:cNvSpPr>
          <p:nvPr/>
        </p:nvSpPr>
        <p:spPr bwMode="auto">
          <a:xfrm>
            <a:off x="6084888" y="4383521"/>
            <a:ext cx="38417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" name="Line 30">
            <a:extLst>
              <a:ext uri="{FF2B5EF4-FFF2-40B4-BE49-F238E27FC236}">
                <a16:creationId xmlns:a16="http://schemas.microsoft.com/office/drawing/2014/main" xmlns="" id="{DE6C0C22-CE88-4C4E-AD6B-B626251A62E3}"/>
              </a:ext>
            </a:extLst>
          </p:cNvPr>
          <p:cNvSpPr>
            <a:spLocks noChangeShapeType="1"/>
          </p:cNvSpPr>
          <p:nvPr/>
        </p:nvSpPr>
        <p:spPr bwMode="auto">
          <a:xfrm>
            <a:off x="6084888" y="5983721"/>
            <a:ext cx="38417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" name="Line 31">
            <a:extLst>
              <a:ext uri="{FF2B5EF4-FFF2-40B4-BE49-F238E27FC236}">
                <a16:creationId xmlns:a16="http://schemas.microsoft.com/office/drawing/2014/main" xmlns="" id="{5CDBDE06-AAFF-407B-9620-8B42C7FE066E}"/>
              </a:ext>
            </a:extLst>
          </p:cNvPr>
          <p:cNvSpPr>
            <a:spLocks noChangeShapeType="1"/>
          </p:cNvSpPr>
          <p:nvPr/>
        </p:nvSpPr>
        <p:spPr bwMode="auto">
          <a:xfrm>
            <a:off x="6084888" y="5526521"/>
            <a:ext cx="38417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" name="Text Box 32">
            <a:extLst>
              <a:ext uri="{FF2B5EF4-FFF2-40B4-BE49-F238E27FC236}">
                <a16:creationId xmlns:a16="http://schemas.microsoft.com/office/drawing/2014/main" xmlns="" id="{46A698A6-B518-4563-B285-41FDCC833B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05275" y="806883"/>
            <a:ext cx="45815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Aft>
                <a:spcPts val="300"/>
              </a:spcAft>
            </a:pPr>
            <a:r>
              <a:rPr lang="en-US" altLang="en-US" sz="1200"/>
              <a:t>               Mekanisme	                Contoh sistem</a:t>
            </a:r>
          </a:p>
        </p:txBody>
      </p:sp>
      <p:sp>
        <p:nvSpPr>
          <p:cNvPr id="44" name="Line 33">
            <a:extLst>
              <a:ext uri="{FF2B5EF4-FFF2-40B4-BE49-F238E27FC236}">
                <a16:creationId xmlns:a16="http://schemas.microsoft.com/office/drawing/2014/main" xmlns="" id="{D74EABA9-13B1-44D7-9C5D-550B19B8D334}"/>
              </a:ext>
            </a:extLst>
          </p:cNvPr>
          <p:cNvSpPr>
            <a:spLocks noChangeShapeType="1"/>
          </p:cNvSpPr>
          <p:nvPr/>
        </p:nvSpPr>
        <p:spPr bwMode="auto">
          <a:xfrm>
            <a:off x="6084888" y="4955021"/>
            <a:ext cx="38417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" name="Rectangle 34">
            <a:extLst>
              <a:ext uri="{FF2B5EF4-FFF2-40B4-BE49-F238E27FC236}">
                <a16:creationId xmlns:a16="http://schemas.microsoft.com/office/drawing/2014/main" xmlns="" id="{6101844C-E185-4972-9793-40C707F2E0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1949883"/>
            <a:ext cx="23622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600" b="1" i="1"/>
              <a:t>Model Manfaat</a:t>
            </a:r>
          </a:p>
          <a:p>
            <a:pPr algn="ctr" eaLnBrk="1" hangingPunct="1"/>
            <a:r>
              <a:rPr lang="en-US" altLang="en-US" sz="1600" b="1" i="1"/>
              <a:t>Internal dan Eksternal</a:t>
            </a:r>
          </a:p>
        </p:txBody>
      </p:sp>
      <p:sp>
        <p:nvSpPr>
          <p:cNvPr id="47" name="Text Box 27">
            <a:extLst>
              <a:ext uri="{FF2B5EF4-FFF2-40B4-BE49-F238E27FC236}">
                <a16:creationId xmlns:a16="http://schemas.microsoft.com/office/drawing/2014/main" xmlns="" id="{1C87C5F3-739E-4C12-973C-DFD886BA66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29290" y="5826364"/>
            <a:ext cx="116522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1000" noProof="1"/>
              <a:t>Substitusi tenaga kerja dengan modal</a:t>
            </a:r>
            <a:endParaRPr lang="en-US" altLang="en-US" sz="1000" dirty="0"/>
          </a:p>
        </p:txBody>
      </p:sp>
    </p:spTree>
    <p:extLst>
      <p:ext uri="{BB962C8B-B14F-4D97-AF65-F5344CB8AC3E}">
        <p14:creationId xmlns:p14="http://schemas.microsoft.com/office/powerpoint/2010/main" val="184671819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-13647" y="6375400"/>
            <a:ext cx="12219295" cy="482601"/>
            <a:chOff x="-13647" y="6375400"/>
            <a:chExt cx="12219295" cy="482601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 rotWithShape="1">
            <a:blip r:embed="rId3"/>
            <a:srcRect l="25472" t="86214" r="7764" b="9926"/>
            <a:stretch/>
          </p:blipFill>
          <p:spPr>
            <a:xfrm>
              <a:off x="-13647" y="6375400"/>
              <a:ext cx="12205648" cy="482601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 rotWithShape="1">
            <a:blip r:embed="rId4"/>
            <a:srcRect l="40877" t="29110" r="44518" b="65812"/>
            <a:stretch/>
          </p:blipFill>
          <p:spPr>
            <a:xfrm>
              <a:off x="8884693" y="6375401"/>
              <a:ext cx="3320955" cy="457096"/>
            </a:xfrm>
            <a:prstGeom prst="rect">
              <a:avLst/>
            </a:prstGeom>
          </p:spPr>
        </p:pic>
        <p:sp>
          <p:nvSpPr>
            <p:cNvPr id="7" name="Rectangle 6"/>
            <p:cNvSpPr/>
            <p:nvPr/>
          </p:nvSpPr>
          <p:spPr>
            <a:xfrm>
              <a:off x="-1" y="6375400"/>
              <a:ext cx="8884693" cy="457097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2400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9226362" y="6395624"/>
              <a:ext cx="256352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>
                  <a:latin typeface="Roboto"/>
                </a:rPr>
                <a:t>info@darmajaya.ac.id</a:t>
              </a:r>
              <a:endParaRPr lang="en-US" b="1" dirty="0"/>
            </a:p>
          </p:txBody>
        </p:sp>
      </p:grpSp>
      <p:pic>
        <p:nvPicPr>
          <p:cNvPr id="27" name="Picture 26" descr="D:\desain ppt\desain ppt corel\kuning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-13647" y="300218"/>
            <a:ext cx="10276763" cy="515998"/>
          </a:xfrm>
          <a:prstGeom prst="rect">
            <a:avLst/>
          </a:prstGeom>
          <a:noFill/>
        </p:spPr>
      </p:pic>
      <p:sp>
        <p:nvSpPr>
          <p:cNvPr id="28" name="Slide Number Placeholder 7"/>
          <p:cNvSpPr txBox="1">
            <a:spLocks/>
          </p:cNvSpPr>
          <p:nvPr/>
        </p:nvSpPr>
        <p:spPr>
          <a:xfrm>
            <a:off x="77533" y="300216"/>
            <a:ext cx="454728" cy="50413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>
            <a:defPPr>
              <a:defRPr lang="id-ID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id-ID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6116" y="268619"/>
            <a:ext cx="2230841" cy="56732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BEE4FF4A-1196-4151-A859-528C22BD3403}"/>
              </a:ext>
            </a:extLst>
          </p:cNvPr>
          <p:cNvSpPr txBox="1"/>
          <p:nvPr/>
        </p:nvSpPr>
        <p:spPr>
          <a:xfrm>
            <a:off x="633046" y="351690"/>
            <a:ext cx="60913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>
                <a:cs typeface="Times New Roman" pitchFamily="18" charset="0"/>
              </a:rPr>
              <a:t>Model Siklus Sumber Daya Konsumen</a:t>
            </a:r>
            <a:endParaRPr lang="en-US" b="1" dirty="0"/>
          </a:p>
        </p:txBody>
      </p:sp>
      <p:sp>
        <p:nvSpPr>
          <p:cNvPr id="14" name="Rectangle 29">
            <a:extLst>
              <a:ext uri="{FF2B5EF4-FFF2-40B4-BE49-F238E27FC236}">
                <a16:creationId xmlns:a16="http://schemas.microsoft.com/office/drawing/2014/main" xmlns="" id="{542848AF-0838-42BD-8104-5D922B05F6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3647" y="804349"/>
            <a:ext cx="4109483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GB" altLang="en-US" sz="1600" u="sng" dirty="0"/>
              <a:t>Tahapan-tahapan di Model IBM dan CRLC</a:t>
            </a:r>
            <a:r>
              <a:rPr lang="en-US" altLang="en-US" sz="1600" u="sng" dirty="0"/>
              <a:t> </a:t>
            </a:r>
          </a:p>
        </p:txBody>
      </p:sp>
      <p:graphicFrame>
        <p:nvGraphicFramePr>
          <p:cNvPr id="15" name="Group 3">
            <a:extLst>
              <a:ext uri="{FF2B5EF4-FFF2-40B4-BE49-F238E27FC236}">
                <a16:creationId xmlns:a16="http://schemas.microsoft.com/office/drawing/2014/main" xmlns="" id="{89AD677F-3227-486A-896C-E332C3C231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8518291"/>
              </p:ext>
            </p:extLst>
          </p:nvPr>
        </p:nvGraphicFramePr>
        <p:xfrm>
          <a:off x="1753773" y="1722339"/>
          <a:ext cx="7696200" cy="4420870"/>
        </p:xfrm>
        <a:graphic>
          <a:graphicData uri="http://schemas.openxmlformats.org/drawingml/2006/table">
            <a:tbl>
              <a:tblPr/>
              <a:tblGrid>
                <a:gridCol w="1331913">
                  <a:extLst>
                    <a:ext uri="{9D8B030D-6E8A-4147-A177-3AD203B41FA5}">
                      <a16:colId xmlns:a16="http://schemas.microsoft.com/office/drawing/2014/main" xmlns="" val="391862362"/>
                    </a:ext>
                  </a:extLst>
                </a:gridCol>
                <a:gridCol w="2960687">
                  <a:extLst>
                    <a:ext uri="{9D8B030D-6E8A-4147-A177-3AD203B41FA5}">
                      <a16:colId xmlns:a16="http://schemas.microsoft.com/office/drawing/2014/main" xmlns="" val="706339216"/>
                    </a:ext>
                  </a:extLst>
                </a:gridCol>
                <a:gridCol w="3403600">
                  <a:extLst>
                    <a:ext uri="{9D8B030D-6E8A-4147-A177-3AD203B41FA5}">
                      <a16:colId xmlns:a16="http://schemas.microsoft.com/office/drawing/2014/main" xmlns="" val="4025251886"/>
                    </a:ext>
                  </a:extLst>
                </a:gridCol>
              </a:tblGrid>
              <a:tr h="20002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Tahapan IBM</a:t>
                      </a:r>
                      <a:endParaRPr kumimoji="0" lang="en-GB" altLang="en-US" sz="1200" b="1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Tahapan CRLC</a:t>
                      </a:r>
                      <a:endParaRPr kumimoji="0" lang="en-GB" altLang="en-US" sz="12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Keterangan</a:t>
                      </a:r>
                      <a:endParaRPr kumimoji="0" lang="en-GB" altLang="en-US" sz="1200" b="1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288091168"/>
                  </a:ext>
                </a:extLst>
              </a:tr>
              <a:tr h="64135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Kebutuhan (</a:t>
                      </a:r>
                      <a:r>
                        <a:rPr kumimoji="0" lang="en-GB" altLang="en-US" sz="12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requirements</a:t>
                      </a: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kumimoji="0" lang="en-GB" altLang="en-US" sz="1200" b="1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tabLst>
                          <a:tab pos="234950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23495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23495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23495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23495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23495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23495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23495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23495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34950" algn="l"/>
                        </a:tabLst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	Menentukan kebutuhan</a:t>
                      </a: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34950" algn="l"/>
                        </a:tabLst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(</a:t>
                      </a:r>
                      <a:r>
                        <a:rPr kumimoji="0" lang="en-GB" altLang="en-US" sz="12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establish requirement</a:t>
                      </a: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34950" algn="l"/>
                        </a:tabLst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	Menentukan spesifikasi (</a:t>
                      </a:r>
                      <a:r>
                        <a:rPr kumimoji="0" lang="en-GB" altLang="en-US" sz="12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specify</a:t>
                      </a: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kumimoji="0" lang="en-GB" altLang="en-US" sz="1200" b="1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Menentukan kebutuhan   dari sumber-sumber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daya</a:t>
                      </a: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Menentukan atribut dari sumber daya</a:t>
                      </a:r>
                      <a:endParaRPr kumimoji="0" lang="en-GB" altLang="en-US" sz="1200" b="1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908350001"/>
                  </a:ext>
                </a:extLst>
              </a:tr>
              <a:tr h="12192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Akuisisi</a:t>
                      </a: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kumimoji="0" lang="en-GB" altLang="en-US" sz="12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acquisition</a:t>
                      </a: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kumimoji="0" lang="en-GB" altLang="en-US" sz="1200" b="1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tabLst>
                          <a:tab pos="234950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23495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23495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23495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23495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23495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23495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23495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23495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34950" algn="l"/>
                        </a:tabLst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	Memilih sumber daya (</a:t>
                      </a:r>
                      <a:r>
                        <a:rPr kumimoji="0" lang="en-GB" altLang="en-US" sz="12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select source</a:t>
                      </a: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34950" algn="l"/>
                        </a:tabLst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	Pemesanan (</a:t>
                      </a:r>
                      <a:r>
                        <a:rPr kumimoji="0" lang="en-GB" altLang="en-US" sz="12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order</a:t>
                      </a: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34950" algn="l"/>
                        </a:tabLst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	Otorisasi dan pembayaran (</a:t>
                      </a:r>
                      <a:r>
                        <a:rPr kumimoji="0" lang="en-GB" altLang="en-US" sz="12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authorize and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34950" algn="l"/>
                        </a:tabLst>
                      </a:pPr>
                      <a:r>
                        <a:rPr kumimoji="0" lang="en-GB" altLang="en-US" sz="12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pay for</a:t>
                      </a: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34950" algn="l"/>
                        </a:tabLst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 	Mendapatkan (</a:t>
                      </a:r>
                      <a:r>
                        <a:rPr kumimoji="0" lang="en-GB" altLang="en-US" sz="12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acquire</a:t>
                      </a: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34950" algn="l"/>
                        </a:tabLst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 	Menguji dan menerima (</a:t>
                      </a:r>
                      <a:r>
                        <a:rPr kumimoji="0" lang="en-GB" altLang="en-US" sz="12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test and accept</a:t>
                      </a: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kumimoji="0" lang="en-GB" altLang="en-US" sz="1200" b="1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Menentukan dimana pelanggan akan membeli</a:t>
                      </a: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Memesan dari pemasok</a:t>
                      </a: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 Membayar atau</a:t>
                      </a: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memperpanjang kredit</a:t>
                      </a: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  Mendapatkan kepemilikannya </a:t>
                      </a: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 Meyakinkan sesuai dengan spesifikasinya</a:t>
                      </a:r>
                      <a:endParaRPr kumimoji="0" lang="en-GB" altLang="en-US" sz="1200" b="1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228980468"/>
                  </a:ext>
                </a:extLst>
              </a:tr>
              <a:tr h="12954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Pertanggung-</a:t>
                      </a: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jawaban</a:t>
                      </a: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kumimoji="0" lang="en-GB" altLang="en-US" sz="12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stewardship</a:t>
                      </a: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kumimoji="0" lang="en-GB" altLang="en-US" sz="1200" b="1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tabLst>
                          <a:tab pos="234950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23495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23495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23495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23495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23495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23495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23495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23495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34950" algn="l"/>
                        </a:tabLst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 	Mengintegrasikan (</a:t>
                      </a:r>
                      <a:r>
                        <a:rPr kumimoji="0" lang="en-GB" altLang="en-US" sz="12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integrate</a:t>
                      </a: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34950" algn="l"/>
                        </a:tabLst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 	Mengawasi (</a:t>
                      </a:r>
                      <a:r>
                        <a:rPr kumimoji="0" lang="en-GB" altLang="en-US" sz="12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monitor</a:t>
                      </a: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34950" algn="l"/>
                        </a:tabLst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 Memutakhirkan (</a:t>
                      </a:r>
                      <a:r>
                        <a:rPr kumimoji="0" lang="en-GB" altLang="en-US" sz="12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upgrade</a:t>
                      </a: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34950" algn="l"/>
                        </a:tabLst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  Merawat (</a:t>
                      </a:r>
                      <a:r>
                        <a:rPr kumimoji="0" lang="en-GB" altLang="en-US" sz="12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maintain</a:t>
                      </a: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kumimoji="0" lang="en-GB" altLang="en-US" sz="1200" b="1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tabLst>
                          <a:tab pos="160338" algn="l"/>
                          <a:tab pos="249238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160338" algn="l"/>
                          <a:tab pos="249238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160338" algn="l"/>
                          <a:tab pos="249238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160338" algn="l"/>
                          <a:tab pos="24923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160338" algn="l"/>
                          <a:tab pos="24923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60338" algn="l"/>
                          <a:tab pos="24923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60338" algn="l"/>
                          <a:tab pos="24923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60338" algn="l"/>
                          <a:tab pos="24923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160338" algn="l"/>
                          <a:tab pos="24923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60338" algn="l"/>
                          <a:tab pos="249238" algn="l"/>
                        </a:tabLst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 Menambahkan ke sediaan yang sudah ada</a:t>
                      </a: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60338" algn="l"/>
                          <a:tab pos="249238" algn="l"/>
                        </a:tabLst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 Mengendalikan akses dan penggunaan sumber 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60338" algn="l"/>
                          <a:tab pos="249238" algn="l"/>
                        </a:tabLst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daya</a:t>
                      </a: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60338" algn="l"/>
                          <a:tab pos="249238" algn="l"/>
                        </a:tabLst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 Memutakhirkan sumber daya jika kondisi         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60338" algn="l"/>
                          <a:tab pos="249238" algn="l"/>
                        </a:tabLst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memungkinkan</a:t>
                      </a: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60338" algn="l"/>
                          <a:tab pos="249238" algn="l"/>
                        </a:tabLst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	Memperbaiki sumber daya jika diperlukan</a:t>
                      </a:r>
                      <a:endParaRPr kumimoji="0" lang="en-GB" altLang="en-US" sz="1200" b="1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780095763"/>
                  </a:ext>
                </a:extLst>
              </a:tr>
              <a:tr h="8382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Penghentian</a:t>
                      </a: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kumimoji="0" lang="en-GB" altLang="en-US" sz="12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retirement</a:t>
                      </a: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kumimoji="0" lang="en-GB" altLang="en-US" sz="1200" b="1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tabLst>
                          <a:tab pos="260350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26035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26035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26035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26035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26035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26035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26035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26035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60350" algn="l"/>
                        </a:tabLst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	Memindahkan atau membuang (</a:t>
                      </a:r>
                      <a:r>
                        <a:rPr kumimoji="0" lang="en-GB" altLang="en-US" sz="12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transfer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60350" algn="l"/>
                        </a:tabLst>
                      </a:pPr>
                      <a:r>
                        <a:rPr kumimoji="0" lang="en-GB" altLang="en-US" sz="12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or dispose</a:t>
                      </a: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60350" algn="l"/>
                        </a:tabLst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	Pertanggung-jawaban (</a:t>
                      </a:r>
                      <a:r>
                        <a:rPr kumimoji="0" lang="en-GB" altLang="en-US" sz="12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account for</a:t>
                      </a: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tabLst>
                          <a:tab pos="249238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tabLst>
                          <a:tab pos="249238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tabLst>
                          <a:tab pos="249238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tabLst>
                          <a:tab pos="24923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tabLst>
                          <a:tab pos="24923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24923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24923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24923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249238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49238" algn="l"/>
                        </a:tabLst>
                      </a:pPr>
                      <a:r>
                        <a:rPr kumimoji="0" lang="en-GB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	Memindahkan, </a:t>
                      </a:r>
                      <a:r>
                        <a:rPr kumimoji="0" lang="en-GB" alt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mengembali-kan</a:t>
                      </a:r>
                      <a:r>
                        <a:rPr kumimoji="0" lang="en-GB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atau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49238" algn="l"/>
                        </a:tabLst>
                      </a:pPr>
                      <a:r>
                        <a:rPr kumimoji="0" lang="en-GB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membuang sediaan jika diperlukan</a:t>
                      </a:r>
                      <a:endParaRPr kumimoji="0" lang="en-US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49238" algn="l"/>
                        </a:tabLst>
                      </a:pPr>
                      <a:r>
                        <a:rPr kumimoji="0" lang="en-GB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	Mengawasi dimana dan berapa sudah digunakan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49238" algn="l"/>
                        </a:tabLst>
                      </a:pPr>
                      <a:r>
                        <a:rPr kumimoji="0" lang="en-GB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dari sumber daya.</a:t>
                      </a:r>
                      <a:endParaRPr kumimoji="0" lang="en-GB" altLang="en-US" sz="12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4035950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830575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-13647" y="6375400"/>
            <a:ext cx="12219295" cy="482601"/>
            <a:chOff x="-13647" y="6375400"/>
            <a:chExt cx="12219295" cy="482601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 rotWithShape="1">
            <a:blip r:embed="rId3"/>
            <a:srcRect l="25472" t="86214" r="7764" b="9926"/>
            <a:stretch/>
          </p:blipFill>
          <p:spPr>
            <a:xfrm>
              <a:off x="-13647" y="6375400"/>
              <a:ext cx="12205648" cy="482601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 rotWithShape="1">
            <a:blip r:embed="rId4"/>
            <a:srcRect l="40877" t="29110" r="44518" b="65812"/>
            <a:stretch/>
          </p:blipFill>
          <p:spPr>
            <a:xfrm>
              <a:off x="8884693" y="6375401"/>
              <a:ext cx="3320955" cy="457096"/>
            </a:xfrm>
            <a:prstGeom prst="rect">
              <a:avLst/>
            </a:prstGeom>
          </p:spPr>
        </p:pic>
        <p:sp>
          <p:nvSpPr>
            <p:cNvPr id="7" name="Rectangle 6"/>
            <p:cNvSpPr/>
            <p:nvPr/>
          </p:nvSpPr>
          <p:spPr>
            <a:xfrm>
              <a:off x="-1" y="6375400"/>
              <a:ext cx="8884693" cy="457097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2400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9226362" y="6395624"/>
              <a:ext cx="256352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>
                  <a:latin typeface="Roboto"/>
                </a:rPr>
                <a:t>info@darmajaya.ac.id</a:t>
              </a:r>
              <a:endParaRPr lang="en-US" b="1" dirty="0"/>
            </a:p>
          </p:txBody>
        </p:sp>
      </p:grpSp>
      <p:pic>
        <p:nvPicPr>
          <p:cNvPr id="27" name="Picture 26" descr="D:\desain ppt\desain ppt corel\kuning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-13647" y="300218"/>
            <a:ext cx="10276763" cy="515998"/>
          </a:xfrm>
          <a:prstGeom prst="rect">
            <a:avLst/>
          </a:prstGeom>
          <a:noFill/>
        </p:spPr>
      </p:pic>
      <p:sp>
        <p:nvSpPr>
          <p:cNvPr id="28" name="Slide Number Placeholder 7"/>
          <p:cNvSpPr txBox="1">
            <a:spLocks/>
          </p:cNvSpPr>
          <p:nvPr/>
        </p:nvSpPr>
        <p:spPr>
          <a:xfrm>
            <a:off x="77533" y="300216"/>
            <a:ext cx="454728" cy="50413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>
            <a:defPPr>
              <a:defRPr lang="id-ID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id-ID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6116" y="268619"/>
            <a:ext cx="2230841" cy="56732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8E5377D7-A8C6-4CAC-889E-B5D3C1DE8776}"/>
              </a:ext>
            </a:extLst>
          </p:cNvPr>
          <p:cNvSpPr txBox="1"/>
          <p:nvPr/>
        </p:nvSpPr>
        <p:spPr>
          <a:xfrm>
            <a:off x="532261" y="300216"/>
            <a:ext cx="50948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Perusahaan yang Membutuhkan Sistem</a:t>
            </a:r>
            <a:endParaRPr lang="en-US" b="1" dirty="0"/>
          </a:p>
        </p:txBody>
      </p:sp>
      <p:grpSp>
        <p:nvGrpSpPr>
          <p:cNvPr id="11" name="Group 3">
            <a:extLst>
              <a:ext uri="{FF2B5EF4-FFF2-40B4-BE49-F238E27FC236}">
                <a16:creationId xmlns:a16="http://schemas.microsoft.com/office/drawing/2014/main" xmlns="" id="{E4A5F017-8F76-477A-A143-8723515D565A}"/>
              </a:ext>
            </a:extLst>
          </p:cNvPr>
          <p:cNvGrpSpPr>
            <a:grpSpLocks/>
          </p:cNvGrpSpPr>
          <p:nvPr/>
        </p:nvGrpSpPr>
        <p:grpSpPr bwMode="auto">
          <a:xfrm>
            <a:off x="2179092" y="1351932"/>
            <a:ext cx="5842000" cy="4038600"/>
            <a:chOff x="1872" y="9450"/>
            <a:chExt cx="6440" cy="4744"/>
          </a:xfrm>
        </p:grpSpPr>
        <p:sp>
          <p:nvSpPr>
            <p:cNvPr id="12" name="Line 4">
              <a:extLst>
                <a:ext uri="{FF2B5EF4-FFF2-40B4-BE49-F238E27FC236}">
                  <a16:creationId xmlns:a16="http://schemas.microsoft.com/office/drawing/2014/main" xmlns="" id="{FFEE73C1-6CA1-49A4-9165-D0DB1D1C859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12" y="9675"/>
              <a:ext cx="0" cy="367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Line 5">
              <a:extLst>
                <a:ext uri="{FF2B5EF4-FFF2-40B4-BE49-F238E27FC236}">
                  <a16:creationId xmlns:a16="http://schemas.microsoft.com/office/drawing/2014/main" xmlns="" id="{D2F45D17-D6E9-4045-880A-FEE61332BE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05" y="13367"/>
              <a:ext cx="47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Text Box 6">
              <a:extLst>
                <a:ext uri="{FF2B5EF4-FFF2-40B4-BE49-F238E27FC236}">
                  <a16:creationId xmlns:a16="http://schemas.microsoft.com/office/drawing/2014/main" xmlns="" id="{C249D3BF-2E84-4023-A2EE-22D01EA7A36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12" y="13211"/>
              <a:ext cx="700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200" noProof="1"/>
                <a:t>Tinggi</a:t>
              </a:r>
              <a:endParaRPr lang="en-US" altLang="en-US" sz="1200"/>
            </a:p>
          </p:txBody>
        </p:sp>
        <p:sp>
          <p:nvSpPr>
            <p:cNvPr id="15" name="Text Box 7">
              <a:extLst>
                <a:ext uri="{FF2B5EF4-FFF2-40B4-BE49-F238E27FC236}">
                  <a16:creationId xmlns:a16="http://schemas.microsoft.com/office/drawing/2014/main" xmlns="" id="{03EB4683-59FF-4499-B6C1-E0D836D98B0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12" y="9450"/>
              <a:ext cx="700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200" noProof="1"/>
                <a:t>Tinggi</a:t>
              </a:r>
              <a:endParaRPr lang="en-US" altLang="en-US" sz="1200"/>
            </a:p>
          </p:txBody>
        </p:sp>
        <p:sp>
          <p:nvSpPr>
            <p:cNvPr id="16" name="Text Box 8">
              <a:extLst>
                <a:ext uri="{FF2B5EF4-FFF2-40B4-BE49-F238E27FC236}">
                  <a16:creationId xmlns:a16="http://schemas.microsoft.com/office/drawing/2014/main" xmlns="" id="{B1931852-704E-4345-B88D-B8A5E31A00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12" y="13218"/>
              <a:ext cx="800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200" noProof="1"/>
                <a:t>Rendah</a:t>
              </a:r>
              <a:endParaRPr lang="en-US" altLang="en-US" sz="1200"/>
            </a:p>
          </p:txBody>
        </p:sp>
        <p:sp>
          <p:nvSpPr>
            <p:cNvPr id="18" name="Text Box 9">
              <a:extLst>
                <a:ext uri="{FF2B5EF4-FFF2-40B4-BE49-F238E27FC236}">
                  <a16:creationId xmlns:a16="http://schemas.microsoft.com/office/drawing/2014/main" xmlns="" id="{3FEDD236-FB15-46E9-B72B-E881D1429AD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32" y="13603"/>
              <a:ext cx="3900" cy="5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200" noProof="1"/>
                <a:t>Pengaruh stratejik dari portofolio pengembangan aplikasi-aplikasi</a:t>
              </a:r>
              <a:endParaRPr lang="en-US" altLang="en-US" sz="1200"/>
            </a:p>
          </p:txBody>
        </p:sp>
        <p:sp>
          <p:nvSpPr>
            <p:cNvPr id="20" name="Text Box 10">
              <a:extLst>
                <a:ext uri="{FF2B5EF4-FFF2-40B4-BE49-F238E27FC236}">
                  <a16:creationId xmlns:a16="http://schemas.microsoft.com/office/drawing/2014/main" xmlns="" id="{E787F7CF-41AD-4A94-9C9F-0201400737E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11322"/>
              <a:ext cx="740" cy="13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200" noProof="1"/>
                <a:t>Pengaruh stratejik dari sistem-sistem yang ada</a:t>
              </a:r>
              <a:endParaRPr lang="en-US" altLang="en-US" sz="1200"/>
            </a:p>
          </p:txBody>
        </p:sp>
        <p:sp>
          <p:nvSpPr>
            <p:cNvPr id="21" name="Line 11">
              <a:extLst>
                <a:ext uri="{FF2B5EF4-FFF2-40B4-BE49-F238E27FC236}">
                  <a16:creationId xmlns:a16="http://schemas.microsoft.com/office/drawing/2014/main" xmlns="" id="{4244B3AA-27A9-4A3B-9E7F-79A618047F5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12" y="10083"/>
              <a:ext cx="43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Line 12">
              <a:extLst>
                <a:ext uri="{FF2B5EF4-FFF2-40B4-BE49-F238E27FC236}">
                  <a16:creationId xmlns:a16="http://schemas.microsoft.com/office/drawing/2014/main" xmlns="" id="{8AA832D5-F38C-4952-900F-5447A5BA90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12" y="11715"/>
              <a:ext cx="43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Line 13">
              <a:extLst>
                <a:ext uri="{FF2B5EF4-FFF2-40B4-BE49-F238E27FC236}">
                  <a16:creationId xmlns:a16="http://schemas.microsoft.com/office/drawing/2014/main" xmlns="" id="{66E112D5-41DF-4A7B-92B0-D2EBCAD1BA3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97" y="10110"/>
              <a:ext cx="0" cy="32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Line 14">
              <a:extLst>
                <a:ext uri="{FF2B5EF4-FFF2-40B4-BE49-F238E27FC236}">
                  <a16:creationId xmlns:a16="http://schemas.microsoft.com/office/drawing/2014/main" xmlns="" id="{FE319016-666E-4314-9859-15172790D57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112" y="10083"/>
              <a:ext cx="0" cy="32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Text Box 15">
              <a:extLst>
                <a:ext uri="{FF2B5EF4-FFF2-40B4-BE49-F238E27FC236}">
                  <a16:creationId xmlns:a16="http://schemas.microsoft.com/office/drawing/2014/main" xmlns="" id="{909AE7ED-36DE-4636-B4E4-1ADDBD75C44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73" y="10620"/>
              <a:ext cx="1800" cy="8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1200" noProof="1"/>
                <a:t>Factory</a:t>
              </a:r>
            </a:p>
            <a:p>
              <a:pPr algn="ctr" eaLnBrk="1" hangingPunct="1"/>
              <a:endParaRPr lang="en-US" altLang="en-US" sz="1200" noProof="1"/>
            </a:p>
            <a:p>
              <a:pPr algn="ctr" eaLnBrk="1" hangingPunct="1"/>
              <a:r>
                <a:rPr lang="en-US" altLang="en-US" sz="1200" noProof="1">
                  <a:sym typeface="Wingdings 2" panose="05020102010507070707" pitchFamily="18" charset="2"/>
                </a:rPr>
                <a:t></a:t>
              </a:r>
              <a:endParaRPr lang="en-US" altLang="en-US" sz="1200" noProof="1"/>
            </a:p>
            <a:p>
              <a:pPr algn="ctr" eaLnBrk="1" hangingPunct="1"/>
              <a:endParaRPr lang="en-US" altLang="en-US" sz="1200"/>
            </a:p>
          </p:txBody>
        </p:sp>
        <p:sp>
          <p:nvSpPr>
            <p:cNvPr id="26" name="Text Box 16">
              <a:extLst>
                <a:ext uri="{FF2B5EF4-FFF2-40B4-BE49-F238E27FC236}">
                  <a16:creationId xmlns:a16="http://schemas.microsoft.com/office/drawing/2014/main" xmlns="" id="{41CD114B-532E-4E2F-A7B3-6CFA944E43A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22" y="10449"/>
              <a:ext cx="1800" cy="11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en-US" altLang="en-US" sz="1200" noProof="1"/>
            </a:p>
            <a:p>
              <a:pPr algn="ctr" eaLnBrk="1" hangingPunct="1"/>
              <a:r>
                <a:rPr lang="en-US" altLang="en-US" sz="1200" noProof="1"/>
                <a:t>Strategic</a:t>
              </a:r>
            </a:p>
            <a:p>
              <a:pPr algn="ctr" eaLnBrk="1" hangingPunct="1"/>
              <a:endParaRPr lang="en-US" altLang="en-US" sz="1200" noProof="1"/>
            </a:p>
            <a:p>
              <a:pPr algn="ctr" eaLnBrk="1" hangingPunct="1"/>
              <a:r>
                <a:rPr lang="en-US" altLang="en-US" sz="1200" noProof="1">
                  <a:sym typeface="Wingdings 2" panose="05020102010507070707" pitchFamily="18" charset="2"/>
                </a:rPr>
                <a:t></a:t>
              </a:r>
              <a:endParaRPr lang="en-US" altLang="en-US" sz="1200"/>
            </a:p>
          </p:txBody>
        </p:sp>
        <p:sp>
          <p:nvSpPr>
            <p:cNvPr id="30" name="Text Box 17">
              <a:extLst>
                <a:ext uri="{FF2B5EF4-FFF2-40B4-BE49-F238E27FC236}">
                  <a16:creationId xmlns:a16="http://schemas.microsoft.com/office/drawing/2014/main" xmlns="" id="{7E0A0FE8-1266-4038-8596-B4AF5C885C0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20" y="11885"/>
              <a:ext cx="1800" cy="1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en-US" altLang="en-US" sz="1200" noProof="1"/>
            </a:p>
            <a:p>
              <a:pPr algn="ctr" eaLnBrk="1" hangingPunct="1"/>
              <a:r>
                <a:rPr lang="en-US" altLang="en-US" sz="1200" noProof="1"/>
                <a:t>Support</a:t>
              </a:r>
            </a:p>
            <a:p>
              <a:pPr algn="ctr" eaLnBrk="1" hangingPunct="1"/>
              <a:endParaRPr lang="en-US" altLang="en-US" sz="1200" noProof="1"/>
            </a:p>
            <a:p>
              <a:pPr algn="ctr" eaLnBrk="1" hangingPunct="1"/>
              <a:r>
                <a:rPr lang="en-US" altLang="en-US" sz="1200" noProof="1">
                  <a:sym typeface="Wingdings 2" panose="05020102010507070707" pitchFamily="18" charset="2"/>
                </a:rPr>
                <a:t></a:t>
              </a:r>
              <a:endParaRPr lang="en-US" altLang="en-US" sz="1200"/>
            </a:p>
          </p:txBody>
        </p:sp>
        <p:sp>
          <p:nvSpPr>
            <p:cNvPr id="31" name="Text Box 18">
              <a:extLst>
                <a:ext uri="{FF2B5EF4-FFF2-40B4-BE49-F238E27FC236}">
                  <a16:creationId xmlns:a16="http://schemas.microsoft.com/office/drawing/2014/main" xmlns="" id="{98997178-D63F-462A-BA5A-A9B76C119E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39" y="11881"/>
              <a:ext cx="1800" cy="1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en-US" altLang="en-US" sz="1200" noProof="1"/>
            </a:p>
            <a:p>
              <a:pPr algn="ctr" eaLnBrk="1" hangingPunct="1"/>
              <a:r>
                <a:rPr lang="en-US" altLang="en-US" sz="1200" noProof="1"/>
                <a:t>Turnaround</a:t>
              </a:r>
            </a:p>
            <a:p>
              <a:pPr algn="ctr" eaLnBrk="1" hangingPunct="1"/>
              <a:endParaRPr lang="en-US" altLang="en-US" sz="1200" noProof="1"/>
            </a:p>
            <a:p>
              <a:pPr algn="ctr" eaLnBrk="1" hangingPunct="1"/>
              <a:r>
                <a:rPr lang="en-US" altLang="en-US" sz="1200" noProof="1">
                  <a:sym typeface="Wingdings 2" panose="05020102010507070707" pitchFamily="18" charset="2"/>
                </a:rPr>
                <a:t></a:t>
              </a:r>
              <a:endParaRPr lang="en-US" altLang="en-US" sz="1200" noProof="1"/>
            </a:p>
            <a:p>
              <a:pPr algn="ctr" eaLnBrk="1" hangingPunct="1"/>
              <a:endParaRPr lang="en-US" altLang="en-US" sz="1200"/>
            </a:p>
          </p:txBody>
        </p:sp>
      </p:grpSp>
      <p:sp>
        <p:nvSpPr>
          <p:cNvPr id="32" name="Rectangle 19">
            <a:extLst>
              <a:ext uri="{FF2B5EF4-FFF2-40B4-BE49-F238E27FC236}">
                <a16:creationId xmlns:a16="http://schemas.microsoft.com/office/drawing/2014/main" xmlns="" id="{71754446-9EA5-4188-9CCF-643F28BACB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41092" y="5619132"/>
            <a:ext cx="4114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GB" altLang="en-US" sz="1600" b="1" i="1"/>
              <a:t>McFarlan and McKenney’s Strategic Grid</a:t>
            </a:r>
            <a:endParaRPr lang="en-US" altLang="en-US" sz="1600"/>
          </a:p>
        </p:txBody>
      </p:sp>
    </p:spTree>
    <p:extLst>
      <p:ext uri="{BB962C8B-B14F-4D97-AF65-F5344CB8AC3E}">
        <p14:creationId xmlns:p14="http://schemas.microsoft.com/office/powerpoint/2010/main" val="319908514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1151</Words>
  <Application>Microsoft Office PowerPoint</Application>
  <PresentationFormat>Custom</PresentationFormat>
  <Paragraphs>1081</Paragraphs>
  <Slides>18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ulfah.tika.s</dc:creator>
  <cp:lastModifiedBy>ASUS</cp:lastModifiedBy>
  <cp:revision>10</cp:revision>
  <dcterms:created xsi:type="dcterms:W3CDTF">2020-06-28T15:56:04Z</dcterms:created>
  <dcterms:modified xsi:type="dcterms:W3CDTF">2020-07-08T17:44:38Z</dcterms:modified>
</cp:coreProperties>
</file>