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00" r:id="rId22"/>
  </p:sldIdLst>
  <p:sldSz cx="9144000" cy="6858000" type="screen4x3"/>
  <p:notesSz cx="7045325" cy="9345613"/>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0455" autoAdjust="0"/>
  </p:normalViewPr>
  <p:slideViewPr>
    <p:cSldViewPr>
      <p:cViewPr varScale="1">
        <p:scale>
          <a:sx n="50" d="100"/>
          <a:sy n="50" d="100"/>
        </p:scale>
        <p:origin x="1648"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9DACB-F978-778B-1A8D-C22B20F95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76C8B-31B4-C6A3-60F6-C18F3755B1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19D5E3-EFF8-891B-687F-DA65E674916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7FF8E59-4019-2DAE-E99C-2F9BBF1F824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14657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265DF-A6B7-864D-BFEC-B77F8B76D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406AA5-9657-2C6B-BDE2-2613CD899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F04CA-38D7-1E75-DC97-3D248763132D}"/>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Pembangunan hotel bintang lima, resor ekowisata, kafe tematik, atau taman hiburan modern.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Paket tur petualangan, kelas memasak masakan lokal, pertunjukan budaya interaktif, atau layanan spa tradisional.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Pelatihan internal staf, penerapan prosedur operasional standar (SOP), penggunaan teknologi untuk meningkatkan efisiensi.</a:t>
            </a:r>
          </a:p>
          <a:p>
            <a:pPr marL="171450" indent="-171450">
              <a:buFontTx/>
              <a:buChar char="-"/>
            </a:pPr>
            <a:endParaRPr lang="id-ID" dirty="0"/>
          </a:p>
        </p:txBody>
      </p:sp>
      <p:sp>
        <p:nvSpPr>
          <p:cNvPr id="4" name="Date Placeholder 3">
            <a:extLst>
              <a:ext uri="{FF2B5EF4-FFF2-40B4-BE49-F238E27FC236}">
                <a16:creationId xmlns:a16="http://schemas.microsoft.com/office/drawing/2014/main" id="{7FC9E51A-7B05-7DFB-8AB1-62797C5087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32116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0772A-9707-C334-FCB8-007E35DF9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9694E-D378-C2A3-C732-666C7369C0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37DB3-E860-4124-E408-621F24F0D77E}"/>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Promosi melalui situs web perusahaan, media sosial, atau agen perjalanan online (OTA).</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Paket promosi gabungan antara hotel, maskapai, dan biro perjalanan.</a:t>
            </a:r>
            <a:endParaRPr lang="id-ID" dirty="0"/>
          </a:p>
        </p:txBody>
      </p:sp>
      <p:sp>
        <p:nvSpPr>
          <p:cNvPr id="4" name="Date Placeholder 3">
            <a:extLst>
              <a:ext uri="{FF2B5EF4-FFF2-40B4-BE49-F238E27FC236}">
                <a16:creationId xmlns:a16="http://schemas.microsoft.com/office/drawing/2014/main" id="{8A33A0CB-F828-48B4-3742-5B28AFA40BE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32491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32AD0-D1C2-943B-3B5B-C0F8F28E39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99A575-E952-0F33-F6F0-0D17B7E151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7A3CC-A9E1-F104-41F3-9A4247EF36B7}"/>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Pekerjaan sebagai manajer hotel, koki, pemandu wisata, staf front office, dll.</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Program magang, pelatihan bahasa asing, atau sertifikasi keahlian.</a:t>
            </a:r>
            <a:endParaRPr lang="id-ID" dirty="0"/>
          </a:p>
        </p:txBody>
      </p:sp>
      <p:sp>
        <p:nvSpPr>
          <p:cNvPr id="4" name="Date Placeholder 3">
            <a:extLst>
              <a:ext uri="{FF2B5EF4-FFF2-40B4-BE49-F238E27FC236}">
                <a16:creationId xmlns:a16="http://schemas.microsoft.com/office/drawing/2014/main" id="{0FFE885A-F6C3-E50F-9F89-F98D8EEEC0B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30621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241DE-24D6-A282-9E4C-5D80412DF4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C09290-A611-F126-04BB-9E8F49B95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F4617E-361F-EB7E-3529-71800C9C3DFE}"/>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Asosiasi hotel menyuarakan kebutuhan insentif pajak kepada pemerintah daerah.</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Mendapatkan izin operasional yang diperlukan, mematuhi standar kebersihan.</a:t>
            </a:r>
            <a:endParaRPr lang="id-ID" dirty="0"/>
          </a:p>
        </p:txBody>
      </p:sp>
      <p:sp>
        <p:nvSpPr>
          <p:cNvPr id="4" name="Date Placeholder 3">
            <a:extLst>
              <a:ext uri="{FF2B5EF4-FFF2-40B4-BE49-F238E27FC236}">
                <a16:creationId xmlns:a16="http://schemas.microsoft.com/office/drawing/2014/main" id="{270D53DB-0F12-9F2B-3B24-4156627EBCA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72685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3552F-089F-E2FC-421E-94943F7F65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CCF76D-FEF4-0B22-602F-707FB19756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C3AA1A-030D-7A79-CCDA-9E2FC8F6152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E8622D7-B5B7-8500-68C4-8A621CB46E8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079877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0D131-AAAC-8D8E-DAE2-50D011862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853F7-956B-3EFA-42D0-C0A7A4CB3D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06980F-F035-DB7C-223F-C67EEBF46DE6}"/>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Keluarga di desa wisata yang membuka rumahnya untuk wisatawan, memberikan pengalaman budaya dan kuliner rumahan.</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Warung makan tradisional, pasar jajanan lokal, atau ibu-ibu yang menawarkan kelas memasak.</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Pemuda desa yang memandu trekking ke air terjun tersembunyi sambil menceritakan legenda setempat.</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Perajin batik, pengukir kayu, penenun kain tradisional yang menjual langsung hasil karyanya.</a:t>
            </a:r>
            <a:endParaRPr lang="id-ID" dirty="0"/>
          </a:p>
        </p:txBody>
      </p:sp>
      <p:sp>
        <p:nvSpPr>
          <p:cNvPr id="4" name="Date Placeholder 3">
            <a:extLst>
              <a:ext uri="{FF2B5EF4-FFF2-40B4-BE49-F238E27FC236}">
                <a16:creationId xmlns:a16="http://schemas.microsoft.com/office/drawing/2014/main" id="{60B1142E-1AC0-AEA1-E99A-60E75F3A33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737720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086A1-F444-169B-4B85-4172B1AF0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070B4-CD67-49B5-92D7-8873027E08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15C64A-0381-9A09-FBBB-70177AD3E8A3}"/>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Melaksanakan upacara adat secara teratur, mengajarkan tarian tradisional kepada generasi muda.</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Komunitas adat yang menetapkan aturan bagi wisatawan saat mengunjungi tempat sakral.</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Penduduk desa yang ramah menyapa dan membantu wisatawan, menciptakan suasana yang nyaman.</a:t>
            </a:r>
            <a:endParaRPr lang="id-ID" dirty="0"/>
          </a:p>
        </p:txBody>
      </p:sp>
      <p:sp>
        <p:nvSpPr>
          <p:cNvPr id="4" name="Date Placeholder 3">
            <a:extLst>
              <a:ext uri="{FF2B5EF4-FFF2-40B4-BE49-F238E27FC236}">
                <a16:creationId xmlns:a16="http://schemas.microsoft.com/office/drawing/2014/main" id="{792DA878-A16E-0FD5-34B3-F3D1D23BDD0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65997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3E1E3-1411-D797-7764-A81DE0143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1FE338-1BF4-B8FF-C4F7-670AAF85A3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DB1F8B-A1A3-4FAD-84BB-5B3D2AFD0CC8}"/>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Komunitas yang aktif dalam program bersih-bersih pantai, atau menjaga kelestarian hutan adat.</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Perwakilan masyarakat yang duduk dalam dewan pariwisata daerah; pertemuan komunitas untuk membahas dampak pariwisata.</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Sosialisasi pariwisata berkelanjutan di sekolah-sekolah lokal.</a:t>
            </a:r>
            <a:endParaRPr lang="id-ID" dirty="0"/>
          </a:p>
        </p:txBody>
      </p:sp>
      <p:sp>
        <p:nvSpPr>
          <p:cNvPr id="4" name="Date Placeholder 3">
            <a:extLst>
              <a:ext uri="{FF2B5EF4-FFF2-40B4-BE49-F238E27FC236}">
                <a16:creationId xmlns:a16="http://schemas.microsoft.com/office/drawing/2014/main" id="{0A1CFF12-9ED0-B923-E0ED-8EEC0141EC4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3204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2FABC-A198-5332-9CCD-459C54AB05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F008C-D2E3-B013-1BBF-7E20AF54EF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250843-105B-515D-3610-7097BB1B576F}"/>
              </a:ext>
            </a:extLst>
          </p:cNvPr>
          <p:cNvSpPr>
            <a:spLocks noGrp="1"/>
          </p:cNvSpPr>
          <p:nvPr>
            <p:ph type="body" idx="1"/>
          </p:nvPr>
        </p:nvSpPr>
        <p:spPr/>
        <p:txBody>
          <a:bodyPr/>
          <a:lstStyle/>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Forum Komunikasi Reguler: </a:t>
            </a:r>
            <a:r>
              <a:rPr lang="sv-SE" dirty="0">
                <a:solidFill>
                  <a:schemeClr val="tx1"/>
                </a:solidFill>
                <a:latin typeface="Cambria" panose="02040503050406030204" pitchFamily="18" charset="0"/>
                <a:cs typeface="Arial" panose="020B0604020202020204" pitchFamily="34" charset="0"/>
              </a:rPr>
              <a:t>Pertemuan berkala antara stakeholder untuk berbagi informasi, membahas isu, dan membuat keputusan.</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Pembagian Peran dan Tanggung Jawab yang Jelas: </a:t>
            </a:r>
            <a:r>
              <a:rPr lang="sv-SE" dirty="0">
                <a:solidFill>
                  <a:schemeClr val="tx1"/>
                </a:solidFill>
                <a:latin typeface="Cambria" panose="02040503050406030204" pitchFamily="18" charset="0"/>
                <a:cs typeface="Arial" panose="020B0604020202020204" pitchFamily="34" charset="0"/>
              </a:rPr>
              <a:t>Memastikan setiap pihak memahami kontribusinya.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Transparansi dan Akuntabilitas:</a:t>
            </a:r>
            <a:r>
              <a:rPr lang="sv-SE" dirty="0">
                <a:solidFill>
                  <a:schemeClr val="tx1"/>
                </a:solidFill>
                <a:latin typeface="Cambria" panose="02040503050406030204" pitchFamily="18" charset="0"/>
                <a:cs typeface="Arial" panose="020B0604020202020204" pitchFamily="34" charset="0"/>
              </a:rPr>
              <a:t> Proses pengambilan keputusan dan penggunaan sumber daya yang terbuka.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Mekanisme Penyelesaian Konflik: </a:t>
            </a:r>
            <a:r>
              <a:rPr lang="sv-SE" dirty="0">
                <a:solidFill>
                  <a:schemeClr val="tx1"/>
                </a:solidFill>
                <a:latin typeface="Cambria" panose="02040503050406030204" pitchFamily="18" charset="0"/>
                <a:cs typeface="Arial" panose="020B0604020202020204" pitchFamily="34" charset="0"/>
              </a:rPr>
              <a:t>Prosedur untuk mengatasi perbedaan pendapat atau kepentingan.</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Saling Percaya dan Penghargaan: </a:t>
            </a:r>
            <a:r>
              <a:rPr lang="sv-SE" dirty="0">
                <a:solidFill>
                  <a:schemeClr val="tx1"/>
                </a:solidFill>
                <a:latin typeface="Cambria" panose="02040503050406030204" pitchFamily="18" charset="0"/>
                <a:cs typeface="Arial" panose="020B0604020202020204" pitchFamily="34" charset="0"/>
              </a:rPr>
              <a:t>Membangun hubungan positif antar stakeholder.</a:t>
            </a:r>
            <a:endParaRPr lang="id-ID" sz="1800" dirty="0">
              <a:solidFill>
                <a:schemeClr val="tx1"/>
              </a:solidFill>
              <a:latin typeface="Cambria" panose="02040503050406030204" pitchFamily="18" charset="0"/>
              <a:cs typeface="Arial" panose="020B0604020202020204" pitchFamily="34" charset="0"/>
            </a:endParaRPr>
          </a:p>
          <a:p>
            <a:endParaRPr lang="id-ID" dirty="0"/>
          </a:p>
        </p:txBody>
      </p:sp>
      <p:sp>
        <p:nvSpPr>
          <p:cNvPr id="4" name="Date Placeholder 3">
            <a:extLst>
              <a:ext uri="{FF2B5EF4-FFF2-40B4-BE49-F238E27FC236}">
                <a16:creationId xmlns:a16="http://schemas.microsoft.com/office/drawing/2014/main" id="{DCBC03B7-11CB-1350-881F-77598FF74E1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5365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729364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3E90C-33E1-D618-518B-BBF8B0079D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C69550-45B7-8087-99DB-792D229C04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E98CC-A5BB-06A9-3AD5-633AFA545A63}"/>
              </a:ext>
            </a:extLst>
          </p:cNvPr>
          <p:cNvSpPr>
            <a:spLocks noGrp="1"/>
          </p:cNvSpPr>
          <p:nvPr>
            <p:ph type="body" idx="1"/>
          </p:nvPr>
        </p:nvSpPr>
        <p:spPr/>
        <p:txBody>
          <a:bodyPr/>
          <a:lstStyle/>
          <a:p>
            <a:r>
              <a:rPr lang="id-ID"/>
              <a:t>Kolaborasi antara pemerintah, sektor swasta, dan masyarakat adalah tulang punggung pengembangan layanan pariwisata yang berkualitas dan berkelanjutan. </a:t>
            </a:r>
            <a:endParaRPr lang="id-ID" dirty="0"/>
          </a:p>
        </p:txBody>
      </p:sp>
      <p:sp>
        <p:nvSpPr>
          <p:cNvPr id="4" name="Date Placeholder 3">
            <a:extLst>
              <a:ext uri="{FF2B5EF4-FFF2-40B4-BE49-F238E27FC236}">
                <a16:creationId xmlns:a16="http://schemas.microsoft.com/office/drawing/2014/main" id="{34D0D959-2C56-929C-0441-00377F890CD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98696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3A6B4-262E-D384-3EFF-F8D3C1B1BD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D76D36-825C-F1FE-6523-C4061160F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B3DBAC-2D2E-F9D6-B768-C4EC6EAA5B4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2AE5D9A-4C6B-6BC5-C773-F0496FFE96C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6766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E84BD-3682-0CBC-2825-02B470097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07B2B5-A16F-D4BB-22D3-553D2DA962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09F834-0913-17BE-5531-A8215B13F23D}"/>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610EAE8-BBDC-17C8-57FC-A3AC13B18B5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7391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B24FF-AE27-4532-AF48-D65189D391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22EB0-0E60-0AAF-246A-191F8ED2F9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FCECFD-975B-13DE-14F9-CBF28EA1944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FEF87B8-AE6D-C4D1-554E-EAD1A6FA826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4641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E13E4-A772-52AB-BAB4-7E8A039A4A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31945-0676-F862-A34C-7EE9A1EDA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CB21CC-AD35-42DD-0686-C8BEDA48D492}"/>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Kebijakan standar CHSE (Cleanliness, Health, Safety, Environment) untuk hotel dan restoran; regulasi izin usaha pariwisata.</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Standar klasifikasi hotel (bintang 1-5); standar kompetensi pemandu wisata.</a:t>
            </a:r>
            <a:endParaRPr lang="id-ID" dirty="0"/>
          </a:p>
        </p:txBody>
      </p:sp>
      <p:sp>
        <p:nvSpPr>
          <p:cNvPr id="4" name="Date Placeholder 3">
            <a:extLst>
              <a:ext uri="{FF2B5EF4-FFF2-40B4-BE49-F238E27FC236}">
                <a16:creationId xmlns:a16="http://schemas.microsoft.com/office/drawing/2014/main" id="{F5375ADB-1F01-74A0-45C3-2E561D06169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2233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1D2FB-304C-010B-00DD-AD3ED00EE7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77BF70-98BF-0656-5484-2DA3486FE3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F10096-0ED1-0048-C49F-CBE443C38E09}"/>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Inspeksi berkala pada fasilitas wisata; sanksi bagi pelaku usaha yang melanggar standar kebersihan.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Pembentukan badan pengaduan wisatawan; regulasi harga yang wajar dan transparan.</a:t>
            </a:r>
          </a:p>
          <a:p>
            <a:pPr marL="171450" indent="-171450">
              <a:buFontTx/>
              <a:buChar char="-"/>
            </a:pPr>
            <a:endParaRPr lang="id-ID" dirty="0"/>
          </a:p>
        </p:txBody>
      </p:sp>
      <p:sp>
        <p:nvSpPr>
          <p:cNvPr id="4" name="Date Placeholder 3">
            <a:extLst>
              <a:ext uri="{FF2B5EF4-FFF2-40B4-BE49-F238E27FC236}">
                <a16:creationId xmlns:a16="http://schemas.microsoft.com/office/drawing/2014/main" id="{576ABDBF-E5C1-E873-A170-E3063B1B753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71213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B4F12-B800-5CE8-C14D-306EF97D7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7291A-B6BF-03CD-8267-BB43495805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BF2E74-BD88-4FE8-B0C7-773B2A3A57CC}"/>
              </a:ext>
            </a:extLst>
          </p:cNvPr>
          <p:cNvSpPr>
            <a:spLocks noGrp="1"/>
          </p:cNvSpPr>
          <p:nvPr>
            <p:ph type="body" idx="1"/>
          </p:nvPr>
        </p:nvSpPr>
        <p:spPr/>
        <p:txBody>
          <a:bodyPr/>
          <a:lstStyle/>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Pembangunan jalan menuju objek wisata, bandara, pelabuhan, penyediaan air bersih dan listrik.</a:t>
            </a:r>
          </a:p>
          <a:p>
            <a:pPr marL="171450" indent="-171450">
              <a:buFontTx/>
              <a:buChar char="-"/>
            </a:pPr>
            <a:r>
              <a:rPr lang="sv-SE" dirty="0">
                <a:solidFill>
                  <a:schemeClr val="tx1"/>
                </a:solidFill>
                <a:latin typeface="Cambria" panose="02040503050406030204" pitchFamily="18" charset="0"/>
                <a:cs typeface="Arial" panose="020B0604020202020204" pitchFamily="34" charset="0"/>
              </a:rPr>
              <a:t>Contoh: Kampanye "Wonderful Indonesia"; partisipasi dalam pameran pariwisata internasional.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Data jumlah kunjungan wisatawan, rata-rata lama menginap, tren pasar.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Program pelatihan bagi pemandu wisata, pengelola homestay, atau staf </a:t>
            </a:r>
            <a:r>
              <a:rPr lang="sv-SE" b="1" dirty="0">
                <a:solidFill>
                  <a:schemeClr val="tx1"/>
                </a:solidFill>
                <a:latin typeface="Cambria" panose="02040503050406030204" pitchFamily="18" charset="0"/>
                <a:cs typeface="Arial" panose="020B0604020202020204" pitchFamily="34" charset="0"/>
              </a:rPr>
              <a:t>perhotelan.</a:t>
            </a:r>
            <a:endParaRPr lang="sv-SE" dirty="0">
              <a:solidFill>
                <a:schemeClr val="tx1"/>
              </a:solidFill>
              <a:latin typeface="Cambria" panose="02040503050406030204" pitchFamily="18" charset="0"/>
              <a:cs typeface="Arial" panose="020B0604020202020204" pitchFamily="34" charset="0"/>
            </a:endParaRPr>
          </a:p>
          <a:p>
            <a:pPr marL="171450" indent="-171450">
              <a:buFontTx/>
              <a:buChar char="-"/>
            </a:pPr>
            <a:endParaRPr lang="id-ID" dirty="0"/>
          </a:p>
        </p:txBody>
      </p:sp>
      <p:sp>
        <p:nvSpPr>
          <p:cNvPr id="4" name="Date Placeholder 3">
            <a:extLst>
              <a:ext uri="{FF2B5EF4-FFF2-40B4-BE49-F238E27FC236}">
                <a16:creationId xmlns:a16="http://schemas.microsoft.com/office/drawing/2014/main" id="{D7328C77-E8AF-DA7E-8C46-C31C36F671A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24720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47435-E01F-7F11-28F6-A8218F1B6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56645-0E19-1AC2-682F-07DEB63A3C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5B0E6C-875C-E1C1-7CEE-F26D4BEBDDD5}"/>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Subsidi bunga pinjaman untuk usaha pariwisata; kemudahan perizinan bagi investor.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Fasilitasi pertemuan antara asosiasi hotel dan pemerintah daerah untuk membahas kebijakan lokal.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sv-SE" dirty="0">
                <a:solidFill>
                  <a:schemeClr val="tx1"/>
                </a:solidFill>
                <a:latin typeface="Cambria" panose="02040503050406030204" pitchFamily="18" charset="0"/>
                <a:cs typeface="Arial" panose="020B0604020202020204" pitchFamily="34" charset="0"/>
              </a:rPr>
              <a:t>Contoh: Rencana pengembangan Kawasan Ekonomi Khusus (KEK) Pariwisata.</a:t>
            </a:r>
          </a:p>
          <a:p>
            <a:pPr marL="171450" indent="-171450">
              <a:buFontTx/>
              <a:buChar char="-"/>
            </a:pPr>
            <a:endParaRPr lang="id-ID" dirty="0"/>
          </a:p>
        </p:txBody>
      </p:sp>
      <p:sp>
        <p:nvSpPr>
          <p:cNvPr id="4" name="Date Placeholder 3">
            <a:extLst>
              <a:ext uri="{FF2B5EF4-FFF2-40B4-BE49-F238E27FC236}">
                <a16:creationId xmlns:a16="http://schemas.microsoft.com/office/drawing/2014/main" id="{F1D5144A-4849-5664-994D-007B8CE2EE5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46602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03388-5961-59A5-CC62-098E0986BE8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27DF744-CB0A-A30C-8E01-0183F761A6B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Sektor Swasta dalam Layanan Destinasi Wisata</a:t>
            </a:r>
            <a:endPar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B0162FB7-FA39-6498-B016-99432286D310}"/>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dirty="0">
                <a:solidFill>
                  <a:schemeClr val="tx1"/>
                </a:solidFill>
                <a:latin typeface="Cambria" panose="02040503050406030204" pitchFamily="18" charset="0"/>
                <a:cs typeface="Arial" panose="020B0604020202020204" pitchFamily="34" charset="0"/>
              </a:rPr>
              <a:t>Sektor swasta adalah pelaku utama yang menyediakan produk dan layanan pariwisata secara langsung kepada wisatawan. Peran mereka sangat krusial dalam menciptakan pengalaman berkualitas.</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3040840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145CC-7B67-2425-28C1-80112304F99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3E22E69-8F38-3E65-09B9-A2E31FC68BE8}"/>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sv-SE" b="1" dirty="0">
                <a:solidFill>
                  <a:schemeClr val="tx1"/>
                </a:solidFill>
                <a:latin typeface="Cambria" panose="02040503050406030204" pitchFamily="18" charset="0"/>
                <a:cs typeface="Arial" panose="020B0604020202020204" pitchFamily="34" charset="0"/>
              </a:rPr>
              <a:t>Pengembangan dan Penyediaan Produk/Layanan</a:t>
            </a:r>
          </a:p>
          <a:p>
            <a:pPr marL="514350" indent="-514350" algn="just">
              <a:buAutoNum type="arabicPeriod"/>
            </a:pPr>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Investasi dan Inovasi: </a:t>
            </a:r>
            <a:r>
              <a:rPr lang="sv-SE" dirty="0">
                <a:solidFill>
                  <a:schemeClr val="tx1"/>
                </a:solidFill>
                <a:latin typeface="Cambria" panose="02040503050406030204" pitchFamily="18" charset="0"/>
                <a:cs typeface="Arial" panose="020B0604020202020204" pitchFamily="34" charset="0"/>
              </a:rPr>
              <a:t>Berinvestasi dalam pembangunan akomodasi, restoran, atraksi, dan layanan pendukung lainnya. </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Penciptaan Pengalaman Wisata: </a:t>
            </a:r>
            <a:r>
              <a:rPr lang="sv-SE" dirty="0">
                <a:solidFill>
                  <a:schemeClr val="tx1"/>
                </a:solidFill>
                <a:latin typeface="Cambria" panose="02040503050406030204" pitchFamily="18" charset="0"/>
                <a:cs typeface="Arial" panose="020B0604020202020204" pitchFamily="34" charset="0"/>
              </a:rPr>
              <a:t>Merancang dan mengelola pengalaman yang menarik, unik, dan berkesan bagi wisatawan. </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Penjaminan Kualitas Layanan: </a:t>
            </a:r>
            <a:r>
              <a:rPr lang="sv-SE" dirty="0">
                <a:solidFill>
                  <a:schemeClr val="tx1"/>
                </a:solidFill>
                <a:latin typeface="Cambria" panose="02040503050406030204" pitchFamily="18" charset="0"/>
                <a:cs typeface="Arial" panose="020B0604020202020204" pitchFamily="34" charset="0"/>
              </a:rPr>
              <a:t>Memastikan standar pelayanan yang tinggi secara konsisten.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65628304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9ACF1-9D57-E790-59A4-82F484B40E9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72D44A3-66A5-4CD8-2953-6F0F49A959D6}"/>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2. Pemasaran dan Promosi</a:t>
            </a:r>
          </a:p>
          <a:p>
            <a:pPr algn="just"/>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Pemasaran Mandiri: </a:t>
            </a:r>
            <a:r>
              <a:rPr lang="sv-SE" dirty="0">
                <a:solidFill>
                  <a:schemeClr val="tx1"/>
                </a:solidFill>
                <a:latin typeface="Cambria" panose="02040503050406030204" pitchFamily="18" charset="0"/>
                <a:cs typeface="Arial" panose="020B0604020202020204" pitchFamily="34" charset="0"/>
              </a:rPr>
              <a:t>Melakukan upaya pemasaran produk dan layanan mereka secara mandiri.</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Kerja Sama Pemasaran: </a:t>
            </a:r>
            <a:r>
              <a:rPr lang="sv-SE" dirty="0">
                <a:solidFill>
                  <a:schemeClr val="tx1"/>
                </a:solidFill>
                <a:latin typeface="Cambria" panose="02040503050406030204" pitchFamily="18" charset="0"/>
                <a:cs typeface="Arial" panose="020B0604020202020204" pitchFamily="34" charset="0"/>
              </a:rPr>
              <a:t>Berkolaborasi dengan pemerintah atau pihak swasta lain dalam kampanye pemasaran.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11528159"/>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9F738-9D4B-A5E2-E44D-BD3EF14AB83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48BDFD6-A81B-C787-516B-16F2FAAD6BB1}"/>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3. Penciptaan Lapangan Kerja</a:t>
            </a:r>
          </a:p>
          <a:p>
            <a:pPr algn="just"/>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Penyerapan Tenaga Kerja: </a:t>
            </a:r>
            <a:r>
              <a:rPr lang="sv-SE" dirty="0">
                <a:solidFill>
                  <a:schemeClr val="tx1"/>
                </a:solidFill>
                <a:latin typeface="Cambria" panose="02040503050406030204" pitchFamily="18" charset="0"/>
                <a:cs typeface="Arial" panose="020B0604020202020204" pitchFamily="34" charset="0"/>
              </a:rPr>
              <a:t>Menyediakan berbagai jenis pekerjaan langsung maupun tidak langsung.</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Pengembangan SDM Internal: </a:t>
            </a:r>
            <a:r>
              <a:rPr lang="sv-SE" dirty="0">
                <a:solidFill>
                  <a:schemeClr val="tx1"/>
                </a:solidFill>
                <a:latin typeface="Cambria" panose="02040503050406030204" pitchFamily="18" charset="0"/>
                <a:cs typeface="Arial" panose="020B0604020202020204" pitchFamily="34" charset="0"/>
              </a:rPr>
              <a:t>Melatih dan mengembangkan karyawan untuk meningkatkan kualitas layanan.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9736868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83629-5FA6-85AC-A715-09C2F102BB1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A51FDA6-DED0-46F3-6B89-ECFCAD8C7158}"/>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4. Keterlibatan dalam Kebijakan</a:t>
            </a:r>
          </a:p>
          <a:p>
            <a:pPr algn="just"/>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Pemberian Masukan: </a:t>
            </a:r>
            <a:r>
              <a:rPr lang="sv-SE" dirty="0">
                <a:solidFill>
                  <a:schemeClr val="tx1"/>
                </a:solidFill>
                <a:latin typeface="Cambria" panose="02040503050406030204" pitchFamily="18" charset="0"/>
                <a:cs typeface="Arial" panose="020B0604020202020204" pitchFamily="34" charset="0"/>
              </a:rPr>
              <a:t>Memberikan pandangan dan rekomendasi kepada pemerintah terkait kebijakan pariwisata.</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Kepatuhan terhadap Regulasi: </a:t>
            </a:r>
            <a:r>
              <a:rPr lang="sv-SE" dirty="0">
                <a:solidFill>
                  <a:schemeClr val="tx1"/>
                </a:solidFill>
                <a:latin typeface="Cambria" panose="02040503050406030204" pitchFamily="18" charset="0"/>
                <a:cs typeface="Arial" panose="020B0604020202020204" pitchFamily="34" charset="0"/>
              </a:rPr>
              <a:t>Mematuhi semua peraturan dan standar yang ditetapkan oleh pemerintah.</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89142106"/>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A37C1-4877-57C1-5B8F-3AF2DDC85C7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522FE9F-FB7D-0AF2-E261-DD2D5252CD2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Masyarakat Lokal dalam Layanan Destinasi Wisata</a:t>
            </a:r>
            <a:endPar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891D5FCD-0D8C-84CF-E6C1-2138EE5D251C}"/>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dirty="0">
                <a:solidFill>
                  <a:schemeClr val="tx1"/>
                </a:solidFill>
                <a:latin typeface="Cambria" panose="02040503050406030204" pitchFamily="18" charset="0"/>
                <a:cs typeface="Arial" panose="020B0604020202020204" pitchFamily="34" charset="0"/>
              </a:rPr>
              <a:t>Masyarakat lokal adalah pemilik dan penjaga budaya serta lingkungan destinasi. Peran mereka dalam layanan pariwisata sangat fundamental untuk menciptakan pengalaman otentik dan keberlanjutan.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2752686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9CB67-DF37-0FEF-FBDC-48D3BCC1935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7394CCD-CBCA-635F-B909-AA1E166E825D}"/>
              </a:ext>
            </a:extLst>
          </p:cNvPr>
          <p:cNvSpPr txBox="1">
            <a:spLocks/>
          </p:cNvSpPr>
          <p:nvPr/>
        </p:nvSpPr>
        <p:spPr>
          <a:xfrm>
            <a:off x="457200" y="548680"/>
            <a:ext cx="8229600" cy="557748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sv-SE" b="1" dirty="0">
                <a:solidFill>
                  <a:schemeClr val="tx1"/>
                </a:solidFill>
                <a:latin typeface="Cambria" panose="02040503050406030204" pitchFamily="18" charset="0"/>
                <a:cs typeface="Arial" panose="020B0604020202020204" pitchFamily="34" charset="0"/>
              </a:rPr>
              <a:t>Penyediaan Layanan Informal dan Otentik</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Pengelolaan Homestay/Penginapan Lokal: </a:t>
            </a:r>
            <a:r>
              <a:rPr lang="sv-SE" dirty="0">
                <a:solidFill>
                  <a:schemeClr val="tx1"/>
                </a:solidFill>
                <a:latin typeface="Cambria" panose="02040503050406030204" pitchFamily="18" charset="0"/>
                <a:cs typeface="Arial" panose="020B0604020202020204" pitchFamily="34" charset="0"/>
              </a:rPr>
              <a:t>Menyediakan akomodasi yang menawarkan pengalaman hidup bersama penduduk setempat.</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Penyediaan Kuliner Tradisional: </a:t>
            </a:r>
            <a:r>
              <a:rPr lang="sv-SE" dirty="0">
                <a:solidFill>
                  <a:schemeClr val="tx1"/>
                </a:solidFill>
                <a:latin typeface="Cambria" panose="02040503050406030204" pitchFamily="18" charset="0"/>
                <a:cs typeface="Arial" panose="020B0604020202020204" pitchFamily="34" charset="0"/>
              </a:rPr>
              <a:t>Menjual makanan dan minuman khas yang disiapkan secara otentik.</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Penyediaan Jasa Pemandu Lokal: </a:t>
            </a:r>
            <a:r>
              <a:rPr lang="sv-SE" dirty="0">
                <a:solidFill>
                  <a:schemeClr val="tx1"/>
                </a:solidFill>
                <a:latin typeface="Cambria" panose="02040503050406030204" pitchFamily="18" charset="0"/>
                <a:cs typeface="Arial" panose="020B0604020202020204" pitchFamily="34" charset="0"/>
              </a:rPr>
              <a:t>Menjadi pemandu yang memahami seluk-beluk daerah, budaya, dan ceritanya.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Produksi Kerajinan Tangan: </a:t>
            </a:r>
            <a:r>
              <a:rPr lang="sv-SE" dirty="0">
                <a:solidFill>
                  <a:schemeClr val="tx1"/>
                </a:solidFill>
                <a:latin typeface="Cambria" panose="02040503050406030204" pitchFamily="18" charset="0"/>
                <a:cs typeface="Arial" panose="020B0604020202020204" pitchFamily="34" charset="0"/>
              </a:rPr>
              <a:t>Membuat dan menjual produk kerajinan yang merupakan ekspresi budaya lokal.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02586860"/>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69795-7A6E-041F-89B7-AA8DDBA04D8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567D753-0E59-8429-7F4B-949EBD4CB312}"/>
              </a:ext>
            </a:extLst>
          </p:cNvPr>
          <p:cNvSpPr txBox="1">
            <a:spLocks/>
          </p:cNvSpPr>
          <p:nvPr/>
        </p:nvSpPr>
        <p:spPr>
          <a:xfrm>
            <a:off x="457200" y="548680"/>
            <a:ext cx="822960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2. Penjaga Nilai dan Etika Budaya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Pelestarian Adat dan Tradisi: </a:t>
            </a:r>
            <a:r>
              <a:rPr lang="sv-SE" dirty="0">
                <a:solidFill>
                  <a:schemeClr val="tx1"/>
                </a:solidFill>
                <a:latin typeface="Cambria" panose="02040503050406030204" pitchFamily="18" charset="0"/>
                <a:cs typeface="Arial" panose="020B0604020202020204" pitchFamily="34" charset="0"/>
              </a:rPr>
              <a:t>Menjaga keaslian budaya yang menjadi daya tarik pariwisata.</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Pengembangan Etika Pariwisata: </a:t>
            </a:r>
            <a:r>
              <a:rPr lang="sv-SE" dirty="0">
                <a:solidFill>
                  <a:schemeClr val="tx1"/>
                </a:solidFill>
                <a:latin typeface="Cambria" panose="02040503050406030204" pitchFamily="18" charset="0"/>
                <a:cs typeface="Arial" panose="020B0604020202020204" pitchFamily="34" charset="0"/>
              </a:rPr>
              <a:t>Mengedukasi wisatawan tentang norma dan etika lokal.</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Penyedia Keramahan Lokal: </a:t>
            </a:r>
            <a:r>
              <a:rPr lang="sv-SE" dirty="0">
                <a:solidFill>
                  <a:schemeClr val="tx1"/>
                </a:solidFill>
                <a:latin typeface="Cambria" panose="02040503050406030204" pitchFamily="18" charset="0"/>
                <a:cs typeface="Arial" panose="020B0604020202020204" pitchFamily="34" charset="0"/>
              </a:rPr>
              <a:t>Menampilkan keramahan dan keramahan khas daerah.</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5077140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A7A3B-EC69-3951-9C3A-37DDD50B8DB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0F8B5BC-2124-D992-CEC4-595FF9A4CCF8}"/>
              </a:ext>
            </a:extLst>
          </p:cNvPr>
          <p:cNvSpPr txBox="1">
            <a:spLocks/>
          </p:cNvSpPr>
          <p:nvPr/>
        </p:nvSpPr>
        <p:spPr>
          <a:xfrm>
            <a:off x="457200" y="548680"/>
            <a:ext cx="822960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3. Pengawasan dan Partisipasi dalam Pengelolaan</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Perlindungan Lingkungan dan Budaya: </a:t>
            </a:r>
            <a:r>
              <a:rPr lang="sv-SE" dirty="0">
                <a:solidFill>
                  <a:schemeClr val="tx1"/>
                </a:solidFill>
                <a:latin typeface="Cambria" panose="02040503050406030204" pitchFamily="18" charset="0"/>
                <a:cs typeface="Arial" panose="020B0604020202020204" pitchFamily="34" charset="0"/>
              </a:rPr>
              <a:t>Berpartisipasi dalam upaya menjaga kebersihan dan kelestarian lingkungan serta warisan budaya.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Partisipasi dalam Pengambilan Keputusan: </a:t>
            </a:r>
            <a:r>
              <a:rPr lang="sv-SE" dirty="0">
                <a:solidFill>
                  <a:schemeClr val="tx1"/>
                </a:solidFill>
                <a:latin typeface="Cambria" panose="02040503050406030204" pitchFamily="18" charset="0"/>
                <a:cs typeface="Arial" panose="020B0604020202020204" pitchFamily="34" charset="0"/>
              </a:rPr>
              <a:t>Memberikan masukan dalam perencanaan dan pengembangan pariwisata di wilayah mereka.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Membangun Kesadaran Pariwisata: </a:t>
            </a:r>
            <a:r>
              <a:rPr lang="sv-SE" dirty="0">
                <a:solidFill>
                  <a:schemeClr val="tx1"/>
                </a:solidFill>
                <a:latin typeface="Cambria" panose="02040503050406030204" pitchFamily="18" charset="0"/>
                <a:cs typeface="Arial" panose="020B0604020202020204" pitchFamily="34" charset="0"/>
              </a:rPr>
              <a:t>Meningkatkan pemahaman masyarakat tentang manfaat dan tantangan 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75377340"/>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3E16F-6602-387C-6B41-A6A12A57ACD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1DBDF714-6829-2FA3-3141-2D9A1F36BC56}"/>
              </a:ext>
            </a:extLst>
          </p:cNvPr>
          <p:cNvSpPr txBox="1">
            <a:spLocks/>
          </p:cNvSpPr>
          <p:nvPr/>
        </p:nvSpPr>
        <p:spPr>
          <a:xfrm>
            <a:off x="457200" y="557808"/>
            <a:ext cx="8229600" cy="638944"/>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Mekanisme Kolaborasi yang Efektif</a:t>
            </a:r>
            <a:endPar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00E842A5-188D-50A3-2D80-A071E2990F14}"/>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Forum Komunikasi Reguler</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Pembagian Peran dan Tanggung Jawab yang Jelas</a:t>
            </a: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Transparansi dan Akuntabilitas</a:t>
            </a: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Mekanisme Penyelesaian Konflik</a:t>
            </a: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Saling Percaya dan Penghargaan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9755161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Kolaborasi Stakeholder dalam Layanan:</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pemerintah, swasta, dan masyarakat</a:t>
            </a: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Kolaborasi stakeholder dalam pariwisata adalah proses di mana berbagai pihak yang memiliki kepentingan, sumber daya, dan pengaruh terhadap pengembangan destinasi wisata bekerja sama secara terkoordinasi untuk mencapai tujuan bersama, yaitu meningkatkan kualitas layanan dan keberlanjutan 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0B77E-CD3E-4946-90DF-5464134F2689}"/>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7FB9C5D-A674-8E2E-77DE-14F8983FF23F}"/>
              </a:ext>
            </a:extLst>
          </p:cNvPr>
          <p:cNvSpPr txBox="1">
            <a:spLocks/>
          </p:cNvSpPr>
          <p:nvPr/>
        </p:nvSpPr>
        <p:spPr>
          <a:xfrm>
            <a:off x="457200" y="557808"/>
            <a:ext cx="8229600" cy="638944"/>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Refleksi</a:t>
            </a:r>
            <a:endPar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2D468B11-6DF9-8E49-6B12-E725946B88A6}"/>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dirty="0">
                <a:solidFill>
                  <a:schemeClr val="tx1"/>
                </a:solidFill>
                <a:latin typeface="Cambria" panose="02040503050406030204" pitchFamily="18" charset="0"/>
                <a:cs typeface="Arial" panose="020B0604020202020204" pitchFamily="34" charset="0"/>
              </a:rPr>
              <a:t>Dengan peran yang saling melengkapi dan sinergi yang kuat, sebuah destinasi dapat tidak hanya menarik lebih banyak wisatawan, tetapi juga memastikan manfaat pariwisata dirasakan secara merata dan warisan budaya serta alam tetap lestari untuk generasi mendatang.</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74483724"/>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B52A1-48ED-86C6-0A22-A68889B3D1D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5B02601-35E9-0865-6957-B737F59A18F6}"/>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Kolaborasi</a:t>
            </a:r>
          </a:p>
        </p:txBody>
      </p:sp>
      <p:sp>
        <p:nvSpPr>
          <p:cNvPr id="4" name="Content Placeholder 2">
            <a:extLst>
              <a:ext uri="{FF2B5EF4-FFF2-40B4-BE49-F238E27FC236}">
                <a16:creationId xmlns:a16="http://schemas.microsoft.com/office/drawing/2014/main" id="{E4443BA0-A9F4-A8A0-393F-13966998D084}"/>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b="1" dirty="0">
                <a:solidFill>
                  <a:schemeClr val="tx1"/>
                </a:solidFill>
                <a:latin typeface="Cambria" panose="02040503050406030204" pitchFamily="18" charset="0"/>
                <a:cs typeface="Arial" panose="020B0604020202020204" pitchFamily="34" charset="0"/>
              </a:rPr>
              <a:t>Kompleksitas Industri Pariwisata: </a:t>
            </a:r>
            <a:r>
              <a:rPr lang="id-ID" dirty="0">
                <a:solidFill>
                  <a:schemeClr val="tx1"/>
                </a:solidFill>
                <a:latin typeface="Cambria" panose="02040503050406030204" pitchFamily="18" charset="0"/>
                <a:cs typeface="Arial" panose="020B0604020202020204" pitchFamily="34" charset="0"/>
              </a:rPr>
              <a:t>Pariwisata melibatkan banyak sektor (transportasi, akomodasi, kuliner, atraksi, dll.) yang memerlukan koordinasi.</a:t>
            </a:r>
            <a:endParaRPr lang="en-US" dirty="0">
              <a:solidFill>
                <a:schemeClr val="tx1"/>
              </a:solidFill>
              <a:latin typeface="Cambria" panose="02040503050406030204" pitchFamily="18" charset="0"/>
              <a:cs typeface="Arial" panose="020B0604020202020204" pitchFamily="34" charset="0"/>
            </a:endParaRPr>
          </a:p>
          <a:p>
            <a:pPr marL="514350" indent="-514350" algn="just">
              <a:buAutoNum type="arabicPeriod"/>
            </a:pPr>
            <a:endParaRPr lang="en-US"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b="1" dirty="0">
                <a:solidFill>
                  <a:schemeClr val="tx1"/>
                </a:solidFill>
                <a:latin typeface="Cambria" panose="02040503050406030204" pitchFamily="18" charset="0"/>
                <a:cs typeface="Arial" panose="020B0604020202020204" pitchFamily="34" charset="0"/>
              </a:rPr>
              <a:t>Diversitas Kepentingan: </a:t>
            </a:r>
            <a:r>
              <a:rPr lang="id-ID" dirty="0">
                <a:solidFill>
                  <a:schemeClr val="tx1"/>
                </a:solidFill>
                <a:latin typeface="Cambria" panose="02040503050406030204" pitchFamily="18" charset="0"/>
                <a:cs typeface="Arial" panose="020B0604020202020204" pitchFamily="34" charset="0"/>
              </a:rPr>
              <a:t>Setiap stakeholder memiliki kepentingan yang berbeda, kolaborasi membantu menyelaraskan perbedaan tersebut.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520035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1848D-20FB-72A5-167F-DC9FBAD2202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39CD814-0492-1ED4-3996-0E43603FE5F7}"/>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3"/>
            </a:pPr>
            <a:r>
              <a:rPr lang="id-ID" b="1" dirty="0">
                <a:solidFill>
                  <a:schemeClr val="tx1"/>
                </a:solidFill>
                <a:latin typeface="Cambria" panose="02040503050406030204" pitchFamily="18" charset="0"/>
                <a:cs typeface="Arial" panose="020B0604020202020204" pitchFamily="34" charset="0"/>
              </a:rPr>
              <a:t>Efisiensi Sumber Daya: </a:t>
            </a:r>
            <a:r>
              <a:rPr lang="id-ID" dirty="0">
                <a:solidFill>
                  <a:schemeClr val="tx1"/>
                </a:solidFill>
                <a:latin typeface="Cambria" panose="02040503050406030204" pitchFamily="18" charset="0"/>
                <a:cs typeface="Arial" panose="020B0604020202020204" pitchFamily="34" charset="0"/>
              </a:rPr>
              <a:t>Penggabungan sumber daya (finansial, manusia, pengetahuan) dapat meningkatkan efisiensi dan efektivitas.</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endParaRPr lang="en-US" b="1"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r>
              <a:rPr lang="id-ID" b="1" dirty="0">
                <a:solidFill>
                  <a:schemeClr val="tx1"/>
                </a:solidFill>
                <a:latin typeface="Cambria" panose="02040503050406030204" pitchFamily="18" charset="0"/>
                <a:cs typeface="Arial" panose="020B0604020202020204" pitchFamily="34" charset="0"/>
              </a:rPr>
              <a:t>Peningkatan Daya Saing Destinasi: </a:t>
            </a:r>
            <a:r>
              <a:rPr lang="id-ID" dirty="0">
                <a:solidFill>
                  <a:schemeClr val="tx1"/>
                </a:solidFill>
                <a:latin typeface="Cambria" panose="02040503050406030204" pitchFamily="18" charset="0"/>
                <a:cs typeface="Arial" panose="020B0604020202020204" pitchFamily="34" charset="0"/>
              </a:rPr>
              <a:t>Layanan terintegrasi dan berkualitas tinggi meningkatkan daya saing global.</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endParaRPr lang="en-US" b="1"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r>
              <a:rPr lang="id-ID" b="1" dirty="0">
                <a:solidFill>
                  <a:schemeClr val="tx1"/>
                </a:solidFill>
                <a:latin typeface="Cambria" panose="02040503050406030204" pitchFamily="18" charset="0"/>
                <a:cs typeface="Arial" panose="020B0604020202020204" pitchFamily="34" charset="0"/>
              </a:rPr>
              <a:t>Pariwisata Berkelanjutan: </a:t>
            </a:r>
            <a:r>
              <a:rPr lang="id-ID" dirty="0">
                <a:solidFill>
                  <a:schemeClr val="tx1"/>
                </a:solidFill>
                <a:latin typeface="Cambria" panose="02040503050406030204" pitchFamily="18" charset="0"/>
                <a:cs typeface="Arial" panose="020B0604020202020204" pitchFamily="34" charset="0"/>
              </a:rPr>
              <a:t>Memastikan dampak positif ekonomi, sosial, dan lingkungan yang merata.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95574655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6AD8A-8C0A-423D-F67D-0C775AC5262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83B55129-2DFA-7A18-E891-2E666B675882}"/>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Pemerintah dalam Layanan Destinasi Wisata</a:t>
            </a:r>
          </a:p>
        </p:txBody>
      </p:sp>
      <p:sp>
        <p:nvSpPr>
          <p:cNvPr id="4" name="Content Placeholder 2">
            <a:extLst>
              <a:ext uri="{FF2B5EF4-FFF2-40B4-BE49-F238E27FC236}">
                <a16:creationId xmlns:a16="http://schemas.microsoft.com/office/drawing/2014/main" id="{F6CC4197-8FF1-C6BA-DFC1-7C5839A96143}"/>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dirty="0">
                <a:solidFill>
                  <a:schemeClr val="tx1"/>
                </a:solidFill>
                <a:latin typeface="Cambria" panose="02040503050406030204" pitchFamily="18" charset="0"/>
                <a:cs typeface="Arial" panose="020B0604020202020204" pitchFamily="34" charset="0"/>
              </a:rPr>
              <a:t>Pemerintah, baik di tingkat pusat, provinsi, maupun daerah, memiliki peran sebagai regulator, fasilitator, dan katalisator dalam pengembangan dan peningkatan kualitas layanan 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2501226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3BB94-14B4-3261-26E6-9C79D1F4EA9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8E5821E-FC23-0F02-EE2C-370368C6ACDD}"/>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sv-SE" b="1" dirty="0">
                <a:solidFill>
                  <a:schemeClr val="tx1"/>
                </a:solidFill>
                <a:latin typeface="Cambria" panose="02040503050406030204" pitchFamily="18" charset="0"/>
                <a:cs typeface="Arial" panose="020B0604020202020204" pitchFamily="34" charset="0"/>
              </a:rPr>
              <a:t>Peran sebagai Regulator</a:t>
            </a:r>
          </a:p>
          <a:p>
            <a:pPr algn="just"/>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Pembuatan Kebijakan dan Regulasi: </a:t>
            </a:r>
            <a:r>
              <a:rPr lang="sv-SE" dirty="0">
                <a:solidFill>
                  <a:schemeClr val="tx1"/>
                </a:solidFill>
                <a:latin typeface="Cambria" panose="02040503050406030204" pitchFamily="18" charset="0"/>
                <a:cs typeface="Arial" panose="020B0604020202020204" pitchFamily="34" charset="0"/>
              </a:rPr>
              <a:t>Menetapkan peraturan, standar, dan pedoman yang mengatur operasional pariwisata.</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Penetapan Standar Kualitas Layanan: </a:t>
            </a:r>
            <a:r>
              <a:rPr lang="sv-SE" dirty="0">
                <a:solidFill>
                  <a:schemeClr val="tx1"/>
                </a:solidFill>
                <a:latin typeface="Cambria" panose="02040503050406030204" pitchFamily="18" charset="0"/>
                <a:cs typeface="Arial" panose="020B0604020202020204" pitchFamily="34" charset="0"/>
              </a:rPr>
              <a:t>Menentukan kriteria minimum untuk pelayanan yang harus dipenuhi oleh penyedia jasa 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4429869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ECB10-445A-C3CF-050D-1EEF0B4E04F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628AE2F-1F53-1854-7198-06CD9FC582E8}"/>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Pengawasan dan Penegakan Hukum: </a:t>
            </a:r>
            <a:r>
              <a:rPr lang="sv-SE" dirty="0">
                <a:solidFill>
                  <a:schemeClr val="tx1"/>
                </a:solidFill>
                <a:latin typeface="Cambria" panose="02040503050406030204" pitchFamily="18" charset="0"/>
                <a:cs typeface="Arial" panose="020B0604020202020204" pitchFamily="34" charset="0"/>
              </a:rPr>
              <a:t>Memastikan kepatuhan terhadap peraturan dan menindak pelanggaran.</a:t>
            </a:r>
          </a:p>
          <a:p>
            <a:pPr marL="457200" indent="-457200" algn="just">
              <a:buFontTx/>
              <a:buChar char="-"/>
            </a:pPr>
            <a:endParaRPr lang="sv-SE"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Perlindungan Konsumen (Wisatawan): </a:t>
            </a:r>
            <a:r>
              <a:rPr lang="sv-SE" dirty="0">
                <a:solidFill>
                  <a:schemeClr val="tx1"/>
                </a:solidFill>
                <a:latin typeface="Cambria" panose="02040503050406030204" pitchFamily="18" charset="0"/>
                <a:cs typeface="Arial" panose="020B0604020202020204" pitchFamily="34" charset="0"/>
              </a:rPr>
              <a:t>Menjamin hak-hak wisatawan dan menyediakan mekanisme pengaduan.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9082127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E205A-5165-7522-1A9B-D3D13CAFD44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93A7BA-1EB6-4662-5D20-AE8A31A5737C}"/>
              </a:ext>
            </a:extLst>
          </p:cNvPr>
          <p:cNvSpPr txBox="1">
            <a:spLocks/>
          </p:cNvSpPr>
          <p:nvPr/>
        </p:nvSpPr>
        <p:spPr>
          <a:xfrm>
            <a:off x="457200" y="692696"/>
            <a:ext cx="8229600"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2. Peran sebagai Fasilitator</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Pengembangan Infrastruktur: </a:t>
            </a:r>
            <a:r>
              <a:rPr lang="sv-SE" dirty="0">
                <a:solidFill>
                  <a:schemeClr val="tx1"/>
                </a:solidFill>
                <a:latin typeface="Cambria" panose="02040503050406030204" pitchFamily="18" charset="0"/>
                <a:cs typeface="Arial" panose="020B0604020202020204" pitchFamily="34" charset="0"/>
              </a:rPr>
              <a:t>Membangun dan memelihara fasilitas dasar yang mendukung pariwisata.</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Promosi dan Pemasaran Destinasi: </a:t>
            </a:r>
            <a:r>
              <a:rPr lang="sv-SE" dirty="0">
                <a:solidFill>
                  <a:schemeClr val="tx1"/>
                </a:solidFill>
                <a:latin typeface="Cambria" panose="02040503050406030204" pitchFamily="18" charset="0"/>
                <a:cs typeface="Arial" panose="020B0604020202020204" pitchFamily="34" charset="0"/>
              </a:rPr>
              <a:t>Mempromosikan destinasi di tingkat nasional dan internasional.</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Penyediaan Data dan Informasi: </a:t>
            </a:r>
            <a:r>
              <a:rPr lang="sv-SE" dirty="0">
                <a:solidFill>
                  <a:schemeClr val="tx1"/>
                </a:solidFill>
                <a:latin typeface="Cambria" panose="02040503050406030204" pitchFamily="18" charset="0"/>
                <a:cs typeface="Arial" panose="020B0604020202020204" pitchFamily="34" charset="0"/>
              </a:rPr>
              <a:t>Mengumpulkan dan menyediakan data statistik pariwisata untuk perencanaan. </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Pendidikan dan Pelatihan SDM Pariwisata: </a:t>
            </a:r>
            <a:r>
              <a:rPr lang="sv-SE" dirty="0">
                <a:solidFill>
                  <a:schemeClr val="tx1"/>
                </a:solidFill>
                <a:latin typeface="Cambria" panose="02040503050406030204" pitchFamily="18" charset="0"/>
                <a:cs typeface="Arial" panose="020B0604020202020204" pitchFamily="34" charset="0"/>
              </a:rPr>
              <a:t>Mendukung pengembangan kapasitas sumber daya manusia di sektor 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4936020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FC054-930B-795D-F6AD-586E60A7904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2783EF5-FEC0-77AD-BF42-78B310774921}"/>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b="1" dirty="0">
                <a:solidFill>
                  <a:schemeClr val="tx1"/>
                </a:solidFill>
                <a:latin typeface="Cambria" panose="02040503050406030204" pitchFamily="18" charset="0"/>
                <a:cs typeface="Arial" panose="020B0604020202020204" pitchFamily="34" charset="0"/>
              </a:rPr>
              <a:t>3. Peran sebagai Katalisator</a:t>
            </a: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Pemberian Insentif: </a:t>
            </a:r>
            <a:r>
              <a:rPr lang="sv-SE" dirty="0">
                <a:solidFill>
                  <a:schemeClr val="tx1"/>
                </a:solidFill>
                <a:latin typeface="Cambria" panose="02040503050406030204" pitchFamily="18" charset="0"/>
                <a:cs typeface="Arial" panose="020B0604020202020204" pitchFamily="34" charset="0"/>
              </a:rPr>
              <a:t>Memberikan dukungan finansial atau non-finansial untuk mendorong investasi dan pengembangan. </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Mediasi dan Koordinasi: </a:t>
            </a:r>
            <a:r>
              <a:rPr lang="sv-SE" dirty="0">
                <a:solidFill>
                  <a:schemeClr val="tx1"/>
                </a:solidFill>
                <a:latin typeface="Cambria" panose="02040503050406030204" pitchFamily="18" charset="0"/>
                <a:cs typeface="Arial" panose="020B0604020202020204" pitchFamily="34" charset="0"/>
              </a:rPr>
              <a:t>Menjadi penengah dan penghubung antara berbagai stakeholder.</a:t>
            </a:r>
          </a:p>
          <a:p>
            <a:pPr marL="457200" indent="-457200" algn="just">
              <a:buFontTx/>
              <a:buChar char="-"/>
            </a:pPr>
            <a:endParaRPr lang="sv-SE"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sv-SE" b="1" dirty="0">
                <a:solidFill>
                  <a:schemeClr val="tx1"/>
                </a:solidFill>
                <a:latin typeface="Cambria" panose="02040503050406030204" pitchFamily="18" charset="0"/>
                <a:cs typeface="Arial" panose="020B0604020202020204" pitchFamily="34" charset="0"/>
              </a:rPr>
              <a:t>Perencanaan Tata Ruang Pariwisata: </a:t>
            </a:r>
            <a:r>
              <a:rPr lang="sv-SE" dirty="0">
                <a:solidFill>
                  <a:schemeClr val="tx1"/>
                </a:solidFill>
                <a:latin typeface="Cambria" panose="02040503050406030204" pitchFamily="18" charset="0"/>
                <a:cs typeface="Arial" panose="020B0604020202020204" pitchFamily="34" charset="0"/>
              </a:rPr>
              <a:t>Menyusun rencana induk pengembangan pariwisata yang terintegrasi.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6705894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3838</TotalTime>
  <Words>1360</Words>
  <Application>Microsoft Office PowerPoint</Application>
  <PresentationFormat>On-screen Show (4:3)</PresentationFormat>
  <Paragraphs>122</Paragraphs>
  <Slides>21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512</cp:revision>
  <cp:lastPrinted>2017-08-29T02:54:51Z</cp:lastPrinted>
  <dcterms:created xsi:type="dcterms:W3CDTF">2010-04-18T12:06:30Z</dcterms:created>
  <dcterms:modified xsi:type="dcterms:W3CDTF">2025-06-12T11:30:52Z</dcterms:modified>
</cp:coreProperties>
</file>