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2" d="100"/>
          <a:sy n="52" d="100"/>
        </p:scale>
        <p:origin x="160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/>
              <a:t>Kepuasan</a:t>
            </a:r>
            <a:r>
              <a:rPr lang="es-ES" dirty="0"/>
              <a:t> </a:t>
            </a:r>
            <a:r>
              <a:rPr lang="es-ES" dirty="0" err="1"/>
              <a:t>merupakan</a:t>
            </a:r>
            <a:r>
              <a:rPr lang="es-ES" dirty="0"/>
              <a:t>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</a:t>
            </a:r>
            <a:r>
              <a:rPr lang="es-ES" dirty="0" err="1"/>
              <a:t>evaluasi</a:t>
            </a:r>
            <a:r>
              <a:rPr lang="es-ES" dirty="0"/>
              <a:t> </a:t>
            </a:r>
            <a:r>
              <a:rPr lang="es-ES" dirty="0" err="1"/>
              <a:t>terhadap</a:t>
            </a:r>
            <a:r>
              <a:rPr lang="es-ES" dirty="0"/>
              <a:t> </a:t>
            </a:r>
            <a:r>
              <a:rPr lang="es-ES" dirty="0" err="1"/>
              <a:t>kualitas</a:t>
            </a:r>
            <a:r>
              <a:rPr lang="es-ES" dirty="0"/>
              <a:t> </a:t>
            </a:r>
            <a:r>
              <a:rPr lang="es-ES" dirty="0" err="1"/>
              <a:t>layanan</a:t>
            </a:r>
            <a:r>
              <a:rPr lang="es-ES" dirty="0"/>
              <a:t>, </a:t>
            </a:r>
            <a:r>
              <a:rPr lang="es-ES" dirty="0" err="1"/>
              <a:t>pengalaman</a:t>
            </a:r>
            <a:r>
              <a:rPr lang="es-ES" dirty="0"/>
              <a:t> </a:t>
            </a:r>
            <a:r>
              <a:rPr lang="es-ES" dirty="0" err="1"/>
              <a:t>berwisata</a:t>
            </a:r>
            <a:r>
              <a:rPr lang="es-ES" dirty="0"/>
              <a:t>, dan citra </a:t>
            </a:r>
            <a:r>
              <a:rPr lang="es-ES" dirty="0" err="1"/>
              <a:t>destinasi</a:t>
            </a:r>
            <a:r>
              <a:rPr lang="es-ES" dirty="0"/>
              <a:t>.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3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PAR23421 – Manajemen Pelayanan Destinasi 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 Pelayanan Destinasi Wisata</a:t>
            </a:r>
            <a:endParaRPr lang="en-US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975DB-6D46-A7A4-0C83-8E488DED8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F02D25-10DB-8EB9-D7DC-629F7FABB8D7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Indikator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Pengukuran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EBDEB5C-BE2A-DDFB-814E-965409FD0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431430"/>
              </p:ext>
            </p:extLst>
          </p:nvPr>
        </p:nvGraphicFramePr>
        <p:xfrm>
          <a:off x="755576" y="1916832"/>
          <a:ext cx="7931224" cy="3384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5612">
                  <a:extLst>
                    <a:ext uri="{9D8B030D-6E8A-4147-A177-3AD203B41FA5}">
                      <a16:colId xmlns:a16="http://schemas.microsoft.com/office/drawing/2014/main" val="1612884535"/>
                    </a:ext>
                  </a:extLst>
                </a:gridCol>
                <a:gridCol w="3965612">
                  <a:extLst>
                    <a:ext uri="{9D8B030D-6E8A-4147-A177-3AD203B41FA5}">
                      <a16:colId xmlns:a16="http://schemas.microsoft.com/office/drawing/2014/main" val="1110225463"/>
                    </a:ext>
                  </a:extLst>
                </a:gridCol>
              </a:tblGrid>
              <a:tr h="858358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Indikator Kepuasan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Indikator Loyalitas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8457218"/>
                  </a:ext>
                </a:extLst>
              </a:tr>
              <a:tr h="631504">
                <a:tc>
                  <a:txBody>
                    <a:bodyPr/>
                    <a:lstStyle/>
                    <a:p>
                      <a:r>
                        <a:rPr lang="id-ID" dirty="0"/>
                        <a:t>Tingkat kesesuaian harapan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Niat untuk berkunjung kembali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777850"/>
                  </a:ext>
                </a:extLst>
              </a:tr>
              <a:tr h="631504">
                <a:tc>
                  <a:txBody>
                    <a:bodyPr/>
                    <a:lstStyle/>
                    <a:p>
                      <a:r>
                        <a:rPr lang="id-ID" dirty="0"/>
                        <a:t>Evaluasi terhadap layanan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Rekomendasi kepada orang lain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516132"/>
                  </a:ext>
                </a:extLst>
              </a:tr>
              <a:tr h="631504">
                <a:tc>
                  <a:txBody>
                    <a:bodyPr/>
                    <a:lstStyle/>
                    <a:p>
                      <a:r>
                        <a:rPr lang="id-ID" dirty="0"/>
                        <a:t>Tingkat kenyamanan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Komitmen jangka panjang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54494"/>
                  </a:ext>
                </a:extLst>
              </a:tr>
              <a:tr h="631504">
                <a:tc>
                  <a:txBody>
                    <a:bodyPr/>
                    <a:lstStyle/>
                    <a:p>
                      <a:r>
                        <a:rPr lang="id-ID" dirty="0"/>
                        <a:t>Perbandingan dengan destinasi lain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Preferensi terhadap destinasi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295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76182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ECCD4-1D18-1730-047A-1AF6134BF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4E0F02-A1B4-6EB4-A861-E73D91490F90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Strategi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Daya Tarik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kebersihan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kenyamanan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keamanan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Promosi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Citra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situs web,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testimoni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Infrastruktur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transportasi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signage)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Personal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Unik (Paket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storytelling,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local)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28892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CCBDE-F8B4-1468-5E36-782C149E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A3E177-D487-84AB-8FA1-666AF8F9521D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 Kasus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Singkat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opsional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Jakarta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mengunjungi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Yogyakarta.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Keramahan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terjangkau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berencana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menyarankan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juga. Ini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807290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KEPUASAN DAN LOYALITAS WISATAWAN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204864"/>
            <a:ext cx="8229600" cy="392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 Kepuasan Wisatawan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 wisatawan adalah perasaan senang atau kecewa yang muncul setelah membandingkan persepsi atau harapan terhadap suatu destinasi dengan pengalaman aktual yang diperoleh.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DCB04-68C4-E529-8554-04C0B213E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F055AA-ABFE-1CF5-B8BD-E71CEEF252E4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 Loyalitas Wisatawan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 wisatawan adalah kecenderungan wisatawan untuk: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 mengunjungi destinasi yang sama.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Merekomendasikan destinasi tersebut kepada orang lain.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 komitmen terhadap destinasi meskipun ada pilihan alternatif.</a:t>
            </a:r>
          </a:p>
        </p:txBody>
      </p:sp>
    </p:spTree>
    <p:extLst>
      <p:ext uri="{BB962C8B-B14F-4D97-AF65-F5344CB8AC3E}">
        <p14:creationId xmlns:p14="http://schemas.microsoft.com/office/powerpoint/2010/main" val="374070083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13477-D59D-794F-FC2E-40547D15F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CB86992-8A52-5435-CFD0-8D823C8F51F8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✅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cenderung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loyal.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➡️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persepsi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➡️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terlihat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repeat visit dan positive word-of-mouth.</a:t>
            </a:r>
          </a:p>
        </p:txBody>
      </p:sp>
    </p:spTree>
    <p:extLst>
      <p:ext uri="{BB962C8B-B14F-4D97-AF65-F5344CB8AC3E}">
        <p14:creationId xmlns:p14="http://schemas.microsoft.com/office/powerpoint/2010/main" val="263329813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35ABA-7571-6715-BA5F-7F9C60FE6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BCCF68-7A7C-8EAA-DCC1-B17BABCEE587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faktor-faktor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lphaL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(Service Quality)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Keramahan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staf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Kecepatan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Kejelasan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23967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3457E-0FB3-366F-3CCF-F184EADEF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DFE5BD-C315-23F9-E7CA-58A8D29759B7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Aksesibilitas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transportasi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menuju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petunjuk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bandara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stasiun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c. Daya Tarik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Kebersihan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keamanan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Lokasi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Pendukung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Akomodasi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restoran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toilet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Ketersediaan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penyandang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disabilitas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84475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C6F60-B229-2515-DCCA-5F8912508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33B0C84-BF36-D46F-C9BD-357C3889D57B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e. Harga dan Nilai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Kesesuaian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Promosi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local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menyenangkan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menyenangkan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g. Citra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berita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Persepsi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keberlanjutan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keamanan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keramahan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22407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C348F-31AB-073A-C7E6-529840289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CBB879-ED36-0D63-D185-8DD9E8142B91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juga:</a:t>
            </a:r>
          </a:p>
          <a:p>
            <a:pPr marL="514350" indent="-514350" algn="l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Keterikatan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Koneksi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Nostalgia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indah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Persepsi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Nilai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Panjang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dibandingkan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</a:t>
            </a:r>
          </a:p>
        </p:txBody>
      </p:sp>
    </p:spTree>
    <p:extLst>
      <p:ext uri="{BB962C8B-B14F-4D97-AF65-F5344CB8AC3E}">
        <p14:creationId xmlns:p14="http://schemas.microsoft.com/office/powerpoint/2010/main" val="107120604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CDCB3-ED74-3CA0-18D1-0958ED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297DE8D-0ED7-B61C-8AB5-E9D616E1D0A9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juga:</a:t>
            </a: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c. Word of Mouth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Rekomendasi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influencer,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Komitmen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kebanggaan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56058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3362</TotalTime>
  <Words>489</Words>
  <Application>Microsoft Office PowerPoint</Application>
  <PresentationFormat>On-screen Show (4:3)</PresentationFormat>
  <Paragraphs>92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462</cp:revision>
  <cp:lastPrinted>2017-08-29T02:54:51Z</cp:lastPrinted>
  <dcterms:created xsi:type="dcterms:W3CDTF">2010-04-18T12:06:30Z</dcterms:created>
  <dcterms:modified xsi:type="dcterms:W3CDTF">2025-04-09T15:23:47Z</dcterms:modified>
</cp:coreProperties>
</file>