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5"/>
  </p:notesMasterIdLst>
  <p:sldIdLst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6F183-9D93-49ED-880E-A3036D353FF2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3D157-3207-4485-985C-F0933B8B3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71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1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744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08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6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4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8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46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6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68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2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02-06-2016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0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Tinjauan Literatur Pertama</a:t>
            </a:r>
          </a:p>
        </p:txBody>
      </p:sp>
      <p:sp>
        <p:nvSpPr>
          <p:cNvPr id="34819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xmlns:a="http://schemas.openxmlformats.org/drawingml/2006/main" eaLnBrk="1" hangingPunct="1">
              <a:lnSpc>
                <a:spcPct val="9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Membantu peneliti untuk:</a:t>
            </a:r>
          </a:p>
          <a:p>
            <a:pPr xmlns:a="http://schemas.openxmlformats.org/drawingml/2006/main" lvl="1" eaLnBrk="1" hangingPunct="1">
              <a:lnSpc>
                <a:spcPct val="90000"/>
              </a:lnSpc>
            </a:pPr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Penelitian struktur pada pekerjaan yang sudah dilakukan</a:t>
            </a:r>
          </a:p>
          <a:p>
            <a:pPr xmlns:a="http://schemas.openxmlformats.org/drawingml/2006/main" lvl="1" eaLnBrk="1" hangingPunct="1">
              <a:lnSpc>
                <a:spcPct val="90000"/>
              </a:lnSpc>
            </a:pPr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Mengembangkan pernyataan masalah dengan presisi dan kejelasan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xmlns:a="http://schemas.openxmlformats.org/drawingml/2006/main" eaLnBrk="1" hangingPunct="1">
              <a:lnSpc>
                <a:spcPct val="9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Bermanfaat dalam proyek penelitian dasar dan terapan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10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2397956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32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Apa yang Membuat Pernyataan Masalah yang Baik?</a:t>
            </a:r>
            <a:endParaRPr xmlns:a="http://schemas.openxmlformats.org/drawingml/2006/main" lang="en-US" sz="32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Pernyataan masalah yang baik mencakup keduanya: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Tujuan penelitian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Pertanyaan penelitian</a:t>
            </a:r>
          </a:p>
          <a:p>
            <a:pPr lvl="1" eaLnBrk="1" hangingPunct="1"/>
            <a:endParaRPr lang="en-US" altLang="en-US" sz="3000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11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200893295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sz="3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Pernyataan Masalah yang Baik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endParaRPr lang="en-US" sz="24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2400" u="sng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Tujuan </a:t>
            </a: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penelitian </a:t>
            </a: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 xmlns:a="http://schemas.openxmlformats.org/drawingml/2006/main">
              <a:rPr lang="id" sz="2400" i="1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mengapa </a:t>
            </a: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penelitian dilakukan</a:t>
            </a:r>
          </a:p>
          <a:p>
            <a:pPr eaLnBrk="1" hangingPunct="1">
              <a:defRPr/>
            </a:pPr>
            <a:endParaRPr lang="en-US" sz="24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Tujuan penelitian penelitian terapan: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untuk memecahkan masalah tertentu di lingkungan kerja;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untuk mengubah sesuatu.</a:t>
            </a:r>
          </a:p>
          <a:p>
            <a:pPr lvl="1" eaLnBrk="1" hangingPunct="1">
              <a:defRPr/>
            </a:pPr>
            <a:endParaRPr lang="en-US" sz="24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Contoh: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2400" i="1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Untuk menentukan faktor-faktor yang meningkatkan komitmen karyawan terhadap organisasi </a:t>
            </a: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;</a:t>
            </a:r>
          </a:p>
          <a:p>
            <a:pPr lvl="1" eaLnBrk="1" hangingPunct="1">
              <a:defRPr/>
            </a:pPr>
            <a:endParaRPr lang="en-US" sz="24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24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Memungkinkan manajer meningkatkan komitmen dan dengan demikian mengurangi pergantian karyawan, ketidakhadiran, dan meningkatkan tingkat kinerja.</a:t>
            </a:r>
            <a:endParaRPr xmlns:a="http://schemas.openxmlformats.org/drawingml/2006/main" lang="en-US" sz="24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553200"/>
            <a:ext cx="1066800" cy="381000"/>
          </a:xfrm>
        </p:spPr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12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298947719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Contoh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en-GB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Tujuan </a:t>
            </a:r>
            <a:r xmlns:a="http://schemas.openxmlformats.org/drawingml/2006/main">
              <a:rPr lang="id" dirty="0">
                <a:ea typeface="Liberation Sans" panose="020B0604020202020204" pitchFamily="34" charset="0"/>
                <a:cs typeface="Liberation Sans" panose="020B0604020202020204" pitchFamily="34" charset="0"/>
              </a:rPr>
              <a:t>dari penelitian ini ada dua:</a:t>
            </a:r>
            <a:endParaRPr xmlns:a="http://schemas.openxmlformats.org/drawingml/2006/main" lang="en-GB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marL="514350" indent="-514350" eaLnBrk="1" hangingPunct="1">
              <a:buFont typeface="+mj-lt"/>
              <a:buAutoNum type="arabicPeriod"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untuk </a:t>
            </a:r>
            <a:r xmlns:a="http://schemas.openxmlformats.org/drawingml/2006/main">
              <a:rPr lang="id" dirty="0">
                <a:ea typeface="Liberation Sans" panose="020B0604020202020204" pitchFamily="34" charset="0"/>
                <a:cs typeface="Liberation Sans" panose="020B0604020202020204" pitchFamily="34" charset="0"/>
              </a:rPr>
              <a:t>mengidentifikasi faktor-faktor yang mempengaruhi pengalaman menunggu penumpang dan</a:t>
            </a:r>
            <a:endParaRPr xmlns:a="http://schemas.openxmlformats.org/drawingml/2006/main" lang="en-GB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marL="514350" indent="-514350" eaLnBrk="1" hangingPunct="1">
              <a:buFont typeface="+mj-lt"/>
              <a:buAutoNum type="arabicPeriod"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untuk </a:t>
            </a:r>
            <a:r xmlns:a="http://schemas.openxmlformats.org/drawingml/2006/main">
              <a:rPr lang="id" dirty="0">
                <a:ea typeface="Liberation Sans" panose="020B0604020202020204" pitchFamily="34" charset="0"/>
                <a:cs typeface="Liberation Sans" panose="020B0604020202020204" pitchFamily="34" charset="0"/>
              </a:rPr>
              <a:t>menyelidiki kemungkinan dampak menunggu terhadap kepuasan pelanggan dan evaluasi layanan.</a:t>
            </a:r>
            <a:endParaRPr xmlns:a="http://schemas.openxmlformats.org/drawingml/2006/main"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13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81958278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Pernyataan </a:t>
            </a:r>
            <a:r xmlns:a="http://schemas.openxmlformats.org/drawingml/2006/main">
              <a:rPr lang="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Masalah </a:t>
            </a: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yang </a:t>
            </a: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8229600" cy="4572000"/>
          </a:xfrm>
        </p:spPr>
        <p:txBody>
          <a:bodyPr>
            <a:noAutofit/>
          </a:bodyPr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1700" u="sng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Pertanyaan </a:t>
            </a: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penelitian </a:t>
            </a: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bagaimana dengan penelitiannya (apa yang ingin Anda pelajari?)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Menerjemahkan masalah menjadi kebutuhan informasi yang spesifik</a:t>
            </a:r>
            <a:endParaRPr xmlns:a="http://schemas.openxmlformats.org/drawingml/2006/main" lang="en-US" sz="17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endParaRPr lang="en-US" sz="17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Pertanyaan penelitian: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Berhubungan dengan tujuan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Jika tujuannya tidak jelas, kami tidak akan dapat merumuskan pertanyaan penelitian.</a:t>
            </a:r>
          </a:p>
          <a:p>
            <a:pPr lvl="1" eaLnBrk="1" hangingPunct="1">
              <a:defRPr/>
            </a:pPr>
            <a:endParaRPr lang="en-US" sz="17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Contoh: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Apa </a:t>
            </a: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saja faktor yang mempengaruhi persepsi pengalaman menunggu </a:t>
            </a: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penumpang pesawat?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Sejauh </a:t>
            </a: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mana faktor-faktor ini memengaruhi persepsi waktu tunggu?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Apa </a:t>
            </a: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konsekuensi afektif dari menunggu </a:t>
            </a:r>
            <a:endParaRPr xmlns:a="http://schemas.openxmlformats.org/drawingml/2006/main" lang="en-US" sz="17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Bagaimana </a:t>
            </a: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pengaruh memediasi hubungan antara </a:t>
            </a: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evaluasi menunggu dan pelayanan?</a:t>
            </a:r>
          </a:p>
          <a:p>
            <a:pPr xmlns:a="http://schemas.openxmlformats.org/drawingml/2006/main" lvl="1" eaLnBrk="1" hangingPunct="1">
              <a:defRPr/>
            </a:pPr>
            <a:r xmlns:a="http://schemas.openxmlformats.org/drawingml/2006/main">
              <a:rPr lang="id" sz="17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Bagaimana </a:t>
            </a:r>
            <a:r xmlns:a="http://schemas.openxmlformats.org/drawingml/2006/main">
              <a:rPr lang="id" sz="1700" dirty="0">
                <a:ea typeface="Liberation Sans" panose="020B0604020202020204" pitchFamily="34" charset="0"/>
                <a:cs typeface="Liberation Sans" panose="020B0604020202020204" pitchFamily="34" charset="0"/>
              </a:rPr>
              <a:t>variabel situasional (seperti waktu yang terisi) memengaruhi reaksi pelanggan terhadap pengalaman menunggu?</a:t>
            </a:r>
          </a:p>
          <a:p>
            <a:pPr lvl="1" eaLnBrk="1" hangingPunct="1">
              <a:defRPr/>
            </a:pPr>
            <a:endParaRPr lang="en-US" sz="1700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14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46423253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Pernyataan </a:t>
            </a: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Masalah yang </a:t>
            </a: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Relevan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untuk organisasi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Bisa dilakukan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Anda mampu menjawab pertanyaan penelitian dalam batasan proyek penelitian.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Menarik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kepadamu!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15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02642910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</a:p>
        </p:txBody>
      </p:sp>
      <p:sp>
        <p:nvSpPr>
          <p:cNvPr id="4096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sz="3600" dirty="0" smtClean="0">
                <a:cs typeface="Liberation Sans" pitchFamily="34" charset="0"/>
              </a:rPr>
              <a:t>Penyelidikan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sz="3600" dirty="0" smtClean="0">
                <a:cs typeface="Liberation Sans" pitchFamily="34" charset="0"/>
              </a:rPr>
              <a:t>Deskriptif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sz="3600" dirty="0" smtClean="0">
                <a:cs typeface="Liberation Sans" pitchFamily="34" charset="0"/>
              </a:rPr>
              <a:t>Kausal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16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73141937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</a:p>
        </p:txBody>
      </p:sp>
      <p:sp>
        <p:nvSpPr>
          <p:cNvPr id="41987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67544" y="1233264"/>
            <a:ext cx="8229600" cy="4572000"/>
          </a:xfrm>
        </p:spPr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Pertanyaan eksplorasi: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tidak banyak yang diketahui tentang situasi saat ini, atau tidak ada informasi yang tersedia tentang bagaimana masalah serupa atau isu penelitian telah dipecahkan di masa lalu.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Contoh: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Seorang penyedia layanan ingin tahu mengapa pelanggannya beralih ke penyedia layanan lain?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17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72042616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</a:p>
        </p:txBody>
      </p:sp>
      <p:sp>
        <p:nvSpPr>
          <p:cNvPr id="4301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225752"/>
          </a:xfrm>
        </p:spPr>
        <p:txBody>
          <a:bodyPr/>
          <a:lstStyle/>
          <a:p>
            <a:pPr xmlns:a="http://schemas.openxmlformats.org/drawingml/2006/main" eaLnBrk="1" hangingPunct="1"/>
            <a:r xmlns:a="http://schemas.openxmlformats.org/drawingml/2006/main">
              <a:rPr lang="id" altLang="en-US" sz="2400" dirty="0" smtClean="0">
                <a:cs typeface="Liberation Sans" pitchFamily="34" charset="0"/>
              </a:rPr>
              <a:t>Pertanyaan deskriptif: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2400" dirty="0" smtClean="0">
                <a:cs typeface="Liberation Sans" pitchFamily="34" charset="0"/>
              </a:rPr>
              <a:t>Memungkinkan peneliti untuk menggambarkan karakteristik variabel yang diminati dalam suatu situasi.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sz="2400" dirty="0" smtClean="0">
                <a:cs typeface="Liberation Sans" pitchFamily="34" charset="0"/>
              </a:rPr>
              <a:t>Contoh: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2400" dirty="0" smtClean="0">
                <a:cs typeface="Liberation Sans" pitchFamily="34" charset="0"/>
              </a:rPr>
              <a:t>Bagaimana profil individu yang memiliki tunggakan pembayaran pinjaman selama 6 bulan atau lebih?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2400" dirty="0" smtClean="0">
                <a:cs typeface="Liberation Sans" pitchFamily="34" charset="0"/>
              </a:rPr>
              <a:t>Profil tersebut akan mencakup perincian usia rata-rata, penghasilan, jenis pekerjaan, status pekerjaan penuh waktu/paruh waktu, dan sejenisnya. Ini dapat membantunya memperoleh informasi lebih lanjut atau segera memutuskan jenis individu yang seharusnya tidak memenuhi syarat untuk mendapatkan pinjaman di masa mendatang.</a:t>
            </a:r>
            <a:endParaRPr xmlns:a="http://schemas.openxmlformats.org/drawingml/2006/main" lang="en-US" altLang="en-US" sz="24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18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412679099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</a:p>
        </p:txBody>
      </p:sp>
      <p:sp>
        <p:nvSpPr>
          <p:cNvPr id="4403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Pertanyaan kausal: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Menggambarkan satu atau lebih faktor yang menyebabkan suatu masalah.</a:t>
            </a: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Contoh:</a:t>
            </a:r>
          </a:p>
          <a:p>
            <a:pPr xmlns:a="http://schemas.openxmlformats.org/drawingml/2006/main" lvl="1" eaLnBrk="1" hangingPunct="1"/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Apakah penjualan produk X akan meningkat jika kita meningkatkan anggaran iklan?</a:t>
            </a:r>
            <a:endParaRPr xmlns:a="http://schemas.openxmlformats.org/drawingml/2006/main"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19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04447733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Bab 3</a:t>
            </a:r>
          </a:p>
        </p:txBody>
      </p:sp>
      <p:sp>
        <p:nvSpPr>
          <p:cNvPr id="26628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xmlns:a="http://schemas.openxmlformats.org/drawingml/2006/main" marL="0" indent="0" algn="ctr" eaLnBrk="1" hangingPunct="1">
              <a:buFont typeface="Wingdings" pitchFamily="2" charset="2"/>
              <a:buNone/>
            </a:pPr>
            <a:r xmlns:a="http://schemas.openxmlformats.org/drawingml/2006/main">
              <a:rPr lang="id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Mendefinisikan dan Menyempurnakan Masalah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2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14650039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Proposal Penelitian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xmlns:a="http://schemas.openxmlformats.org/drawingml/2006/main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Proposal penelitian yang disusun oleh peneliti merupakan hasil usaha yang terencana, terorganisir, dan cermat.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20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214562522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Proposal Penelitian Berisi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Judul kerja.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Latar belakang penelitian.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Pernyataan masalah.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- Tujuan penelitian.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- Pertanyaan penelitian.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Ruang lingkup penelitian.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Relevansi penelitian.</a:t>
            </a:r>
          </a:p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21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17170972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Proposal Penelitian Berisi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Desain penelitian yang menawarkan rincian tentang: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a. Jenis penelitian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b. Metode pengumpulan data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c. Desain pengambilan sampel.</a:t>
            </a:r>
          </a:p>
          <a:p>
            <a:pPr xmlns:a="http://schemas.openxmlformats.org/drawingml/2006/main" marL="0" indent="0" eaLnBrk="1" hangingPunct="1">
              <a:buFont typeface="Wingdings" pitchFamily="2" charset="2"/>
              <a:buNone/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d. Analisis data.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Jangka waktu penelitian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Anggaran</a:t>
            </a:r>
          </a:p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Bibliografi terpilih.</a:t>
            </a:r>
          </a:p>
          <a:p>
            <a:pPr eaLnBrk="1" hangingPunct="1">
              <a:defRPr/>
            </a:pPr>
            <a:endParaRPr 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22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2013439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Proses Penelitian Langkah Pertama</a:t>
            </a:r>
          </a:p>
        </p:txBody>
      </p:sp>
      <p:pic>
        <p:nvPicPr>
          <p:cNvPr id="27651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4770" y="2075751"/>
            <a:ext cx="6845622" cy="29374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3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00410595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</a:p>
        </p:txBody>
      </p:sp>
      <p:sp>
        <p:nvSpPr>
          <p:cNvPr id="286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>
              <a:cs typeface="Liberation Sans" pitchFamily="34" charset="0"/>
            </a:endParaRPr>
          </a:p>
          <a:p>
            <a:pPr xmlns:a="http://schemas.openxmlformats.org/drawingml/2006/main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Masalah: situasi apa pun yang terjadi ketika terdapat kesenjangan antara keadaan aktual dan keadaan ideal yang diinginkan.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4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15723955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Area Masalah yang Luas</a:t>
            </a:r>
          </a:p>
        </p:txBody>
      </p:sp>
      <p:sp>
        <p:nvSpPr>
          <p:cNvPr id="296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449288"/>
            <a:ext cx="8229600" cy="4572000"/>
          </a:xfrm>
        </p:spPr>
        <p:txBody>
          <a:bodyPr/>
          <a:lstStyle/>
          <a:p>
            <a:pPr xmlns:a="http://schemas.openxmlformats.org/drawingml/2006/main" eaLnBrk="1" hangingPunct="1">
              <a:lnSpc>
                <a:spcPct val="80000"/>
              </a:lnSpc>
            </a:pPr>
            <a:r xmlns:a="http://schemas.openxmlformats.org/drawingml/2006/main">
              <a:rPr lang="id" altLang="en-US" sz="2800" dirty="0" smtClean="0">
                <a:cs typeface="Liberation Sans" pitchFamily="34" charset="0"/>
              </a:rPr>
              <a:t>Contoh area permasalahan luas yang dapat diamati oleh seorang manajer di tempat kerja:</a:t>
            </a:r>
          </a:p>
          <a:p>
            <a:pPr xmlns:a="http://schemas.openxmlformats.org/drawingml/2006/main" lvl="1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Program pelatihan tidak seefektif yang diharapkan.</a:t>
            </a:r>
          </a:p>
          <a:p>
            <a:pPr xmlns:a="http://schemas.openxmlformats.org/drawingml/2006/main" lvl="1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Volume penjualan suatu produk tidak meningkat.</a:t>
            </a:r>
          </a:p>
          <a:p>
            <a:pPr xmlns:a="http://schemas.openxmlformats.org/drawingml/2006/main" lvl="1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Anggota kelompok minoritas tidak maju dalam karier mereka.</a:t>
            </a:r>
          </a:p>
          <a:p>
            <a:pPr xmlns:a="http://schemas.openxmlformats.org/drawingml/2006/main" lvl="1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Sistem informasi yang baru dipasang tidak digunakan oleh manajer yang menjadi sasaran utama sistem tersebut.</a:t>
            </a:r>
          </a:p>
          <a:p>
            <a:pPr xmlns:a="http://schemas.openxmlformats.org/drawingml/2006/main" lvl="1" eaLnBrk="1" hangingPunct="1">
              <a:lnSpc>
                <a:spcPct val="80000"/>
              </a:lnSpc>
            </a:pPr>
            <a:r xmlns:a="http://schemas.openxmlformats.org/drawingml/2006/main">
              <a:rPr lang="id" altLang="en-US" dirty="0" smtClean="0">
                <a:cs typeface="Liberation Sans" pitchFamily="34" charset="0"/>
              </a:rPr>
              <a:t>Penerapan jam kerja fleksibel telah menciptakan lebih banyak masalah daripada solusinya di banyak perusahaan.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5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19223629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Gejala versus Masalah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>
              <a:cs typeface="Liberation Sans" pitchFamily="34" charset="0"/>
            </a:endParaRPr>
          </a:p>
          <a:p>
            <a:r xmlns:a="http://schemas.openxmlformats.org/drawingml/2006/main">
              <a:rPr lang="id" altLang="en-US" dirty="0" smtClean="0">
                <a:cs typeface="Liberation Sans" pitchFamily="34" charset="0"/>
              </a:rPr>
              <a:t>Penting bahwa gejala masalah tidak diartikan sebagai masalah sebenarnya.</a:t>
            </a:r>
          </a:p>
          <a:p>
            <a:r xmlns:a="http://schemas.openxmlformats.org/drawingml/2006/main">
              <a:rPr lang="id" altLang="en-US" dirty="0" smtClean="0">
                <a:cs typeface="Liberation Sans" pitchFamily="34" charset="0"/>
              </a:rPr>
              <a:t>Salah satu cara untuk memastikan bahwa masalahnya, bukan gejalanya, sedang ditangani adalah teknik yang disebut </a:t>
            </a:r>
            <a:r xmlns:a="http://schemas.openxmlformats.org/drawingml/2006/main">
              <a:rPr lang="id" altLang="en-US" i="1" dirty="0" smtClean="0">
                <a:cs typeface="Liberation Sans" pitchFamily="34" charset="0"/>
              </a:rPr>
              <a:t>'5 Mengapa </a:t>
            </a:r>
            <a:r xmlns:a="http://schemas.openxmlformats.org/drawingml/2006/main">
              <a:rPr lang="id" altLang="en-US" dirty="0" smtClean="0">
                <a:cs typeface="Liberation Sans" pitchFamily="34" charset="0"/>
              </a:rPr>
              <a:t>' atau ' </a:t>
            </a:r>
            <a:r xmlns:a="http://schemas.openxmlformats.org/drawingml/2006/main">
              <a:rPr lang="id" altLang="en-US" i="1" dirty="0" smtClean="0">
                <a:cs typeface="Liberation Sans" pitchFamily="34" charset="0"/>
              </a:rPr>
              <a:t>5 kali mengapa </a:t>
            </a:r>
            <a:r xmlns:a="http://schemas.openxmlformats.org/drawingml/2006/main">
              <a:rPr lang="id" altLang="en-US" dirty="0" smtClean="0">
                <a:cs typeface="Liberation Sans" pitchFamily="34" charset="0"/>
              </a:rPr>
              <a:t>'.</a:t>
            </a:r>
          </a:p>
          <a:p>
            <a:r xmlns:a="http://schemas.openxmlformats.org/drawingml/2006/main">
              <a:rPr lang="id" altLang="en-US" dirty="0" smtClean="0">
                <a:cs typeface="Liberation Sans" pitchFamily="34" charset="0"/>
              </a:rPr>
              <a:t>Pendekatan ini akan membantu Anda untuk sampai ke akar penyebabnya (penyebab paling mendasar) dari suatu masalah.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6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02843666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Gejala versus Masalah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665312"/>
            <a:ext cx="8229600" cy="4572000"/>
          </a:xfrm>
        </p:spPr>
        <p:txBody>
          <a:bodyPr/>
          <a:lstStyle/>
          <a:p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Teruslah bertanya “Mengapa?” hingga penyebab paling mendasar ditemukan.</a:t>
            </a:r>
          </a:p>
          <a:p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Contoh: Karyawan terbaik saya meninggalkan organisasi.</a:t>
            </a:r>
          </a:p>
          <a:p>
            <a:pPr xmlns:a="http://schemas.openxmlformats.org/drawingml/2006/main" lvl="1"/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Mengapa? Mereka tidak puas dengan pekerjaan mereka.</a:t>
            </a:r>
          </a:p>
          <a:p>
            <a:pPr xmlns:a="http://schemas.openxmlformats.org/drawingml/2006/main" lvl="1"/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Mengapa? Mereka tidak menemukan tantangan dalam pekerjaan mereka.</a:t>
            </a:r>
          </a:p>
          <a:p>
            <a:pPr xmlns:a="http://schemas.openxmlformats.org/drawingml/2006/main" lvl="1"/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Mengapa? Mereka tidak memiliki kendali atas pekerjaan mereka.</a:t>
            </a:r>
          </a:p>
          <a:p>
            <a:pPr xmlns:a="http://schemas.openxmlformats.org/drawingml/2006/main" lvl="1"/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Mengapa? Mereka tidak memiliki pengaruh yang cukup terhadap perencanaan, pelaksanaan, dan evaluasi pekerjaan mereka.</a:t>
            </a:r>
          </a:p>
          <a:p>
            <a:pPr xmlns:a="http://schemas.openxmlformats.org/drawingml/2006/main" lvl="1"/>
            <a:r xmlns:a="http://schemas.openxmlformats.org/drawingml/2006/main">
              <a:rPr lang="id" altLang="en-US" sz="2500" dirty="0" smtClean="0">
                <a:cs typeface="Liberation Sans" pitchFamily="34" charset="0"/>
              </a:rPr>
              <a:t>Mengapa? Kita enggan mendelegasikan tugas.</a:t>
            </a:r>
          </a:p>
          <a:p>
            <a:endParaRPr lang="en-US" altLang="en-US" sz="25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7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386717362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altLang="en-US" sz="3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Dari Masalah ke </a:t>
            </a:r>
            <a:r xmlns:a="http://schemas.openxmlformats.org/drawingml/2006/main">
              <a:rPr lang="id" altLang="en-US" sz="3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Topik </a:t>
            </a:r>
            <a:r xmlns:a="http://schemas.openxmlformats.org/drawingml/2006/main">
              <a:rPr lang="id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Penelitian </a:t>
            </a:r>
            <a:r xmlns:a="http://schemas.openxmlformats.org/drawingml/2006/main">
              <a:rPr lang="id" altLang="en-US" sz="3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yang </a:t>
            </a:r>
            <a:r xmlns:a="http://schemas.openxmlformats.org/drawingml/2006/main">
              <a:rPr lang="id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Layak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id" altLang="en-US" smtClean="0">
                <a:cs typeface="Liberation Sans" pitchFamily="34" charset="0"/>
              </a:rPr>
              <a:t>Kita perlu mengubah masalah yang luas menjadi topik yang layak untuk penelitian dengan:</a:t>
            </a:r>
          </a:p>
          <a:p>
            <a:pPr xmlns:a="http://schemas.openxmlformats.org/drawingml/2006/main" marL="457200" lvl="1" indent="0">
              <a:buFontTx/>
              <a:buNone/>
            </a:pPr>
            <a:r xmlns:a="http://schemas.openxmlformats.org/drawingml/2006/main">
              <a:rPr lang="id" altLang="en-US" sz="3000" smtClean="0">
                <a:cs typeface="Liberation Sans" pitchFamily="34" charset="0"/>
              </a:rPr>
              <a:t>a) membuatnya lebih spesifik dan tepat;</a:t>
            </a:r>
          </a:p>
          <a:p>
            <a:pPr xmlns:a="http://schemas.openxmlformats.org/drawingml/2006/main" marL="457200" lvl="1" indent="0">
              <a:buFontTx/>
              <a:buNone/>
            </a:pPr>
            <a:r xmlns:a="http://schemas.openxmlformats.org/drawingml/2006/main">
              <a:rPr lang="id" altLang="en-US" sz="3000" smtClean="0">
                <a:cs typeface="Liberation Sans" pitchFamily="34" charset="0"/>
              </a:rPr>
              <a:t>b) menetapkan batasan yang jelas;</a:t>
            </a:r>
          </a:p>
          <a:p>
            <a:pPr xmlns:a="http://schemas.openxmlformats.org/drawingml/2006/main" marL="457200" lvl="1" indent="0">
              <a:buFontTx/>
              <a:buNone/>
            </a:pPr>
            <a:r xmlns:a="http://schemas.openxmlformats.org/drawingml/2006/main">
              <a:rPr lang="id" altLang="en-US" sz="3000" smtClean="0">
                <a:cs typeface="Liberation Sans" pitchFamily="34" charset="0"/>
              </a:rPr>
              <a:t>c) memilih perspektif dari mana kita menyelidiki subjek (Machi dan McEvoy, 2012).</a:t>
            </a:r>
          </a:p>
          <a:p>
            <a:endParaRPr lang="en-US" altLang="en-US" smtClean="0">
              <a:cs typeface="Liberation Sans" pitchFamily="34" charset="0"/>
            </a:endParaRPr>
          </a:p>
          <a:p>
            <a:r xmlns:a="http://schemas.openxmlformats.org/drawingml/2006/main">
              <a:rPr lang="id" altLang="en-US" smtClean="0">
                <a:cs typeface="Liberation Sans" pitchFamily="34" charset="0"/>
              </a:rPr>
              <a:t>Penelitian pendahuluan akan membantu kita membuat transformasi ini.</a:t>
            </a:r>
          </a:p>
          <a:p>
            <a:pPr marL="457200" lvl="1" indent="0">
              <a:buFontTx/>
              <a:buNone/>
            </a:pPr>
            <a:endParaRPr lang="en-US" altLang="en-US" sz="3000" smtClean="0">
              <a:cs typeface="Liberation Sans" pitchFamily="34" charset="0"/>
            </a:endParaRPr>
          </a:p>
          <a:p>
            <a:pPr marL="457200" lvl="1" indent="0">
              <a:buFontTx/>
              <a:buNone/>
            </a:pPr>
            <a:endParaRPr lang="en-US" altLang="en-US" sz="3000" smtClean="0">
              <a:cs typeface="Liberation Sans" pitchFamily="34" charset="0"/>
            </a:endParaRPr>
          </a:p>
          <a:p>
            <a:endParaRPr lang="en-US" altLang="en-US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8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200723995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eaLnBrk="1" hangingPunct="1">
              <a:defRPr/>
            </a:pPr>
            <a:r xmlns:a="http://schemas.openxmlformats.org/drawingml/2006/main">
              <a:rPr lang="id" altLang="en-US" sz="36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Pengumpulan Informasi Awal</a:t>
            </a:r>
          </a:p>
        </p:txBody>
      </p:sp>
      <p:sp>
        <p:nvSpPr>
          <p:cNvPr id="3379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endParaRPr lang="en-US" altLang="en-US" dirty="0" smtClean="0">
              <a:cs typeface="Liberation Sans" pitchFamily="34" charset="0"/>
            </a:endParaRPr>
          </a:p>
          <a:p>
            <a:pPr marL="533400" indent="-533400" eaLnBrk="1" hangingPunct="1"/>
            <a:endParaRPr lang="en-US" altLang="en-US" dirty="0">
              <a:cs typeface="Liberation Sans" pitchFamily="34" charset="0"/>
            </a:endParaRPr>
          </a:p>
          <a:p>
            <a:pPr xmlns:a="http://schemas.openxmlformats.org/drawingml/2006/main" marL="533400" indent="-533400" eaLnBrk="1" hangingPunct="1"/>
            <a:r xmlns:a="http://schemas.openxmlformats.org/drawingml/2006/main">
              <a:rPr lang="id" altLang="en-US" dirty="0" smtClean="0">
                <a:cs typeface="Liberation Sans" pitchFamily="34" charset="0"/>
              </a:rPr>
              <a:t>Sifat informasi yang akan dikumpulkan:</a:t>
            </a:r>
          </a:p>
          <a:p>
            <a:pPr xmlns:a="http://schemas.openxmlformats.org/drawingml/2006/main" marL="914400" lvl="1" indent="-514350">
              <a:buFont typeface="Helvetica" charset="0"/>
              <a:buAutoNum type="arabicPeriod"/>
            </a:pPr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Informasi tentang organisasi dan lingkungannya – yaitu faktor kontekstual.</a:t>
            </a:r>
          </a:p>
          <a:p>
            <a:pPr xmlns:a="http://schemas.openxmlformats.org/drawingml/2006/main" marL="914400" lvl="1" indent="-514350">
              <a:buFont typeface="Helvetica" charset="0"/>
              <a:buAutoNum type="arabicPeriod"/>
            </a:pPr>
            <a:r xmlns:a="http://schemas.openxmlformats.org/drawingml/2006/main">
              <a:rPr lang="id" altLang="en-US" sz="3000" dirty="0" smtClean="0">
                <a:cs typeface="Liberation Sans" pitchFamily="34" charset="0"/>
              </a:rPr>
              <a:t>Informasi tentang topik yang diminati.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xmlns:a="http://schemas.openxmlformats.org/drawingml/2006/main">
              <a:defRPr/>
            </a:pPr>
            <a:r xmlns:a="http://schemas.openxmlformats.org/drawingml/2006/main">
              <a:rPr lang="id" dirty="0" smtClean="0"/>
              <a:t>Geser 3-</a:t>
            </a:r>
            <a:fld xmlns:a="http://schemas.openxmlformats.org/drawingml/2006/main" id="{25455474-B86E-48AB-8C1A-AED91F11EEB4}" type="slidenum">
              <a:rPr lang="en-US" smtClean="0"/>
              <a:pPr>
                <a:defRPr/>
              </a:pPr>
              <a:t>9</a:t>
            </a:fld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val="25952606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880</Words>
  <Application>Microsoft Office PowerPoint</Application>
  <PresentationFormat>On-screen Show (4:3)</PresentationFormat>
  <Paragraphs>165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Office Theme</vt:lpstr>
      <vt:lpstr>PowerPoint Presentation</vt:lpstr>
      <vt:lpstr>Chapter 3</vt:lpstr>
      <vt:lpstr>First Steps Research Process</vt:lpstr>
      <vt:lpstr>Problem</vt:lpstr>
      <vt:lpstr>The Broad Problem Area</vt:lpstr>
      <vt:lpstr>Symptoms versus Problems</vt:lpstr>
      <vt:lpstr>Symptoms versus Problems</vt:lpstr>
      <vt:lpstr>From Problem to Feasible Research Topic</vt:lpstr>
      <vt:lpstr>Preliminary Information Gathering</vt:lpstr>
      <vt:lpstr>First Review of the Literature</vt:lpstr>
      <vt:lpstr>What Makes a Good Problem Statement?</vt:lpstr>
      <vt:lpstr>A Good Problem Statement</vt:lpstr>
      <vt:lpstr>Example</vt:lpstr>
      <vt:lpstr>A Good Problem Statement</vt:lpstr>
      <vt:lpstr>Good Problem Statement</vt:lpstr>
      <vt:lpstr>Basic Types of Questions</vt:lpstr>
      <vt:lpstr>Basic Types of Questions</vt:lpstr>
      <vt:lpstr>Basic Types of Questions</vt:lpstr>
      <vt:lpstr>Basic Types of Questions</vt:lpstr>
      <vt:lpstr>The Research Proposal</vt:lpstr>
      <vt:lpstr>Research Proposal Contains (1)</vt:lpstr>
      <vt:lpstr>Research Proposal Contains (2)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Farrar, Alden - Hoboken</dc:creator>
  <cp:lastModifiedBy>Farrar, Alden - Hoboken</cp:lastModifiedBy>
  <cp:revision>3</cp:revision>
  <dcterms:created xsi:type="dcterms:W3CDTF">2016-05-29T17:20:32Z</dcterms:created>
  <dcterms:modified xsi:type="dcterms:W3CDTF">2016-06-02T13:55:27Z</dcterms:modified>
</cp:coreProperties>
</file>