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Ruang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DINA MARIANA SARI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2800" i="1" dirty="0">
                <a:solidFill>
                  <a:srgbClr val="FFFFFF"/>
                </a:solidFill>
              </a:rPr>
              <a:t>RUANG </a:t>
            </a:r>
            <a:r>
              <a:rPr lang="en-US" sz="2800" i="1" dirty="0" err="1">
                <a:solidFill>
                  <a:srgbClr val="FFFFFF"/>
                </a:solidFill>
              </a:rPr>
              <a:t>dalam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pengertian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desain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adalah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baik</a:t>
            </a:r>
            <a:r>
              <a:rPr lang="en-US" sz="2800" i="1" dirty="0">
                <a:solidFill>
                  <a:srgbClr val="FFFFFF"/>
                </a:solidFill>
              </a:rPr>
              <a:t> yang </a:t>
            </a:r>
            <a:r>
              <a:rPr lang="en-US" sz="2800" i="1" dirty="0" err="1">
                <a:solidFill>
                  <a:srgbClr val="FFFFFF"/>
                </a:solidFill>
              </a:rPr>
              <a:t>terbentuk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secara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fisik</a:t>
            </a:r>
            <a:r>
              <a:rPr lang="en-US" sz="2800" i="1" dirty="0">
                <a:solidFill>
                  <a:srgbClr val="FFFFFF"/>
                </a:solidFill>
              </a:rPr>
              <a:t> oleh batas-batas dan </a:t>
            </a:r>
            <a:r>
              <a:rPr lang="en-US" sz="2800" i="1" dirty="0" err="1">
                <a:solidFill>
                  <a:srgbClr val="FFFFFF"/>
                </a:solidFill>
              </a:rPr>
              <a:t>elemen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ruang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yatiu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bidang</a:t>
            </a:r>
            <a:r>
              <a:rPr lang="en-US" sz="2800" i="1" dirty="0">
                <a:solidFill>
                  <a:srgbClr val="FFFFFF"/>
                </a:solidFill>
              </a:rPr>
              <a:t> alas, </a:t>
            </a:r>
            <a:r>
              <a:rPr lang="en-US" sz="2800" i="1" dirty="0" err="1">
                <a:solidFill>
                  <a:srgbClr val="FFFFFF"/>
                </a:solidFill>
              </a:rPr>
              <a:t>bidang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vertikal</a:t>
            </a:r>
            <a:r>
              <a:rPr lang="en-US" sz="2800" i="1" dirty="0">
                <a:solidFill>
                  <a:srgbClr val="FFFFFF"/>
                </a:solidFill>
              </a:rPr>
              <a:t>, dan </a:t>
            </a:r>
            <a:r>
              <a:rPr lang="en-US" sz="2800" i="1" dirty="0" err="1">
                <a:solidFill>
                  <a:srgbClr val="FFFFFF"/>
                </a:solidFill>
              </a:rPr>
              <a:t>bidang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atas</a:t>
            </a:r>
            <a:r>
              <a:rPr lang="en-US" sz="2800" i="1" dirty="0">
                <a:solidFill>
                  <a:srgbClr val="FFFFFF"/>
                </a:solidFill>
              </a:rPr>
              <a:t>. </a:t>
            </a:r>
            <a:r>
              <a:rPr lang="en-US" sz="2800" i="1" dirty="0" err="1">
                <a:solidFill>
                  <a:srgbClr val="FFFFFF"/>
                </a:solidFill>
              </a:rPr>
              <a:t>serta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mebel</a:t>
            </a:r>
            <a:r>
              <a:rPr lang="en-US" sz="2800" i="1" dirty="0">
                <a:solidFill>
                  <a:srgbClr val="FFFFFF"/>
                </a:solidFill>
              </a:rPr>
              <a:t> dan </a:t>
            </a:r>
            <a:r>
              <a:rPr lang="en-US" sz="2800" i="1" dirty="0" err="1">
                <a:solidFill>
                  <a:srgbClr val="FFFFFF"/>
                </a:solidFill>
              </a:rPr>
              <a:t>elemen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estetik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maupun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secara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psikis</a:t>
            </a:r>
            <a:r>
              <a:rPr lang="en-US" sz="2800" i="1" dirty="0">
                <a:solidFill>
                  <a:srgbClr val="FFFFFF"/>
                </a:solidFill>
              </a:rPr>
              <a:t> oleh batas-batas </a:t>
            </a:r>
            <a:r>
              <a:rPr lang="en-US" sz="2800" i="1" dirty="0" err="1">
                <a:solidFill>
                  <a:srgbClr val="FFFFFF"/>
                </a:solidFill>
              </a:rPr>
              <a:t>semu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dari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elemen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desain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seperti</a:t>
            </a:r>
            <a:r>
              <a:rPr lang="en-US" sz="2800" i="1" dirty="0">
                <a:solidFill>
                  <a:srgbClr val="FFFFFF"/>
                </a:solidFill>
              </a:rPr>
              <a:t> garis, </a:t>
            </a:r>
            <a:r>
              <a:rPr lang="en-US" sz="2800" i="1" dirty="0" err="1">
                <a:solidFill>
                  <a:srgbClr val="FFFFFF"/>
                </a:solidFill>
              </a:rPr>
              <a:t>tekstur</a:t>
            </a:r>
            <a:r>
              <a:rPr lang="en-US" sz="2800" i="1" dirty="0">
                <a:solidFill>
                  <a:srgbClr val="FFFFFF"/>
                </a:solidFill>
              </a:rPr>
              <a:t>, </a:t>
            </a:r>
            <a:r>
              <a:rPr lang="en-US" sz="2800" i="1" dirty="0" err="1">
                <a:solidFill>
                  <a:srgbClr val="FFFFFF"/>
                </a:solidFill>
              </a:rPr>
              <a:t>warna</a:t>
            </a:r>
            <a:r>
              <a:rPr lang="en-US" sz="2800" i="1" dirty="0">
                <a:solidFill>
                  <a:srgbClr val="FFFFFF"/>
                </a:solidFill>
              </a:rPr>
              <a:t> dan Cahaya, </a:t>
            </a:r>
            <a:r>
              <a:rPr lang="en-US" sz="2800" i="1" dirty="0" err="1">
                <a:solidFill>
                  <a:srgbClr val="FFFFFF"/>
                </a:solidFill>
              </a:rPr>
              <a:t>serta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aksesoris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sehingga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tercipra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dimensi</a:t>
            </a:r>
            <a:r>
              <a:rPr lang="en-US" sz="2800" i="1" dirty="0">
                <a:solidFill>
                  <a:srgbClr val="FFFFFF"/>
                </a:solidFill>
              </a:rPr>
              <a:t>, </a:t>
            </a:r>
            <a:r>
              <a:rPr lang="en-US" sz="2800" i="1" dirty="0" err="1">
                <a:solidFill>
                  <a:srgbClr val="FFFFFF"/>
                </a:solidFill>
              </a:rPr>
              <a:t>karakter</a:t>
            </a:r>
            <a:r>
              <a:rPr lang="en-US" sz="2800" i="1" dirty="0">
                <a:solidFill>
                  <a:srgbClr val="FFFFFF"/>
                </a:solidFill>
              </a:rPr>
              <a:t>, dan </a:t>
            </a:r>
            <a:r>
              <a:rPr lang="en-US" sz="2800" i="1" dirty="0" err="1">
                <a:solidFill>
                  <a:srgbClr val="FFFFFF"/>
                </a:solidFill>
              </a:rPr>
              <a:t>bentuk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ruang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i="1" dirty="0" err="1">
                <a:solidFill>
                  <a:srgbClr val="FFFFFF"/>
                </a:solidFill>
              </a:rPr>
              <a:t>tertentu</a:t>
            </a:r>
            <a:r>
              <a:rPr lang="en-US" sz="2800" i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Berasal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dari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istilah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klasik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spatium</a:t>
            </a:r>
            <a:r>
              <a:rPr lang="en-US" dirty="0">
                <a:solidFill>
                  <a:srgbClr val="FFFFFF"/>
                </a:solidFill>
              </a:rPr>
              <a:t>/escape (</a:t>
            </a:r>
            <a:r>
              <a:rPr lang="en-US" dirty="0" err="1">
                <a:solidFill>
                  <a:srgbClr val="FFFFFF"/>
                </a:solidFill>
              </a:rPr>
              <a:t>bhs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perancis</a:t>
            </a:r>
            <a:r>
              <a:rPr lang="en-US" dirty="0">
                <a:solidFill>
                  <a:srgbClr val="FFFFFF"/>
                </a:solidFill>
              </a:rPr>
              <a:t>), </a:t>
            </a:r>
            <a:r>
              <a:rPr lang="en-US" dirty="0" err="1">
                <a:solidFill>
                  <a:srgbClr val="FFFFFF"/>
                </a:solidFill>
              </a:rPr>
              <a:t>spazio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itali</a:t>
            </a:r>
            <a:r>
              <a:rPr lang="en-US" dirty="0">
                <a:solidFill>
                  <a:srgbClr val="FFFFFF"/>
                </a:solidFill>
              </a:rPr>
              <a:t>), </a:t>
            </a:r>
            <a:r>
              <a:rPr lang="en-US" dirty="0" err="1">
                <a:solidFill>
                  <a:srgbClr val="FFFFFF"/>
                </a:solidFill>
              </a:rPr>
              <a:t>espacio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spanyol</a:t>
            </a:r>
            <a:r>
              <a:rPr lang="en-US" dirty="0">
                <a:solidFill>
                  <a:srgbClr val="FFFFFF"/>
                </a:solidFill>
              </a:rPr>
              <a:t>), </a:t>
            </a:r>
            <a:r>
              <a:rPr lang="en-US" dirty="0" err="1">
                <a:solidFill>
                  <a:srgbClr val="FFFFFF"/>
                </a:solidFill>
              </a:rPr>
              <a:t>raum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dirty="0" err="1">
                <a:solidFill>
                  <a:srgbClr val="FFFFFF"/>
                </a:solidFill>
              </a:rPr>
              <a:t>jerman</a:t>
            </a:r>
            <a:r>
              <a:rPr lang="en-US" dirty="0">
                <a:solidFill>
                  <a:srgbClr val="FFFFFF"/>
                </a:solidFill>
              </a:rPr>
              <a:t>), </a:t>
            </a:r>
            <a:r>
              <a:rPr lang="en-US" dirty="0" err="1">
                <a:solidFill>
                  <a:srgbClr val="FFFFFF"/>
                </a:solidFill>
              </a:rPr>
              <a:t>berkembang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menjadi</a:t>
            </a:r>
            <a:r>
              <a:rPr lang="en-US" dirty="0">
                <a:solidFill>
                  <a:srgbClr val="FFFFFF"/>
                </a:solidFill>
              </a:rPr>
              <a:t> room(</a:t>
            </a:r>
            <a:r>
              <a:rPr lang="en-US" dirty="0" err="1">
                <a:solidFill>
                  <a:srgbClr val="FFFFFF"/>
                </a:solidFill>
              </a:rPr>
              <a:t>inggris</a:t>
            </a:r>
            <a:r>
              <a:rPr lang="en-US" dirty="0">
                <a:solidFill>
                  <a:srgbClr val="FFFFFF"/>
                </a:solidFill>
              </a:rPr>
              <a:t>) dan </a:t>
            </a:r>
            <a:r>
              <a:rPr lang="en-US" dirty="0" err="1">
                <a:solidFill>
                  <a:srgbClr val="FFFFFF"/>
                </a:solidFill>
              </a:rPr>
              <a:t>ruimte</a:t>
            </a:r>
            <a:r>
              <a:rPr lang="en-US" dirty="0">
                <a:solidFill>
                  <a:srgbClr val="FFFFFF"/>
                </a:solidFill>
              </a:rPr>
              <a:t> (Belanda)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FECC4-7094-2628-8B6F-FEE1E8640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25" r="2963" b="9794"/>
          <a:stretch/>
        </p:blipFill>
        <p:spPr>
          <a:xfrm>
            <a:off x="744082" y="316090"/>
            <a:ext cx="10262585" cy="58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981C15-C768-49A2-3550-C35D0F7C1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3" b="9630"/>
          <a:stretch/>
        </p:blipFill>
        <p:spPr>
          <a:xfrm>
            <a:off x="1524000" y="620889"/>
            <a:ext cx="9144000" cy="557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0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469E9-3B91-E893-43D9-6A5E72AC1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3" b="8642"/>
          <a:stretch/>
        </p:blipFill>
        <p:spPr>
          <a:xfrm>
            <a:off x="1524000" y="180622"/>
            <a:ext cx="9144000" cy="60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6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5CEDC-19DA-0FA7-2095-72A94672A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91" b="8642"/>
          <a:stretch/>
        </p:blipFill>
        <p:spPr>
          <a:xfrm>
            <a:off x="1524000" y="0"/>
            <a:ext cx="8715022" cy="62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6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C5945B-8FF9-5000-B23F-C981EBAF7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32" b="10946"/>
          <a:stretch/>
        </p:blipFill>
        <p:spPr>
          <a:xfrm>
            <a:off x="1524000" y="1106310"/>
            <a:ext cx="9144000" cy="50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9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E1280-145F-3007-5462-D01A4AA99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255" r="4197" b="3209"/>
          <a:stretch/>
        </p:blipFill>
        <p:spPr>
          <a:xfrm>
            <a:off x="2438400" y="428978"/>
            <a:ext cx="7191022" cy="56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491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{3C83A66D-23BF-43EB-9DB2-1319AFC74E34}tf56160789_win32</Template>
  <TotalTime>9</TotalTime>
  <Words>101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Franklin Gothic Book</vt:lpstr>
      <vt:lpstr>Custom</vt:lpstr>
      <vt:lpstr>Ruang</vt:lpstr>
      <vt:lpstr>RUANG dalam pengertian desain adalah baik yang terbentuk secara fisik oleh batas-batas dan elemen ruang yatiu bidang alas, bidang vertikal, dan bidang atas. serta mebel dan elemen estetik maupun secara psikis oleh batas-batas semu dari elemen desain seperti garis, tekstur, warna dan Cahaya, serta aksesoris sehingga tercipra dimensi, karakter, dan bentuk ruang tertentu.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Ruang</dc:title>
  <dc:creator>USER</dc:creator>
  <cp:lastModifiedBy>USER</cp:lastModifiedBy>
  <cp:revision>2</cp:revision>
  <dcterms:created xsi:type="dcterms:W3CDTF">2024-10-01T00:58:18Z</dcterms:created>
  <dcterms:modified xsi:type="dcterms:W3CDTF">2024-10-01T01:07:19Z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