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55" r:id="rId3"/>
    <p:sldId id="377" r:id="rId4"/>
    <p:sldId id="357" r:id="rId5"/>
    <p:sldId id="365" r:id="rId6"/>
    <p:sldId id="370" r:id="rId7"/>
    <p:sldId id="369" r:id="rId8"/>
    <p:sldId id="371" r:id="rId9"/>
    <p:sldId id="358" r:id="rId10"/>
    <p:sldId id="366" r:id="rId11"/>
    <p:sldId id="378" r:id="rId12"/>
    <p:sldId id="372" r:id="rId13"/>
    <p:sldId id="373" r:id="rId14"/>
    <p:sldId id="374" r:id="rId15"/>
    <p:sldId id="375" r:id="rId16"/>
    <p:sldId id="379" r:id="rId17"/>
    <p:sldId id="367" r:id="rId18"/>
    <p:sldId id="376" r:id="rId19"/>
    <p:sldId id="368" r:id="rId20"/>
    <p:sldId id="321" r:id="rId21"/>
    <p:sldId id="380" r:id="rId22"/>
    <p:sldId id="381" r:id="rId23"/>
    <p:sldId id="382" r:id="rId24"/>
    <p:sldId id="300" r:id="rId25"/>
  </p:sldIdLst>
  <p:sldSz cx="9144000" cy="6858000" type="screen4x3"/>
  <p:notesSz cx="7045325" cy="9345613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00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"tidak membayar”: wanprestasi, sdh jatuh tempo</a:t>
            </a:r>
          </a:p>
          <a:p>
            <a:r>
              <a:rPr lang="sv-SE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"tidak mampu membayar: insolvensi, merujuk pada finansial/ekonomi debitur. Punya aset tp tdk bs digunakan utk membayar maka insolvensi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65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2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04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60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312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91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24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76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2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470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: </a:t>
            </a:r>
            <a:r>
              <a:rPr lang="en-ID" b="1" dirty="0" err="1"/>
              <a:t>debitor</a:t>
            </a:r>
            <a:r>
              <a:rPr lang="en-ID" b="1" dirty="0"/>
              <a:t> </a:t>
            </a:r>
            <a:r>
              <a:rPr lang="en-ID" b="1" dirty="0" err="1"/>
              <a:t>ingin</a:t>
            </a:r>
            <a:r>
              <a:rPr lang="en-ID" b="1" dirty="0"/>
              <a:t> </a:t>
            </a:r>
            <a:r>
              <a:rPr lang="en-ID" b="1" dirty="0" err="1"/>
              <a:t>membuat</a:t>
            </a:r>
            <a:r>
              <a:rPr lang="en-ID" b="1" dirty="0"/>
              <a:t> </a:t>
            </a:r>
            <a:r>
              <a:rPr lang="en-ID" b="1" dirty="0" err="1"/>
              <a:t>kesepakatan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kreditor</a:t>
            </a:r>
            <a:r>
              <a:rPr lang="en-ID" dirty="0"/>
              <a:t> agar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utangnya</a:t>
            </a:r>
            <a:r>
              <a:rPr lang="en-ID" dirty="0"/>
              <a:t> </a:t>
            </a:r>
            <a:r>
              <a:rPr lang="en-ID" dirty="0" err="1"/>
              <a:t>dibayar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dijadwal</a:t>
            </a:r>
            <a:r>
              <a:rPr lang="en-ID" dirty="0"/>
              <a:t> </a:t>
            </a:r>
            <a:r>
              <a:rPr lang="en-ID" dirty="0" err="1"/>
              <a:t>ulang</a:t>
            </a:r>
            <a:r>
              <a:rPr lang="en-ID" dirty="0"/>
              <a:t>, dan proses </a:t>
            </a:r>
            <a:r>
              <a:rPr lang="en-ID" dirty="0" err="1"/>
              <a:t>pailit</a:t>
            </a:r>
            <a:r>
              <a:rPr lang="en-ID" dirty="0"/>
              <a:t> </a:t>
            </a:r>
            <a:r>
              <a:rPr lang="en-ID" dirty="0" err="1"/>
              <a:t>dihentikan</a:t>
            </a:r>
            <a:r>
              <a:rPr lang="en-ID" dirty="0"/>
              <a:t>.</a:t>
            </a:r>
          </a:p>
          <a:p>
            <a:r>
              <a:rPr lang="en-ID" dirty="0"/>
              <a:t>Voting oleh </a:t>
            </a:r>
            <a:r>
              <a:rPr lang="en-ID" dirty="0" err="1"/>
              <a:t>kreditur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30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6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56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35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24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83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81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Jaksa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Pengacara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Negara (JPN)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jaksa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bertindak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pengacara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pemerintah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perkara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perdata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dan tata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usaha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negara. JPN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memiliki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kuasa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khusus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mewakili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negara,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pemerintahan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kepentingan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umum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kasus-kasus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baik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di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maupun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di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luar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pengadilan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03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3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PROSES HUKUM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PEMANGKU KEPENTINGAN DALAM HUKUM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PROSES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Persidangan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 pemeriksaan atas permohonan dilaksanakan dalam jangka waktu paling lambat 20 hari setelah didaftarkan. Sidang pemeriksaan dapat ditunda apabila ada permintaan dari debitur dengan alasan yang cukup.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 yang dipakai pada Pengadilan Niaga menurut Pasal 299 UUK-PKPU adl Hukum Acara Perdata yang berlaku, kecuali ditentukan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persidangan, pemohon harus hadir, apabila tidak hadir pada sidang pertama maka perkara dinyatakan gugur.</a:t>
            </a:r>
          </a:p>
        </p:txBody>
      </p:sp>
    </p:spTree>
    <p:extLst>
      <p:ext uri="{BB962C8B-B14F-4D97-AF65-F5344CB8AC3E}">
        <p14:creationId xmlns:p14="http://schemas.microsoft.com/office/powerpoint/2010/main" val="270180460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Persidangan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pemeriksaan, hakim akan memeriksa:</a:t>
            </a:r>
          </a:p>
          <a:p>
            <a:pPr marL="514350" indent="-514350" algn="l">
              <a:buAutoNum type="arabi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debitor (apakah benar memiliki dua kreditor atau lebih)</a:t>
            </a:r>
          </a:p>
          <a:p>
            <a:pPr marL="514350" indent="-514350" algn="l">
              <a:buAutoNum type="arabi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 benar terdapat utang yang telah jatuh tempo dan belum dibayar</a:t>
            </a:r>
          </a:p>
          <a:p>
            <a:pPr marL="514350" indent="-514350" algn="l">
              <a:buAutoNum type="arabi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"tidak membayar" atau "tidak mampu membayar</a:t>
            </a:r>
          </a:p>
        </p:txBody>
      </p:sp>
    </p:spTree>
    <p:extLst>
      <p:ext uri="{BB962C8B-B14F-4D97-AF65-F5344CB8AC3E}">
        <p14:creationId xmlns:p14="http://schemas.microsoft.com/office/powerpoint/2010/main" val="219827766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Persidangan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 putusan atas permohonan pernyataan pailit belum diucapkan, setiap kreditur dapat mengajukan permohonan kepada pengadilan untuk: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Meletakkan sita jaminan terhadap sebagian atau seluruh kekayaan debitur; atau</a:t>
            </a:r>
          </a:p>
          <a:p>
            <a:pPr marL="514350" indent="-514350" algn="l">
              <a:buFont typeface="+mj-lt"/>
              <a:buAutoNum type="alphaL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 kurator sementara untuk mengawasi: pengelolaan usaha debitur; dan pembayaran kepada debitur, pengalihan atau penggunaan kekayaan debitur yang dalam kepailitan merupakan wewenang kurator.</a:t>
            </a:r>
          </a:p>
        </p:txBody>
      </p:sp>
    </p:spTree>
    <p:extLst>
      <p:ext uri="{BB962C8B-B14F-4D97-AF65-F5344CB8AC3E}">
        <p14:creationId xmlns:p14="http://schemas.microsoft.com/office/powerpoint/2010/main" val="130297801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Pengambilan Putusan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 pernyataan pailit harus dikabulkan apabila terdapat fakta atau keadaan yang terbukti secara sederhana bahwa persyaratan untuk dinyatakan pailit telah dipenuhi.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Maksudnya adl adanya fakta dua atau lebih kreditur dan fakta utang yang telah jatuh waktu dan tidak dibayar.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pengadilan atas permohonan pernyataan pailit harus diucapkan paling lambat 60 (enam puluh) hari setelah tanggal permohonan pernyataan pailit didaftarkan.</a:t>
            </a:r>
          </a:p>
        </p:txBody>
      </p:sp>
    </p:spTree>
    <p:extLst>
      <p:ext uri="{BB962C8B-B14F-4D97-AF65-F5344CB8AC3E}">
        <p14:creationId xmlns:p14="http://schemas.microsoft.com/office/powerpoint/2010/main" val="195487097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Pengambilan Putusan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pengadilan wajib memuat :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 tertentu dari Undang-undang sebagai dasar untuk mengadili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Pertimbangan hukum dan pendapat yang berbeda dari hakim anggota atau ketua majelis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 dalam sidang yang terbuka untuk umum dan dapat dilaksanakan terlebih dahulu, meskipun terhadap putusan tersebut diajukan suatu upaya hukum.</a:t>
            </a:r>
          </a:p>
        </p:txBody>
      </p:sp>
    </p:spTree>
    <p:extLst>
      <p:ext uri="{BB962C8B-B14F-4D97-AF65-F5344CB8AC3E}">
        <p14:creationId xmlns:p14="http://schemas.microsoft.com/office/powerpoint/2010/main" val="277392170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Pengambilan Putusan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putusan pailit harus: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Diangkat seorang Hakim Pengawas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Diangkat kurator, bila pemohon tidak mengajukan kurator maka, pengadilan akan menunjuk BHP (Balai Harta Peninggalan) sebagai kurator.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 harus independen, tidak mempunyai benturan kepentingan dengan debitor atau kreditor dan tidak menangani perkara kepailitan dan PKPU lebih dari 3 perkara.</a:t>
            </a:r>
          </a:p>
          <a:p>
            <a:pPr algn="l"/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6449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Pengadilan Niaga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Dikabulkan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debitur dinyatakan pailit, dan pengadilan mengangkat hakim pengawas serta menunjuk kurator.</a:t>
            </a:r>
            <a:endParaRPr lang="sv-SE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t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idak terjadi kepailitan, dan permohonan berakhir.</a:t>
            </a:r>
          </a:p>
          <a:p>
            <a:pPr marL="457200" indent="-457200" algn="l">
              <a:buFont typeface="+mj-lt"/>
              <a:buAutoNum type="arabicPeriod"/>
            </a:pPr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ini bersifat serta-merta, artinya dapat dilaksanakan meskipun ada upaya hukum.</a:t>
            </a:r>
          </a:p>
        </p:txBody>
      </p:sp>
    </p:spTree>
    <p:extLst>
      <p:ext uri="{BB962C8B-B14F-4D97-AF65-F5344CB8AC3E}">
        <p14:creationId xmlns:p14="http://schemas.microsoft.com/office/powerpoint/2010/main" val="170258617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Terhadap Putusan Pernyataan Pailit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 paling lambat 8 hari setelah putusan.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diajukan oleh debitor dan kreditor yang merupakan pihak dalam perkara tingkat pertama serta dapat diajukan oleh kreditor lain yang bukan merupakan pihak pada persidangan pertama.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atas permohonan kasasi diucapkan paling lambat 60 hari sejak tanggal permohonan kasasi.</a:t>
            </a:r>
          </a:p>
          <a:p>
            <a:pPr algn="l"/>
            <a:endParaRPr lang="nn-NO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65378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Terhadap Putusan Pernyataan Pailit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 startAt="2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Peninjauan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Kembali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 perkara diputus ditemukan bukti baru yang bersifat menentukan yang pada waktu perkara diperiksa di pengadilan sudah ada tetapi belum ditemukan. (180 hari)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putusan hakim yang bersangkutan terdapat kekeliruan yang nyata. (30 hari) </a:t>
            </a:r>
            <a:endParaRPr lang="nn-NO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39747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n-NO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nn-NO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nn-NO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Pasca Putusan Pailit</a:t>
            </a:r>
          </a:p>
        </p:txBody>
      </p:sp>
    </p:spTree>
    <p:extLst>
      <p:ext uri="{BB962C8B-B14F-4D97-AF65-F5344CB8AC3E}">
        <p14:creationId xmlns:p14="http://schemas.microsoft.com/office/powerpoint/2010/main" val="141583815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hukum kepailitan adalah serangkaian tahapan yang dilalui sejak diajukannya permohonan pailit hingga ditetapkannya putusan oleh pengadilan niaga.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ini diatur dalam UU No. 37 Tahun 2004 tentang Kepailitan dan PKPU (Penundaan Kewajiban Pembayaran Utang).</a:t>
            </a: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Pengurusan Harta Pailit oleh Kurator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Menginventarisasi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penyegelan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 daftar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daftar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Rapat Kreditur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diselenggarakan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Mengumumkan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daftar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</a:t>
            </a:r>
          </a:p>
          <a:p>
            <a:pPr marL="457200" indent="-457200" algn="l">
              <a:buAutoNum type="arabicPeriod"/>
            </a:pP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Mempersiapkan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</a:t>
            </a:r>
          </a:p>
          <a:p>
            <a:pPr marL="457200" indent="-457200" algn="l">
              <a:buAutoNum type="arabicPeriod"/>
            </a:pPr>
            <a:r>
              <a:rPr lang="fi-FI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 persetujuan untuk penjualan aset-aset penting.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44804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Penyelesaian Utang dan Pembagian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akord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pemungutan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pemberesan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preferen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separatis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konkuren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67525237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mengeluarkan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6417614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 permohonan pailit dibagi menjadi empat tahap, yaitu: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Pendaftaran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 para pihak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 keputusan</a:t>
            </a:r>
          </a:p>
        </p:txBody>
      </p:sp>
    </p:spTree>
    <p:extLst>
      <p:ext uri="{BB962C8B-B14F-4D97-AF65-F5344CB8AC3E}">
        <p14:creationId xmlns:p14="http://schemas.microsoft.com/office/powerpoint/2010/main" val="213287629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Pendaftaran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 pernyataan pailit diajukan kepada Ketua Pengadilan.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 kemudian mendaftarkan permohonan pernyataan pailit dan panitera wajib menolak pendaftaran jika tidak sesuai dengan ketentuan.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 1 angka 7: “</a:t>
            </a:r>
            <a:r>
              <a:rPr lang="nn-NO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adalah Pengadilan Niaga dalam Lingkungan peradilan umum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 permohonan pernyataan pailit harus diajukan ke Pengadilan Niaga yang daerah hukumnya meliputi daerah tempat kedudukan debitur.</a:t>
            </a:r>
          </a:p>
        </p:txBody>
      </p:sp>
    </p:spTree>
    <p:extLst>
      <p:ext uri="{BB962C8B-B14F-4D97-AF65-F5344CB8AC3E}">
        <p14:creationId xmlns:p14="http://schemas.microsoft.com/office/powerpoint/2010/main" val="4264781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Pendaftaran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Ketentuannya adalah sebagai berikut: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yang daerah hukumnya meliputi daerah tempat kedudukan debitur;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hal debitur  telah meninggalkan wilayah Republik Indonesia, Pengadilan yang berwenang adalah Pengadilan yang daerah hukumnya meliputi tempat kedudukan terakhir debitur;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 adalah persero suatu firma, maka daerah hukumnya meliputi tempat kedudukan firma tersebut;</a:t>
            </a:r>
          </a:p>
        </p:txBody>
      </p:sp>
    </p:spTree>
    <p:extLst>
      <p:ext uri="{BB962C8B-B14F-4D97-AF65-F5344CB8AC3E}">
        <p14:creationId xmlns:p14="http://schemas.microsoft.com/office/powerpoint/2010/main" val="16283491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Pendaftaran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hal debitur tidak bertempat kedudukan dalam wilayah RI tetapi menjalankan profesi atau usahanya dalam wilayah RI Pengadilan yang berwenang adalah tempat kantor pusat di RI;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merupakan Badan Hukum, kedudukan hukum yang terdapat didalam  Anggaran Dasar.</a:t>
            </a:r>
          </a:p>
        </p:txBody>
      </p:sp>
    </p:spTree>
    <p:extLst>
      <p:ext uri="{BB962C8B-B14F-4D97-AF65-F5344CB8AC3E}">
        <p14:creationId xmlns:p14="http://schemas.microsoft.com/office/powerpoint/2010/main" val="1539257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Pendaftaran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7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UU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fi-FI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 pernyataan pailit harus diajukan oleh seorang advokat.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 advokat dalam mengajukan permohonan pailit penting untuk memastikan kepastian hukum dan prosedur yang benar dalam proses pailit.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hal pernyataan pailit diajukan oleh debitur yang masih terikat dalam pernikahan yang sah, permohonan hanya dapat diajukan atas persetujuan suami atau isterinya.</a:t>
            </a:r>
          </a:p>
        </p:txBody>
      </p:sp>
    </p:spTree>
    <p:extLst>
      <p:ext uri="{BB962C8B-B14F-4D97-AF65-F5344CB8AC3E}">
        <p14:creationId xmlns:p14="http://schemas.microsoft.com/office/powerpoint/2010/main" val="157943431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Pendaftaran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pengecualian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Kejaksaan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Bank Indonesia, OJK, dan Menteri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advokat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ini karena mereka memiliki kedudukan hukum khusus dan bertindak sebagai Jaksa Pengacara Negara dalam kasus tertentu</a:t>
            </a:r>
          </a:p>
        </p:txBody>
      </p:sp>
    </p:spTree>
    <p:extLst>
      <p:ext uri="{BB962C8B-B14F-4D97-AF65-F5344CB8AC3E}">
        <p14:creationId xmlns:p14="http://schemas.microsoft.com/office/powerpoint/2010/main" val="10562062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 Pemanggilan Para Pihak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 persidangan dimulai, pengadilan melalui juru sita melakukan pemanggilan para pihak, antara lain: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 memanggil debitur, dalam hal prmohonan pernyataan pailit tidak dilakukan oleh debitur sendiri</a:t>
            </a:r>
          </a:p>
          <a:p>
            <a:pPr marL="514350" indent="-514350" algn="l">
              <a:buFont typeface="+mj-lt"/>
              <a:buAutoNum type="alphaL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memanggil kreditur, dalam hal permohonan pernyataan pailit diajukan sendiri oleh debitur (vouluntary petition) dan terdapat keraguan atas persyaratan kepailitan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 dilakukan paling lambat 7 hari sebelum sidang pemeriksaan pertama dilaksanakan.</a:t>
            </a:r>
          </a:p>
        </p:txBody>
      </p:sp>
    </p:spTree>
    <p:extLst>
      <p:ext uri="{BB962C8B-B14F-4D97-AF65-F5344CB8AC3E}">
        <p14:creationId xmlns:p14="http://schemas.microsoft.com/office/powerpoint/2010/main" val="22287026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10936</TotalTime>
  <Words>1161</Words>
  <Application>Microsoft Office PowerPoint</Application>
  <PresentationFormat>On-screen Show (4:3)</PresentationFormat>
  <Paragraphs>106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</vt:lpstr>
      <vt:lpstr>Google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514</cp:revision>
  <cp:lastPrinted>2017-08-29T02:54:51Z</cp:lastPrinted>
  <dcterms:created xsi:type="dcterms:W3CDTF">2010-04-18T12:06:30Z</dcterms:created>
  <dcterms:modified xsi:type="dcterms:W3CDTF">2025-04-24T05:02:14Z</dcterms:modified>
</cp:coreProperties>
</file>