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ODUCTION" id="{0CE506FF-414F-4D23-AD32-879DB42E0ABE}">
          <p14:sldIdLst>
            <p14:sldId id="257"/>
          </p14:sldIdLst>
        </p14:section>
        <p14:section name="PENDAHULUAN" id="{06D210E8-3491-495A-A5FC-41BE3C28BEBA}">
          <p14:sldIdLst>
            <p14:sldId id="259"/>
          </p14:sldIdLst>
        </p14:section>
        <p14:section name="SIKLUS MPD" id="{4E6C9D50-4D02-4640-A042-0447A287CD89}">
          <p14:sldIdLst>
            <p14:sldId id="260"/>
          </p14:sldIdLst>
        </p14:section>
        <p14:section name="MENGENALI SUMBER 2 PD" id="{A49E47EB-7589-42B9-9715-E5CE120F7B35}">
          <p14:sldIdLst>
            <p14:sldId id="261"/>
            <p14:sldId id="262"/>
          </p14:sldIdLst>
        </p14:section>
        <p14:section name="PRINSIP DASAR MPD" id="{BF8DFFF8-09F1-4866-98FB-93C1413F699C}">
          <p14:sldIdLst>
            <p14:sldId id="263"/>
            <p14:sldId id="264"/>
            <p14:sldId id="265"/>
            <p14:sldId id="266"/>
            <p14:sldId id="267"/>
          </p14:sldIdLst>
        </p14:section>
        <p14:section name="MANAJEMEN PAD" id="{B6F4E875-0C6A-4936-B05E-99BF1BBA3F08}">
          <p14:sldIdLst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  <p14:section name="MANAJEMEN DANA PERIMBANGAN" id="{50EDE428-C9EE-46DF-88F7-7806822A3267}">
          <p14:sldIdLst>
            <p14:sldId id="275"/>
          </p14:sldIdLst>
        </p14:section>
        <p14:section name="LAST" id="{3B9EF2D2-6879-4907-B680-029466EE2642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B7D"/>
    <a:srgbClr val="F4BC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1104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604F68-E05B-4A46-A094-788E41F2C47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AA858844-ACF7-40D1-BF98-8A7BBECDE40D}">
      <dgm:prSet phldrT="[Text]"/>
      <dgm:spPr>
        <a:solidFill>
          <a:srgbClr val="213B7D"/>
        </a:solidFill>
      </dgm:spPr>
      <dgm:t>
        <a:bodyPr/>
        <a:lstStyle/>
        <a:p>
          <a:r>
            <a:rPr lang="en-US" dirty="0"/>
            <a:t>MANAJEMEN PENDAPATAN</a:t>
          </a:r>
          <a:endParaRPr lang="en-ID" dirty="0"/>
        </a:p>
      </dgm:t>
    </dgm:pt>
    <dgm:pt modelId="{416E3EA1-434C-4F0B-9709-1B8C30B5785E}" type="parTrans" cxnId="{FA3ED3D6-D820-4011-8A82-31B622590D38}">
      <dgm:prSet/>
      <dgm:spPr/>
      <dgm:t>
        <a:bodyPr/>
        <a:lstStyle/>
        <a:p>
          <a:endParaRPr lang="en-ID"/>
        </a:p>
      </dgm:t>
    </dgm:pt>
    <dgm:pt modelId="{8CB48537-3784-4DE3-99F4-8AC4B045D58C}" type="sibTrans" cxnId="{FA3ED3D6-D820-4011-8A82-31B622590D38}">
      <dgm:prSet/>
      <dgm:spPr/>
      <dgm:t>
        <a:bodyPr/>
        <a:lstStyle/>
        <a:p>
          <a:endParaRPr lang="en-ID"/>
        </a:p>
      </dgm:t>
    </dgm:pt>
    <dgm:pt modelId="{90322179-B9BB-4AC9-BA13-D9B1B30E2C52}">
      <dgm:prSet phldrT="[Text]"/>
      <dgm:spPr>
        <a:solidFill>
          <a:srgbClr val="F4BC08"/>
        </a:solidFill>
      </dgm:spPr>
      <dgm:t>
        <a:bodyPr/>
        <a:lstStyle/>
        <a:p>
          <a:r>
            <a:rPr lang="en-US" dirty="0"/>
            <a:t>MANAJEMEN BELANJA</a:t>
          </a:r>
          <a:endParaRPr lang="en-ID" dirty="0"/>
        </a:p>
      </dgm:t>
    </dgm:pt>
    <dgm:pt modelId="{D271152D-2286-4B8E-A9E4-866C33EA2D21}" type="parTrans" cxnId="{0FCAB259-6567-4F36-B607-ED2FC6069A2F}">
      <dgm:prSet/>
      <dgm:spPr/>
      <dgm:t>
        <a:bodyPr/>
        <a:lstStyle/>
        <a:p>
          <a:endParaRPr lang="en-ID"/>
        </a:p>
      </dgm:t>
    </dgm:pt>
    <dgm:pt modelId="{E611D3E5-D590-4353-A80B-E7A150372E57}" type="sibTrans" cxnId="{0FCAB259-6567-4F36-B607-ED2FC6069A2F}">
      <dgm:prSet/>
      <dgm:spPr/>
      <dgm:t>
        <a:bodyPr/>
        <a:lstStyle/>
        <a:p>
          <a:endParaRPr lang="en-ID"/>
        </a:p>
      </dgm:t>
    </dgm:pt>
    <dgm:pt modelId="{C8E42997-6DEE-40D9-9D7F-61B9B677C346}">
      <dgm:prSet phldrT="[Text]"/>
      <dgm:spPr>
        <a:solidFill>
          <a:srgbClr val="213B7D"/>
        </a:solidFill>
      </dgm:spPr>
      <dgm:t>
        <a:bodyPr/>
        <a:lstStyle/>
        <a:p>
          <a:r>
            <a:rPr lang="en-US" dirty="0"/>
            <a:t>MANAJEMEN PEMBIAYAAN</a:t>
          </a:r>
          <a:endParaRPr lang="en-ID" dirty="0"/>
        </a:p>
      </dgm:t>
    </dgm:pt>
    <dgm:pt modelId="{1CDD0928-C0E2-41F5-B3E1-EC94A6FA7B8C}" type="parTrans" cxnId="{FE29AC0D-91EB-468F-9553-751BB43711F6}">
      <dgm:prSet/>
      <dgm:spPr/>
      <dgm:t>
        <a:bodyPr/>
        <a:lstStyle/>
        <a:p>
          <a:endParaRPr lang="en-ID"/>
        </a:p>
      </dgm:t>
    </dgm:pt>
    <dgm:pt modelId="{255DBE91-CBB8-4B38-8188-F5765300EBD1}" type="sibTrans" cxnId="{FE29AC0D-91EB-468F-9553-751BB43711F6}">
      <dgm:prSet/>
      <dgm:spPr/>
      <dgm:t>
        <a:bodyPr/>
        <a:lstStyle/>
        <a:p>
          <a:endParaRPr lang="en-ID"/>
        </a:p>
      </dgm:t>
    </dgm:pt>
    <dgm:pt modelId="{E69503C5-8116-43BD-BF36-E4B0684A8548}" type="pres">
      <dgm:prSet presAssocID="{06604F68-E05B-4A46-A094-788E41F2C472}" presName="Name0" presStyleCnt="0">
        <dgm:presLayoutVars>
          <dgm:dir/>
          <dgm:resizeHandles val="exact"/>
        </dgm:presLayoutVars>
      </dgm:prSet>
      <dgm:spPr/>
    </dgm:pt>
    <dgm:pt modelId="{91DFA228-B5FE-457E-A643-15342E713882}" type="pres">
      <dgm:prSet presAssocID="{06604F68-E05B-4A46-A094-788E41F2C472}" presName="fgShape" presStyleLbl="fgShp" presStyleIdx="0" presStyleCnt="1"/>
      <dgm:spPr>
        <a:gradFill flip="none" rotWithShape="1">
          <a:gsLst>
            <a:gs pos="0">
              <a:srgbClr val="F4BC08"/>
            </a:gs>
            <a:gs pos="82000">
              <a:srgbClr val="213B7D"/>
            </a:gs>
            <a:gs pos="67000">
              <a:srgbClr val="213B7D"/>
            </a:gs>
            <a:gs pos="100000">
              <a:schemeClr val="bg1">
                <a:lumMod val="65000"/>
              </a:schemeClr>
            </a:gs>
          </a:gsLst>
          <a:path path="shape">
            <a:fillToRect l="50000" t="50000" r="50000" b="50000"/>
          </a:path>
          <a:tileRect/>
        </a:gradFill>
      </dgm:spPr>
    </dgm:pt>
    <dgm:pt modelId="{BAA9AF01-E1EE-4090-A41E-9B08BF84793B}" type="pres">
      <dgm:prSet presAssocID="{06604F68-E05B-4A46-A094-788E41F2C472}" presName="linComp" presStyleCnt="0"/>
      <dgm:spPr/>
    </dgm:pt>
    <dgm:pt modelId="{3A9A871C-B65C-457F-9DAC-6A9D221DE7D8}" type="pres">
      <dgm:prSet presAssocID="{AA858844-ACF7-40D1-BF98-8A7BBECDE40D}" presName="compNode" presStyleCnt="0"/>
      <dgm:spPr/>
    </dgm:pt>
    <dgm:pt modelId="{098FBE8F-2B10-40DD-9888-215B1F43FD14}" type="pres">
      <dgm:prSet presAssocID="{AA858844-ACF7-40D1-BF98-8A7BBECDE40D}" presName="bkgdShape" presStyleLbl="node1" presStyleIdx="0" presStyleCnt="3" custScaleX="99674"/>
      <dgm:spPr/>
      <dgm:t>
        <a:bodyPr/>
        <a:lstStyle/>
        <a:p>
          <a:endParaRPr lang="en-US"/>
        </a:p>
      </dgm:t>
    </dgm:pt>
    <dgm:pt modelId="{9F215489-0989-4A70-8B05-033E0D5E9CC8}" type="pres">
      <dgm:prSet presAssocID="{AA858844-ACF7-40D1-BF98-8A7BBECDE40D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BD0A65-6D20-4A0D-A222-93D46099E134}" type="pres">
      <dgm:prSet presAssocID="{AA858844-ACF7-40D1-BF98-8A7BBECDE40D}" presName="invisiNode" presStyleLbl="node1" presStyleIdx="0" presStyleCnt="3"/>
      <dgm:spPr/>
    </dgm:pt>
    <dgm:pt modelId="{2069B70E-92E4-42A8-95B5-63D132030078}" type="pres">
      <dgm:prSet presAssocID="{AA858844-ACF7-40D1-BF98-8A7BBECDE40D}" presName="imagNode" presStyleLbl="fgImgPlace1" presStyleIdx="0" presStyleCnt="3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129A43D-353B-455D-B150-002030B73284}" type="pres">
      <dgm:prSet presAssocID="{8CB48537-3784-4DE3-99F4-8AC4B045D58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2DBAF6D-F4D3-41D3-87F9-E68095502643}" type="pres">
      <dgm:prSet presAssocID="{90322179-B9BB-4AC9-BA13-D9B1B30E2C52}" presName="compNode" presStyleCnt="0"/>
      <dgm:spPr/>
    </dgm:pt>
    <dgm:pt modelId="{76FF543C-5BDB-4F84-9B8F-3154214A591A}" type="pres">
      <dgm:prSet presAssocID="{90322179-B9BB-4AC9-BA13-D9B1B30E2C52}" presName="bkgdShape" presStyleLbl="node1" presStyleIdx="1" presStyleCnt="3"/>
      <dgm:spPr/>
      <dgm:t>
        <a:bodyPr/>
        <a:lstStyle/>
        <a:p>
          <a:endParaRPr lang="en-US"/>
        </a:p>
      </dgm:t>
    </dgm:pt>
    <dgm:pt modelId="{BE65424F-7521-4ADA-9AD1-3844D9BDEAD4}" type="pres">
      <dgm:prSet presAssocID="{90322179-B9BB-4AC9-BA13-D9B1B30E2C52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3BB288-2E3F-48B6-A83E-F73CEBECC507}" type="pres">
      <dgm:prSet presAssocID="{90322179-B9BB-4AC9-BA13-D9B1B30E2C52}" presName="invisiNode" presStyleLbl="node1" presStyleIdx="1" presStyleCnt="3"/>
      <dgm:spPr/>
    </dgm:pt>
    <dgm:pt modelId="{29FDD7AA-2452-4C04-804A-CF22B84A832E}" type="pres">
      <dgm:prSet presAssocID="{90322179-B9BB-4AC9-BA13-D9B1B30E2C52}" presName="imagNode" presStyleLbl="fgImgPlace1" presStyleIdx="1" presStyleCnt="3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38DFB6E-5804-49D5-8069-CFE3433CF8FB}" type="pres">
      <dgm:prSet presAssocID="{E611D3E5-D590-4353-A80B-E7A150372E5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0BC6BD0-1300-4DC0-9F33-1AB6D91BFF6E}" type="pres">
      <dgm:prSet presAssocID="{C8E42997-6DEE-40D9-9D7F-61B9B677C346}" presName="compNode" presStyleCnt="0"/>
      <dgm:spPr/>
    </dgm:pt>
    <dgm:pt modelId="{A3D46EB7-BF51-453B-B73C-0FB53262C42E}" type="pres">
      <dgm:prSet presAssocID="{C8E42997-6DEE-40D9-9D7F-61B9B677C346}" presName="bkgdShape" presStyleLbl="node1" presStyleIdx="2" presStyleCnt="3"/>
      <dgm:spPr/>
      <dgm:t>
        <a:bodyPr/>
        <a:lstStyle/>
        <a:p>
          <a:endParaRPr lang="en-US"/>
        </a:p>
      </dgm:t>
    </dgm:pt>
    <dgm:pt modelId="{9962075C-8F70-4331-AFB2-646325EB3816}" type="pres">
      <dgm:prSet presAssocID="{C8E42997-6DEE-40D9-9D7F-61B9B677C346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40792-999B-4334-8A2B-D997382E57EB}" type="pres">
      <dgm:prSet presAssocID="{C8E42997-6DEE-40D9-9D7F-61B9B677C346}" presName="invisiNode" presStyleLbl="node1" presStyleIdx="2" presStyleCnt="3"/>
      <dgm:spPr/>
    </dgm:pt>
    <dgm:pt modelId="{EFF40C7C-ED5A-4425-936D-B43CA8CAA9B7}" type="pres">
      <dgm:prSet presAssocID="{C8E42997-6DEE-40D9-9D7F-61B9B677C346}" presName="imagNode" presStyleLbl="fgImgPlace1" presStyleIdx="2" presStyleCnt="3"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F9CAC6A6-1A5B-4668-BD2B-D777DF3A8876}" type="presOf" srcId="{8CB48537-3784-4DE3-99F4-8AC4B045D58C}" destId="{7129A43D-353B-455D-B150-002030B73284}" srcOrd="0" destOrd="0" presId="urn:microsoft.com/office/officeart/2005/8/layout/hList7"/>
    <dgm:cxn modelId="{5E0BEE21-DE14-4444-B3BD-50E95229F122}" type="presOf" srcId="{C8E42997-6DEE-40D9-9D7F-61B9B677C346}" destId="{A3D46EB7-BF51-453B-B73C-0FB53262C42E}" srcOrd="0" destOrd="0" presId="urn:microsoft.com/office/officeart/2005/8/layout/hList7"/>
    <dgm:cxn modelId="{1A67FC62-A419-45D7-B550-9F74A96CEDFE}" type="presOf" srcId="{C8E42997-6DEE-40D9-9D7F-61B9B677C346}" destId="{9962075C-8F70-4331-AFB2-646325EB3816}" srcOrd="1" destOrd="0" presId="urn:microsoft.com/office/officeart/2005/8/layout/hList7"/>
    <dgm:cxn modelId="{62672E09-0915-4AEC-82FA-800C07596801}" type="presOf" srcId="{AA858844-ACF7-40D1-BF98-8A7BBECDE40D}" destId="{9F215489-0989-4A70-8B05-033E0D5E9CC8}" srcOrd="1" destOrd="0" presId="urn:microsoft.com/office/officeart/2005/8/layout/hList7"/>
    <dgm:cxn modelId="{FA3ED3D6-D820-4011-8A82-31B622590D38}" srcId="{06604F68-E05B-4A46-A094-788E41F2C472}" destId="{AA858844-ACF7-40D1-BF98-8A7BBECDE40D}" srcOrd="0" destOrd="0" parTransId="{416E3EA1-434C-4F0B-9709-1B8C30B5785E}" sibTransId="{8CB48537-3784-4DE3-99F4-8AC4B045D58C}"/>
    <dgm:cxn modelId="{F867C83A-3E2B-4BCA-BDAA-FFA8508E05CF}" type="presOf" srcId="{90322179-B9BB-4AC9-BA13-D9B1B30E2C52}" destId="{BE65424F-7521-4ADA-9AD1-3844D9BDEAD4}" srcOrd="1" destOrd="0" presId="urn:microsoft.com/office/officeart/2005/8/layout/hList7"/>
    <dgm:cxn modelId="{22EECF0D-4237-44DB-9F8D-732E2C4C5CEE}" type="presOf" srcId="{AA858844-ACF7-40D1-BF98-8A7BBECDE40D}" destId="{098FBE8F-2B10-40DD-9888-215B1F43FD14}" srcOrd="0" destOrd="0" presId="urn:microsoft.com/office/officeart/2005/8/layout/hList7"/>
    <dgm:cxn modelId="{3CBB86CB-FCB2-455B-BBB1-99C378B54A0A}" type="presOf" srcId="{E611D3E5-D590-4353-A80B-E7A150372E57}" destId="{A38DFB6E-5804-49D5-8069-CFE3433CF8FB}" srcOrd="0" destOrd="0" presId="urn:microsoft.com/office/officeart/2005/8/layout/hList7"/>
    <dgm:cxn modelId="{A9749564-011D-4C52-8A98-25191AEC5B9B}" type="presOf" srcId="{90322179-B9BB-4AC9-BA13-D9B1B30E2C52}" destId="{76FF543C-5BDB-4F84-9B8F-3154214A591A}" srcOrd="0" destOrd="0" presId="urn:microsoft.com/office/officeart/2005/8/layout/hList7"/>
    <dgm:cxn modelId="{6F2CBC2D-F1C8-4E29-8893-40DEDA0E68B7}" type="presOf" srcId="{06604F68-E05B-4A46-A094-788E41F2C472}" destId="{E69503C5-8116-43BD-BF36-E4B0684A8548}" srcOrd="0" destOrd="0" presId="urn:microsoft.com/office/officeart/2005/8/layout/hList7"/>
    <dgm:cxn modelId="{0FCAB259-6567-4F36-B607-ED2FC6069A2F}" srcId="{06604F68-E05B-4A46-A094-788E41F2C472}" destId="{90322179-B9BB-4AC9-BA13-D9B1B30E2C52}" srcOrd="1" destOrd="0" parTransId="{D271152D-2286-4B8E-A9E4-866C33EA2D21}" sibTransId="{E611D3E5-D590-4353-A80B-E7A150372E57}"/>
    <dgm:cxn modelId="{FE29AC0D-91EB-468F-9553-751BB43711F6}" srcId="{06604F68-E05B-4A46-A094-788E41F2C472}" destId="{C8E42997-6DEE-40D9-9D7F-61B9B677C346}" srcOrd="2" destOrd="0" parTransId="{1CDD0928-C0E2-41F5-B3E1-EC94A6FA7B8C}" sibTransId="{255DBE91-CBB8-4B38-8188-F5765300EBD1}"/>
    <dgm:cxn modelId="{9646EAFE-053F-4E3B-849E-44CD3EFA8E21}" type="presParOf" srcId="{E69503C5-8116-43BD-BF36-E4B0684A8548}" destId="{91DFA228-B5FE-457E-A643-15342E713882}" srcOrd="0" destOrd="0" presId="urn:microsoft.com/office/officeart/2005/8/layout/hList7"/>
    <dgm:cxn modelId="{98F3D6DE-9CC4-428D-9760-6ACB9CF818B6}" type="presParOf" srcId="{E69503C5-8116-43BD-BF36-E4B0684A8548}" destId="{BAA9AF01-E1EE-4090-A41E-9B08BF84793B}" srcOrd="1" destOrd="0" presId="urn:microsoft.com/office/officeart/2005/8/layout/hList7"/>
    <dgm:cxn modelId="{E597D09A-0946-4525-902F-8ED133E6B883}" type="presParOf" srcId="{BAA9AF01-E1EE-4090-A41E-9B08BF84793B}" destId="{3A9A871C-B65C-457F-9DAC-6A9D221DE7D8}" srcOrd="0" destOrd="0" presId="urn:microsoft.com/office/officeart/2005/8/layout/hList7"/>
    <dgm:cxn modelId="{4026B828-5CAD-4361-BEBF-8F4CEE6A9706}" type="presParOf" srcId="{3A9A871C-B65C-457F-9DAC-6A9D221DE7D8}" destId="{098FBE8F-2B10-40DD-9888-215B1F43FD14}" srcOrd="0" destOrd="0" presId="urn:microsoft.com/office/officeart/2005/8/layout/hList7"/>
    <dgm:cxn modelId="{6B6594F4-8D17-4A50-900F-4AA796EAB2BF}" type="presParOf" srcId="{3A9A871C-B65C-457F-9DAC-6A9D221DE7D8}" destId="{9F215489-0989-4A70-8B05-033E0D5E9CC8}" srcOrd="1" destOrd="0" presId="urn:microsoft.com/office/officeart/2005/8/layout/hList7"/>
    <dgm:cxn modelId="{EB9CFBDB-445C-4CFA-A4D7-71752BC7B39C}" type="presParOf" srcId="{3A9A871C-B65C-457F-9DAC-6A9D221DE7D8}" destId="{06BD0A65-6D20-4A0D-A222-93D46099E134}" srcOrd="2" destOrd="0" presId="urn:microsoft.com/office/officeart/2005/8/layout/hList7"/>
    <dgm:cxn modelId="{7B755D25-9C3E-4AD3-B576-635B45E3A8D9}" type="presParOf" srcId="{3A9A871C-B65C-457F-9DAC-6A9D221DE7D8}" destId="{2069B70E-92E4-42A8-95B5-63D132030078}" srcOrd="3" destOrd="0" presId="urn:microsoft.com/office/officeart/2005/8/layout/hList7"/>
    <dgm:cxn modelId="{9DCD6219-F87D-4E18-8262-DB5434581823}" type="presParOf" srcId="{BAA9AF01-E1EE-4090-A41E-9B08BF84793B}" destId="{7129A43D-353B-455D-B150-002030B73284}" srcOrd="1" destOrd="0" presId="urn:microsoft.com/office/officeart/2005/8/layout/hList7"/>
    <dgm:cxn modelId="{5FB8DA79-E206-44EF-9D7F-706360CC7FC4}" type="presParOf" srcId="{BAA9AF01-E1EE-4090-A41E-9B08BF84793B}" destId="{92DBAF6D-F4D3-41D3-87F9-E68095502643}" srcOrd="2" destOrd="0" presId="urn:microsoft.com/office/officeart/2005/8/layout/hList7"/>
    <dgm:cxn modelId="{35067411-C25C-4E4D-A127-3BA5454500D5}" type="presParOf" srcId="{92DBAF6D-F4D3-41D3-87F9-E68095502643}" destId="{76FF543C-5BDB-4F84-9B8F-3154214A591A}" srcOrd="0" destOrd="0" presId="urn:microsoft.com/office/officeart/2005/8/layout/hList7"/>
    <dgm:cxn modelId="{98C70157-7909-4CB3-B5AD-3BF60F629ED6}" type="presParOf" srcId="{92DBAF6D-F4D3-41D3-87F9-E68095502643}" destId="{BE65424F-7521-4ADA-9AD1-3844D9BDEAD4}" srcOrd="1" destOrd="0" presId="urn:microsoft.com/office/officeart/2005/8/layout/hList7"/>
    <dgm:cxn modelId="{038FCFF2-2166-4512-BDC1-F2512C9E0C0C}" type="presParOf" srcId="{92DBAF6D-F4D3-41D3-87F9-E68095502643}" destId="{8F3BB288-2E3F-48B6-A83E-F73CEBECC507}" srcOrd="2" destOrd="0" presId="urn:microsoft.com/office/officeart/2005/8/layout/hList7"/>
    <dgm:cxn modelId="{E1E3FAC1-5864-433D-A099-922E6F7C5F2C}" type="presParOf" srcId="{92DBAF6D-F4D3-41D3-87F9-E68095502643}" destId="{29FDD7AA-2452-4C04-804A-CF22B84A832E}" srcOrd="3" destOrd="0" presId="urn:microsoft.com/office/officeart/2005/8/layout/hList7"/>
    <dgm:cxn modelId="{E86F36B4-3BE3-4A5B-A0AF-7EBCBAB62DBC}" type="presParOf" srcId="{BAA9AF01-E1EE-4090-A41E-9B08BF84793B}" destId="{A38DFB6E-5804-49D5-8069-CFE3433CF8FB}" srcOrd="3" destOrd="0" presId="urn:microsoft.com/office/officeart/2005/8/layout/hList7"/>
    <dgm:cxn modelId="{9E257702-84CB-484F-89F9-CFD9030827D8}" type="presParOf" srcId="{BAA9AF01-E1EE-4090-A41E-9B08BF84793B}" destId="{90BC6BD0-1300-4DC0-9F33-1AB6D91BFF6E}" srcOrd="4" destOrd="0" presId="urn:microsoft.com/office/officeart/2005/8/layout/hList7"/>
    <dgm:cxn modelId="{E1E5103F-73BC-4151-8726-FA0429E51F75}" type="presParOf" srcId="{90BC6BD0-1300-4DC0-9F33-1AB6D91BFF6E}" destId="{A3D46EB7-BF51-453B-B73C-0FB53262C42E}" srcOrd="0" destOrd="0" presId="urn:microsoft.com/office/officeart/2005/8/layout/hList7"/>
    <dgm:cxn modelId="{35BEA06A-E14B-4388-8B79-9CFDBC94A96A}" type="presParOf" srcId="{90BC6BD0-1300-4DC0-9F33-1AB6D91BFF6E}" destId="{9962075C-8F70-4331-AFB2-646325EB3816}" srcOrd="1" destOrd="0" presId="urn:microsoft.com/office/officeart/2005/8/layout/hList7"/>
    <dgm:cxn modelId="{4600B183-D19E-471D-8C02-E44B97106138}" type="presParOf" srcId="{90BC6BD0-1300-4DC0-9F33-1AB6D91BFF6E}" destId="{1EA40792-999B-4334-8A2B-D997382E57EB}" srcOrd="2" destOrd="0" presId="urn:microsoft.com/office/officeart/2005/8/layout/hList7"/>
    <dgm:cxn modelId="{A920FF99-149E-4932-B17F-1AD161443ACC}" type="presParOf" srcId="{90BC6BD0-1300-4DC0-9F33-1AB6D91BFF6E}" destId="{EFF40C7C-ED5A-4425-936D-B43CA8CAA9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FBE8F-2B10-40DD-9888-215B1F43FD14}">
      <dsp:nvSpPr>
        <dsp:cNvPr id="0" name=""/>
        <dsp:cNvSpPr/>
      </dsp:nvSpPr>
      <dsp:spPr>
        <a:xfrm>
          <a:off x="6034" y="0"/>
          <a:ext cx="2646438" cy="3579035"/>
        </a:xfrm>
        <a:prstGeom prst="roundRect">
          <a:avLst>
            <a:gd name="adj" fmla="val 10000"/>
          </a:avLst>
        </a:prstGeom>
        <a:solidFill>
          <a:srgbClr val="213B7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MANAJEMEN PENDAPATAN</a:t>
          </a:r>
          <a:endParaRPr lang="en-ID" sz="3100" kern="1200" dirty="0"/>
        </a:p>
      </dsp:txBody>
      <dsp:txXfrm>
        <a:off x="6034" y="1431614"/>
        <a:ext cx="2646438" cy="1431614"/>
      </dsp:txXfrm>
    </dsp:sp>
    <dsp:sp modelId="{2069B70E-92E4-42A8-95B5-63D132030078}">
      <dsp:nvSpPr>
        <dsp:cNvPr id="0" name=""/>
        <dsp:cNvSpPr/>
      </dsp:nvSpPr>
      <dsp:spPr>
        <a:xfrm>
          <a:off x="733344" y="214742"/>
          <a:ext cx="1191818" cy="1191818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FF543C-5BDB-4F84-9B8F-3154214A591A}">
      <dsp:nvSpPr>
        <dsp:cNvPr id="0" name=""/>
        <dsp:cNvSpPr/>
      </dsp:nvSpPr>
      <dsp:spPr>
        <a:xfrm>
          <a:off x="2732125" y="0"/>
          <a:ext cx="2655093" cy="3579035"/>
        </a:xfrm>
        <a:prstGeom prst="roundRect">
          <a:avLst>
            <a:gd name="adj" fmla="val 10000"/>
          </a:avLst>
        </a:prstGeom>
        <a:solidFill>
          <a:srgbClr val="F4BC0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MANAJEMEN BELANJA</a:t>
          </a:r>
          <a:endParaRPr lang="en-ID" sz="3100" kern="1200" dirty="0"/>
        </a:p>
      </dsp:txBody>
      <dsp:txXfrm>
        <a:off x="2732125" y="1431614"/>
        <a:ext cx="2655093" cy="1431614"/>
      </dsp:txXfrm>
    </dsp:sp>
    <dsp:sp modelId="{29FDD7AA-2452-4C04-804A-CF22B84A832E}">
      <dsp:nvSpPr>
        <dsp:cNvPr id="0" name=""/>
        <dsp:cNvSpPr/>
      </dsp:nvSpPr>
      <dsp:spPr>
        <a:xfrm>
          <a:off x="3463762" y="214742"/>
          <a:ext cx="1191818" cy="1191818"/>
        </a:xfrm>
        <a:prstGeom prst="ellipse">
          <a:avLst/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46EB7-BF51-453B-B73C-0FB53262C42E}">
      <dsp:nvSpPr>
        <dsp:cNvPr id="0" name=""/>
        <dsp:cNvSpPr/>
      </dsp:nvSpPr>
      <dsp:spPr>
        <a:xfrm>
          <a:off x="5466871" y="0"/>
          <a:ext cx="2655093" cy="3579035"/>
        </a:xfrm>
        <a:prstGeom prst="roundRect">
          <a:avLst>
            <a:gd name="adj" fmla="val 10000"/>
          </a:avLst>
        </a:prstGeom>
        <a:solidFill>
          <a:srgbClr val="213B7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MANAJEMEN PEMBIAYAAN</a:t>
          </a:r>
          <a:endParaRPr lang="en-ID" sz="3100" kern="1200" dirty="0"/>
        </a:p>
      </dsp:txBody>
      <dsp:txXfrm>
        <a:off x="5466871" y="1431614"/>
        <a:ext cx="2655093" cy="1431614"/>
      </dsp:txXfrm>
    </dsp:sp>
    <dsp:sp modelId="{EFF40C7C-ED5A-4425-936D-B43CA8CAA9B7}">
      <dsp:nvSpPr>
        <dsp:cNvPr id="0" name=""/>
        <dsp:cNvSpPr/>
      </dsp:nvSpPr>
      <dsp:spPr>
        <a:xfrm>
          <a:off x="6198509" y="214742"/>
          <a:ext cx="1191818" cy="1191818"/>
        </a:xfrm>
        <a:prstGeom prst="ellipse">
          <a:avLst/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DFA228-B5FE-457E-A643-15342E713882}">
      <dsp:nvSpPr>
        <dsp:cNvPr id="0" name=""/>
        <dsp:cNvSpPr/>
      </dsp:nvSpPr>
      <dsp:spPr>
        <a:xfrm>
          <a:off x="325119" y="2863228"/>
          <a:ext cx="7477760" cy="536855"/>
        </a:xfrm>
        <a:prstGeom prst="leftRightArrow">
          <a:avLst/>
        </a:prstGeom>
        <a:gradFill flip="none" rotWithShape="1">
          <a:gsLst>
            <a:gs pos="0">
              <a:srgbClr val="F4BC08"/>
            </a:gs>
            <a:gs pos="82000">
              <a:srgbClr val="213B7D"/>
            </a:gs>
            <a:gs pos="67000">
              <a:srgbClr val="213B7D"/>
            </a:gs>
            <a:gs pos="100000">
              <a:schemeClr val="bg1">
                <a:lumMod val="65000"/>
              </a:schemeClr>
            </a:gs>
          </a:gsLst>
          <a:path path="shap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6E70C-FD3F-47B6-B70A-A1BAAE3C6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8BA507-9890-4757-92D0-7D46AB45E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1DA87BF-EDF2-469D-939D-0375C03BE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D17989-2E00-4468-8D50-AE91686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888AA1-347F-4784-91CA-77835453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652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348AB4-830C-43F3-A7C1-1D422AA8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631BDEE-8D78-4F64-B02C-DE52F130F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700D1C-4F2C-4829-A58D-3B18759D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9F82A1-1C75-43EE-BB24-7349C532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72B6C8-1B4F-4BB7-AE5D-700F2EBC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12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023B15E-DA6D-4994-907C-38859CBE5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999F8B-58C5-4F2F-ADD4-08FF5A498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9B2ACD-4963-457F-9164-C7BBE37CF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3FD965-8200-451B-BEC5-996E12FC8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EAC6F9-4B14-4770-817F-CECA97A73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641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B0CC8-6C42-4100-AF7B-564FDEF57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BAE564-5FCA-4590-854A-575937C92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1373D2-D0CD-406C-AC34-2602FDC8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55995E-08BE-478D-B8AD-CD2ECA0F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ABC306-6DBD-4576-AFC6-17352ACFF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206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C953FB-D30A-44CB-A8F8-91290D0F4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07C534-97EF-447B-B48E-B7A2CFDEC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AAFE64-CA75-4DBE-86D1-7CAE38CC5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DAA17-9BA9-4AD9-A25C-023941CF3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316686-EC35-44C4-BCAE-2AC5103B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661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E56D99-3655-4C99-AE9D-AAB928C3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139109-4F65-44FF-9C39-9E8B39CA0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490A02-87F2-4F9F-940F-0CF6E89E7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D85E3AD-25C1-4309-B385-515B26DFB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DE4988-37CC-4DDC-BFC1-39C7D701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A5F899-9652-4585-827B-754045FE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8029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47B75-5C16-4904-8B32-ADEA56DAA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3CFDB28-6E97-434F-8E2F-EB572E2FA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530840-F863-4BBB-82C4-3EDE50DC7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BF37207-41DE-4AF0-9161-D8F2459D0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0117AC4-4B7C-47F6-B849-2C30FDC72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7913534-E716-43FA-A155-9869AEFB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B6C7B81-1763-4A0A-8C94-F67D581D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8F8C362-24A7-4BD6-815F-170862C50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561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25EBB6-8D4D-4C1C-8CCF-2B7F7457A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72B3340-3314-4BDC-A268-2E2389493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BF25E11-B66D-404C-90EB-32F789AE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704D210-675A-460D-B5E8-83CB6C0CB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050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6017CC0-A297-452F-BDAA-D1091501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022F79-BF5A-46A5-8C75-806BBF4F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638AFC-30F8-4009-9F3F-EFD73732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481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88864-1115-4BE4-83F9-54BAD2D48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E56F85-EF6B-4107-8C05-38175F379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900199A-4D37-44DD-AC25-B84311431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B6BEA64-D2D6-438B-B7D1-1C1490983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285BC5D-4188-4863-95FE-729223E46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239A5-A4CF-463C-AD59-6FE476BD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198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74BA5-2C8E-4B14-910D-4F970ECED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2F5B070-2C86-417D-96A2-D5326C7BD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FABFF8-84D7-492D-AD7C-3DB6661D1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F34C18-AE24-4D54-A5B7-B202DC50E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4821D03-0AC2-4828-88EF-E3160CCC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3144ED-F0F2-4048-A42A-F625292E8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426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205066F-00E6-420A-9410-D04732D2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6D2FCF-5747-4A0D-BA63-3703943B8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1C823D-3124-40A2-ABC3-ADEBD8B55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B116-ED35-4B02-8A1D-BBC76A92457C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4F682D-B43D-4551-A5F8-BD3327CDE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F528BA-11D9-4D32-A2BF-BE05DBAED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8FA2-D0E3-46AA-AD65-A6D18C4A15C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4587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ajak.go.id/id/peraturan/pajak-daerah-dan-retribusi-daerah-0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ajak.go.id/id/peraturan/pajak-daerah-dan-retribusi-daerah-0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jpk.kemenkeu.go.id/?p=5726" TargetMode="External"/><Relationship Id="rId2" Type="http://schemas.openxmlformats.org/officeDocument/2006/relationships/hyperlink" Target="https://peraturan.bpk.go.id/Home/Details/49713/pp-no-55-tahun-2005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jpk.kemenkeu.go.id/wp-content/uploads/2016/01/DAU.pdf" TargetMode="External"/><Relationship Id="rId4" Type="http://schemas.openxmlformats.org/officeDocument/2006/relationships/hyperlink" Target="https://djpk.kemenkeu.go.id/wp-content/uploads/2016/01/DAK.pd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>
            <a:extLst>
              <a:ext uri="{FF2B5EF4-FFF2-40B4-BE49-F238E27FC236}">
                <a16:creationId xmlns:a16="http://schemas.microsoft.com/office/drawing/2014/main" xmlns="" id="{C76435A7-BD35-4D80-9D49-0B4C608AA92D}"/>
              </a:ext>
            </a:extLst>
          </p:cNvPr>
          <p:cNvGrpSpPr/>
          <p:nvPr/>
        </p:nvGrpSpPr>
        <p:grpSpPr>
          <a:xfrm>
            <a:off x="-14514" y="121839"/>
            <a:ext cx="12206514" cy="6720119"/>
            <a:chOff x="-14514" y="121839"/>
            <a:chExt cx="12206514" cy="672011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xmlns="" id="{7152E5EC-17AC-409A-A787-F06D5BAECC6F}"/>
                </a:ext>
              </a:extLst>
            </p:cNvPr>
            <p:cNvGrpSpPr/>
            <p:nvPr/>
          </p:nvGrpSpPr>
          <p:grpSpPr>
            <a:xfrm>
              <a:off x="3278895" y="121839"/>
              <a:ext cx="5634211" cy="3706304"/>
              <a:chOff x="3548738" y="121839"/>
              <a:chExt cx="5634211" cy="3706304"/>
            </a:xfrm>
            <a:blipFill>
              <a:blip r:embed="rId2"/>
              <a:stretch>
                <a:fillRect/>
              </a:stretch>
            </a:blipFill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xmlns="" id="{EB9DDDD5-B752-40A5-BA5C-88986218EDE4}"/>
                  </a:ext>
                </a:extLst>
              </p:cNvPr>
              <p:cNvSpPr/>
              <p:nvPr/>
            </p:nvSpPr>
            <p:spPr>
              <a:xfrm>
                <a:off x="5573485" y="540658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xmlns="" id="{4D84389F-5D5E-4780-98B1-B766CC5542B2}"/>
                  </a:ext>
                </a:extLst>
              </p:cNvPr>
              <p:cNvSpPr/>
              <p:nvPr/>
            </p:nvSpPr>
            <p:spPr>
              <a:xfrm>
                <a:off x="6088743" y="431034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xmlns="" id="{D8897E53-9512-411D-9DFA-2C3E44F9BCC7}"/>
                  </a:ext>
                </a:extLst>
              </p:cNvPr>
              <p:cNvSpPr/>
              <p:nvPr/>
            </p:nvSpPr>
            <p:spPr>
              <a:xfrm>
                <a:off x="6611258" y="785204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xmlns="" id="{78B2329D-7C63-40C2-A4A4-D1D77E0B9885}"/>
                  </a:ext>
                </a:extLst>
              </p:cNvPr>
              <p:cNvSpPr/>
              <p:nvPr/>
            </p:nvSpPr>
            <p:spPr>
              <a:xfrm>
                <a:off x="7112002" y="121839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xmlns="" id="{B6E81BC4-5284-4F54-A31A-DCEC6B762B0D}"/>
                  </a:ext>
                </a:extLst>
              </p:cNvPr>
              <p:cNvSpPr/>
              <p:nvPr/>
            </p:nvSpPr>
            <p:spPr>
              <a:xfrm>
                <a:off x="7634517" y="315686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xmlns="" id="{744BA863-7DE5-4AE2-BEAB-9460C91CA46B}"/>
                  </a:ext>
                </a:extLst>
              </p:cNvPr>
              <p:cNvSpPr/>
              <p:nvPr/>
            </p:nvSpPr>
            <p:spPr>
              <a:xfrm>
                <a:off x="5072741" y="304800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xmlns="" id="{3C7857F3-63E1-4DEB-B034-080AD920D684}"/>
                  </a:ext>
                </a:extLst>
              </p:cNvPr>
              <p:cNvSpPr/>
              <p:nvPr/>
            </p:nvSpPr>
            <p:spPr>
              <a:xfrm>
                <a:off x="4564740" y="630606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xmlns="" id="{BE6F6981-8E67-4F31-BA19-EE575B9EFD97}"/>
                  </a:ext>
                </a:extLst>
              </p:cNvPr>
              <p:cNvSpPr/>
              <p:nvPr/>
            </p:nvSpPr>
            <p:spPr>
              <a:xfrm>
                <a:off x="8142518" y="645120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xmlns="" id="{68A47B2C-E942-4D77-A3DF-2877FEEAF19A}"/>
                  </a:ext>
                </a:extLst>
              </p:cNvPr>
              <p:cNvSpPr/>
              <p:nvPr/>
            </p:nvSpPr>
            <p:spPr>
              <a:xfrm>
                <a:off x="4049482" y="939801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xmlns="" id="{CFC4C88D-08DE-498C-9BCD-269CFD417CB0}"/>
                  </a:ext>
                </a:extLst>
              </p:cNvPr>
              <p:cNvSpPr/>
              <p:nvPr/>
            </p:nvSpPr>
            <p:spPr>
              <a:xfrm>
                <a:off x="8660434" y="463692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xmlns="" id="{22036B9A-F1DD-4E76-B19D-D32D9B3531DE}"/>
                  </a:ext>
                </a:extLst>
              </p:cNvPr>
              <p:cNvSpPr/>
              <p:nvPr/>
            </p:nvSpPr>
            <p:spPr>
              <a:xfrm>
                <a:off x="3548738" y="540658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551544" y="4325261"/>
              <a:ext cx="110889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latin typeface="Arial Black" panose="020B0A04020102020204" pitchFamily="34" charset="0"/>
                </a:rPr>
                <a:t>MANAJEMEN PENDAPATAN DAERAH</a:t>
              </a:r>
              <a:endParaRPr lang="en-ID" sz="3200" b="1" dirty="0">
                <a:latin typeface="Arial Black" panose="020B0A04020102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8ABE6EA5-20BC-4D2D-A2B8-8603BB0A2CD5}"/>
                </a:ext>
              </a:extLst>
            </p:cNvPr>
            <p:cNvSpPr txBox="1"/>
            <p:nvPr/>
          </p:nvSpPr>
          <p:spPr>
            <a:xfrm>
              <a:off x="3024027" y="5021943"/>
              <a:ext cx="61439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 Black" panose="020B0A04020102020204" pitchFamily="34" charset="0"/>
                  <a:ea typeface="Verdana" panose="020B0604030504040204" pitchFamily="34" charset="0"/>
                </a:rPr>
                <a:t>TONI NURHADIANTO, S.E., </a:t>
              </a:r>
              <a:r>
                <a:rPr lang="en-US" b="1" dirty="0" err="1">
                  <a:latin typeface="Arial Black" panose="020B0A04020102020204" pitchFamily="34" charset="0"/>
                  <a:ea typeface="Verdana" panose="020B0604030504040204" pitchFamily="34" charset="0"/>
                </a:rPr>
                <a:t>M.Sc</a:t>
              </a:r>
              <a:endParaRPr lang="en-ID" b="1" dirty="0">
                <a:latin typeface="Arial Black" panose="020B0A04020102020204" pitchFamily="34" charset="0"/>
                <a:ea typeface="Verdana" panose="020B060403050404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50510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PRINSIP DASAR MANAJEMEN PENERIMAAN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4" y="2073361"/>
            <a:ext cx="9833811" cy="333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akuntabilitas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pengawasan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kebocoran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persyaratan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(TI);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staff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berkopeten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keahian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memadai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korupsi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48DD7CB7-BCB9-4E87-A57F-66CC8047B0D2}"/>
              </a:ext>
            </a:extLst>
          </p:cNvPr>
          <p:cNvSpPr/>
          <p:nvPr/>
        </p:nvSpPr>
        <p:spPr>
          <a:xfrm>
            <a:off x="1179093" y="1445773"/>
            <a:ext cx="3930315" cy="629652"/>
          </a:xfrm>
          <a:prstGeom prst="roundRect">
            <a:avLst>
              <a:gd name="adj" fmla="val 50000"/>
            </a:avLst>
          </a:prstGeom>
          <a:solidFill>
            <a:srgbClr val="F4BC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213B7D"/>
                </a:solidFill>
              </a:rPr>
              <a:t>Transparansi</a:t>
            </a:r>
            <a:r>
              <a:rPr lang="en-US" b="1" dirty="0">
                <a:solidFill>
                  <a:srgbClr val="213B7D"/>
                </a:solidFill>
              </a:rPr>
              <a:t> dan </a:t>
            </a:r>
            <a:r>
              <a:rPr lang="en-US" b="1" dirty="0" err="1">
                <a:solidFill>
                  <a:srgbClr val="213B7D"/>
                </a:solidFill>
              </a:rPr>
              <a:t>akuntabilitas</a:t>
            </a:r>
            <a:endParaRPr lang="en-ID" b="1" dirty="0">
              <a:solidFill>
                <a:srgbClr val="213B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167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222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otonomi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desentralisasi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fiscal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kemandirian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ketergantungan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fiscal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diskresi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8590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2777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orang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badan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imbalan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keperluan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sebesar-besarnya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kemakmuran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Pasal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 Ayat 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No. 28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8" y="1700164"/>
            <a:ext cx="3535353" cy="551545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PAJAK DAERAH</a:t>
              </a:r>
              <a:endParaRPr lang="en-ID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1453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56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Devas (1989),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Lima (5)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8" y="1700164"/>
            <a:ext cx="3535353" cy="551545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PAJAK DAERAH</a:t>
              </a:r>
              <a:endParaRPr lang="en-ID" b="1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7C9AEC4E-67D2-467A-A7A3-7BC97C9F347C}"/>
              </a:ext>
            </a:extLst>
          </p:cNvPr>
          <p:cNvGrpSpPr/>
          <p:nvPr/>
        </p:nvGrpSpPr>
        <p:grpSpPr>
          <a:xfrm>
            <a:off x="283729" y="2992496"/>
            <a:ext cx="11624512" cy="3363741"/>
            <a:chOff x="283729" y="3094094"/>
            <a:chExt cx="11624512" cy="336374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3EDA76AC-3418-4335-BCDD-9E169851309C}"/>
                </a:ext>
              </a:extLst>
            </p:cNvPr>
            <p:cNvGrpSpPr/>
            <p:nvPr/>
          </p:nvGrpSpPr>
          <p:grpSpPr>
            <a:xfrm>
              <a:off x="283729" y="3094094"/>
              <a:ext cx="2254352" cy="3314017"/>
              <a:chOff x="343703" y="3083157"/>
              <a:chExt cx="2617212" cy="3314017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5C546AC5-C0F3-4B14-B641-5B921F3448FE}"/>
                  </a:ext>
                </a:extLst>
              </p:cNvPr>
              <p:cNvGrpSpPr/>
              <p:nvPr/>
            </p:nvGrpSpPr>
            <p:grpSpPr>
              <a:xfrm>
                <a:off x="343703" y="3083157"/>
                <a:ext cx="2617212" cy="3314017"/>
                <a:chOff x="343703" y="3083157"/>
                <a:chExt cx="2617212" cy="3314017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xmlns="" id="{CB3983B6-1AAD-48DF-9B2A-77B5E0A9C0CE}"/>
                    </a:ext>
                  </a:extLst>
                </p:cNvPr>
                <p:cNvSpPr/>
                <p:nvPr/>
              </p:nvSpPr>
              <p:spPr>
                <a:xfrm>
                  <a:off x="343703" y="3083157"/>
                  <a:ext cx="2617211" cy="3314017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xmlns="" id="{F74FCD9F-C31E-48F0-93CD-ABB291C2364D}"/>
                    </a:ext>
                  </a:extLst>
                </p:cNvPr>
                <p:cNvSpPr/>
                <p:nvPr/>
              </p:nvSpPr>
              <p:spPr>
                <a:xfrm>
                  <a:off x="478973" y="3203580"/>
                  <a:ext cx="2481942" cy="56195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  <a:effectLst>
                  <a:innerShdw blurRad="228600" dist="1143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rgbClr val="213B7D"/>
                      </a:solidFill>
                    </a:rPr>
                    <a:t>PRINSIP ELASTISITAS</a:t>
                  </a:r>
                  <a:endParaRPr lang="en-ID" sz="1600" b="1" dirty="0">
                    <a:solidFill>
                      <a:srgbClr val="213B7D"/>
                    </a:solidFill>
                  </a:endParaRP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3ED325A3-9F1B-4CE4-86C5-BDB521B24A1D}"/>
                  </a:ext>
                </a:extLst>
              </p:cNvPr>
              <p:cNvSpPr txBox="1"/>
              <p:nvPr/>
            </p:nvSpPr>
            <p:spPr>
              <a:xfrm>
                <a:off x="478972" y="3769242"/>
                <a:ext cx="2380341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memberikan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mudah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naik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turun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mengikuti</a:t>
                </a:r>
                <a:r>
                  <a:rPr lang="en-US" sz="1400" dirty="0">
                    <a:solidFill>
                      <a:schemeClr val="bg1"/>
                    </a:solidFill>
                  </a:rPr>
                  <a:t> naik/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turunnya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tingkat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,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maksud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pemerintah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perlu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meningkatkan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sebelum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menaikan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.</a:t>
                </a:r>
                <a:endParaRPr lang="en-ID" sz="1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xmlns="" id="{DB0030E1-06BB-435C-8946-1304BBF44659}"/>
                </a:ext>
              </a:extLst>
            </p:cNvPr>
            <p:cNvGrpSpPr/>
            <p:nvPr/>
          </p:nvGrpSpPr>
          <p:grpSpPr>
            <a:xfrm>
              <a:off x="2626269" y="3094094"/>
              <a:ext cx="2254352" cy="3363741"/>
              <a:chOff x="343703" y="3083157"/>
              <a:chExt cx="2617212" cy="3363741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xmlns="" id="{6D4CC41A-34A6-4C9B-80C4-902B72C4A356}"/>
                  </a:ext>
                </a:extLst>
              </p:cNvPr>
              <p:cNvGrpSpPr/>
              <p:nvPr/>
            </p:nvGrpSpPr>
            <p:grpSpPr>
              <a:xfrm>
                <a:off x="343703" y="3083157"/>
                <a:ext cx="2617212" cy="3314017"/>
                <a:chOff x="343703" y="3083157"/>
                <a:chExt cx="2617212" cy="3314017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xmlns="" id="{20127507-6D6A-4378-91F4-AF8D9FB00EC8}"/>
                    </a:ext>
                  </a:extLst>
                </p:cNvPr>
                <p:cNvSpPr/>
                <p:nvPr/>
              </p:nvSpPr>
              <p:spPr>
                <a:xfrm>
                  <a:off x="343703" y="3083157"/>
                  <a:ext cx="2617211" cy="3314017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xmlns="" id="{C90D54C4-5E61-4C1C-B848-E7176807A2D4}"/>
                    </a:ext>
                  </a:extLst>
                </p:cNvPr>
                <p:cNvSpPr/>
                <p:nvPr/>
              </p:nvSpPr>
              <p:spPr>
                <a:xfrm>
                  <a:off x="478973" y="3203580"/>
                  <a:ext cx="2481942" cy="56195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  <a:effectLst>
                  <a:innerShdw blurRad="228600" dist="1143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rgbClr val="213B7D"/>
                      </a:solidFill>
                    </a:rPr>
                    <a:t>PRINSIP KEADILAN</a:t>
                  </a:r>
                  <a:endParaRPr lang="en-ID" sz="1600" b="1" dirty="0">
                    <a:solidFill>
                      <a:srgbClr val="213B7D"/>
                    </a:solidFill>
                  </a:endParaRPr>
                </a:p>
              </p:txBody>
            </p:sp>
          </p:grp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B84AF251-C7C6-47B3-AAE5-31B0F11DDA5D}"/>
                  </a:ext>
                </a:extLst>
              </p:cNvPr>
              <p:cNvSpPr txBox="1"/>
              <p:nvPr/>
            </p:nvSpPr>
            <p:spPr>
              <a:xfrm>
                <a:off x="478972" y="3769242"/>
                <a:ext cx="2380341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memberikan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keadian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baik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secara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tingkatan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social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kelompok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maupun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berlaku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sama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bagi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setiap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anggota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kelompok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.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maksud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pemerintah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menerapkan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b="1" dirty="0" err="1">
                    <a:solidFill>
                      <a:schemeClr val="bg1"/>
                    </a:solidFill>
                  </a:rPr>
                  <a:t>tarif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b="1" dirty="0" err="1">
                    <a:solidFill>
                      <a:schemeClr val="bg1"/>
                    </a:solidFill>
                  </a:rPr>
                  <a:t>progresif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 dan </a:t>
                </a:r>
                <a:r>
                  <a:rPr lang="en-US" sz="1400" b="1" dirty="0" err="1">
                    <a:solidFill>
                      <a:schemeClr val="bg1"/>
                    </a:solidFill>
                  </a:rPr>
                  <a:t>perlakuan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b="1" dirty="0" err="1">
                    <a:solidFill>
                      <a:schemeClr val="bg1"/>
                    </a:solidFill>
                  </a:rPr>
                  <a:t>hukum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400" b="1" dirty="0" err="1">
                    <a:solidFill>
                      <a:schemeClr val="bg1"/>
                    </a:solidFill>
                  </a:rPr>
                  <a:t>sama</a:t>
                </a:r>
                <a:endParaRPr lang="en-ID" sz="14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xmlns="" id="{FABCB1C4-1131-454B-9246-948CED0BBE7F}"/>
                </a:ext>
              </a:extLst>
            </p:cNvPr>
            <p:cNvGrpSpPr/>
            <p:nvPr/>
          </p:nvGrpSpPr>
          <p:grpSpPr>
            <a:xfrm>
              <a:off x="4968809" y="3094094"/>
              <a:ext cx="2254352" cy="3314017"/>
              <a:chOff x="343703" y="3083157"/>
              <a:chExt cx="2617212" cy="3314017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xmlns="" id="{B5328C36-44A7-4CB8-9453-F89ED2F84F39}"/>
                  </a:ext>
                </a:extLst>
              </p:cNvPr>
              <p:cNvGrpSpPr/>
              <p:nvPr/>
            </p:nvGrpSpPr>
            <p:grpSpPr>
              <a:xfrm>
                <a:off x="343703" y="3083157"/>
                <a:ext cx="2617212" cy="3314017"/>
                <a:chOff x="343703" y="3083157"/>
                <a:chExt cx="2617212" cy="3314017"/>
              </a:xfrm>
            </p:grpSpPr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xmlns="" id="{6BDA7E39-5D24-4151-9D32-3FBF5C22F2EF}"/>
                    </a:ext>
                  </a:extLst>
                </p:cNvPr>
                <p:cNvSpPr/>
                <p:nvPr/>
              </p:nvSpPr>
              <p:spPr>
                <a:xfrm>
                  <a:off x="343703" y="3083157"/>
                  <a:ext cx="2617211" cy="3314017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xmlns="" id="{44224C97-3AF3-44B6-9E19-9894C638577B}"/>
                    </a:ext>
                  </a:extLst>
                </p:cNvPr>
                <p:cNvSpPr/>
                <p:nvPr/>
              </p:nvSpPr>
              <p:spPr>
                <a:xfrm>
                  <a:off x="478973" y="3203580"/>
                  <a:ext cx="2481942" cy="56195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  <a:effectLst>
                  <a:innerShdw blurRad="228600" dist="1143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rgbClr val="213B7D"/>
                      </a:solidFill>
                    </a:rPr>
                    <a:t>PRINSIP KEMUDAHAN ADMINISTRASI</a:t>
                  </a:r>
                  <a:endParaRPr lang="en-ID" sz="1600" b="1" dirty="0">
                    <a:solidFill>
                      <a:srgbClr val="213B7D"/>
                    </a:solidFill>
                  </a:endParaRPr>
                </a:p>
              </p:txBody>
            </p:sp>
          </p:grp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C7D2344C-F973-457C-8604-0C44A9040F73}"/>
                  </a:ext>
                </a:extLst>
              </p:cNvPr>
              <p:cNvSpPr txBox="1"/>
              <p:nvPr/>
            </p:nvSpPr>
            <p:spPr>
              <a:xfrm>
                <a:off x="478972" y="3769242"/>
                <a:ext cx="238034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</a:rPr>
                  <a:t>Administrasi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fleksibel</a:t>
                </a:r>
                <a:r>
                  <a:rPr lang="en-US" sz="1400" dirty="0">
                    <a:solidFill>
                      <a:schemeClr val="bg1"/>
                    </a:solidFill>
                  </a:rPr>
                  <a:t>,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sederhana</a:t>
                </a:r>
                <a:r>
                  <a:rPr lang="en-US" sz="1400" dirty="0">
                    <a:solidFill>
                      <a:schemeClr val="bg1"/>
                    </a:solidFill>
                  </a:rPr>
                  <a:t>,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mudah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dihitung</a:t>
                </a:r>
                <a:r>
                  <a:rPr lang="en-US" sz="1400" dirty="0">
                    <a:solidFill>
                      <a:schemeClr val="bg1"/>
                    </a:solidFill>
                  </a:rPr>
                  <a:t> dan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memberikan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pelayanan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memuaskan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bagi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wajib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.</a:t>
                </a:r>
                <a:endParaRPr lang="en-ID" sz="1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xmlns="" id="{45BAF3E7-A549-4BE1-BBD3-FC6F560D7723}"/>
                </a:ext>
              </a:extLst>
            </p:cNvPr>
            <p:cNvGrpSpPr/>
            <p:nvPr/>
          </p:nvGrpSpPr>
          <p:grpSpPr>
            <a:xfrm>
              <a:off x="7311349" y="3094094"/>
              <a:ext cx="2254352" cy="3363741"/>
              <a:chOff x="343703" y="3083157"/>
              <a:chExt cx="2617212" cy="336374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xmlns="" id="{F47CAACA-755B-4C06-B5AF-6043C70BEDA1}"/>
                  </a:ext>
                </a:extLst>
              </p:cNvPr>
              <p:cNvGrpSpPr/>
              <p:nvPr/>
            </p:nvGrpSpPr>
            <p:grpSpPr>
              <a:xfrm>
                <a:off x="343703" y="3083157"/>
                <a:ext cx="2617212" cy="3314017"/>
                <a:chOff x="343703" y="3083157"/>
                <a:chExt cx="2617212" cy="3314017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xmlns="" id="{AA787639-93DE-4667-804B-3A4F5D562893}"/>
                    </a:ext>
                  </a:extLst>
                </p:cNvPr>
                <p:cNvSpPr/>
                <p:nvPr/>
              </p:nvSpPr>
              <p:spPr>
                <a:xfrm>
                  <a:off x="343703" y="3083157"/>
                  <a:ext cx="2617211" cy="3314017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xmlns="" id="{BFA16391-0F13-4A0A-999C-E7287BCBBCDA}"/>
                    </a:ext>
                  </a:extLst>
                </p:cNvPr>
                <p:cNvSpPr/>
                <p:nvPr/>
              </p:nvSpPr>
              <p:spPr>
                <a:xfrm>
                  <a:off x="478973" y="3203580"/>
                  <a:ext cx="2481942" cy="56195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  <a:effectLst>
                  <a:innerShdw blurRad="228600" dist="1143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>
                      <a:solidFill>
                        <a:srgbClr val="213B7D"/>
                      </a:solidFill>
                    </a:rPr>
                    <a:t>PRINSIP KEBERTERIMAAN POLITIS</a:t>
                  </a:r>
                  <a:endParaRPr lang="en-ID" sz="1400" b="1" dirty="0">
                    <a:solidFill>
                      <a:srgbClr val="213B7D"/>
                    </a:solidFill>
                  </a:endParaRPr>
                </a:p>
              </p:txBody>
            </p: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xmlns="" id="{6BCE135B-4A8F-4046-B8EA-761889CDAB0F}"/>
                  </a:ext>
                </a:extLst>
              </p:cNvPr>
              <p:cNvSpPr txBox="1"/>
              <p:nvPr/>
            </p:nvSpPr>
            <p:spPr>
              <a:xfrm>
                <a:off x="478972" y="3769242"/>
                <a:ext cx="2380341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dapat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diterima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secara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politis</a:t>
                </a:r>
                <a:r>
                  <a:rPr lang="en-US" sz="1400" dirty="0">
                    <a:solidFill>
                      <a:schemeClr val="bg1"/>
                    </a:solidFill>
                  </a:rPr>
                  <a:t> oleh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sehingga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sadar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akan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membayar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.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Perlunya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pemerintah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bekerja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sama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DPRD dan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kelompok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dalam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menentukan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tarif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dan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sosiaisasi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endParaRPr lang="en-ID" sz="1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xmlns="" id="{66049D6F-E0ED-4BD5-BA6C-6099D2E02599}"/>
                </a:ext>
              </a:extLst>
            </p:cNvPr>
            <p:cNvGrpSpPr/>
            <p:nvPr/>
          </p:nvGrpSpPr>
          <p:grpSpPr>
            <a:xfrm>
              <a:off x="9653889" y="3094094"/>
              <a:ext cx="2254352" cy="3314017"/>
              <a:chOff x="343703" y="3083157"/>
              <a:chExt cx="2617212" cy="3314017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xmlns="" id="{62F34EFE-6303-4472-B4B6-A2A36ABB6917}"/>
                  </a:ext>
                </a:extLst>
              </p:cNvPr>
              <p:cNvGrpSpPr/>
              <p:nvPr/>
            </p:nvGrpSpPr>
            <p:grpSpPr>
              <a:xfrm>
                <a:off x="343703" y="3083157"/>
                <a:ext cx="2617212" cy="3314017"/>
                <a:chOff x="343703" y="3083157"/>
                <a:chExt cx="2617212" cy="3314017"/>
              </a:xfrm>
            </p:grpSpPr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xmlns="" id="{F2D6C257-127B-4BF2-9D96-B2FBAB9F73F1}"/>
                    </a:ext>
                  </a:extLst>
                </p:cNvPr>
                <p:cNvSpPr/>
                <p:nvPr/>
              </p:nvSpPr>
              <p:spPr>
                <a:xfrm>
                  <a:off x="343703" y="3083157"/>
                  <a:ext cx="2617211" cy="3314017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xmlns="" id="{19E7BD13-21AC-442F-ACC2-985C4F56C6E1}"/>
                    </a:ext>
                  </a:extLst>
                </p:cNvPr>
                <p:cNvSpPr/>
                <p:nvPr/>
              </p:nvSpPr>
              <p:spPr>
                <a:xfrm>
                  <a:off x="478973" y="3203580"/>
                  <a:ext cx="2481942" cy="56195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  <a:effectLst>
                  <a:innerShdw blurRad="228600" dist="1143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>
                      <a:solidFill>
                        <a:srgbClr val="213B7D"/>
                      </a:solidFill>
                    </a:rPr>
                    <a:t>PRINSIP NON-DISTORSI TERHADAP PEREKONOMIAN</a:t>
                  </a:r>
                  <a:endParaRPr lang="en-ID" sz="1400" b="1" dirty="0">
                    <a:solidFill>
                      <a:srgbClr val="213B7D"/>
                    </a:solidFill>
                  </a:endParaRPr>
                </a:p>
              </p:txBody>
            </p:sp>
          </p:grp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xmlns="" id="{4530A845-3531-420C-9629-ABE1F4EBF386}"/>
                  </a:ext>
                </a:extLst>
              </p:cNvPr>
              <p:cNvSpPr txBox="1"/>
              <p:nvPr/>
            </p:nvSpPr>
            <p:spPr>
              <a:xfrm>
                <a:off x="478972" y="3769242"/>
                <a:ext cx="2380341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tidak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boleh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menimbulkan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dampak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negative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terhadap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perekonomian</a:t>
                </a:r>
                <a:r>
                  <a:rPr lang="en-US" sz="1400" dirty="0">
                    <a:solidFill>
                      <a:schemeClr val="bg1"/>
                    </a:solidFill>
                  </a:rPr>
                  <a:t>,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jangan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sampai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ada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pajak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atau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pungutan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menimbulkan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beban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tambahan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berlebih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sehingga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merugikan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masyarakat</a:t>
                </a:r>
                <a:r>
                  <a:rPr lang="en-US" sz="1400" dirty="0">
                    <a:solidFill>
                      <a:schemeClr val="bg1"/>
                    </a:solidFill>
                  </a:rPr>
                  <a:t> dan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perekonomian</a:t>
                </a:r>
                <a:r>
                  <a:rPr lang="en-US" sz="1400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bg1"/>
                    </a:solidFill>
                  </a:rPr>
                  <a:t>daerah</a:t>
                </a:r>
                <a:r>
                  <a:rPr lang="en-US" sz="1400" dirty="0">
                    <a:solidFill>
                      <a:schemeClr val="bg1"/>
                    </a:solidFill>
                  </a:rPr>
                  <a:t>.</a:t>
                </a:r>
                <a:endParaRPr lang="en-ID" sz="14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5986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152456"/>
            <a:ext cx="9833811" cy="4439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Bermotor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Bea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(PKB &amp; BBNK);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Bermotor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(PBBKB);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Hotel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Restoran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Hiburan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Reklame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Jalan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Listrik); dan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8" y="1700164"/>
            <a:ext cx="3535353" cy="551545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PAJAK DAERAH</a:t>
              </a:r>
              <a:endParaRPr lang="en-ID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30470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2777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pungutan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badan.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Pasal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 Ayat 64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No. 28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Daerah. Jadi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imbaan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dinikmati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8" y="1700164"/>
            <a:ext cx="3535353" cy="551545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RETRIBUSI DAERAH</a:t>
              </a:r>
              <a:endParaRPr lang="en-ID" b="1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6631C75-53B6-4020-9C5B-A843DB9077CE}"/>
              </a:ext>
            </a:extLst>
          </p:cNvPr>
          <p:cNvGrpSpPr/>
          <p:nvPr/>
        </p:nvGrpSpPr>
        <p:grpSpPr>
          <a:xfrm>
            <a:off x="1319558" y="5161764"/>
            <a:ext cx="9693348" cy="1095430"/>
            <a:chOff x="1319558" y="5033428"/>
            <a:chExt cx="9693348" cy="1095430"/>
          </a:xfrm>
        </p:grpSpPr>
        <p:sp>
          <p:nvSpPr>
            <p:cNvPr id="9" name="Rectangle: Diagonal Corners Snipped 8">
              <a:extLst>
                <a:ext uri="{FF2B5EF4-FFF2-40B4-BE49-F238E27FC236}">
                  <a16:creationId xmlns:a16="http://schemas.microsoft.com/office/drawing/2014/main" xmlns="" id="{7ACD6CFD-4CCE-4822-9D31-3457504AD4AA}"/>
                </a:ext>
              </a:extLst>
            </p:cNvPr>
            <p:cNvSpPr/>
            <p:nvPr/>
          </p:nvSpPr>
          <p:spPr>
            <a:xfrm>
              <a:off x="1319558" y="5033428"/>
              <a:ext cx="2840318" cy="1095430"/>
            </a:xfrm>
            <a:prstGeom prst="snip2DiagRect">
              <a:avLst>
                <a:gd name="adj1" fmla="val 0"/>
                <a:gd name="adj2" fmla="val 37830"/>
              </a:avLst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Retribusi</a:t>
              </a:r>
              <a:r>
                <a:rPr lang="en-US" b="1" dirty="0"/>
                <a:t> Jasa </a:t>
              </a:r>
              <a:r>
                <a:rPr lang="en-US" b="1" dirty="0" err="1"/>
                <a:t>Umum</a:t>
              </a:r>
              <a:endParaRPr lang="en-ID" b="1" dirty="0"/>
            </a:p>
          </p:txBody>
        </p:sp>
        <p:sp>
          <p:nvSpPr>
            <p:cNvPr id="36" name="Rectangle: Diagonal Corners Snipped 35">
              <a:extLst>
                <a:ext uri="{FF2B5EF4-FFF2-40B4-BE49-F238E27FC236}">
                  <a16:creationId xmlns:a16="http://schemas.microsoft.com/office/drawing/2014/main" xmlns="" id="{63EB6717-315D-4D2A-8772-0A8DBFB956C0}"/>
                </a:ext>
              </a:extLst>
            </p:cNvPr>
            <p:cNvSpPr/>
            <p:nvPr/>
          </p:nvSpPr>
          <p:spPr>
            <a:xfrm>
              <a:off x="4746073" y="5033428"/>
              <a:ext cx="2840318" cy="1095430"/>
            </a:xfrm>
            <a:prstGeom prst="snip2DiagRect">
              <a:avLst>
                <a:gd name="adj1" fmla="val 0"/>
                <a:gd name="adj2" fmla="val 37830"/>
              </a:avLst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Retribusi</a:t>
              </a:r>
              <a:r>
                <a:rPr lang="en-US" b="1" dirty="0"/>
                <a:t> Jasa Usaha</a:t>
              </a:r>
              <a:endParaRPr lang="en-ID" b="1" dirty="0"/>
            </a:p>
          </p:txBody>
        </p:sp>
        <p:sp>
          <p:nvSpPr>
            <p:cNvPr id="37" name="Rectangle: Diagonal Corners Snipped 36">
              <a:extLst>
                <a:ext uri="{FF2B5EF4-FFF2-40B4-BE49-F238E27FC236}">
                  <a16:creationId xmlns:a16="http://schemas.microsoft.com/office/drawing/2014/main" xmlns="" id="{FF57168C-E66D-4A3A-9D26-DF1FB19B4D26}"/>
                </a:ext>
              </a:extLst>
            </p:cNvPr>
            <p:cNvSpPr/>
            <p:nvPr/>
          </p:nvSpPr>
          <p:spPr>
            <a:xfrm>
              <a:off x="8172588" y="5033428"/>
              <a:ext cx="2840318" cy="1095430"/>
            </a:xfrm>
            <a:prstGeom prst="snip2DiagRect">
              <a:avLst>
                <a:gd name="adj1" fmla="val 0"/>
                <a:gd name="adj2" fmla="val 37830"/>
              </a:avLst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Retribusi</a:t>
              </a:r>
              <a:r>
                <a:rPr lang="en-US" b="1" dirty="0"/>
                <a:t> </a:t>
              </a:r>
              <a:r>
                <a:rPr lang="en-US" b="1" dirty="0" err="1"/>
                <a:t>Perizinan</a:t>
              </a:r>
              <a:r>
                <a:rPr lang="en-US" b="1" dirty="0"/>
                <a:t> </a:t>
              </a:r>
              <a:r>
                <a:rPr lang="en-US" b="1" dirty="0" err="1"/>
                <a:t>Tertentu</a:t>
              </a:r>
              <a:endParaRPr lang="en-ID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48535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1669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membebani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APBD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disubsidi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8" y="1700164"/>
            <a:ext cx="3894126" cy="551545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PERUSAHAAN DAERAH</a:t>
              </a:r>
              <a:endParaRPr lang="en-ID" b="1" dirty="0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45C32B87-6125-4C28-A247-07C5330380DB}"/>
              </a:ext>
            </a:extLst>
          </p:cNvPr>
          <p:cNvSpPr txBox="1"/>
          <p:nvPr/>
        </p:nvSpPr>
        <p:spPr>
          <a:xfrm>
            <a:off x="1179094" y="3833410"/>
            <a:ext cx="9833811" cy="258532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Lemahnya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Profesionaisme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Birokrasi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Ketidakharmonisan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Kedudukan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rekrutmen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fair;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akuntabilitas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uji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kepatuhan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kelayakan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focus pada pasar;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482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PENDAPATAN ASLI DAERAH (PAD)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56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 PAD yang Sah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32D716A-37EF-4811-BC8E-FA29B8F4E3F0}"/>
              </a:ext>
            </a:extLst>
          </p:cNvPr>
          <p:cNvGrpSpPr/>
          <p:nvPr/>
        </p:nvGrpSpPr>
        <p:grpSpPr>
          <a:xfrm>
            <a:off x="1319557" y="1652338"/>
            <a:ext cx="4038505" cy="599372"/>
            <a:chOff x="1319558" y="1845304"/>
            <a:chExt cx="3535353" cy="55154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BC934AC-72D9-4714-B89E-9C5FB0685968}"/>
                </a:ext>
              </a:extLst>
            </p:cNvPr>
            <p:cNvSpPr/>
            <p:nvPr/>
          </p:nvSpPr>
          <p:spPr>
            <a:xfrm>
              <a:off x="1319558" y="1845304"/>
              <a:ext cx="3477296" cy="461665"/>
            </a:xfrm>
            <a:prstGeom prst="rect">
              <a:avLst/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99D5F3DB-466E-407E-A366-C6A732B4F636}"/>
                </a:ext>
              </a:extLst>
            </p:cNvPr>
            <p:cNvSpPr/>
            <p:nvPr/>
          </p:nvSpPr>
          <p:spPr>
            <a:xfrm>
              <a:off x="1377615" y="1935184"/>
              <a:ext cx="3477296" cy="461665"/>
            </a:xfrm>
            <a:prstGeom prst="rect">
              <a:avLst/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MANAJEMEN LAIN-LAIN PAD YANG SAH</a:t>
              </a:r>
              <a:endParaRPr lang="en-ID" b="1" dirty="0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171C8D2-E03C-406D-A224-961117838362}"/>
              </a:ext>
            </a:extLst>
          </p:cNvPr>
          <p:cNvSpPr txBox="1"/>
          <p:nvPr/>
        </p:nvSpPr>
        <p:spPr>
          <a:xfrm>
            <a:off x="1179094" y="2615011"/>
            <a:ext cx="10226843" cy="397031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Hasil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Jasa Giro;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Bunga;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Tuntutan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Potongan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Keuntungan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keterlambatan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peaksanaan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eksekusi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penyelenggaraan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Pendidikan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0760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MANAJEMEN DANA PERIMBANGAN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255488"/>
            <a:ext cx="9833811" cy="1669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Perimbangan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APBN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mendanai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Desentralisasi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PP No. 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Tahun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2005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Dana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Perimbangan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diklasifikasikan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xmlns="" id="{C9E5B7AD-4243-4C2D-842B-0DDEA3BE004B}"/>
              </a:ext>
            </a:extLst>
          </p:cNvPr>
          <p:cNvSpPr/>
          <p:nvPr/>
        </p:nvSpPr>
        <p:spPr>
          <a:xfrm>
            <a:off x="1179095" y="4048717"/>
            <a:ext cx="3234509" cy="68470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21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Dana </a:t>
            </a:r>
            <a:r>
              <a:rPr lang="en-US" sz="2000" b="1" dirty="0" err="1"/>
              <a:t>Bagi</a:t>
            </a:r>
            <a:r>
              <a:rPr lang="en-US" sz="2000" b="1" dirty="0"/>
              <a:t> Hasil</a:t>
            </a:r>
            <a:endParaRPr lang="en-ID" sz="2000" b="1" dirty="0"/>
          </a:p>
        </p:txBody>
      </p:sp>
      <p:sp>
        <p:nvSpPr>
          <p:cNvPr id="37" name="Rectangle: Diagonal Corners Rounded 36">
            <a:extLst>
              <a:ext uri="{FF2B5EF4-FFF2-40B4-BE49-F238E27FC236}">
                <a16:creationId xmlns:a16="http://schemas.microsoft.com/office/drawing/2014/main" xmlns="" id="{AF750D7E-5B9D-4CEA-BEFA-D2BC8FE08ADA}"/>
              </a:ext>
            </a:extLst>
          </p:cNvPr>
          <p:cNvSpPr/>
          <p:nvPr/>
        </p:nvSpPr>
        <p:spPr>
          <a:xfrm>
            <a:off x="4478745" y="4048717"/>
            <a:ext cx="3234509" cy="68470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21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Dana </a:t>
            </a:r>
            <a:r>
              <a:rPr lang="en-US" sz="2000" b="1" dirty="0" err="1"/>
              <a:t>Alokasi</a:t>
            </a:r>
            <a:r>
              <a:rPr lang="en-US" sz="2000" b="1" dirty="0"/>
              <a:t> </a:t>
            </a:r>
            <a:r>
              <a:rPr lang="en-US" sz="2000" b="1" dirty="0" err="1"/>
              <a:t>Khusus</a:t>
            </a:r>
            <a:endParaRPr lang="en-ID" sz="2000" b="1" dirty="0"/>
          </a:p>
        </p:txBody>
      </p:sp>
      <p:sp>
        <p:nvSpPr>
          <p:cNvPr id="38" name="Rectangle: Diagonal Corners Rounded 37">
            <a:extLst>
              <a:ext uri="{FF2B5EF4-FFF2-40B4-BE49-F238E27FC236}">
                <a16:creationId xmlns:a16="http://schemas.microsoft.com/office/drawing/2014/main" xmlns="" id="{42F23B90-F9AC-49CD-BC74-2CA95D833916}"/>
              </a:ext>
            </a:extLst>
          </p:cNvPr>
          <p:cNvSpPr/>
          <p:nvPr/>
        </p:nvSpPr>
        <p:spPr>
          <a:xfrm>
            <a:off x="7778396" y="4048717"/>
            <a:ext cx="3234509" cy="68470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21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Dana </a:t>
            </a:r>
            <a:r>
              <a:rPr lang="en-US" sz="2000" b="1" dirty="0" err="1"/>
              <a:t>Alokasi</a:t>
            </a:r>
            <a:r>
              <a:rPr lang="en-US" sz="2000" b="1" dirty="0"/>
              <a:t> </a:t>
            </a:r>
            <a:r>
              <a:rPr lang="en-US" sz="2000" b="1" dirty="0" err="1"/>
              <a:t>Umum</a:t>
            </a:r>
            <a:endParaRPr lang="en-ID" sz="20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AE3BE93D-57CE-4A66-8550-2056744F1A61}"/>
              </a:ext>
            </a:extLst>
          </p:cNvPr>
          <p:cNvSpPr txBox="1"/>
          <p:nvPr/>
        </p:nvSpPr>
        <p:spPr>
          <a:xfrm>
            <a:off x="1064775" y="4754181"/>
            <a:ext cx="32345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bersumber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APBN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persentase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mendanai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desentralisasi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djpk,2017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7FB7F3ED-BEBC-473B-846F-80C688339A51}"/>
              </a:ext>
            </a:extLst>
          </p:cNvPr>
          <p:cNvSpPr txBox="1"/>
          <p:nvPr/>
        </p:nvSpPr>
        <p:spPr>
          <a:xfrm>
            <a:off x="4413604" y="4764560"/>
            <a:ext cx="32345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bersumber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APBN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mendanai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urusan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djpk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, 2006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0901769A-7753-4D19-81E2-929864FDC08C}"/>
              </a:ext>
            </a:extLst>
          </p:cNvPr>
          <p:cNvSpPr txBox="1"/>
          <p:nvPr/>
        </p:nvSpPr>
        <p:spPr>
          <a:xfrm>
            <a:off x="7762433" y="4762336"/>
            <a:ext cx="32345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bersumber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APBN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pemerataan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mendanai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desentraisasi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djpk,2016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3174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pic>
        <p:nvPicPr>
          <p:cNvPr id="47" name="Graphic 46" descr="An open book">
            <a:extLst>
              <a:ext uri="{FF2B5EF4-FFF2-40B4-BE49-F238E27FC236}">
                <a16:creationId xmlns:a16="http://schemas.microsoft.com/office/drawing/2014/main" xmlns="" id="{325D0B55-336E-4183-B4A4-1010371891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22439"/>
          <a:stretch/>
        </p:blipFill>
        <p:spPr>
          <a:xfrm>
            <a:off x="3810000" y="457459"/>
            <a:ext cx="4572000" cy="3546086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66B143B2-5BC1-4559-95CC-8E21AA7B20AD}"/>
              </a:ext>
            </a:extLst>
          </p:cNvPr>
          <p:cNvGrpSpPr/>
          <p:nvPr/>
        </p:nvGrpSpPr>
        <p:grpSpPr>
          <a:xfrm>
            <a:off x="2417203" y="4017871"/>
            <a:ext cx="7357595" cy="1186075"/>
            <a:chOff x="2874272" y="2041170"/>
            <a:chExt cx="7357595" cy="118607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xmlns="" id="{12E42177-6227-44C0-940F-65987D4122FB}"/>
                </a:ext>
              </a:extLst>
            </p:cNvPr>
            <p:cNvGrpSpPr/>
            <p:nvPr/>
          </p:nvGrpSpPr>
          <p:grpSpPr>
            <a:xfrm>
              <a:off x="2874272" y="2041170"/>
              <a:ext cx="7357595" cy="818129"/>
              <a:chOff x="2874272" y="2041170"/>
              <a:chExt cx="7357595" cy="818129"/>
            </a:xfrm>
          </p:grpSpPr>
          <p:sp>
            <p:nvSpPr>
              <p:cNvPr id="51" name="MIN JUDUL">
                <a:extLst>
                  <a:ext uri="{FF2B5EF4-FFF2-40B4-BE49-F238E27FC236}">
                    <a16:creationId xmlns:a16="http://schemas.microsoft.com/office/drawing/2014/main" xmlns="" id="{56C53C9A-47CC-4A45-A038-AB664A7133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45855" y="2041170"/>
                <a:ext cx="7286012" cy="742523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5400" b="1" dirty="0">
                    <a:ln>
                      <a:solidFill>
                        <a:srgbClr val="F4BD0C"/>
                      </a:solidFill>
                    </a:ln>
                    <a:pattFill prst="dkUpDiag">
                      <a:fgClr>
                        <a:srgbClr val="F4BC08"/>
                      </a:fgClr>
                      <a:bgClr>
                        <a:schemeClr val="bg1"/>
                      </a:bgClr>
                    </a:patt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anose="020B0A04020102020204" pitchFamily="34" charset="0"/>
                    <a:cs typeface="Times New Roman" panose="02020603050405020304" pitchFamily="18" charset="0"/>
                  </a:rPr>
                  <a:t>TERIMA KASIH</a:t>
                </a:r>
                <a:endParaRPr lang="en-ID" sz="5400" b="1" dirty="0">
                  <a:ln>
                    <a:solidFill>
                      <a:srgbClr val="F4BD0C"/>
                    </a:solidFill>
                  </a:ln>
                  <a:pattFill prst="dkUpDiag">
                    <a:fgClr>
                      <a:srgbClr val="F4BC08"/>
                    </a:fgClr>
                    <a:bgClr>
                      <a:schemeClr val="bg1"/>
                    </a:bgClr>
                  </a:patt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MIN JUDUL">
                <a:extLst>
                  <a:ext uri="{FF2B5EF4-FFF2-40B4-BE49-F238E27FC236}">
                    <a16:creationId xmlns:a16="http://schemas.microsoft.com/office/drawing/2014/main" xmlns="" id="{3343DB6E-ED0F-4383-B030-CDC74963B8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74272" y="2116776"/>
                <a:ext cx="7286012" cy="7425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5400" b="1" dirty="0">
                    <a:solidFill>
                      <a:srgbClr val="213B7D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anose="020B0A04020102020204" pitchFamily="34" charset="0"/>
                    <a:cs typeface="Times New Roman" panose="02020603050405020304" pitchFamily="18" charset="0"/>
                  </a:rPr>
                  <a:t>TERIMA KASIH</a:t>
                </a:r>
                <a:endParaRPr lang="en-ID" sz="5400" b="1" dirty="0">
                  <a:solidFill>
                    <a:srgbClr val="213B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0" name="MIN JUDUL">
              <a:extLst>
                <a:ext uri="{FF2B5EF4-FFF2-40B4-BE49-F238E27FC236}">
                  <a16:creationId xmlns:a16="http://schemas.microsoft.com/office/drawing/2014/main" xmlns="" id="{C1132E6F-968F-4172-B4BF-8D7A93DE2F48}"/>
                </a:ext>
              </a:extLst>
            </p:cNvPr>
            <p:cNvSpPr txBox="1">
              <a:spLocks/>
            </p:cNvSpPr>
            <p:nvPr/>
          </p:nvSpPr>
          <p:spPr>
            <a:xfrm>
              <a:off x="4725196" y="2812398"/>
              <a:ext cx="3486529" cy="41484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>
                  <a:solidFill>
                    <a:srgbClr val="213B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rPr>
                <a:t>ANY QUESTIONS ?</a:t>
              </a:r>
              <a:endParaRPr lang="en-ID" b="1">
                <a:solidFill>
                  <a:srgbClr val="213B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429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 E N D A H U L U A 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E2930EFC-1F86-4BF2-805B-16BFD529EC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5458398"/>
              </p:ext>
            </p:extLst>
          </p:nvPr>
        </p:nvGraphicFramePr>
        <p:xfrm>
          <a:off x="2032000" y="1917618"/>
          <a:ext cx="8128000" cy="3579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1372511"/>
            <a:ext cx="9833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pilar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menopang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keberhasilan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59951DA4-0792-4DA6-8227-D641FD9E072F}"/>
              </a:ext>
            </a:extLst>
          </p:cNvPr>
          <p:cNvSpPr txBox="1"/>
          <p:nvPr/>
        </p:nvSpPr>
        <p:spPr>
          <a:xfrm>
            <a:off x="1179095" y="5583563"/>
            <a:ext cx="9833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wirausaha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sumber-sumber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mengoah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Osborne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Gaebler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(1992)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3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SIKLUS MANAJEMEN PENDAPATAN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xmlns="" id="{4613AC65-9691-4A88-A5D9-18AF9A29FE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83967"/>
              </p:ext>
            </p:extLst>
          </p:nvPr>
        </p:nvGraphicFramePr>
        <p:xfrm>
          <a:off x="1064775" y="1505007"/>
          <a:ext cx="10841580" cy="4845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1580">
                  <a:extLst>
                    <a:ext uri="{9D8B030D-6E8A-4147-A177-3AD203B41FA5}">
                      <a16:colId xmlns:a16="http://schemas.microsoft.com/office/drawing/2014/main" xmlns="" val="1290340311"/>
                    </a:ext>
                  </a:extLst>
                </a:gridCol>
              </a:tblGrid>
              <a:tr h="4845505">
                <a:tc>
                  <a:txBody>
                    <a:bodyPr/>
                    <a:lstStyle/>
                    <a:p>
                      <a:pPr>
                        <a:tabLst>
                          <a:tab pos="1973263" algn="l"/>
                        </a:tabLst>
                      </a:pPr>
                      <a:endParaRPr lang="en-ID" dirty="0"/>
                    </a:p>
                  </a:txBody>
                  <a:tcPr>
                    <a:pattFill prst="pct25">
                      <a:fgClr>
                        <a:schemeClr val="accent1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255343587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8D4FBB0-5D3E-4437-AD2C-B5C43B25ED27}"/>
              </a:ext>
            </a:extLst>
          </p:cNvPr>
          <p:cNvSpPr txBox="1"/>
          <p:nvPr/>
        </p:nvSpPr>
        <p:spPr>
          <a:xfrm>
            <a:off x="2149529" y="3416684"/>
            <a:ext cx="1588283" cy="23167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Identifikasi</a:t>
            </a:r>
            <a:r>
              <a:rPr lang="en-US" sz="1200" dirty="0"/>
              <a:t> </a:t>
            </a:r>
            <a:r>
              <a:rPr lang="en-US" sz="1200" dirty="0" err="1"/>
              <a:t>sumber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endParaRPr lang="en-ID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D" sz="1200" dirty="0" err="1"/>
              <a:t>Menghitung</a:t>
            </a:r>
            <a:r>
              <a:rPr lang="en-ID" sz="1200" dirty="0"/>
              <a:t> basis </a:t>
            </a:r>
            <a:r>
              <a:rPr lang="en-ID" sz="1200" dirty="0" err="1"/>
              <a:t>pendapatan</a:t>
            </a:r>
            <a:r>
              <a:rPr lang="en-ID" sz="1200" dirty="0"/>
              <a:t> (</a:t>
            </a:r>
            <a:r>
              <a:rPr lang="en-ID" sz="1200" i="1" dirty="0"/>
              <a:t>revenue basis</a:t>
            </a:r>
            <a:r>
              <a:rPr lang="en-ID" sz="12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Pendataan</a:t>
            </a:r>
            <a:r>
              <a:rPr lang="en-US" sz="1200" dirty="0"/>
              <a:t> </a:t>
            </a:r>
            <a:r>
              <a:rPr lang="en-US" sz="1200" dirty="0" err="1"/>
              <a:t>objek</a:t>
            </a:r>
            <a:r>
              <a:rPr lang="en-US" sz="1200" dirty="0"/>
              <a:t>, </a:t>
            </a:r>
            <a:r>
              <a:rPr lang="en-US" sz="1200" dirty="0" err="1"/>
              <a:t>subjek</a:t>
            </a:r>
            <a:r>
              <a:rPr lang="en-US" sz="1200" dirty="0"/>
              <a:t> dan </a:t>
            </a:r>
            <a:r>
              <a:rPr lang="en-US" sz="1200" dirty="0" err="1"/>
              <a:t>wajib</a:t>
            </a:r>
            <a:r>
              <a:rPr lang="en-US" sz="1200" dirty="0"/>
              <a:t> </a:t>
            </a:r>
            <a:r>
              <a:rPr lang="en-US" sz="1200" dirty="0" err="1"/>
              <a:t>pajak</a:t>
            </a:r>
            <a:r>
              <a:rPr lang="en-US" sz="1200" dirty="0"/>
              <a:t>/</a:t>
            </a:r>
            <a:r>
              <a:rPr lang="en-US" sz="1200" dirty="0" err="1"/>
              <a:t>retribusi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Penghitungan</a:t>
            </a:r>
            <a:r>
              <a:rPr lang="en-US" sz="1200" dirty="0"/>
              <a:t> </a:t>
            </a:r>
            <a:r>
              <a:rPr lang="en-US" sz="1200" dirty="0" err="1"/>
              <a:t>potensi</a:t>
            </a:r>
            <a:r>
              <a:rPr lang="en-US" sz="1200" dirty="0"/>
              <a:t> masing-masing </a:t>
            </a:r>
            <a:r>
              <a:rPr lang="en-US" sz="1200" dirty="0" err="1"/>
              <a:t>sumber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endParaRPr lang="en-US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EBC290A-5159-4F26-9944-2E09E5C4B91E}"/>
              </a:ext>
            </a:extLst>
          </p:cNvPr>
          <p:cNvSpPr txBox="1"/>
          <p:nvPr/>
        </p:nvSpPr>
        <p:spPr>
          <a:xfrm>
            <a:off x="3876375" y="3416684"/>
            <a:ext cx="1588283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Penentuan</a:t>
            </a:r>
            <a:r>
              <a:rPr lang="en-US" sz="1200" dirty="0"/>
              <a:t> dan </a:t>
            </a:r>
            <a:r>
              <a:rPr lang="en-US" sz="1200" dirty="0" err="1"/>
              <a:t>penetapan</a:t>
            </a:r>
            <a:r>
              <a:rPr lang="en-US" sz="1200" dirty="0"/>
              <a:t> </a:t>
            </a:r>
            <a:r>
              <a:rPr lang="en-US" sz="1200" dirty="0" err="1"/>
              <a:t>wajib</a:t>
            </a:r>
            <a:r>
              <a:rPr lang="en-US" sz="1200" dirty="0"/>
              <a:t> </a:t>
            </a:r>
            <a:r>
              <a:rPr lang="en-US" sz="1200" dirty="0" err="1"/>
              <a:t>pajak</a:t>
            </a:r>
            <a:r>
              <a:rPr lang="en-US" sz="1200" dirty="0"/>
              <a:t> dan </a:t>
            </a:r>
            <a:r>
              <a:rPr lang="en-US" sz="1200" dirty="0" err="1"/>
              <a:t>retribusi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Penetapan</a:t>
            </a:r>
            <a:r>
              <a:rPr lang="en-US" sz="1200" dirty="0"/>
              <a:t> NPWP </a:t>
            </a:r>
            <a:r>
              <a:rPr lang="en-US" sz="1200" dirty="0" err="1"/>
              <a:t>daerah</a:t>
            </a:r>
            <a:r>
              <a:rPr lang="en-US" sz="1200" dirty="0"/>
              <a:t> dan </a:t>
            </a:r>
            <a:r>
              <a:rPr lang="en-US" sz="1200" dirty="0" err="1"/>
              <a:t>Nomor</a:t>
            </a:r>
            <a:r>
              <a:rPr lang="en-US" sz="1200" dirty="0"/>
              <a:t> </a:t>
            </a:r>
            <a:r>
              <a:rPr lang="en-US" sz="1200" dirty="0" err="1"/>
              <a:t>Pokok</a:t>
            </a:r>
            <a:r>
              <a:rPr lang="en-US" sz="1200" dirty="0"/>
              <a:t> </a:t>
            </a:r>
            <a:r>
              <a:rPr lang="en-US" sz="1200" dirty="0" err="1"/>
              <a:t>Wajib</a:t>
            </a:r>
            <a:r>
              <a:rPr lang="en-US" sz="1200" dirty="0"/>
              <a:t> </a:t>
            </a:r>
            <a:r>
              <a:rPr lang="en-US" sz="1200" dirty="0" err="1"/>
              <a:t>Retribusi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Penerbitan</a:t>
            </a:r>
            <a:r>
              <a:rPr lang="en-US" sz="1200" dirty="0"/>
              <a:t> </a:t>
            </a:r>
            <a:r>
              <a:rPr lang="en-US" sz="1200" dirty="0" err="1"/>
              <a:t>surat</a:t>
            </a:r>
            <a:r>
              <a:rPr lang="en-US" sz="1200" dirty="0"/>
              <a:t> </a:t>
            </a:r>
            <a:r>
              <a:rPr lang="en-US" sz="1200" dirty="0" err="1"/>
              <a:t>ketetapan</a:t>
            </a:r>
            <a:r>
              <a:rPr lang="en-US" sz="1200" dirty="0"/>
              <a:t> </a:t>
            </a:r>
            <a:r>
              <a:rPr lang="en-US" sz="1200" dirty="0" err="1"/>
              <a:t>pajak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r>
              <a:rPr lang="en-US" sz="1200" dirty="0"/>
              <a:t> dan </a:t>
            </a:r>
            <a:r>
              <a:rPr lang="en-US" sz="1200" dirty="0" err="1"/>
              <a:t>surat</a:t>
            </a:r>
            <a:r>
              <a:rPr lang="en-US" sz="1200" dirty="0"/>
              <a:t> </a:t>
            </a:r>
            <a:r>
              <a:rPr lang="en-US" sz="1200" dirty="0" err="1"/>
              <a:t>ketetapan</a:t>
            </a:r>
            <a:r>
              <a:rPr lang="en-US" sz="1200" dirty="0"/>
              <a:t> </a:t>
            </a:r>
            <a:r>
              <a:rPr lang="en-US" sz="1200" dirty="0" err="1"/>
              <a:t>retribusi</a:t>
            </a:r>
            <a:endParaRPr lang="en-US" sz="1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4B02C6B7-C574-45BF-BFD3-D3C3C084955E}"/>
              </a:ext>
            </a:extLst>
          </p:cNvPr>
          <p:cNvSpPr txBox="1"/>
          <p:nvPr/>
        </p:nvSpPr>
        <p:spPr>
          <a:xfrm>
            <a:off x="5603221" y="3416684"/>
            <a:ext cx="1588283" cy="2308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Dihitung</a:t>
            </a:r>
            <a:r>
              <a:rPr lang="en-US" sz="1200" dirty="0"/>
              <a:t> dan </a:t>
            </a:r>
            <a:r>
              <a:rPr lang="en-US" sz="1200" dirty="0" err="1"/>
              <a:t>dipungut</a:t>
            </a:r>
            <a:r>
              <a:rPr lang="en-US" sz="1200" dirty="0"/>
              <a:t> </a:t>
            </a:r>
            <a:r>
              <a:rPr lang="en-US" sz="1200" dirty="0" err="1"/>
              <a:t>oeh</a:t>
            </a:r>
            <a:r>
              <a:rPr lang="en-US" sz="1200" dirty="0"/>
              <a:t> </a:t>
            </a:r>
            <a:r>
              <a:rPr lang="en-US" sz="1200" dirty="0" err="1"/>
              <a:t>petugas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Dihitung</a:t>
            </a:r>
            <a:r>
              <a:rPr lang="en-US" sz="1200" dirty="0"/>
              <a:t> dan </a:t>
            </a:r>
            <a:r>
              <a:rPr lang="en-US" sz="1200" dirty="0" err="1"/>
              <a:t>dibayarkan</a:t>
            </a:r>
            <a:r>
              <a:rPr lang="en-US" sz="1200" dirty="0"/>
              <a:t> </a:t>
            </a:r>
            <a:r>
              <a:rPr lang="en-US" sz="1200" dirty="0" err="1"/>
              <a:t>sendiri</a:t>
            </a:r>
            <a:r>
              <a:rPr lang="en-US" sz="1200" dirty="0"/>
              <a:t> oleh </a:t>
            </a:r>
            <a:r>
              <a:rPr lang="en-US" sz="1200" dirty="0" err="1"/>
              <a:t>wajib</a:t>
            </a:r>
            <a:r>
              <a:rPr lang="en-US" sz="1200" dirty="0"/>
              <a:t> </a:t>
            </a:r>
            <a:r>
              <a:rPr lang="en-US" sz="1200" dirty="0" err="1"/>
              <a:t>pajak</a:t>
            </a:r>
            <a:r>
              <a:rPr lang="en-US" sz="1200" dirty="0"/>
              <a:t>/</a:t>
            </a:r>
            <a:r>
              <a:rPr lang="en-US" sz="1200" dirty="0" err="1"/>
              <a:t>retribusi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Dipungut</a:t>
            </a:r>
            <a:r>
              <a:rPr lang="en-US" sz="1200" dirty="0"/>
              <a:t> oleh </a:t>
            </a:r>
            <a:r>
              <a:rPr lang="en-US" sz="1200" dirty="0" err="1"/>
              <a:t>pihak</a:t>
            </a:r>
            <a:r>
              <a:rPr lang="en-US" sz="1200" dirty="0"/>
              <a:t> </a:t>
            </a:r>
            <a:r>
              <a:rPr lang="en-US" sz="1200" dirty="0" err="1"/>
              <a:t>ketiga</a:t>
            </a:r>
            <a:r>
              <a:rPr lang="en-US" sz="1200" dirty="0"/>
              <a:t> yang </a:t>
            </a:r>
            <a:r>
              <a:rPr lang="en-US" sz="1200" dirty="0" err="1"/>
              <a:t>ditunjuk</a:t>
            </a:r>
            <a:r>
              <a:rPr lang="en-US" sz="1200" dirty="0"/>
              <a:t> </a:t>
            </a:r>
            <a:r>
              <a:rPr lang="en-US" sz="1200" dirty="0" err="1"/>
              <a:t>pemda</a:t>
            </a:r>
            <a:endParaRPr lang="en-US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EE76BAB-709E-4870-94B6-2583F358F32F}"/>
              </a:ext>
            </a:extLst>
          </p:cNvPr>
          <p:cNvSpPr txBox="1"/>
          <p:nvPr/>
        </p:nvSpPr>
        <p:spPr>
          <a:xfrm>
            <a:off x="7330067" y="3416684"/>
            <a:ext cx="1588283" cy="2308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Pengumpuan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rekening</a:t>
            </a:r>
            <a:r>
              <a:rPr lang="en-US" sz="1200" dirty="0"/>
              <a:t> kas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Pencatatan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system </a:t>
            </a:r>
            <a:r>
              <a:rPr lang="en-US" sz="1200" dirty="0" err="1"/>
              <a:t>akuntansi</a:t>
            </a:r>
            <a:r>
              <a:rPr lang="en-US" sz="1200" dirty="0"/>
              <a:t> </a:t>
            </a:r>
            <a:r>
              <a:rPr lang="en-US" sz="1200" dirty="0" err="1"/>
              <a:t>pemerintah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Pelaporan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daam</a:t>
            </a:r>
            <a:r>
              <a:rPr lang="en-US" sz="1200" dirty="0"/>
              <a:t> </a:t>
            </a:r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pemerintah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endParaRPr lang="en-US" sz="1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96F69604-BB8C-403B-AF6E-F856E925F41E}"/>
              </a:ext>
            </a:extLst>
          </p:cNvPr>
          <p:cNvSpPr txBox="1"/>
          <p:nvPr/>
        </p:nvSpPr>
        <p:spPr>
          <a:xfrm>
            <a:off x="9056912" y="3416684"/>
            <a:ext cx="1588283" cy="2308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Penentuan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aokasi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beanja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r>
              <a:rPr lang="en-US" sz="1200" dirty="0"/>
              <a:t> </a:t>
            </a:r>
            <a:r>
              <a:rPr lang="en-US" sz="1200" dirty="0" err="1"/>
              <a:t>meliputi</a:t>
            </a:r>
            <a:r>
              <a:rPr lang="en-US" sz="1200" dirty="0"/>
              <a:t> </a:t>
            </a:r>
            <a:r>
              <a:rPr lang="en-US" sz="1200" dirty="0" err="1"/>
              <a:t>beanja</a:t>
            </a:r>
            <a:r>
              <a:rPr lang="en-US" sz="1200" dirty="0"/>
              <a:t> </a:t>
            </a:r>
            <a:r>
              <a:rPr lang="en-US" sz="1200" dirty="0" err="1"/>
              <a:t>operasi</a:t>
            </a:r>
            <a:r>
              <a:rPr lang="en-US" sz="1200" dirty="0"/>
              <a:t> dan </a:t>
            </a:r>
            <a:r>
              <a:rPr lang="en-US" sz="1200" dirty="0" err="1"/>
              <a:t>belanja</a:t>
            </a:r>
            <a:r>
              <a:rPr lang="en-US" sz="1200" dirty="0"/>
              <a:t> modal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Penentuan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alokasi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pembiayaan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endParaRPr lang="en-US" sz="1200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xmlns="" id="{C71557AA-9B98-4962-982F-AC57DDD4AD49}"/>
              </a:ext>
            </a:extLst>
          </p:cNvPr>
          <p:cNvSpPr/>
          <p:nvPr/>
        </p:nvSpPr>
        <p:spPr>
          <a:xfrm>
            <a:off x="2149529" y="2191252"/>
            <a:ext cx="1588283" cy="1113138"/>
          </a:xfrm>
          <a:prstGeom prst="rightArrow">
            <a:avLst/>
          </a:prstGeom>
          <a:solidFill>
            <a:schemeClr val="bg1"/>
          </a:solidFill>
          <a:ln>
            <a:solidFill>
              <a:srgbClr val="213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213B7D"/>
                </a:solidFill>
              </a:rPr>
              <a:t>Identifikasi</a:t>
            </a:r>
            <a:r>
              <a:rPr lang="en-US" sz="1600" b="1" dirty="0">
                <a:solidFill>
                  <a:srgbClr val="213B7D"/>
                </a:solidFill>
              </a:rPr>
              <a:t> </a:t>
            </a:r>
            <a:r>
              <a:rPr lang="en-US" sz="1600" b="1" dirty="0" err="1">
                <a:solidFill>
                  <a:srgbClr val="213B7D"/>
                </a:solidFill>
              </a:rPr>
              <a:t>Pendapatan</a:t>
            </a:r>
            <a:endParaRPr lang="en-ID" sz="1600" b="1" dirty="0">
              <a:solidFill>
                <a:srgbClr val="213B7D"/>
              </a:solidFill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xmlns="" id="{FB848841-D7F5-4BA4-854C-144DC9D911A1}"/>
              </a:ext>
            </a:extLst>
          </p:cNvPr>
          <p:cNvSpPr/>
          <p:nvPr/>
        </p:nvSpPr>
        <p:spPr>
          <a:xfrm>
            <a:off x="3876374" y="2191252"/>
            <a:ext cx="1588283" cy="1113138"/>
          </a:xfrm>
          <a:prstGeom prst="rightArrow">
            <a:avLst/>
          </a:prstGeom>
          <a:solidFill>
            <a:schemeClr val="bg1"/>
          </a:solidFill>
          <a:ln>
            <a:solidFill>
              <a:srgbClr val="213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213B7D"/>
                </a:solidFill>
              </a:rPr>
              <a:t>Administrasi</a:t>
            </a:r>
            <a:r>
              <a:rPr lang="en-US" sz="1600" b="1" dirty="0">
                <a:solidFill>
                  <a:srgbClr val="213B7D"/>
                </a:solidFill>
              </a:rPr>
              <a:t> </a:t>
            </a:r>
            <a:r>
              <a:rPr lang="en-US" sz="1600" b="1" dirty="0" err="1">
                <a:solidFill>
                  <a:srgbClr val="213B7D"/>
                </a:solidFill>
              </a:rPr>
              <a:t>Pendapatan</a:t>
            </a:r>
            <a:endParaRPr lang="en-ID" sz="1600" b="1" dirty="0">
              <a:solidFill>
                <a:srgbClr val="213B7D"/>
              </a:solidFill>
            </a:endParaRPr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xmlns="" id="{93D5C761-967B-4F3D-864E-F83782234253}"/>
              </a:ext>
            </a:extLst>
          </p:cNvPr>
          <p:cNvSpPr/>
          <p:nvPr/>
        </p:nvSpPr>
        <p:spPr>
          <a:xfrm>
            <a:off x="5634186" y="2191252"/>
            <a:ext cx="1588283" cy="1113138"/>
          </a:xfrm>
          <a:prstGeom prst="rightArrow">
            <a:avLst/>
          </a:prstGeom>
          <a:solidFill>
            <a:schemeClr val="bg1"/>
          </a:solidFill>
          <a:ln>
            <a:solidFill>
              <a:srgbClr val="213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213B7D"/>
                </a:solidFill>
              </a:rPr>
              <a:t>Koleksi</a:t>
            </a:r>
            <a:r>
              <a:rPr lang="en-US" sz="1600" b="1" dirty="0">
                <a:solidFill>
                  <a:srgbClr val="213B7D"/>
                </a:solidFill>
              </a:rPr>
              <a:t> </a:t>
            </a:r>
            <a:r>
              <a:rPr lang="en-US" sz="1600" b="1" dirty="0" err="1">
                <a:solidFill>
                  <a:srgbClr val="213B7D"/>
                </a:solidFill>
              </a:rPr>
              <a:t>Pendapatan</a:t>
            </a:r>
            <a:endParaRPr lang="en-ID" sz="1600" b="1" dirty="0">
              <a:solidFill>
                <a:srgbClr val="213B7D"/>
              </a:solidFill>
            </a:endParaRPr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xmlns="" id="{642880F0-F4EF-4410-B7FF-1AADBEB15AD5}"/>
              </a:ext>
            </a:extLst>
          </p:cNvPr>
          <p:cNvSpPr/>
          <p:nvPr/>
        </p:nvSpPr>
        <p:spPr>
          <a:xfrm>
            <a:off x="7330067" y="2191252"/>
            <a:ext cx="1588283" cy="1113138"/>
          </a:xfrm>
          <a:prstGeom prst="rightArrow">
            <a:avLst/>
          </a:prstGeom>
          <a:solidFill>
            <a:schemeClr val="bg1"/>
          </a:solidFill>
          <a:ln>
            <a:solidFill>
              <a:srgbClr val="213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213B7D"/>
                </a:solidFill>
              </a:rPr>
              <a:t>Akuntansi</a:t>
            </a:r>
            <a:r>
              <a:rPr lang="en-US" sz="1600" b="1" dirty="0">
                <a:solidFill>
                  <a:srgbClr val="213B7D"/>
                </a:solidFill>
              </a:rPr>
              <a:t> </a:t>
            </a:r>
            <a:r>
              <a:rPr lang="en-US" sz="1600" b="1" dirty="0" err="1">
                <a:solidFill>
                  <a:srgbClr val="213B7D"/>
                </a:solidFill>
              </a:rPr>
              <a:t>Pendapatan</a:t>
            </a:r>
            <a:endParaRPr lang="en-ID" sz="1600" b="1" dirty="0">
              <a:solidFill>
                <a:srgbClr val="213B7D"/>
              </a:solidFill>
            </a:endParaRP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xmlns="" id="{088C17BD-9E52-41CB-962F-8136DBFD4D3A}"/>
              </a:ext>
            </a:extLst>
          </p:cNvPr>
          <p:cNvSpPr/>
          <p:nvPr/>
        </p:nvSpPr>
        <p:spPr>
          <a:xfrm>
            <a:off x="9087878" y="2191252"/>
            <a:ext cx="1588283" cy="1113138"/>
          </a:xfrm>
          <a:prstGeom prst="rightArrow">
            <a:avLst/>
          </a:prstGeom>
          <a:solidFill>
            <a:schemeClr val="bg1"/>
          </a:solidFill>
          <a:ln>
            <a:solidFill>
              <a:srgbClr val="213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213B7D"/>
                </a:solidFill>
              </a:rPr>
              <a:t>Alokasi</a:t>
            </a:r>
            <a:r>
              <a:rPr lang="en-US" sz="1600" b="1" dirty="0">
                <a:solidFill>
                  <a:srgbClr val="213B7D"/>
                </a:solidFill>
              </a:rPr>
              <a:t> </a:t>
            </a:r>
            <a:r>
              <a:rPr lang="en-US" sz="1600" b="1" dirty="0" err="1">
                <a:solidFill>
                  <a:srgbClr val="213B7D"/>
                </a:solidFill>
              </a:rPr>
              <a:t>Pendapatan</a:t>
            </a:r>
            <a:endParaRPr lang="en-ID" sz="1600" b="1" dirty="0">
              <a:solidFill>
                <a:srgbClr val="213B7D"/>
              </a:solidFill>
            </a:endParaRP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xmlns="" id="{6B35F073-684D-4E18-BBB4-2A9DB3177B1E}"/>
              </a:ext>
            </a:extLst>
          </p:cNvPr>
          <p:cNvSpPr/>
          <p:nvPr/>
        </p:nvSpPr>
        <p:spPr>
          <a:xfrm>
            <a:off x="2150648" y="5770501"/>
            <a:ext cx="8525513" cy="398960"/>
          </a:xfrm>
          <a:prstGeom prst="rightArrow">
            <a:avLst/>
          </a:prstGeom>
          <a:gradFill flip="none" rotWithShape="1">
            <a:gsLst>
              <a:gs pos="0">
                <a:srgbClr val="F4BC08"/>
              </a:gs>
              <a:gs pos="82000">
                <a:srgbClr val="213B7D"/>
              </a:gs>
              <a:gs pos="67000">
                <a:srgbClr val="213B7D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 b="1" dirty="0">
              <a:solidFill>
                <a:srgbClr val="213B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0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MENGENALI SUMBER-SUMBER PENDAPATAN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4" y="1998707"/>
            <a:ext cx="9833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dibedakan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(2) :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741A7162-F729-4BA2-8460-BB50CEA0F3C8}"/>
              </a:ext>
            </a:extLst>
          </p:cNvPr>
          <p:cNvGrpSpPr/>
          <p:nvPr/>
        </p:nvGrpSpPr>
        <p:grpSpPr>
          <a:xfrm>
            <a:off x="3609503" y="2522914"/>
            <a:ext cx="4972995" cy="3431447"/>
            <a:chOff x="2582778" y="2731460"/>
            <a:chExt cx="4972995" cy="343144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58BA776C-288A-4B52-BBE8-CCA588E7E48A}"/>
                </a:ext>
              </a:extLst>
            </p:cNvPr>
            <p:cNvGrpSpPr/>
            <p:nvPr/>
          </p:nvGrpSpPr>
          <p:grpSpPr>
            <a:xfrm>
              <a:off x="2582778" y="2731460"/>
              <a:ext cx="2406316" cy="3431447"/>
              <a:chOff x="2582778" y="2731460"/>
              <a:chExt cx="2406316" cy="3431447"/>
            </a:xfrm>
          </p:grpSpPr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xmlns="" id="{67F9B3CA-5C8A-4B18-B873-E6DAF01F9661}"/>
                  </a:ext>
                </a:extLst>
              </p:cNvPr>
              <p:cNvSpPr/>
              <p:nvPr/>
            </p:nvSpPr>
            <p:spPr>
              <a:xfrm>
                <a:off x="2582778" y="2731460"/>
                <a:ext cx="2406316" cy="3431447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xmlns="" id="{2EE3884A-116F-4237-A08E-780ADDAEC812}"/>
                  </a:ext>
                </a:extLst>
              </p:cNvPr>
              <p:cNvSpPr/>
              <p:nvPr/>
            </p:nvSpPr>
            <p:spPr>
              <a:xfrm>
                <a:off x="2687052" y="2848738"/>
                <a:ext cx="2197768" cy="54514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Sumber</a:t>
                </a:r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Pertama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BAD2C4D2-F569-484C-B815-B75B09CF8A62}"/>
                  </a:ext>
                </a:extLst>
              </p:cNvPr>
              <p:cNvSpPr txBox="1"/>
              <p:nvPr/>
            </p:nvSpPr>
            <p:spPr>
              <a:xfrm>
                <a:off x="2687052" y="3689684"/>
                <a:ext cx="2197768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>
                    <a:solidFill>
                      <a:schemeClr val="bg1"/>
                    </a:solidFill>
                  </a:rPr>
                  <a:t>Sumber</a:t>
                </a:r>
                <a:r>
                  <a:rPr lang="en-US" b="1" dirty="0">
                    <a:solidFill>
                      <a:schemeClr val="bg1"/>
                    </a:solidFill>
                  </a:rPr>
                  <a:t> yang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saat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ada</a:t>
                </a:r>
                <a:r>
                  <a:rPr lang="en-US" b="1" dirty="0">
                    <a:solidFill>
                      <a:schemeClr val="bg1"/>
                    </a:solidFill>
                  </a:rPr>
                  <a:t> dan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sudah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ditetapkan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peraturan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perundangan</a:t>
                </a:r>
                <a:endParaRPr lang="en-ID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4A8C7199-F988-454E-B78A-2D18BA75F938}"/>
                </a:ext>
              </a:extLst>
            </p:cNvPr>
            <p:cNvGrpSpPr/>
            <p:nvPr/>
          </p:nvGrpSpPr>
          <p:grpSpPr>
            <a:xfrm>
              <a:off x="5149457" y="2731460"/>
              <a:ext cx="2406316" cy="3431447"/>
              <a:chOff x="2582778" y="2731460"/>
              <a:chExt cx="2406316" cy="3431447"/>
            </a:xfrm>
          </p:grpSpPr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xmlns="" id="{58B2BCE0-C97E-4F77-A5A0-48527A465E8F}"/>
                  </a:ext>
                </a:extLst>
              </p:cNvPr>
              <p:cNvSpPr/>
              <p:nvPr/>
            </p:nvSpPr>
            <p:spPr>
              <a:xfrm>
                <a:off x="2582778" y="2731460"/>
                <a:ext cx="2406316" cy="3431447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xmlns="" id="{A38F3BEE-4EB1-4C1D-8FF7-E6D62F493C45}"/>
                  </a:ext>
                </a:extLst>
              </p:cNvPr>
              <p:cNvSpPr/>
              <p:nvPr/>
            </p:nvSpPr>
            <p:spPr>
              <a:xfrm>
                <a:off x="2687052" y="2848738"/>
                <a:ext cx="2197768" cy="54514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Sumber</a:t>
                </a:r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Kedua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05C37605-2D4E-40F4-AD1F-B14BC16989E5}"/>
                  </a:ext>
                </a:extLst>
              </p:cNvPr>
              <p:cNvSpPr txBox="1"/>
              <p:nvPr/>
            </p:nvSpPr>
            <p:spPr>
              <a:xfrm>
                <a:off x="2687052" y="3689684"/>
                <a:ext cx="2197768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>
                    <a:solidFill>
                      <a:schemeClr val="bg1"/>
                    </a:solidFill>
                  </a:rPr>
                  <a:t>Sumber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dari</a:t>
                </a:r>
                <a:r>
                  <a:rPr lang="en-US" b="1" dirty="0">
                    <a:solidFill>
                      <a:schemeClr val="bg1"/>
                    </a:solidFill>
                  </a:rPr>
                  <a:t> masa dating yang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masih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potensial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atau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tersembunyi</a:t>
                </a:r>
                <a:r>
                  <a:rPr lang="en-US" b="1" dirty="0">
                    <a:solidFill>
                      <a:schemeClr val="bg1"/>
                    </a:solidFill>
                  </a:rPr>
                  <a:t> dan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akan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diperoeh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bila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sudah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dilakukan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upaya-upaya</a:t>
                </a:r>
                <a:r>
                  <a:rPr lang="en-US" b="1" dirty="0">
                    <a:solidFill>
                      <a:schemeClr val="bg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bg1"/>
                    </a:solidFill>
                  </a:rPr>
                  <a:t>tertentu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endParaRPr lang="en-ID"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512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MENGENALI SUMBER-SUMBER PENDAPATAN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34EDC51A-64A2-45B0-BA37-1DB7EE133A08}"/>
              </a:ext>
            </a:extLst>
          </p:cNvPr>
          <p:cNvGrpSpPr/>
          <p:nvPr/>
        </p:nvGrpSpPr>
        <p:grpSpPr>
          <a:xfrm>
            <a:off x="1179094" y="1533875"/>
            <a:ext cx="10780576" cy="4801314"/>
            <a:chOff x="1179094" y="1533875"/>
            <a:chExt cx="10780576" cy="48013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9CD1B107-60F9-4961-BD34-82AB1D8B1C3D}"/>
                </a:ext>
              </a:extLst>
            </p:cNvPr>
            <p:cNvSpPr txBox="1"/>
            <p:nvPr/>
          </p:nvSpPr>
          <p:spPr>
            <a:xfrm>
              <a:off x="1179094" y="1533875"/>
              <a:ext cx="9833811" cy="480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Sumber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pendapatan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daerah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menurut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ketentuan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Undang-Undang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No.32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Tahun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2004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Tentang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Pemerintah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Daerah dan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Undang-Undang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No. 33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Tahun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2004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Tentang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Perimbangan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Keuangan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Antara Pusat dan Daerah :</a:t>
              </a:r>
            </a:p>
            <a:p>
              <a:pPr algn="just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00050" indent="-400050" algn="just">
                <a:buAutoNum type="romanUcPeriod"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Pendapatan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Asli Daerah (PAD)</a:t>
              </a:r>
            </a:p>
            <a:p>
              <a:pPr marL="1065213" lvl="1" indent="-342900" algn="just">
                <a:buFont typeface="+mj-lt"/>
                <a:buAutoNum type="alphaLcParenR"/>
              </a:pP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Pajak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Daerah;</a:t>
              </a:r>
            </a:p>
            <a:p>
              <a:pPr marL="1065213" lvl="1" indent="-342900" algn="just">
                <a:buFont typeface="+mj-lt"/>
                <a:buAutoNum type="alphaLcParenR"/>
              </a:pP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Retribusi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Daerah;</a:t>
              </a:r>
            </a:p>
            <a:p>
              <a:pPr marL="1065213" lvl="1" indent="-342900" algn="just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Bagian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Laba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Pengelola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Aset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Daerah yang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dipisahkan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1065213" lvl="1" indent="-342900" algn="just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Lain-lain PAD yang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algn="just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00050" indent="-400050" algn="just">
                <a:buFont typeface="+mj-lt"/>
                <a:buAutoNum type="romanUcPeriod" startAt="2"/>
              </a:pP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Transfer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Pemerintah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Pusat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hasil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Pajak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Hasil SDA;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Dana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Alokasi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Umum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(DAU);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Dana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Alokasi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Khusus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(DAK);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Dana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Otonomi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Khusus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1074738" indent="-352425" algn="just" defTabSz="538163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Dana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Penyesuaian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900AD12F-C851-445A-8387-52FF0DF5ABDE}"/>
                </a:ext>
              </a:extLst>
            </p:cNvPr>
            <p:cNvSpPr txBox="1"/>
            <p:nvPr/>
          </p:nvSpPr>
          <p:spPr>
            <a:xfrm>
              <a:off x="6352615" y="4271771"/>
              <a:ext cx="5607055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00050" indent="-400050" algn="just">
                <a:buFont typeface="+mj-lt"/>
                <a:buAutoNum type="romanUcPeriod" startAt="3"/>
              </a:pP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Transfer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Pemerintah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Provinsi</a:t>
              </a:r>
              <a:endParaRPr lang="en-US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809625" indent="-342900" algn="just">
                <a:buFont typeface="+mj-lt"/>
                <a:buAutoNum type="alphaL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Hasil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Pajak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809625" indent="-342900" algn="just">
                <a:buFont typeface="+mj-lt"/>
                <a:buAutoNum type="alphaLcParenR"/>
              </a:pP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Sumber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Daya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Alam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809625" indent="-342900" algn="just">
                <a:buFont typeface="+mj-lt"/>
                <a:buAutoNum type="alphaLcParenR"/>
              </a:pP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Bagi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Hasil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Lainnya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algn="just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00050" indent="-400050" algn="just">
                <a:buFont typeface="+mj-lt"/>
                <a:buAutoNum type="romanUcPeriod" startAt="4"/>
              </a:pP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Lain-lain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Pendapatan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yang Sah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747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PRINSIP DASAR MANAJEMEN PENERIMAAN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4" y="1533875"/>
            <a:ext cx="9833811" cy="1669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fiscal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menghimpun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sumber-sumber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BA24636-09FB-4FE6-BA91-E2F1372A3715}"/>
              </a:ext>
            </a:extLst>
          </p:cNvPr>
          <p:cNvGrpSpPr/>
          <p:nvPr/>
        </p:nvGrpSpPr>
        <p:grpSpPr>
          <a:xfrm>
            <a:off x="1806648" y="3800597"/>
            <a:ext cx="8919410" cy="1523528"/>
            <a:chOff x="1475873" y="3429001"/>
            <a:chExt cx="8919410" cy="152352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5FBAF6D8-E595-4291-8F4B-B3B87845646C}"/>
                </a:ext>
              </a:extLst>
            </p:cNvPr>
            <p:cNvSpPr/>
            <p:nvPr/>
          </p:nvSpPr>
          <p:spPr>
            <a:xfrm>
              <a:off x="1475874" y="3429001"/>
              <a:ext cx="3930315" cy="629652"/>
            </a:xfrm>
            <a:prstGeom prst="roundRect">
              <a:avLst>
                <a:gd name="adj" fmla="val 50000"/>
              </a:avLst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rgbClr val="213B7D"/>
                  </a:solidFill>
                </a:rPr>
                <a:t>Perluasan</a:t>
              </a:r>
              <a:r>
                <a:rPr lang="en-US" b="1" dirty="0">
                  <a:solidFill>
                    <a:srgbClr val="213B7D"/>
                  </a:solidFill>
                </a:rPr>
                <a:t> basis </a:t>
              </a:r>
              <a:r>
                <a:rPr lang="en-US" b="1" dirty="0" err="1">
                  <a:solidFill>
                    <a:srgbClr val="213B7D"/>
                  </a:solidFill>
                </a:rPr>
                <a:t>penerimaan</a:t>
              </a:r>
              <a:endParaRPr lang="en-ID" b="1" dirty="0">
                <a:solidFill>
                  <a:srgbClr val="213B7D"/>
                </a:solidFill>
              </a:endParaRP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xmlns="" id="{61E874CE-A629-4403-9AB1-848CC8CFD451}"/>
                </a:ext>
              </a:extLst>
            </p:cNvPr>
            <p:cNvSpPr/>
            <p:nvPr/>
          </p:nvSpPr>
          <p:spPr>
            <a:xfrm>
              <a:off x="5598695" y="3429001"/>
              <a:ext cx="4796587" cy="629652"/>
            </a:xfrm>
            <a:prstGeom prst="roundRect">
              <a:avLst>
                <a:gd name="adj" fmla="val 50000"/>
              </a:avLst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Pengendalian</a:t>
              </a:r>
              <a:r>
                <a:rPr lang="en-US" b="1" dirty="0"/>
                <a:t> </a:t>
              </a:r>
              <a:r>
                <a:rPr lang="en-US" b="1" dirty="0" err="1"/>
                <a:t>atas</a:t>
              </a:r>
              <a:r>
                <a:rPr lang="en-US" b="1" dirty="0"/>
                <a:t> </a:t>
              </a:r>
              <a:r>
                <a:rPr lang="en-US" b="1" dirty="0" err="1"/>
                <a:t>kebocoran</a:t>
              </a:r>
              <a:r>
                <a:rPr lang="en-US" b="1" dirty="0"/>
                <a:t> </a:t>
              </a:r>
              <a:r>
                <a:rPr lang="en-US" b="1" dirty="0" err="1"/>
                <a:t>pendapatan</a:t>
              </a:r>
              <a:endParaRPr lang="en-ID" b="1" dirty="0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xmlns="" id="{B516C879-5A0A-4167-893E-F78B09B23212}"/>
                </a:ext>
              </a:extLst>
            </p:cNvPr>
            <p:cNvSpPr/>
            <p:nvPr/>
          </p:nvSpPr>
          <p:spPr>
            <a:xfrm>
              <a:off x="1475873" y="4322877"/>
              <a:ext cx="4892843" cy="629652"/>
            </a:xfrm>
            <a:prstGeom prst="roundRect">
              <a:avLst>
                <a:gd name="adj" fmla="val 50000"/>
              </a:avLst>
            </a:prstGeom>
            <a:solidFill>
              <a:srgbClr val="213B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Peningkatan</a:t>
              </a:r>
              <a:r>
                <a:rPr lang="en-US" b="1" dirty="0"/>
                <a:t> </a:t>
              </a:r>
              <a:r>
                <a:rPr lang="en-US" b="1" dirty="0" err="1"/>
                <a:t>efisiensi</a:t>
              </a:r>
              <a:r>
                <a:rPr lang="en-US" b="1" dirty="0"/>
                <a:t> </a:t>
              </a:r>
              <a:r>
                <a:rPr lang="en-US" b="1" dirty="0" err="1"/>
                <a:t>administrasi</a:t>
              </a:r>
              <a:r>
                <a:rPr lang="en-US" b="1" dirty="0"/>
                <a:t> </a:t>
              </a:r>
              <a:r>
                <a:rPr lang="en-US" b="1" dirty="0" err="1"/>
                <a:t>pendapatan</a:t>
              </a:r>
              <a:endParaRPr lang="en-ID" b="1" dirty="0"/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xmlns="" id="{0AF9BDF3-9DB7-46E9-99EA-2665B1AC213F}"/>
                </a:ext>
              </a:extLst>
            </p:cNvPr>
            <p:cNvSpPr/>
            <p:nvPr/>
          </p:nvSpPr>
          <p:spPr>
            <a:xfrm>
              <a:off x="6464968" y="4322877"/>
              <a:ext cx="3930315" cy="629652"/>
            </a:xfrm>
            <a:prstGeom prst="roundRect">
              <a:avLst>
                <a:gd name="adj" fmla="val 50000"/>
              </a:avLst>
            </a:prstGeom>
            <a:solidFill>
              <a:srgbClr val="F4BC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rgbClr val="213B7D"/>
                  </a:solidFill>
                </a:rPr>
                <a:t>Transparansi</a:t>
              </a:r>
              <a:r>
                <a:rPr lang="en-US" b="1" dirty="0">
                  <a:solidFill>
                    <a:srgbClr val="213B7D"/>
                  </a:solidFill>
                </a:rPr>
                <a:t> dan </a:t>
              </a:r>
              <a:r>
                <a:rPr lang="en-US" b="1" dirty="0" err="1">
                  <a:solidFill>
                    <a:srgbClr val="213B7D"/>
                  </a:solidFill>
                </a:rPr>
                <a:t>akuntabilitas</a:t>
              </a:r>
              <a:endParaRPr lang="en-ID" b="1" dirty="0">
                <a:solidFill>
                  <a:srgbClr val="213B7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84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PRINSIP DASAR MANAJEMEN PENERIMAAN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2073361"/>
            <a:ext cx="9833811" cy="333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maksud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basis data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Kembali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appraisal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5FBAF6D8-E595-4291-8F4B-B3B87845646C}"/>
              </a:ext>
            </a:extLst>
          </p:cNvPr>
          <p:cNvSpPr/>
          <p:nvPr/>
        </p:nvSpPr>
        <p:spPr>
          <a:xfrm>
            <a:off x="1179095" y="1433149"/>
            <a:ext cx="4017030" cy="629652"/>
          </a:xfrm>
          <a:prstGeom prst="roundRect">
            <a:avLst>
              <a:gd name="adj" fmla="val 50000"/>
            </a:avLst>
          </a:prstGeom>
          <a:solidFill>
            <a:srgbClr val="F4BC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213B7D"/>
                </a:solidFill>
              </a:rPr>
              <a:t>Perluasan</a:t>
            </a:r>
            <a:r>
              <a:rPr lang="en-US" b="1" dirty="0">
                <a:solidFill>
                  <a:srgbClr val="213B7D"/>
                </a:solidFill>
              </a:rPr>
              <a:t> Basis </a:t>
            </a:r>
            <a:r>
              <a:rPr lang="en-US" b="1" dirty="0" err="1">
                <a:solidFill>
                  <a:srgbClr val="213B7D"/>
                </a:solidFill>
              </a:rPr>
              <a:t>Penerimaan</a:t>
            </a:r>
            <a:endParaRPr lang="en-ID" b="1" dirty="0">
              <a:solidFill>
                <a:srgbClr val="213B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37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PRINSIP DASAR MANAJEMEN PENERIMAAN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4" y="2073361"/>
            <a:ext cx="9833811" cy="388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pengawasan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perolehan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penyebab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kebocoran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penghindaraan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penggelapan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pungutan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liar,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korupsi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kebocoran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audit;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pegawai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8803ECFE-1FF6-4B4B-A67B-97422099922F}"/>
              </a:ext>
            </a:extLst>
          </p:cNvPr>
          <p:cNvSpPr/>
          <p:nvPr/>
        </p:nvSpPr>
        <p:spPr>
          <a:xfrm>
            <a:off x="1179094" y="1445553"/>
            <a:ext cx="4796587" cy="629652"/>
          </a:xfrm>
          <a:prstGeom prst="roundRect">
            <a:avLst>
              <a:gd name="adj" fmla="val 50000"/>
            </a:avLst>
          </a:prstGeom>
          <a:solidFill>
            <a:srgbClr val="21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Pengendalian</a:t>
            </a:r>
            <a:r>
              <a:rPr lang="en-US" b="1" dirty="0"/>
              <a:t> Atas </a:t>
            </a:r>
            <a:r>
              <a:rPr lang="en-US" b="1" dirty="0" err="1"/>
              <a:t>Kebocoran</a:t>
            </a:r>
            <a:r>
              <a:rPr lang="en-US" b="1" dirty="0"/>
              <a:t> </a:t>
            </a:r>
            <a:r>
              <a:rPr lang="en-US" b="1" dirty="0" err="1"/>
              <a:t>Pendapatan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788617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CF8F74F-F833-4A3A-B753-0B1B80172981}"/>
              </a:ext>
            </a:extLst>
          </p:cNvPr>
          <p:cNvGrpSpPr/>
          <p:nvPr/>
        </p:nvGrpSpPr>
        <p:grpSpPr>
          <a:xfrm>
            <a:off x="-14514" y="132476"/>
            <a:ext cx="12206514" cy="6709482"/>
            <a:chOff x="-14514" y="132476"/>
            <a:chExt cx="12206514" cy="670948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831903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PRINSIP DASAR MANAJEMEN PENERIMAAN DAERAH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8F0C1D93-E861-4406-9BE7-589584EBB8B0}"/>
                </a:ext>
              </a:extLst>
            </p:cNvPr>
            <p:cNvGrpSpPr/>
            <p:nvPr/>
          </p:nvGrpSpPr>
          <p:grpSpPr>
            <a:xfrm>
              <a:off x="285645" y="388228"/>
              <a:ext cx="667659" cy="2235563"/>
              <a:chOff x="116114" y="132476"/>
              <a:chExt cx="667659" cy="2235563"/>
            </a:xfrm>
            <a:pattFill prst="dkDnDiag">
              <a:fgClr>
                <a:srgbClr val="F4BC08"/>
              </a:fgClr>
              <a:bgClr>
                <a:schemeClr val="bg1"/>
              </a:bgClr>
            </a:pattFill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xmlns="" id="{BC3FA7B1-A7E1-4C8F-B9BD-2E4D3DEAE855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9D6ACC04-B85A-4B5C-B6E6-73387B15ABDB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6816645F-484A-4B6F-91DD-9CFA439BC5D6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2A1D3904-0C8A-424F-A226-303CBEAF583A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4824C154-46D2-4DEC-AAB0-0545889BFC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DCA936E1-0597-461C-953D-751215B9A2D7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8D876C9D-CE48-49A9-9378-244ECCF37454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  <a:grpFill/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16C873FA-B97F-4DB9-8E66-148E41501DD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CCDCCC8-15BE-4DB0-9BFD-684CEC169E9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51A2999F-3455-44EC-8402-CEC4FB5A5F31}"/>
                </a:ext>
              </a:extLst>
            </p:cNvPr>
            <p:cNvGrpSpPr/>
            <p:nvPr/>
          </p:nvGrpSpPr>
          <p:grpSpPr>
            <a:xfrm>
              <a:off x="116114" y="132476"/>
              <a:ext cx="667659" cy="2235563"/>
              <a:chOff x="116114" y="132476"/>
              <a:chExt cx="667659" cy="2235563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962A960C-288F-46B5-9AF7-174D9F42C446}"/>
                  </a:ext>
                </a:extLst>
              </p:cNvPr>
              <p:cNvGrpSpPr/>
              <p:nvPr/>
            </p:nvGrpSpPr>
            <p:grpSpPr>
              <a:xfrm>
                <a:off x="116114" y="132476"/>
                <a:ext cx="667658" cy="674093"/>
                <a:chOff x="116114" y="132476"/>
                <a:chExt cx="667658" cy="674093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xmlns="" id="{A0488363-E067-44CC-B478-3C06D372F5EA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xmlns="" id="{C6C74295-47FD-490B-B079-F216134DECE1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xmlns="" id="{B0AA9AA0-A2FA-4FDF-BAF1-CDF4F7F2239D}"/>
                  </a:ext>
                </a:extLst>
              </p:cNvPr>
              <p:cNvGrpSpPr/>
              <p:nvPr/>
            </p:nvGrpSpPr>
            <p:grpSpPr>
              <a:xfrm>
                <a:off x="116114" y="924275"/>
                <a:ext cx="667658" cy="674093"/>
                <a:chOff x="116114" y="132476"/>
                <a:chExt cx="667658" cy="674093"/>
              </a:xfrm>
            </p:grpSpPr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xmlns="" id="{F35916C9-C5FF-4607-8FC4-6BB6E9477253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xmlns="" id="{F32D1BAA-CFA3-4109-82F9-BF824E6CCCA9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xmlns="" id="{6C8AAFD4-5931-435D-8AD1-68768966D35D}"/>
                  </a:ext>
                </a:extLst>
              </p:cNvPr>
              <p:cNvGrpSpPr/>
              <p:nvPr/>
            </p:nvGrpSpPr>
            <p:grpSpPr>
              <a:xfrm>
                <a:off x="116115" y="1693946"/>
                <a:ext cx="667658" cy="674093"/>
                <a:chOff x="116114" y="132476"/>
                <a:chExt cx="667658" cy="67409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31643B1A-08BB-47A9-9FAA-C3B57648EE52}"/>
                    </a:ext>
                  </a:extLst>
                </p:cNvPr>
                <p:cNvSpPr/>
                <p:nvPr/>
              </p:nvSpPr>
              <p:spPr>
                <a:xfrm>
                  <a:off x="116114" y="132476"/>
                  <a:ext cx="609600" cy="609600"/>
                </a:xfrm>
                <a:prstGeom prst="rect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20F05925-F80F-41E5-8720-63091FAC4F5D}"/>
                    </a:ext>
                  </a:extLst>
                </p:cNvPr>
                <p:cNvSpPr/>
                <p:nvPr/>
              </p:nvSpPr>
              <p:spPr>
                <a:xfrm>
                  <a:off x="174172" y="196969"/>
                  <a:ext cx="609600" cy="609600"/>
                </a:xfrm>
                <a:prstGeom prst="rect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4" y="2073361"/>
            <a:ext cx="9833811" cy="333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berrpengaruh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rumitnya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perpajakan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membayar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pemungutan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Kerjasama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bank,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9453B5C1-1219-4510-A0D0-21107C7EFAB8}"/>
              </a:ext>
            </a:extLst>
          </p:cNvPr>
          <p:cNvSpPr/>
          <p:nvPr/>
        </p:nvSpPr>
        <p:spPr>
          <a:xfrm>
            <a:off x="1179094" y="1431387"/>
            <a:ext cx="4892843" cy="629652"/>
          </a:xfrm>
          <a:prstGeom prst="roundRect">
            <a:avLst>
              <a:gd name="adj" fmla="val 50000"/>
            </a:avLst>
          </a:prstGeom>
          <a:solidFill>
            <a:srgbClr val="21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Efisiensi</a:t>
            </a:r>
            <a:r>
              <a:rPr lang="en-US" b="1" dirty="0"/>
              <a:t> </a:t>
            </a:r>
            <a:r>
              <a:rPr lang="en-US" b="1" dirty="0" err="1"/>
              <a:t>Administrasi</a:t>
            </a:r>
            <a:r>
              <a:rPr lang="en-US" b="1" dirty="0"/>
              <a:t> </a:t>
            </a:r>
            <a:r>
              <a:rPr lang="en-US" b="1" dirty="0" err="1"/>
              <a:t>Pendapatan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4190194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1657</Words>
  <Application>Microsoft Office PowerPoint</Application>
  <PresentationFormat>Custom</PresentationFormat>
  <Paragraphs>199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BAB 2</dc:subject>
  <dc:creator>Muhammad Fadjar</dc:creator>
  <cp:keywords>MKD</cp:keywords>
  <dc:description>MANAJEMEN PENDAPATAN DAERAH</dc:description>
  <cp:lastModifiedBy>ASUS</cp:lastModifiedBy>
  <cp:revision>15</cp:revision>
  <dcterms:created xsi:type="dcterms:W3CDTF">2022-02-03T12:39:20Z</dcterms:created>
  <dcterms:modified xsi:type="dcterms:W3CDTF">2022-04-03T21:20:12Z</dcterms:modified>
  <cp:category>Manajemen Keuangan Daerah</cp:category>
  <cp:contentStatus>COMPLETE</cp:contentStatus>
</cp:coreProperties>
</file>