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6"/>
  </p:notesMasterIdLst>
  <p:sldIdLst>
    <p:sldId id="256" r:id="rId2"/>
    <p:sldId id="293" r:id="rId3"/>
    <p:sldId id="257" r:id="rId4"/>
    <p:sldId id="258" r:id="rId5"/>
    <p:sldId id="277" r:id="rId6"/>
    <p:sldId id="282" r:id="rId7"/>
    <p:sldId id="264" r:id="rId8"/>
    <p:sldId id="266" r:id="rId9"/>
    <p:sldId id="267" r:id="rId10"/>
    <p:sldId id="268" r:id="rId11"/>
    <p:sldId id="269" r:id="rId12"/>
    <p:sldId id="270" r:id="rId13"/>
    <p:sldId id="291" r:id="rId14"/>
    <p:sldId id="292" r:id="rId15"/>
    <p:sldId id="273" r:id="rId16"/>
    <p:sldId id="274" r:id="rId17"/>
    <p:sldId id="290" r:id="rId18"/>
    <p:sldId id="283" r:id="rId19"/>
    <p:sldId id="284" r:id="rId20"/>
    <p:sldId id="285" r:id="rId21"/>
    <p:sldId id="286" r:id="rId22"/>
    <p:sldId id="287" r:id="rId23"/>
    <p:sldId id="288" r:id="rId24"/>
    <p:sldId id="289" r:id="rId25"/>
  </p:sldIdLst>
  <p:sldSz cx="9144000" cy="6858000" type="screen4x3"/>
  <p:notesSz cx="6858000" cy="91440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>
            <a:extLst>
              <a:ext uri="{FF2B5EF4-FFF2-40B4-BE49-F238E27FC236}">
                <a16:creationId xmlns:a16="http://schemas.microsoft.com/office/drawing/2014/main" id="{964883D9-BCC6-4CF3-A6EE-7C73A420A270}"/>
              </a:ext>
            </a:extLst>
          </p:cNvPr>
          <p:cNvSpPr>
            <a:spLocks noGrp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3F755438-3A7B-4A4E-8F1D-2D8F657FC09C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d-ID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Arial" charset="0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Arial" charset="0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Arial" charset="0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Arial" charset="0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0581DDBC-5F69-4CD8-8E47-964B2B0DD1F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CAEB6AC0-FABE-4E4C-BA9B-6599E4498EF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>
            <a:extLst>
              <a:ext uri="{FF2B5EF4-FFF2-40B4-BE49-F238E27FC236}">
                <a16:creationId xmlns:a16="http://schemas.microsoft.com/office/drawing/2014/main" id="{1466E7F4-1CFF-4F6F-9725-BD8C226DAC3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8E7D147B-BB7A-4EFD-AAE5-9CB29A0D6702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>
            <a:extLst>
              <a:ext uri="{FF2B5EF4-FFF2-40B4-BE49-F238E27FC236}">
                <a16:creationId xmlns:a16="http://schemas.microsoft.com/office/drawing/2014/main" id="{414688BD-BA4F-4FDD-BE5E-F247ECF136A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21C36455-6BD2-452D-8A79-31B27E293483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>
            <a:extLst>
              <a:ext uri="{FF2B5EF4-FFF2-40B4-BE49-F238E27FC236}">
                <a16:creationId xmlns:a16="http://schemas.microsoft.com/office/drawing/2014/main" id="{E294A73E-C260-476C-9620-41E0B8CB737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471FAF13-9DB0-4134-9CE3-D64BF229B8B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>
            <a:extLst>
              <a:ext uri="{FF2B5EF4-FFF2-40B4-BE49-F238E27FC236}">
                <a16:creationId xmlns:a16="http://schemas.microsoft.com/office/drawing/2014/main" id="{39A537CE-9697-4FED-ADDF-896F6F8BD96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E08BAAEE-8F7B-4F66-A73F-103970A0E1F8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>
            <a:extLst>
              <a:ext uri="{FF2B5EF4-FFF2-40B4-BE49-F238E27FC236}">
                <a16:creationId xmlns:a16="http://schemas.microsoft.com/office/drawing/2014/main" id="{7328833C-799B-4010-81A1-82A45017228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277BC08A-60BB-43C0-A649-AC911EA04F33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>
            <a:extLst>
              <a:ext uri="{FF2B5EF4-FFF2-40B4-BE49-F238E27FC236}">
                <a16:creationId xmlns:a16="http://schemas.microsoft.com/office/drawing/2014/main" id="{C42D7DB4-4683-45BC-B1C8-61AF60CEBE9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D5D03480-B574-4E07-9283-1031691B089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A096BECB-E799-428D-8F7C-8381D0590B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BC0B749D-7DBB-40BA-822F-154256A59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>
            <a:extLst>
              <a:ext uri="{FF2B5EF4-FFF2-40B4-BE49-F238E27FC236}">
                <a16:creationId xmlns:a16="http://schemas.microsoft.com/office/drawing/2014/main" id="{10BB45E2-454A-4FAA-92B0-E5D7A76BA6D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EFD0F6D-3D92-4F3E-BE7A-D0A03C7AAE3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>
            <a:extLst>
              <a:ext uri="{FF2B5EF4-FFF2-40B4-BE49-F238E27FC236}">
                <a16:creationId xmlns:a16="http://schemas.microsoft.com/office/drawing/2014/main" id="{5FAC1784-3FFB-4774-BB3B-F52036EA57A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4B86BE88-D93B-4892-AFED-0DFE0852725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>
            <a:extLst>
              <a:ext uri="{FF2B5EF4-FFF2-40B4-BE49-F238E27FC236}">
                <a16:creationId xmlns:a16="http://schemas.microsoft.com/office/drawing/2014/main" id="{5A5C1DD3-EE72-450E-9B17-E670B7C7D5B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AA26F443-8FED-4868-93C4-967F32C19E5B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>
            <a:extLst>
              <a:ext uri="{FF2B5EF4-FFF2-40B4-BE49-F238E27FC236}">
                <a16:creationId xmlns:a16="http://schemas.microsoft.com/office/drawing/2014/main" id="{2A7984BB-11BE-486A-BAD6-CA61883E304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23428040-B557-4D40-BC33-91C706370E2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>
            <a:extLst>
              <a:ext uri="{FF2B5EF4-FFF2-40B4-BE49-F238E27FC236}">
                <a16:creationId xmlns:a16="http://schemas.microsoft.com/office/drawing/2014/main" id="{B6FFD1AB-8529-4566-8F4E-E6DF0BFE8D8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E3ED608D-00CE-443C-9A24-7D28F3424535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3355423B-80F1-4A22-8A0D-13F720C388A4}"/>
              </a:ext>
            </a:extLst>
          </p:cNvPr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>
              <a:extLst>
                <a:ext uri="{FF2B5EF4-FFF2-40B4-BE49-F238E27FC236}">
                  <a16:creationId xmlns:a16="http://schemas.microsoft.com/office/drawing/2014/main" id="{63F8B55B-AD33-4FBE-A526-EE93803C4DC6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Oval 4">
              <a:extLst>
                <a:ext uri="{FF2B5EF4-FFF2-40B4-BE49-F238E27FC236}">
                  <a16:creationId xmlns:a16="http://schemas.microsoft.com/office/drawing/2014/main" id="{2560DAD3-F342-453D-9E34-9EDA119F10C3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7" name="Oval 5">
              <a:extLst>
                <a:ext uri="{FF2B5EF4-FFF2-40B4-BE49-F238E27FC236}">
                  <a16:creationId xmlns:a16="http://schemas.microsoft.com/office/drawing/2014/main" id="{9B0B3786-3BFA-4C8E-982F-C857D69A8100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8" name="Oval 6">
              <a:extLst>
                <a:ext uri="{FF2B5EF4-FFF2-40B4-BE49-F238E27FC236}">
                  <a16:creationId xmlns:a16="http://schemas.microsoft.com/office/drawing/2014/main" id="{56401AF8-6CDD-4ED7-BC55-F511409FBA35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9" name="Oval 7">
              <a:extLst>
                <a:ext uri="{FF2B5EF4-FFF2-40B4-BE49-F238E27FC236}">
                  <a16:creationId xmlns:a16="http://schemas.microsoft.com/office/drawing/2014/main" id="{FBF4B360-3971-489B-A5EA-32443EAC426A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" name="Oval 8">
              <a:extLst>
                <a:ext uri="{FF2B5EF4-FFF2-40B4-BE49-F238E27FC236}">
                  <a16:creationId xmlns:a16="http://schemas.microsoft.com/office/drawing/2014/main" id="{E58DFBD8-CB9A-43E8-A5EF-86747EEB65C5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4814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814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D0F0F881-606B-406F-934A-228AB1747B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99C14FD6-1A41-4072-9C5C-C40506C792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>
            <a:extLst>
              <a:ext uri="{FF2B5EF4-FFF2-40B4-BE49-F238E27FC236}">
                <a16:creationId xmlns:a16="http://schemas.microsoft.com/office/drawing/2014/main" id="{D20A955C-1422-47B5-9B9E-E8AC91173E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03D028-546D-4D22-AE03-347F941EF6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9080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E504B379-800F-460A-A4A5-5D5EC4A572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34094DAD-837D-4916-A442-5890BB4B49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86800FA1-F8F4-4973-9DC6-3D405BE4AB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E1A4DE-103D-48DC-A9E7-112596AA04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3917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B8671DDC-4D67-465C-8CA4-E1A0501126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FFE219E0-75B6-46DD-8CAF-344A37C059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BB0E647A-B18F-4653-B1D9-203E535F2A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EA15C9-3995-4D66-AA40-13FC38ECEA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2149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1447800" y="1676400"/>
            <a:ext cx="73914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 baseline="0"/>
            </a:lvl4pPr>
            <a:lvl5pPr>
              <a:buFont typeface="Wingdings" pitchFamily="2" charset="2"/>
              <a:buChar char="§"/>
              <a:defRPr sz="2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956C8D7-0439-4F02-8BB8-7DB26739ED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07C1CA9-3DA4-441C-890C-D399D661B60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Date Placeholder 8">
            <a:extLst>
              <a:ext uri="{FF2B5EF4-FFF2-40B4-BE49-F238E27FC236}">
                <a16:creationId xmlns:a16="http://schemas.microsoft.com/office/drawing/2014/main" id="{7F11D851-63DE-4E5C-B8C5-1284BBD7DC0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4CEED-3B43-4E80-834D-3BF244CD27EB}" type="datetimeFigureOut">
              <a:rPr lang="en-US"/>
              <a:pPr>
                <a:defRPr/>
              </a:pPr>
              <a:t>12/27/2021</a:t>
            </a:fld>
            <a:endParaRPr 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807DD98F-868A-4EE2-A0EF-12326E4501B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902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C98C2FB5-39BF-4367-8F78-91B0F9D59A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DD769A11-6CE4-48A8-9687-AAD02137E8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2330ECC3-001A-43CC-AF79-C92869470D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A4F8AC-24EC-48E3-A711-C31788191C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1180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7B36675C-FC3C-4E4D-9D0C-80159458AE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9A93A2F2-8ABE-4666-93ED-13B0C34D3F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638B04BE-9696-4BCD-93A6-30946058CB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83FEFF-CD87-4E75-9F64-1892045A5C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5548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4CDA34BA-E852-49FF-A4A7-3E8FC3A142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74FA0A9-2E19-47E8-84C8-C46E4F8F6A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BD35C08C-4487-41E7-88DE-2855D7BBB1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6C3C54-BB9F-4E07-BE28-14C7C961C8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1134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3343E624-005C-4720-B3B1-3B224C2AC0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1F10E0F8-0B04-4CE4-8E56-65C7923302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7BE23769-08CB-41BE-A064-9D6524FB15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7C0868-4B09-457E-89F1-A8A7134E6B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3370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8F38B8D4-BA91-4A17-90BD-433CE0835C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8319BFAF-FD80-42D9-8912-31A09F61CA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F9806B00-59F4-418A-8259-5079391BE2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493B7E-EBDD-4580-83D3-522A35728E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7790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77C2F5D0-30F3-49AD-856A-E21DFFF265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564F30D0-6000-4BF3-AFF7-081795F28C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F8A67924-D019-4D83-BEA5-B15C7336FC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6D6212-2993-4942-8C65-3B68149089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700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295054F2-A062-4793-8176-A7AE906EEC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D5C0F2FC-8C49-4FAA-9CD7-5DD7F3574D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B83E345F-0230-46D9-81B0-038C4235E4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370237-9863-4C7F-B046-A1BDE979CC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703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9D46AB33-6DE1-44DD-8913-BA09382D8E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6FB6141E-BFAC-4ED3-9647-F09DA87A78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FA0DD81F-D5D7-46C6-90E6-5817F6426D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B0E21F-76A9-4C2A-B265-E41442EEFB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705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2366ABB3-8423-4D91-9A11-2DE3BD5F2C42}"/>
              </a:ext>
            </a:extLst>
          </p:cNvPr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>
              <a:extLst>
                <a:ext uri="{FF2B5EF4-FFF2-40B4-BE49-F238E27FC236}">
                  <a16:creationId xmlns:a16="http://schemas.microsoft.com/office/drawing/2014/main" id="{7B851974-50E1-4B91-A606-1F37194CE117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Oval 4">
              <a:extLst>
                <a:ext uri="{FF2B5EF4-FFF2-40B4-BE49-F238E27FC236}">
                  <a16:creationId xmlns:a16="http://schemas.microsoft.com/office/drawing/2014/main" id="{463E7F1C-E7CE-4269-9F50-67A81C7F9880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4" name="Oval 5">
              <a:extLst>
                <a:ext uri="{FF2B5EF4-FFF2-40B4-BE49-F238E27FC236}">
                  <a16:creationId xmlns:a16="http://schemas.microsoft.com/office/drawing/2014/main" id="{BA599B94-0025-48A8-9448-3E290AD3BC29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5" name="Oval 6">
              <a:extLst>
                <a:ext uri="{FF2B5EF4-FFF2-40B4-BE49-F238E27FC236}">
                  <a16:creationId xmlns:a16="http://schemas.microsoft.com/office/drawing/2014/main" id="{623923EB-2C41-4A3B-9CDE-0C21B943799B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6" name="Oval 7">
              <a:extLst>
                <a:ext uri="{FF2B5EF4-FFF2-40B4-BE49-F238E27FC236}">
                  <a16:creationId xmlns:a16="http://schemas.microsoft.com/office/drawing/2014/main" id="{7388D5E6-93B1-4F9E-82B0-B74305150E30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1027" name="Rectangle 8">
            <a:extLst>
              <a:ext uri="{FF2B5EF4-FFF2-40B4-BE49-F238E27FC236}">
                <a16:creationId xmlns:a16="http://schemas.microsoft.com/office/drawing/2014/main" id="{538EEC94-F76F-4D01-A45E-FAD1CF3FFC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7113" name="Rectangle 9">
            <a:extLst>
              <a:ext uri="{FF2B5EF4-FFF2-40B4-BE49-F238E27FC236}">
                <a16:creationId xmlns:a16="http://schemas.microsoft.com/office/drawing/2014/main" id="{4CC9B423-0CA2-41C2-88F8-8030EE75739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4" name="Rectangle 10">
            <a:extLst>
              <a:ext uri="{FF2B5EF4-FFF2-40B4-BE49-F238E27FC236}">
                <a16:creationId xmlns:a16="http://schemas.microsoft.com/office/drawing/2014/main" id="{FDBD4039-6480-4A4E-BE7C-DA04FF1D568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5" name="Rectangle 11">
            <a:extLst>
              <a:ext uri="{FF2B5EF4-FFF2-40B4-BE49-F238E27FC236}">
                <a16:creationId xmlns:a16="http://schemas.microsoft.com/office/drawing/2014/main" id="{59141B3F-5945-4FA7-859D-66E38D31AC8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FB295B64-4F10-43B0-AB83-B227CDFDC19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Rectangle 12">
            <a:extLst>
              <a:ext uri="{FF2B5EF4-FFF2-40B4-BE49-F238E27FC236}">
                <a16:creationId xmlns:a16="http://schemas.microsoft.com/office/drawing/2014/main" id="{89ABB30E-2332-4B0E-B97E-3F49BA2E81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¡"/>
        <a:defRPr sz="27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>
            <a:extLst>
              <a:ext uri="{FF2B5EF4-FFF2-40B4-BE49-F238E27FC236}">
                <a16:creationId xmlns:a16="http://schemas.microsoft.com/office/drawing/2014/main" id="{0CF27EAE-2E4F-4717-A42E-15A74601A6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id-ID" altLang="en-US"/>
          </a:p>
        </p:txBody>
      </p:sp>
      <p:sp>
        <p:nvSpPr>
          <p:cNvPr id="5123" name="Rectangle 4">
            <a:extLst>
              <a:ext uri="{FF2B5EF4-FFF2-40B4-BE49-F238E27FC236}">
                <a16:creationId xmlns:a16="http://schemas.microsoft.com/office/drawing/2014/main" id="{5E7C8EAA-A9B9-40A4-BBE6-E8F52FFBD7F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ALGORITMA GENETIKA</a:t>
            </a:r>
          </a:p>
        </p:txBody>
      </p:sp>
      <p:sp>
        <p:nvSpPr>
          <p:cNvPr id="5124" name="Subtitle 1">
            <a:extLst>
              <a:ext uri="{FF2B5EF4-FFF2-40B4-BE49-F238E27FC236}">
                <a16:creationId xmlns:a16="http://schemas.microsoft.com/office/drawing/2014/main" id="{371D26CC-656D-4BFC-96DD-817144C3CFC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>
            <a:extLst>
              <a:ext uri="{FF2B5EF4-FFF2-40B4-BE49-F238E27FC236}">
                <a16:creationId xmlns:a16="http://schemas.microsoft.com/office/drawing/2014/main" id="{53221274-F600-423F-A7F6-7C7B90999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US" altLang="en-US" sz="4400">
                <a:solidFill>
                  <a:srgbClr val="000000"/>
                </a:solidFill>
                <a:latin typeface="Calibri" panose="020F0502020204030204" pitchFamily="34" charset="0"/>
              </a:rPr>
              <a:t>Mesin Roullete</a:t>
            </a:r>
          </a:p>
        </p:txBody>
      </p:sp>
      <p:pic>
        <p:nvPicPr>
          <p:cNvPr id="21507" name="Picture 2">
            <a:extLst>
              <a:ext uri="{FF2B5EF4-FFF2-40B4-BE49-F238E27FC236}">
                <a16:creationId xmlns:a16="http://schemas.microsoft.com/office/drawing/2014/main" id="{BE28DB45-3DB1-4CEC-8385-D7681E802C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95400"/>
            <a:ext cx="16764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1508" name="Picture 3">
            <a:extLst>
              <a:ext uri="{FF2B5EF4-FFF2-40B4-BE49-F238E27FC236}">
                <a16:creationId xmlns:a16="http://schemas.microsoft.com/office/drawing/2014/main" id="{D76C23B7-31D0-4005-BFC6-3E9097F4B4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295400"/>
            <a:ext cx="16764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1509" name="Picture 4">
            <a:extLst>
              <a:ext uri="{FF2B5EF4-FFF2-40B4-BE49-F238E27FC236}">
                <a16:creationId xmlns:a16="http://schemas.microsoft.com/office/drawing/2014/main" id="{F2288B28-46AA-4374-B8D2-D6ABD41F82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1265238"/>
            <a:ext cx="1616075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1510" name="Picture 5">
            <a:extLst>
              <a:ext uri="{FF2B5EF4-FFF2-40B4-BE49-F238E27FC236}">
                <a16:creationId xmlns:a16="http://schemas.microsoft.com/office/drawing/2014/main" id="{A1155053-4343-4585-BA52-282A0A369A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3171825"/>
            <a:ext cx="1616075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1511" name="Picture 6">
            <a:extLst>
              <a:ext uri="{FF2B5EF4-FFF2-40B4-BE49-F238E27FC236}">
                <a16:creationId xmlns:a16="http://schemas.microsoft.com/office/drawing/2014/main" id="{20640E47-432D-40F4-9C4E-FF82D39A8B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200400"/>
            <a:ext cx="16764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1512" name="AutoShape 7">
            <a:extLst>
              <a:ext uri="{FF2B5EF4-FFF2-40B4-BE49-F238E27FC236}">
                <a16:creationId xmlns:a16="http://schemas.microsoft.com/office/drawing/2014/main" id="{ECFFDD74-999A-41E6-80DC-6A2A1FC60480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1888332" y="1737518"/>
            <a:ext cx="304800" cy="792163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25560">
            <a:solidFill>
              <a:srgbClr val="385D8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id-ID" altLang="en-US"/>
          </a:p>
        </p:txBody>
      </p:sp>
      <p:sp>
        <p:nvSpPr>
          <p:cNvPr id="21513" name="AutoShape 8">
            <a:extLst>
              <a:ext uri="{FF2B5EF4-FFF2-40B4-BE49-F238E27FC236}">
                <a16:creationId xmlns:a16="http://schemas.microsoft.com/office/drawing/2014/main" id="{F96E39A8-41F7-4816-9CDA-618DC22CC73D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585494" y="1737519"/>
            <a:ext cx="304800" cy="792162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25560">
            <a:solidFill>
              <a:srgbClr val="385D8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id-ID" altLang="en-US"/>
          </a:p>
        </p:txBody>
      </p:sp>
      <p:sp>
        <p:nvSpPr>
          <p:cNvPr id="21514" name="AutoShape 9">
            <a:extLst>
              <a:ext uri="{FF2B5EF4-FFF2-40B4-BE49-F238E27FC236}">
                <a16:creationId xmlns:a16="http://schemas.microsoft.com/office/drawing/2014/main" id="{87B5052F-BADF-4523-9273-CD8715B5AA93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7481094" y="1737519"/>
            <a:ext cx="304800" cy="792162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25560">
            <a:solidFill>
              <a:srgbClr val="385D8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id-ID" altLang="en-US"/>
          </a:p>
        </p:txBody>
      </p:sp>
      <p:sp>
        <p:nvSpPr>
          <p:cNvPr id="21515" name="AutoShape 10">
            <a:extLst>
              <a:ext uri="{FF2B5EF4-FFF2-40B4-BE49-F238E27FC236}">
                <a16:creationId xmlns:a16="http://schemas.microsoft.com/office/drawing/2014/main" id="{8ED4D63D-56CE-4AE0-9BA4-ABBDE653CA56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3031332" y="3718718"/>
            <a:ext cx="304800" cy="792163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25560">
            <a:solidFill>
              <a:srgbClr val="385D8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id-ID" altLang="en-US"/>
          </a:p>
        </p:txBody>
      </p:sp>
      <p:sp>
        <p:nvSpPr>
          <p:cNvPr id="21516" name="AutoShape 11">
            <a:extLst>
              <a:ext uri="{FF2B5EF4-FFF2-40B4-BE49-F238E27FC236}">
                <a16:creationId xmlns:a16="http://schemas.microsoft.com/office/drawing/2014/main" id="{77350631-726B-4CF5-816A-06BA4B4EACA1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6109494" y="3642519"/>
            <a:ext cx="304800" cy="792162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25560">
            <a:solidFill>
              <a:srgbClr val="385D8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id-ID" altLang="en-US"/>
          </a:p>
        </p:txBody>
      </p:sp>
      <p:sp>
        <p:nvSpPr>
          <p:cNvPr id="21517" name="Text Box 12">
            <a:extLst>
              <a:ext uri="{FF2B5EF4-FFF2-40B4-BE49-F238E27FC236}">
                <a16:creationId xmlns:a16="http://schemas.microsoft.com/office/drawing/2014/main" id="{7F71A5E9-8F38-47F7-B043-C946B9C3E4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050" y="5181600"/>
            <a:ext cx="6475413" cy="106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t>Individu yang terpilih : 2, 4, 3,  3,  2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>
            <a:extLst>
              <a:ext uri="{FF2B5EF4-FFF2-40B4-BE49-F238E27FC236}">
                <a16:creationId xmlns:a16="http://schemas.microsoft.com/office/drawing/2014/main" id="{F9266E48-6700-407A-A0D1-C1C901B6C2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US" altLang="en-US" sz="4400">
                <a:solidFill>
                  <a:srgbClr val="000000"/>
                </a:solidFill>
                <a:latin typeface="Calibri" panose="020F0502020204030204" pitchFamily="34" charset="0"/>
              </a:rPr>
              <a:t>Cross Over</a:t>
            </a:r>
          </a:p>
        </p:txBody>
      </p:sp>
      <p:sp>
        <p:nvSpPr>
          <p:cNvPr id="23555" name="Text Box 2">
            <a:extLst>
              <a:ext uri="{FF2B5EF4-FFF2-40B4-BE49-F238E27FC236}">
                <a16:creationId xmlns:a16="http://schemas.microsoft.com/office/drawing/2014/main" id="{73EBA90C-9CEE-4836-BD1E-A0904B759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t>Salah satu operator yang melibatkan dua induk untuk menghasilkan keturunan yang baru</a:t>
            </a:r>
          </a:p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t>Melakukan pertukaran gen dari dua induk secara acak</a:t>
            </a:r>
          </a:p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t>Ada 2 : pertukaran gen secara langsung dan pertukaran gen secara aritmatika</a:t>
            </a:r>
          </a:p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t>Dilakukan pada setiap individu dengan probabilitas cross over yang ditentukan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>
            <a:extLst>
              <a:ext uri="{FF2B5EF4-FFF2-40B4-BE49-F238E27FC236}">
                <a16:creationId xmlns:a16="http://schemas.microsoft.com/office/drawing/2014/main" id="{01CAB76E-04ED-4D8C-9A78-829715578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US" altLang="en-US" sz="4400">
                <a:solidFill>
                  <a:srgbClr val="000000"/>
                </a:solidFill>
                <a:latin typeface="Calibri" panose="020F0502020204030204" pitchFamily="34" charset="0"/>
              </a:rPr>
              <a:t>Cross Over</a:t>
            </a:r>
          </a:p>
        </p:txBody>
      </p:sp>
      <p:grpSp>
        <p:nvGrpSpPr>
          <p:cNvPr id="25603" name="Group 2">
            <a:extLst>
              <a:ext uri="{FF2B5EF4-FFF2-40B4-BE49-F238E27FC236}">
                <a16:creationId xmlns:a16="http://schemas.microsoft.com/office/drawing/2014/main" id="{7D88886D-DE3C-4EB5-96E1-C6BA3E167999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1524000"/>
            <a:ext cx="2284413" cy="4697413"/>
            <a:chOff x="2160" y="960"/>
            <a:chExt cx="1439" cy="2959"/>
          </a:xfrm>
        </p:grpSpPr>
        <p:pic>
          <p:nvPicPr>
            <p:cNvPr id="25604" name="Picture 3">
              <a:extLst>
                <a:ext uri="{FF2B5EF4-FFF2-40B4-BE49-F238E27FC236}">
                  <a16:creationId xmlns:a16="http://schemas.microsoft.com/office/drawing/2014/main" id="{30FD7302-7AA6-4AD1-B41A-95CC60CC31E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0" y="960"/>
              <a:ext cx="1440" cy="29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25605" name="Text Box 4">
              <a:extLst>
                <a:ext uri="{FF2B5EF4-FFF2-40B4-BE49-F238E27FC236}">
                  <a16:creationId xmlns:a16="http://schemas.microsoft.com/office/drawing/2014/main" id="{ADD1B1EA-073C-47DA-AF10-1F63BCF1B7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960"/>
              <a:ext cx="1440" cy="29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id-ID" alt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>
            <a:extLst>
              <a:ext uri="{FF2B5EF4-FFF2-40B4-BE49-F238E27FC236}">
                <a16:creationId xmlns:a16="http://schemas.microsoft.com/office/drawing/2014/main" id="{7AA89D8F-0110-400F-92BB-AA4FBD98D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US" altLang="en-US" sz="4400">
                <a:solidFill>
                  <a:srgbClr val="000000"/>
                </a:solidFill>
                <a:latin typeface="Calibri" panose="020F0502020204030204" pitchFamily="34" charset="0"/>
              </a:rPr>
              <a:t>Cross Over</a:t>
            </a:r>
          </a:p>
        </p:txBody>
      </p:sp>
      <p:pic>
        <p:nvPicPr>
          <p:cNvPr id="27651" name="Picture 2">
            <a:extLst>
              <a:ext uri="{FF2B5EF4-FFF2-40B4-BE49-F238E27FC236}">
                <a16:creationId xmlns:a16="http://schemas.microsoft.com/office/drawing/2014/main" id="{1A60E5FD-9FA3-4586-8F52-449585ED5F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5" y="1757363"/>
            <a:ext cx="8988425" cy="3652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>
            <a:extLst>
              <a:ext uri="{FF2B5EF4-FFF2-40B4-BE49-F238E27FC236}">
                <a16:creationId xmlns:a16="http://schemas.microsoft.com/office/drawing/2014/main" id="{108211BD-7B28-4794-AC73-AB8F453F4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US" altLang="en-US" sz="4400">
                <a:solidFill>
                  <a:srgbClr val="000000"/>
                </a:solidFill>
                <a:latin typeface="Calibri" panose="020F0502020204030204" pitchFamily="34" charset="0"/>
              </a:rPr>
              <a:t>Cross Over</a:t>
            </a:r>
          </a:p>
        </p:txBody>
      </p:sp>
      <p:pic>
        <p:nvPicPr>
          <p:cNvPr id="28675" name="Picture 2">
            <a:extLst>
              <a:ext uri="{FF2B5EF4-FFF2-40B4-BE49-F238E27FC236}">
                <a16:creationId xmlns:a16="http://schemas.microsoft.com/office/drawing/2014/main" id="{721C994E-7560-4124-B66D-F155F0D4B2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41475"/>
            <a:ext cx="8915400" cy="369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>
            <a:extLst>
              <a:ext uri="{FF2B5EF4-FFF2-40B4-BE49-F238E27FC236}">
                <a16:creationId xmlns:a16="http://schemas.microsoft.com/office/drawing/2014/main" id="{3F76613F-98D7-4E5A-A5EB-AB12742083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US" altLang="en-US" sz="4400">
                <a:solidFill>
                  <a:srgbClr val="000000"/>
                </a:solidFill>
                <a:latin typeface="Calibri" panose="020F0502020204030204" pitchFamily="34" charset="0"/>
              </a:rPr>
              <a:t>Mutasi Gen</a:t>
            </a:r>
          </a:p>
        </p:txBody>
      </p:sp>
      <p:sp>
        <p:nvSpPr>
          <p:cNvPr id="29699" name="Text Box 2">
            <a:extLst>
              <a:ext uri="{FF2B5EF4-FFF2-40B4-BE49-F238E27FC236}">
                <a16:creationId xmlns:a16="http://schemas.microsoft.com/office/drawing/2014/main" id="{7C1E506D-308C-4B4A-BDAA-25F285EA7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9600" cy="4681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t>Operator yang menukar nilai gen dengan nilai inversinya, misalnya nilai gen 0 ditukar menjadi 1</a:t>
            </a:r>
          </a:p>
          <a:p>
            <a:pPr eaLnBrk="1" hangingPunct="1"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t>Tiap individu mengalami mutasi gen dengan probabilitas mutasi yang ditentukan</a:t>
            </a:r>
          </a:p>
          <a:p>
            <a:pPr eaLnBrk="1" hangingPunct="1"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t>Mutasi dilakukan dengan memberikan nilai inversi atau menggeser nilai gen pada gen yang terpilih untuk dimutasikan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">
            <a:extLst>
              <a:ext uri="{FF2B5EF4-FFF2-40B4-BE49-F238E27FC236}">
                <a16:creationId xmlns:a16="http://schemas.microsoft.com/office/drawing/2014/main" id="{CC9144F7-5343-4F30-B4B8-7D1B66B4CB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US" altLang="en-US" sz="4400">
                <a:solidFill>
                  <a:srgbClr val="000000"/>
                </a:solidFill>
                <a:latin typeface="Calibri" panose="020F0502020204030204" pitchFamily="34" charset="0"/>
              </a:rPr>
              <a:t>Mutasi Gen</a:t>
            </a:r>
          </a:p>
        </p:txBody>
      </p:sp>
      <p:pic>
        <p:nvPicPr>
          <p:cNvPr id="31747" name="Picture 2">
            <a:extLst>
              <a:ext uri="{FF2B5EF4-FFF2-40B4-BE49-F238E27FC236}">
                <a16:creationId xmlns:a16="http://schemas.microsoft.com/office/drawing/2014/main" id="{C6E9C302-C6FB-49AC-9CE6-009CF488D1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295400"/>
            <a:ext cx="2819400" cy="542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3">
            <a:extLst>
              <a:ext uri="{FF2B5EF4-FFF2-40B4-BE49-F238E27FC236}">
                <a16:creationId xmlns:a16="http://schemas.microsoft.com/office/drawing/2014/main" id="{B85833BF-08EE-42AA-9CE1-7838A39F43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971800"/>
            <a:ext cx="84788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795" name="Text Box 1">
            <a:extLst>
              <a:ext uri="{FF2B5EF4-FFF2-40B4-BE49-F238E27FC236}">
                <a16:creationId xmlns:a16="http://schemas.microsoft.com/office/drawing/2014/main" id="{105F2AEA-A306-44BE-B1EE-D004026D4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US" altLang="en-US" sz="4400">
                <a:solidFill>
                  <a:srgbClr val="000000"/>
                </a:solidFill>
                <a:latin typeface="Calibri" panose="020F0502020204030204" pitchFamily="34" charset="0"/>
              </a:rPr>
              <a:t>Mutasi Gen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9824BD57-2AFB-4343-A2C3-B324C2ED1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124200" y="6248400"/>
            <a:ext cx="2895600" cy="457200"/>
          </a:xfrm>
          <a:noFill/>
        </p:spPr>
        <p:txBody>
          <a:bodyPr/>
          <a:lstStyle/>
          <a:p>
            <a:pPr algn="ctr"/>
            <a:fld id="{132C1772-855C-4856-9C5D-DC680BF3F093}" type="slidenum">
              <a:rPr lang="en-US" altLang="en-US"/>
              <a:pPr algn="ctr"/>
              <a:t>18</a:t>
            </a:fld>
            <a:endParaRPr lang="en-US" altLang="en-US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38F5E810-DB9D-494B-8F42-0F1DDEBA2B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d-ID" altLang="en-US" sz="4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CONTOH KASUS</a:t>
            </a:r>
            <a:endParaRPr lang="en-US" altLang="en-US" sz="44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844" name="Text Box 3">
            <a:extLst>
              <a:ext uri="{FF2B5EF4-FFF2-40B4-BE49-F238E27FC236}">
                <a16:creationId xmlns:a16="http://schemas.microsoft.com/office/drawing/2014/main" id="{405ADA3F-F1F0-40CC-B8C0-BBA14D717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133600"/>
            <a:ext cx="8534400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AU" altLang="en-US" sz="3200" b="1" u="sng">
                <a:solidFill>
                  <a:schemeClr val="folHlink"/>
                </a:solidFill>
                <a:latin typeface="Times New Roman" panose="02020603050405020304" pitchFamily="18" charset="0"/>
              </a:rPr>
              <a:t>Tujuan:</a:t>
            </a:r>
            <a:r>
              <a:rPr lang="en-AU" altLang="en-US" sz="3200" b="1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AU" altLang="en-US" sz="3200" b="1">
                <a:solidFill>
                  <a:srgbClr val="00B050"/>
                </a:solidFill>
                <a:latin typeface="Times New Roman" panose="02020603050405020304" pitchFamily="18" charset="0"/>
              </a:rPr>
              <a:t>memaksimalkan angka 1 dalam string yang panjangnya 5, terdiri dari 1 dan 0</a:t>
            </a:r>
          </a:p>
        </p:txBody>
      </p:sp>
      <p:sp>
        <p:nvSpPr>
          <p:cNvPr id="35845" name="Text Box 4">
            <a:extLst>
              <a:ext uri="{FF2B5EF4-FFF2-40B4-BE49-F238E27FC236}">
                <a16:creationId xmlns:a16="http://schemas.microsoft.com/office/drawing/2014/main" id="{DE8BBD0E-B6D1-44C3-ADFD-90B7856C3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8" y="3429000"/>
            <a:ext cx="8507412" cy="280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 typeface="Symbol" panose="05050102010706020507" pitchFamily="18" charset="2"/>
              <a:buChar char="Þ"/>
            </a:pPr>
            <a:r>
              <a:rPr lang="en-AU" altLang="en-US" sz="2800" b="1">
                <a:solidFill>
                  <a:schemeClr val="folHlink"/>
                </a:solidFill>
                <a:latin typeface="Times New Roman" panose="02020603050405020304" pitchFamily="18" charset="0"/>
              </a:rPr>
              <a:t>Populasi dengan 4 individual , masing-masing punya 5 gen pada kromosomnya. Nilai gen ditentukan secara random</a:t>
            </a:r>
          </a:p>
          <a:p>
            <a:pPr>
              <a:buFont typeface="Symbol" panose="05050102010706020507" pitchFamily="18" charset="2"/>
              <a:buNone/>
            </a:pPr>
            <a:endParaRPr lang="en-AU" altLang="en-US" sz="2800" b="1">
              <a:solidFill>
                <a:schemeClr val="folHlink"/>
              </a:solidFill>
              <a:latin typeface="Times New Roman" panose="02020603050405020304" pitchFamily="18" charset="0"/>
            </a:endParaRPr>
          </a:p>
          <a:p>
            <a:r>
              <a:rPr lang="en-AU" altLang="en-US" sz="3200" b="1" i="1">
                <a:solidFill>
                  <a:schemeClr val="hlink"/>
                </a:solidFill>
                <a:latin typeface="Times New Roman" panose="02020603050405020304" pitchFamily="18" charset="0"/>
              </a:rPr>
              <a:t>population size</a:t>
            </a:r>
            <a:r>
              <a:rPr lang="en-AU" altLang="en-US" sz="3200" b="1">
                <a:solidFill>
                  <a:schemeClr val="hlink"/>
                </a:solidFill>
                <a:latin typeface="Times New Roman" panose="02020603050405020304" pitchFamily="18" charset="0"/>
              </a:rPr>
              <a:t> = 4        </a:t>
            </a:r>
            <a:r>
              <a:rPr lang="en-AU" altLang="en-US" sz="3200" b="1" i="1">
                <a:solidFill>
                  <a:schemeClr val="hlink"/>
                </a:solidFill>
                <a:latin typeface="Times New Roman" panose="02020603050405020304" pitchFamily="18" charset="0"/>
              </a:rPr>
              <a:t>chromosome length</a:t>
            </a:r>
            <a:r>
              <a:rPr lang="en-AU" altLang="en-US" sz="3200" b="1">
                <a:solidFill>
                  <a:schemeClr val="hlink"/>
                </a:solidFill>
                <a:latin typeface="Times New Roman" panose="02020603050405020304" pitchFamily="18" charset="0"/>
              </a:rPr>
              <a:t> = 5 </a:t>
            </a:r>
            <a:r>
              <a:rPr lang="en-AU" altLang="en-US" sz="3200" b="1" i="1">
                <a:solidFill>
                  <a:schemeClr val="hlink"/>
                </a:solidFill>
                <a:latin typeface="Times New Roman" panose="02020603050405020304" pitchFamily="18" charset="0"/>
              </a:rPr>
              <a:t>fitness function</a:t>
            </a:r>
            <a:r>
              <a:rPr lang="en-AU" altLang="en-US" sz="3200" b="1">
                <a:solidFill>
                  <a:schemeClr val="hlink"/>
                </a:solidFill>
                <a:latin typeface="Times New Roman" panose="02020603050405020304" pitchFamily="18" charset="0"/>
              </a:rPr>
              <a:t> = jumlah gen 1 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8">
            <a:extLst>
              <a:ext uri="{FF2B5EF4-FFF2-40B4-BE49-F238E27FC236}">
                <a16:creationId xmlns:a16="http://schemas.microsoft.com/office/drawing/2014/main" id="{E20C70CB-51C8-4FDD-A714-4B055D7D1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124200" y="6248400"/>
            <a:ext cx="2895600" cy="457200"/>
          </a:xfrm>
          <a:noFill/>
        </p:spPr>
        <p:txBody>
          <a:bodyPr/>
          <a:lstStyle/>
          <a:p>
            <a:pPr algn="ctr"/>
            <a:fld id="{B9D60B4F-BD0F-4697-8221-8A0AA3C24558}" type="slidenum">
              <a:rPr lang="en-US" altLang="en-US"/>
              <a:pPr algn="ctr"/>
              <a:t>19</a:t>
            </a:fld>
            <a:endParaRPr lang="en-US" altLang="en-US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E2545DFD-B2C2-46F3-B1EF-D792941480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d-ID" altLang="en-US" sz="4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POPULASI AWAL</a:t>
            </a:r>
            <a:endParaRPr lang="en-US" altLang="en-US" sz="44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4" name="Text Box 3">
            <a:extLst>
              <a:ext uri="{FF2B5EF4-FFF2-40B4-BE49-F238E27FC236}">
                <a16:creationId xmlns:a16="http://schemas.microsoft.com/office/drawing/2014/main" id="{B9783E7B-F3CD-439F-9E41-4DB387447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362200"/>
            <a:ext cx="4038600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AU" sz="3200" b="1" u="sng" dirty="0">
                <a:solidFill>
                  <a:schemeClr val="folHlink"/>
                </a:solidFill>
                <a:latin typeface="Times New Roman" pitchFamily="18" charset="0"/>
                <a:cs typeface="Arial" charset="0"/>
              </a:rPr>
              <a:t>individual 1:</a:t>
            </a:r>
            <a:endParaRPr lang="en-AU" sz="3200" dirty="0">
              <a:solidFill>
                <a:schemeClr val="folHlink"/>
              </a:solidFill>
              <a:latin typeface="Times New Roman" pitchFamily="18" charset="0"/>
              <a:cs typeface="Arial" charset="0"/>
            </a:endParaRPr>
          </a:p>
          <a:p>
            <a:pPr>
              <a:defRPr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Arial" charset="0"/>
              </a:rPr>
              <a:t>chromosome = 11001</a:t>
            </a:r>
          </a:p>
          <a:p>
            <a:pPr>
              <a:defRPr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Arial" charset="0"/>
              </a:rPr>
              <a:t>fitness = 3</a:t>
            </a:r>
          </a:p>
        </p:txBody>
      </p:sp>
      <p:sp>
        <p:nvSpPr>
          <p:cNvPr id="25605" name="Text Box 4">
            <a:extLst>
              <a:ext uri="{FF2B5EF4-FFF2-40B4-BE49-F238E27FC236}">
                <a16:creationId xmlns:a16="http://schemas.microsoft.com/office/drawing/2014/main" id="{F62D9561-1B2E-4061-AD8C-086DAFCAD7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362200"/>
            <a:ext cx="3886200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AU" sz="3200" b="1" u="sng" dirty="0">
                <a:solidFill>
                  <a:schemeClr val="folHlink"/>
                </a:solidFill>
                <a:latin typeface="Times New Roman" pitchFamily="18" charset="0"/>
                <a:cs typeface="Arial" charset="0"/>
              </a:rPr>
              <a:t>individual 3:</a:t>
            </a:r>
            <a:endParaRPr lang="en-AU" sz="3200" dirty="0">
              <a:solidFill>
                <a:schemeClr val="folHlink"/>
              </a:solidFill>
              <a:latin typeface="Times New Roman" pitchFamily="18" charset="0"/>
              <a:cs typeface="Arial" charset="0"/>
            </a:endParaRPr>
          </a:p>
          <a:p>
            <a:pPr>
              <a:defRPr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Arial" charset="0"/>
              </a:rPr>
              <a:t>chromosome = 11111</a:t>
            </a:r>
          </a:p>
          <a:p>
            <a:pPr>
              <a:defRPr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Arial" charset="0"/>
              </a:rPr>
              <a:t>fitness = 5</a:t>
            </a:r>
          </a:p>
        </p:txBody>
      </p:sp>
      <p:sp>
        <p:nvSpPr>
          <p:cNvPr id="25606" name="Text Box 5">
            <a:extLst>
              <a:ext uri="{FF2B5EF4-FFF2-40B4-BE49-F238E27FC236}">
                <a16:creationId xmlns:a16="http://schemas.microsoft.com/office/drawing/2014/main" id="{94BF1FFA-E5D9-4AC4-9FE6-42AF92A7F4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962400"/>
            <a:ext cx="4318000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AU" sz="3200" b="1" u="sng" dirty="0">
                <a:solidFill>
                  <a:schemeClr val="folHlink"/>
                </a:solidFill>
                <a:latin typeface="Times New Roman" pitchFamily="18" charset="0"/>
                <a:cs typeface="Arial" charset="0"/>
              </a:rPr>
              <a:t>individual 2:</a:t>
            </a:r>
            <a:endParaRPr lang="en-AU" sz="3200" dirty="0">
              <a:solidFill>
                <a:schemeClr val="folHlink"/>
              </a:solidFill>
              <a:latin typeface="Times New Roman" pitchFamily="18" charset="0"/>
              <a:cs typeface="Arial" charset="0"/>
            </a:endParaRPr>
          </a:p>
          <a:p>
            <a:pPr>
              <a:defRPr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Arial" charset="0"/>
              </a:rPr>
              <a:t>chromosome = 00001</a:t>
            </a:r>
          </a:p>
          <a:p>
            <a:pPr>
              <a:defRPr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Arial" charset="0"/>
              </a:rPr>
              <a:t>fitness = 1</a:t>
            </a:r>
          </a:p>
        </p:txBody>
      </p:sp>
      <p:sp>
        <p:nvSpPr>
          <p:cNvPr id="25607" name="Text Box 6">
            <a:extLst>
              <a:ext uri="{FF2B5EF4-FFF2-40B4-BE49-F238E27FC236}">
                <a16:creationId xmlns:a16="http://schemas.microsoft.com/office/drawing/2014/main" id="{9BEC5125-CB52-4685-BF70-7AE041CCE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0" y="3962400"/>
            <a:ext cx="4318000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AU" sz="3200" b="1" u="sng" dirty="0">
                <a:solidFill>
                  <a:schemeClr val="folHlink"/>
                </a:solidFill>
                <a:latin typeface="Times New Roman" pitchFamily="18" charset="0"/>
                <a:cs typeface="Arial" charset="0"/>
              </a:rPr>
              <a:t>individual 4:</a:t>
            </a:r>
            <a:endParaRPr lang="en-AU" sz="3200" dirty="0">
              <a:solidFill>
                <a:schemeClr val="folHlink"/>
              </a:solidFill>
              <a:latin typeface="Times New Roman" pitchFamily="18" charset="0"/>
              <a:cs typeface="Arial" charset="0"/>
            </a:endParaRPr>
          </a:p>
          <a:p>
            <a:pPr>
              <a:defRPr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Arial" charset="0"/>
              </a:rPr>
              <a:t>chromosome = 01110</a:t>
            </a:r>
          </a:p>
          <a:p>
            <a:pPr>
              <a:defRPr/>
            </a:pPr>
            <a:r>
              <a:rPr lang="en-A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Arial" charset="0"/>
              </a:rPr>
              <a:t>fitness = 3</a:t>
            </a:r>
          </a:p>
        </p:txBody>
      </p:sp>
      <p:sp>
        <p:nvSpPr>
          <p:cNvPr id="36872" name="Text Box 7">
            <a:extLst>
              <a:ext uri="{FF2B5EF4-FFF2-40B4-BE49-F238E27FC236}">
                <a16:creationId xmlns:a16="http://schemas.microsoft.com/office/drawing/2014/main" id="{80147022-0C0A-4C05-B7C4-0EB4A7A3A2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715000"/>
            <a:ext cx="88392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chemeClr val="hlink"/>
                </a:solidFill>
                <a:latin typeface="Tahoma" panose="020B0604030504040204" pitchFamily="34" charset="0"/>
              </a:rPr>
              <a:t>Kromosom ditentukan secara acak !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A12F8736-F6B9-416B-9858-4ACA5852BF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KONSEP DASAR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9246F-EB2D-4BD5-A12E-38D84C62E2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800" y="1676400"/>
            <a:ext cx="8153400" cy="490696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Konsep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dasar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mengilhami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timbulnya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algoritma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genetika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teori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evolusi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alam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dikemukakan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Charles Darwin.</a:t>
            </a:r>
          </a:p>
          <a:p>
            <a:pPr>
              <a:defRPr/>
            </a:pP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Algoritma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genetika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memanfaatkan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prinsip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proses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evolusi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memecahkan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permasalahan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optimasi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proses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evolusi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individu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terus-menerus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mengalami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perubahan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gen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menyesuaikan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lingkungan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hidupnya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. “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individu-individu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kuat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mampu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bertahan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7">
            <a:extLst>
              <a:ext uri="{FF2B5EF4-FFF2-40B4-BE49-F238E27FC236}">
                <a16:creationId xmlns:a16="http://schemas.microsoft.com/office/drawing/2014/main" id="{03A4309B-EE33-45FD-A4AC-19D5B9661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124200" y="6248400"/>
            <a:ext cx="2895600" cy="457200"/>
          </a:xfrm>
          <a:noFill/>
        </p:spPr>
        <p:txBody>
          <a:bodyPr/>
          <a:lstStyle/>
          <a:p>
            <a:pPr algn="ctr"/>
            <a:fld id="{63910EC3-B271-4A8C-A69F-46CD6842C6F5}" type="slidenum">
              <a:rPr lang="en-US" altLang="en-US"/>
              <a:pPr algn="ctr"/>
              <a:t>20</a:t>
            </a:fld>
            <a:endParaRPr lang="en-US" altLang="en-US"/>
          </a:p>
        </p:txBody>
      </p:sp>
      <p:sp>
        <p:nvSpPr>
          <p:cNvPr id="122882" name="Rectangle 2">
            <a:extLst>
              <a:ext uri="{FF2B5EF4-FFF2-40B4-BE49-F238E27FC236}">
                <a16:creationId xmlns:a16="http://schemas.microsoft.com/office/drawing/2014/main" id="{F5F30A39-5F1B-48F2-8190-1A2618A12A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id-ID" sz="4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SELEKSI ROULLETTE WHEEL</a:t>
            </a:r>
            <a:endParaRPr lang="en-US" sz="4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7892" name="Text Box 3">
            <a:extLst>
              <a:ext uri="{FF2B5EF4-FFF2-40B4-BE49-F238E27FC236}">
                <a16:creationId xmlns:a16="http://schemas.microsoft.com/office/drawing/2014/main" id="{6BFBF39C-8454-4ACB-9C48-7298E4A63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091113"/>
            <a:ext cx="830580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AU" altLang="en-US" sz="3200" b="1" u="sng">
                <a:solidFill>
                  <a:schemeClr val="folHlink"/>
                </a:solidFill>
                <a:latin typeface="Times New Roman" panose="02020603050405020304" pitchFamily="18" charset="0"/>
              </a:rPr>
              <a:t>Assume:</a:t>
            </a:r>
            <a:r>
              <a:rPr lang="en-AU" altLang="en-US" sz="3200" b="1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/>
            <a:r>
              <a:rPr lang="en-AU" altLang="en-US" sz="2400" b="1">
                <a:solidFill>
                  <a:srgbClr val="FF9900"/>
                </a:solidFill>
                <a:latin typeface="Times New Roman" panose="02020603050405020304" pitchFamily="18" charset="0"/>
              </a:rPr>
              <a:t>Roullete dilakukan 4 kali dan menghasilkan </a:t>
            </a:r>
            <a:r>
              <a:rPr lang="en-AU" altLang="en-US" sz="2400" b="1">
                <a:solidFill>
                  <a:schemeClr val="folHlink"/>
                </a:solidFill>
                <a:latin typeface="Times New Roman" panose="02020603050405020304" pitchFamily="18" charset="0"/>
              </a:rPr>
              <a:t>1 copy dari i1</a:t>
            </a:r>
            <a:r>
              <a:rPr lang="en-AU" altLang="en-US" sz="2400" b="1">
                <a:solidFill>
                  <a:srgbClr val="FF9900"/>
                </a:solidFill>
                <a:latin typeface="Times New Roman" panose="02020603050405020304" pitchFamily="18" charset="0"/>
              </a:rPr>
              <a:t>, </a:t>
            </a:r>
            <a:r>
              <a:rPr lang="en-AU" altLang="en-US" sz="2400" b="1">
                <a:solidFill>
                  <a:srgbClr val="00B050"/>
                </a:solidFill>
                <a:latin typeface="Times New Roman" panose="02020603050405020304" pitchFamily="18" charset="0"/>
              </a:rPr>
              <a:t>2 copy dari i3</a:t>
            </a:r>
            <a:r>
              <a:rPr lang="en-AU" altLang="en-US" sz="2400" b="1">
                <a:solidFill>
                  <a:schemeClr val="accent1"/>
                </a:solidFill>
                <a:latin typeface="Times New Roman" panose="02020603050405020304" pitchFamily="18" charset="0"/>
              </a:rPr>
              <a:t>,</a:t>
            </a:r>
            <a:r>
              <a:rPr lang="en-AU" altLang="en-US" sz="2400" b="1">
                <a:solidFill>
                  <a:srgbClr val="FF9900"/>
                </a:solidFill>
                <a:latin typeface="Times New Roman" panose="02020603050405020304" pitchFamily="18" charset="0"/>
              </a:rPr>
              <a:t> </a:t>
            </a:r>
            <a:r>
              <a:rPr lang="en-AU" altLang="en-US" sz="2400" b="1">
                <a:solidFill>
                  <a:schemeClr val="hlink"/>
                </a:solidFill>
                <a:latin typeface="Times New Roman" panose="02020603050405020304" pitchFamily="18" charset="0"/>
              </a:rPr>
              <a:t>1 copy dari i4</a:t>
            </a:r>
            <a:endParaRPr lang="en-AU" altLang="en-US" sz="2400" b="1">
              <a:solidFill>
                <a:srgbClr val="FF99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893" name="Text Box 4">
            <a:extLst>
              <a:ext uri="{FF2B5EF4-FFF2-40B4-BE49-F238E27FC236}">
                <a16:creationId xmlns:a16="http://schemas.microsoft.com/office/drawing/2014/main" id="{15FA1CE5-C7D0-4908-BAFD-995DC4BFF6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997075"/>
            <a:ext cx="3048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AU" altLang="en-US" sz="2400" b="1" u="sng">
                <a:solidFill>
                  <a:schemeClr val="folHlink"/>
                </a:solidFill>
                <a:latin typeface="Times New Roman" panose="02020603050405020304" pitchFamily="18" charset="0"/>
              </a:rPr>
              <a:t>Current Population:</a:t>
            </a:r>
            <a:endParaRPr lang="en-AU" altLang="en-US" sz="2400">
              <a:solidFill>
                <a:schemeClr val="folHlink"/>
              </a:solidFill>
              <a:latin typeface="Times New Roman" panose="02020603050405020304" pitchFamily="18" charset="0"/>
            </a:endParaRPr>
          </a:p>
          <a:p>
            <a:r>
              <a:rPr lang="en-AU" altLang="en-US" sz="2400" b="1">
                <a:solidFill>
                  <a:srgbClr val="FF9900"/>
                </a:solidFill>
                <a:latin typeface="Times New Roman" panose="02020603050405020304" pitchFamily="18" charset="0"/>
              </a:rPr>
              <a:t>i1: 11001, 3</a:t>
            </a:r>
          </a:p>
          <a:p>
            <a:r>
              <a:rPr lang="en-AU" altLang="en-US" sz="2400" b="1">
                <a:solidFill>
                  <a:srgbClr val="FF9900"/>
                </a:solidFill>
                <a:latin typeface="Times New Roman" panose="02020603050405020304" pitchFamily="18" charset="0"/>
              </a:rPr>
              <a:t>i2: 00001, 1</a:t>
            </a:r>
          </a:p>
          <a:p>
            <a:r>
              <a:rPr lang="en-AU" altLang="en-US" sz="2400" b="1">
                <a:solidFill>
                  <a:srgbClr val="FF9900"/>
                </a:solidFill>
                <a:latin typeface="Times New Roman" panose="02020603050405020304" pitchFamily="18" charset="0"/>
              </a:rPr>
              <a:t>i3: 11111, 5</a:t>
            </a:r>
          </a:p>
          <a:p>
            <a:r>
              <a:rPr lang="en-AU" altLang="en-US" sz="2400" b="1">
                <a:solidFill>
                  <a:srgbClr val="FF9900"/>
                </a:solidFill>
                <a:latin typeface="Times New Roman" panose="02020603050405020304" pitchFamily="18" charset="0"/>
              </a:rPr>
              <a:t>i4: 01110, 3</a:t>
            </a:r>
          </a:p>
        </p:txBody>
      </p:sp>
      <p:sp>
        <p:nvSpPr>
          <p:cNvPr id="37894" name="Text Box 5">
            <a:extLst>
              <a:ext uri="{FF2B5EF4-FFF2-40B4-BE49-F238E27FC236}">
                <a16:creationId xmlns:a16="http://schemas.microsoft.com/office/drawing/2014/main" id="{F9DE5C9E-5651-4DE5-A66F-BBA61B3AC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2073275"/>
            <a:ext cx="41910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AU" altLang="en-US" sz="2400" b="1" u="sng">
                <a:solidFill>
                  <a:schemeClr val="folHlink"/>
                </a:solidFill>
                <a:latin typeface="Times New Roman" panose="02020603050405020304" pitchFamily="18" charset="0"/>
              </a:rPr>
              <a:t>Probability of each individual </a:t>
            </a:r>
          </a:p>
          <a:p>
            <a:r>
              <a:rPr lang="en-AU" altLang="en-US" sz="2400" b="1" u="sng">
                <a:solidFill>
                  <a:schemeClr val="folHlink"/>
                </a:solidFill>
                <a:latin typeface="Times New Roman" panose="02020603050405020304" pitchFamily="18" charset="0"/>
              </a:rPr>
              <a:t>being selected:</a:t>
            </a:r>
            <a:endParaRPr lang="en-AU" altLang="en-US" sz="2400">
              <a:solidFill>
                <a:schemeClr val="folHlink"/>
              </a:solidFill>
              <a:latin typeface="Times New Roman" panose="02020603050405020304" pitchFamily="18" charset="0"/>
            </a:endParaRPr>
          </a:p>
          <a:p>
            <a:r>
              <a:rPr lang="en-AU" altLang="en-US" sz="2400" b="1">
                <a:solidFill>
                  <a:srgbClr val="FF9900"/>
                </a:solidFill>
                <a:latin typeface="Times New Roman" panose="02020603050405020304" pitchFamily="18" charset="0"/>
              </a:rPr>
              <a:t>prob( i1 ) = 3/12 = 0.25</a:t>
            </a:r>
          </a:p>
          <a:p>
            <a:r>
              <a:rPr lang="en-AU" altLang="en-US" sz="2400" b="1">
                <a:solidFill>
                  <a:srgbClr val="FF9900"/>
                </a:solidFill>
                <a:latin typeface="Times New Roman" panose="02020603050405020304" pitchFamily="18" charset="0"/>
              </a:rPr>
              <a:t>prob( i2 ) = 1/12 = 0.08</a:t>
            </a:r>
          </a:p>
          <a:p>
            <a:r>
              <a:rPr lang="en-AU" altLang="en-US" sz="2400" b="1">
                <a:solidFill>
                  <a:srgbClr val="FF9900"/>
                </a:solidFill>
                <a:latin typeface="Times New Roman" panose="02020603050405020304" pitchFamily="18" charset="0"/>
              </a:rPr>
              <a:t>prob( i3 ) = 5/12 = 0.42</a:t>
            </a:r>
          </a:p>
          <a:p>
            <a:r>
              <a:rPr lang="en-AU" altLang="en-US" sz="2400" b="1">
                <a:solidFill>
                  <a:srgbClr val="FF9900"/>
                </a:solidFill>
                <a:latin typeface="Times New Roman" panose="02020603050405020304" pitchFamily="18" charset="0"/>
              </a:rPr>
              <a:t>prob( i4 ) = 3/12 = 0.25</a:t>
            </a:r>
          </a:p>
        </p:txBody>
      </p:sp>
      <p:sp>
        <p:nvSpPr>
          <p:cNvPr id="37895" name="Text Box 6">
            <a:extLst>
              <a:ext uri="{FF2B5EF4-FFF2-40B4-BE49-F238E27FC236}">
                <a16:creationId xmlns:a16="http://schemas.microsoft.com/office/drawing/2014/main" id="{72376168-F478-4B67-B7B8-5473A7BD7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054475"/>
            <a:ext cx="2667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AU" altLang="en-US" sz="2400" b="1" u="sng">
                <a:solidFill>
                  <a:schemeClr val="folHlink"/>
                </a:solidFill>
                <a:latin typeface="Times New Roman" panose="02020603050405020304" pitchFamily="18" charset="0"/>
              </a:rPr>
              <a:t>Total Fitness</a:t>
            </a:r>
            <a:endParaRPr lang="en-AU" altLang="en-US" sz="2400">
              <a:solidFill>
                <a:schemeClr val="folHlink"/>
              </a:solidFill>
              <a:latin typeface="Times New Roman" panose="02020603050405020304" pitchFamily="18" charset="0"/>
            </a:endParaRPr>
          </a:p>
          <a:p>
            <a:r>
              <a:rPr lang="en-AU" altLang="en-US" sz="2400" b="1">
                <a:solidFill>
                  <a:srgbClr val="FF9900"/>
                </a:solidFill>
                <a:latin typeface="Times New Roman" panose="02020603050405020304" pitchFamily="18" charset="0"/>
              </a:rPr>
              <a:t>TF = 3+1+5+3 = 12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6">
            <a:extLst>
              <a:ext uri="{FF2B5EF4-FFF2-40B4-BE49-F238E27FC236}">
                <a16:creationId xmlns:a16="http://schemas.microsoft.com/office/drawing/2014/main" id="{AB086B43-4A61-421C-9A81-B2D12FE4E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124200" y="6248400"/>
            <a:ext cx="2895600" cy="457200"/>
          </a:xfrm>
          <a:noFill/>
        </p:spPr>
        <p:txBody>
          <a:bodyPr/>
          <a:lstStyle/>
          <a:p>
            <a:pPr algn="ctr"/>
            <a:fld id="{BE7AB71E-CCAA-40F4-B277-F7DEAEF124F2}" type="slidenum">
              <a:rPr lang="en-US" altLang="en-US"/>
              <a:pPr algn="ctr"/>
              <a:t>21</a:t>
            </a:fld>
            <a:endParaRPr lang="en-US" altLang="en-US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E378C2B4-ACDA-44FE-8E6E-A0985A1A65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d-ID" altLang="en-US" sz="4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PEMASANGAN KROMOSOM</a:t>
            </a:r>
            <a:endParaRPr lang="en-US" altLang="en-US" sz="44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916" name="Text Box 3">
            <a:extLst>
              <a:ext uri="{FF2B5EF4-FFF2-40B4-BE49-F238E27FC236}">
                <a16:creationId xmlns:a16="http://schemas.microsoft.com/office/drawing/2014/main" id="{3EEF72E9-9B31-4F9D-9ED9-D30D8162E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2030413"/>
            <a:ext cx="4724400" cy="206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AU" altLang="en-US" sz="3200" b="1" u="sng">
                <a:solidFill>
                  <a:schemeClr val="folHlink"/>
                </a:solidFill>
                <a:latin typeface="Times New Roman" panose="02020603050405020304" pitchFamily="18" charset="0"/>
              </a:rPr>
              <a:t>Assume:</a:t>
            </a:r>
            <a:endParaRPr lang="en-AU" altLang="en-US" sz="2400">
              <a:solidFill>
                <a:schemeClr val="folHlink"/>
              </a:solidFill>
              <a:latin typeface="Times New Roman" panose="02020603050405020304" pitchFamily="18" charset="0"/>
            </a:endParaRPr>
          </a:p>
          <a:p>
            <a:r>
              <a:rPr lang="en-AU" altLang="en-US" sz="2400" b="1">
                <a:solidFill>
                  <a:srgbClr val="FF9900"/>
                </a:solidFill>
                <a:latin typeface="Times New Roman" panose="02020603050405020304" pitchFamily="18" charset="0"/>
              </a:rPr>
              <a:t>Pasangan (secara acak) :</a:t>
            </a:r>
          </a:p>
          <a:p>
            <a:pPr lvl="1" algn="just"/>
            <a:r>
              <a:rPr lang="en-AU" altLang="en-US" sz="2400" b="1">
                <a:solidFill>
                  <a:srgbClr val="FF9900"/>
                </a:solidFill>
                <a:latin typeface="Times New Roman" panose="02020603050405020304" pitchFamily="18" charset="0"/>
              </a:rPr>
              <a:t>         (mate 1, mate 3)</a:t>
            </a:r>
          </a:p>
          <a:p>
            <a:pPr lvl="1"/>
            <a:r>
              <a:rPr lang="en-AU" altLang="en-US" sz="2400" b="1">
                <a:solidFill>
                  <a:srgbClr val="FF9900"/>
                </a:solidFill>
                <a:latin typeface="Times New Roman" panose="02020603050405020304" pitchFamily="18" charset="0"/>
              </a:rPr>
              <a:t>                     dan</a:t>
            </a:r>
          </a:p>
          <a:p>
            <a:pPr lvl="1"/>
            <a:r>
              <a:rPr lang="en-AU" altLang="en-US" sz="2400" b="1">
                <a:solidFill>
                  <a:srgbClr val="FF9900"/>
                </a:solidFill>
                <a:latin typeface="Times New Roman" panose="02020603050405020304" pitchFamily="18" charset="0"/>
              </a:rPr>
              <a:t>         (mate 2, mate 4) </a:t>
            </a:r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767452EB-FBEA-47E2-BA04-2999F7DFC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525" y="4876800"/>
            <a:ext cx="2759075" cy="1674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AU" altLang="en-US" sz="3200" b="1" u="sng">
                <a:solidFill>
                  <a:schemeClr val="folHlink"/>
                </a:solidFill>
                <a:latin typeface="Times New Roman" panose="02020603050405020304" pitchFamily="18" charset="0"/>
              </a:rPr>
              <a:t>Pairs:</a:t>
            </a:r>
            <a:endParaRPr lang="en-AU" altLang="en-US" sz="2400">
              <a:solidFill>
                <a:schemeClr val="folHlink"/>
              </a:solidFill>
              <a:latin typeface="Times New Roman" panose="02020603050405020304" pitchFamily="18" charset="0"/>
            </a:endParaRPr>
          </a:p>
          <a:p>
            <a:r>
              <a:rPr lang="en-AU" altLang="en-US" sz="2400" b="1" u="sng">
                <a:solidFill>
                  <a:schemeClr val="folHlink"/>
                </a:solidFill>
                <a:latin typeface="Times New Roman" panose="02020603050405020304" pitchFamily="18" charset="0"/>
              </a:rPr>
              <a:t>Pair 1:</a:t>
            </a:r>
            <a:r>
              <a:rPr lang="en-AU" altLang="en-US" sz="2400" b="1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AU" altLang="en-US" sz="2400">
                <a:solidFill>
                  <a:schemeClr val="folHlink"/>
                </a:solidFill>
                <a:latin typeface="Times New Roman" panose="02020603050405020304" pitchFamily="18" charset="0"/>
              </a:rPr>
              <a:t>        </a:t>
            </a:r>
            <a:r>
              <a:rPr lang="en-AU" altLang="en-US" sz="2400" b="1" u="sng">
                <a:solidFill>
                  <a:schemeClr val="folHlink"/>
                </a:solidFill>
                <a:latin typeface="Times New Roman" panose="02020603050405020304" pitchFamily="18" charset="0"/>
              </a:rPr>
              <a:t>Pair 2:</a:t>
            </a:r>
            <a:r>
              <a:rPr lang="en-AU" altLang="en-US" sz="2400" b="1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endParaRPr lang="en-AU" altLang="en-US" sz="2400">
              <a:solidFill>
                <a:schemeClr val="folHlink"/>
              </a:solidFill>
              <a:latin typeface="Times New Roman" panose="02020603050405020304" pitchFamily="18" charset="0"/>
            </a:endParaRPr>
          </a:p>
          <a:p>
            <a:r>
              <a:rPr lang="en-AU" altLang="en-US" sz="2400" b="1">
                <a:solidFill>
                  <a:srgbClr val="FF9900"/>
                </a:solidFill>
                <a:latin typeface="Times New Roman" panose="02020603050405020304" pitchFamily="18" charset="0"/>
              </a:rPr>
              <a:t>11001           11111</a:t>
            </a:r>
          </a:p>
          <a:p>
            <a:r>
              <a:rPr lang="en-AU" altLang="en-US" sz="2400" b="1">
                <a:solidFill>
                  <a:srgbClr val="FF9900"/>
                </a:solidFill>
                <a:latin typeface="Times New Roman" panose="02020603050405020304" pitchFamily="18" charset="0"/>
              </a:rPr>
              <a:t>11111           01110</a:t>
            </a:r>
          </a:p>
        </p:txBody>
      </p:sp>
      <p:sp>
        <p:nvSpPr>
          <p:cNvPr id="38918" name="Text Box 5">
            <a:extLst>
              <a:ext uri="{FF2B5EF4-FFF2-40B4-BE49-F238E27FC236}">
                <a16:creationId xmlns:a16="http://schemas.microsoft.com/office/drawing/2014/main" id="{FA50886C-5FAC-4527-BE3F-D973DB35E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057400"/>
            <a:ext cx="3446463" cy="2344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AU" altLang="en-US" sz="2800" b="1" u="sng">
                <a:solidFill>
                  <a:schemeClr val="folHlink"/>
                </a:solidFill>
                <a:latin typeface="Times New Roman" panose="02020603050405020304" pitchFamily="18" charset="0"/>
              </a:rPr>
              <a:t>Current mating pool:</a:t>
            </a:r>
            <a:endParaRPr lang="en-AU" altLang="en-US" sz="2800">
              <a:solidFill>
                <a:schemeClr val="folHlink"/>
              </a:solidFill>
              <a:latin typeface="Times New Roman" panose="02020603050405020304" pitchFamily="18" charset="0"/>
            </a:endParaRPr>
          </a:p>
          <a:p>
            <a:endParaRPr lang="en-AU" altLang="en-US" sz="2400">
              <a:solidFill>
                <a:schemeClr val="folHlink"/>
              </a:solidFill>
              <a:latin typeface="Times New Roman" panose="02020603050405020304" pitchFamily="18" charset="0"/>
            </a:endParaRPr>
          </a:p>
          <a:p>
            <a:r>
              <a:rPr lang="en-AU" altLang="en-US" sz="2400" b="1">
                <a:solidFill>
                  <a:schemeClr val="folHlink"/>
                </a:solidFill>
                <a:latin typeface="Times New Roman" panose="02020603050405020304" pitchFamily="18" charset="0"/>
              </a:rPr>
              <a:t>mate 1:</a:t>
            </a:r>
            <a:r>
              <a:rPr lang="en-AU" altLang="en-US" sz="240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AU" altLang="en-US" sz="2400" b="1">
                <a:solidFill>
                  <a:srgbClr val="FF9900"/>
                </a:solidFill>
                <a:latin typeface="Times New Roman" panose="02020603050405020304" pitchFamily="18" charset="0"/>
              </a:rPr>
              <a:t>11001 </a:t>
            </a:r>
            <a:r>
              <a:rPr lang="en-AU" altLang="en-US" sz="2400" b="1" i="1">
                <a:solidFill>
                  <a:srgbClr val="FF9900"/>
                </a:solidFill>
                <a:latin typeface="Times New Roman" panose="02020603050405020304" pitchFamily="18" charset="0"/>
              </a:rPr>
              <a:t>(i1)</a:t>
            </a:r>
            <a:endParaRPr lang="en-AU" altLang="en-US" sz="2400" b="1">
              <a:solidFill>
                <a:srgbClr val="FF9900"/>
              </a:solidFill>
              <a:latin typeface="Times New Roman" panose="02020603050405020304" pitchFamily="18" charset="0"/>
            </a:endParaRPr>
          </a:p>
          <a:p>
            <a:r>
              <a:rPr lang="en-AU" altLang="en-US" sz="2400" b="1">
                <a:solidFill>
                  <a:schemeClr val="folHlink"/>
                </a:solidFill>
                <a:latin typeface="Times New Roman" panose="02020603050405020304" pitchFamily="18" charset="0"/>
              </a:rPr>
              <a:t>mate 2:</a:t>
            </a:r>
            <a:r>
              <a:rPr lang="en-AU" altLang="en-US" sz="240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AU" altLang="en-US" sz="2400" b="1">
                <a:solidFill>
                  <a:srgbClr val="FF9900"/>
                </a:solidFill>
                <a:latin typeface="Times New Roman" panose="02020603050405020304" pitchFamily="18" charset="0"/>
              </a:rPr>
              <a:t>11111 </a:t>
            </a:r>
            <a:r>
              <a:rPr lang="en-AU" altLang="en-US" sz="2400" b="1" i="1">
                <a:solidFill>
                  <a:srgbClr val="FF9900"/>
                </a:solidFill>
                <a:latin typeface="Times New Roman" panose="02020603050405020304" pitchFamily="18" charset="0"/>
              </a:rPr>
              <a:t>(i3)</a:t>
            </a:r>
            <a:endParaRPr lang="en-AU" altLang="en-US" sz="2400" b="1">
              <a:solidFill>
                <a:srgbClr val="FF9900"/>
              </a:solidFill>
              <a:latin typeface="Times New Roman" panose="02020603050405020304" pitchFamily="18" charset="0"/>
            </a:endParaRPr>
          </a:p>
          <a:p>
            <a:r>
              <a:rPr lang="en-AU" altLang="en-US" sz="2400" b="1">
                <a:solidFill>
                  <a:schemeClr val="folHlink"/>
                </a:solidFill>
                <a:latin typeface="Times New Roman" panose="02020603050405020304" pitchFamily="18" charset="0"/>
              </a:rPr>
              <a:t>mate 3:</a:t>
            </a:r>
            <a:r>
              <a:rPr lang="en-AU" altLang="en-US" sz="240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AU" altLang="en-US" sz="2400" b="1">
                <a:solidFill>
                  <a:srgbClr val="FF9900"/>
                </a:solidFill>
                <a:latin typeface="Times New Roman" panose="02020603050405020304" pitchFamily="18" charset="0"/>
              </a:rPr>
              <a:t>11111</a:t>
            </a:r>
            <a:r>
              <a:rPr lang="en-AU" altLang="en-US" sz="2400" b="1" i="1">
                <a:solidFill>
                  <a:srgbClr val="FF9900"/>
                </a:solidFill>
                <a:latin typeface="Times New Roman" panose="02020603050405020304" pitchFamily="18" charset="0"/>
              </a:rPr>
              <a:t> (i3)</a:t>
            </a:r>
            <a:endParaRPr lang="en-AU" altLang="en-US" sz="2400" b="1">
              <a:solidFill>
                <a:srgbClr val="FF9900"/>
              </a:solidFill>
              <a:latin typeface="Times New Roman" panose="02020603050405020304" pitchFamily="18" charset="0"/>
            </a:endParaRPr>
          </a:p>
          <a:p>
            <a:r>
              <a:rPr lang="en-AU" altLang="en-US" sz="2400" b="1">
                <a:solidFill>
                  <a:schemeClr val="folHlink"/>
                </a:solidFill>
                <a:latin typeface="Times New Roman" panose="02020603050405020304" pitchFamily="18" charset="0"/>
              </a:rPr>
              <a:t>mate 4:</a:t>
            </a:r>
            <a:r>
              <a:rPr lang="en-AU" altLang="en-US" sz="2400">
                <a:solidFill>
                  <a:schemeClr val="folHlink"/>
                </a:solidFill>
                <a:latin typeface="Times New Roman" panose="02020603050405020304" pitchFamily="18" charset="0"/>
              </a:rPr>
              <a:t>  </a:t>
            </a:r>
            <a:r>
              <a:rPr lang="en-AU" altLang="en-US" sz="2400" b="1">
                <a:solidFill>
                  <a:srgbClr val="FF9900"/>
                </a:solidFill>
                <a:latin typeface="Times New Roman" panose="02020603050405020304" pitchFamily="18" charset="0"/>
              </a:rPr>
              <a:t>01110 </a:t>
            </a:r>
            <a:r>
              <a:rPr lang="en-AU" altLang="en-US" sz="2400" b="1" i="1">
                <a:solidFill>
                  <a:srgbClr val="FF9900"/>
                </a:solidFill>
                <a:latin typeface="Times New Roman" panose="02020603050405020304" pitchFamily="18" charset="0"/>
              </a:rPr>
              <a:t>(i4)</a:t>
            </a:r>
            <a:endParaRPr lang="en-AU" altLang="en-US" sz="2400" b="1">
              <a:solidFill>
                <a:srgbClr val="FF99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7">
            <a:extLst>
              <a:ext uri="{FF2B5EF4-FFF2-40B4-BE49-F238E27FC236}">
                <a16:creationId xmlns:a16="http://schemas.microsoft.com/office/drawing/2014/main" id="{D18C4D61-80AE-4742-BCB4-D8BB245BF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124200" y="6248400"/>
            <a:ext cx="2895600" cy="457200"/>
          </a:xfrm>
          <a:noFill/>
        </p:spPr>
        <p:txBody>
          <a:bodyPr/>
          <a:lstStyle/>
          <a:p>
            <a:pPr algn="ctr"/>
            <a:fld id="{3D2CAD84-AB44-44C0-BD24-5839500EF842}" type="slidenum">
              <a:rPr lang="en-US" altLang="en-US"/>
              <a:pPr algn="ctr"/>
              <a:t>22</a:t>
            </a:fld>
            <a:endParaRPr lang="en-US" altLang="en-US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1DE54264-491B-49AE-AD35-7A9081777C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4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CROSS</a:t>
            </a:r>
            <a:r>
              <a:rPr lang="id-ID" altLang="en-US" sz="4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4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</a:t>
            </a:r>
          </a:p>
        </p:txBody>
      </p:sp>
      <p:sp>
        <p:nvSpPr>
          <p:cNvPr id="39940" name="Text Box 3">
            <a:extLst>
              <a:ext uri="{FF2B5EF4-FFF2-40B4-BE49-F238E27FC236}">
                <a16:creationId xmlns:a16="http://schemas.microsoft.com/office/drawing/2014/main" id="{0A2120B8-3638-4247-AE96-3E02BD639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44788"/>
            <a:ext cx="3176588" cy="243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AU" altLang="en-US" sz="3200" u="sng">
                <a:solidFill>
                  <a:schemeClr val="folHlink"/>
                </a:solidFill>
                <a:latin typeface="Times New Roman" panose="02020603050405020304" pitchFamily="18" charset="0"/>
              </a:rPr>
              <a:t>for pair 1:</a:t>
            </a:r>
            <a:endParaRPr lang="en-AU" altLang="en-US" sz="3200">
              <a:solidFill>
                <a:schemeClr val="folHlink"/>
              </a:solidFill>
              <a:latin typeface="Times New Roman" panose="02020603050405020304" pitchFamily="18" charset="0"/>
            </a:endParaRPr>
          </a:p>
          <a:p>
            <a:r>
              <a:rPr lang="en-AU" altLang="en-US" sz="3200" b="1">
                <a:solidFill>
                  <a:srgbClr val="00B050"/>
                </a:solidFill>
                <a:latin typeface="Times New Roman" panose="02020603050405020304" pitchFamily="18" charset="0"/>
              </a:rPr>
              <a:t>cross-over site: 3</a:t>
            </a:r>
          </a:p>
          <a:p>
            <a:r>
              <a:rPr lang="en-AU" altLang="en-US" sz="3200" b="1">
                <a:solidFill>
                  <a:srgbClr val="FF9900"/>
                </a:solidFill>
                <a:latin typeface="Times New Roman" panose="02020603050405020304" pitchFamily="18" charset="0"/>
              </a:rPr>
              <a:t>110 </a:t>
            </a:r>
            <a:r>
              <a:rPr lang="en-AU" altLang="en-US" sz="3200" b="1">
                <a:solidFill>
                  <a:schemeClr val="folHlink"/>
                </a:solidFill>
                <a:latin typeface="Times New Roman" panose="02020603050405020304" pitchFamily="18" charset="0"/>
              </a:rPr>
              <a:t>|</a:t>
            </a:r>
            <a:r>
              <a:rPr lang="en-AU" altLang="en-US" sz="3200" b="1">
                <a:solidFill>
                  <a:srgbClr val="FF9900"/>
                </a:solidFill>
                <a:latin typeface="Times New Roman" panose="02020603050405020304" pitchFamily="18" charset="0"/>
              </a:rPr>
              <a:t> 01 </a:t>
            </a:r>
            <a:r>
              <a:rPr lang="en-AU" altLang="en-US" sz="3200" b="1">
                <a:solidFill>
                  <a:srgbClr val="FF99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  11011</a:t>
            </a:r>
            <a:endParaRPr lang="en-AU" altLang="en-US" sz="3200" b="1">
              <a:solidFill>
                <a:srgbClr val="FF9900"/>
              </a:solidFill>
              <a:latin typeface="Times New Roman" panose="02020603050405020304" pitchFamily="18" charset="0"/>
            </a:endParaRPr>
          </a:p>
          <a:p>
            <a:r>
              <a:rPr lang="en-AU" altLang="en-US" sz="3200" b="1">
                <a:solidFill>
                  <a:srgbClr val="FF9900"/>
                </a:solidFill>
                <a:latin typeface="Times New Roman" panose="02020603050405020304" pitchFamily="18" charset="0"/>
              </a:rPr>
              <a:t>111 </a:t>
            </a:r>
            <a:r>
              <a:rPr lang="en-AU" altLang="en-US" sz="3200" b="1">
                <a:solidFill>
                  <a:schemeClr val="folHlink"/>
                </a:solidFill>
                <a:latin typeface="Times New Roman" panose="02020603050405020304" pitchFamily="18" charset="0"/>
              </a:rPr>
              <a:t>|</a:t>
            </a:r>
            <a:r>
              <a:rPr lang="en-AU" altLang="en-US" sz="3200" b="1">
                <a:solidFill>
                  <a:srgbClr val="FF9900"/>
                </a:solidFill>
                <a:latin typeface="Times New Roman" panose="02020603050405020304" pitchFamily="18" charset="0"/>
              </a:rPr>
              <a:t> 11 </a:t>
            </a:r>
            <a:r>
              <a:rPr lang="en-AU" altLang="en-US" sz="3200" b="1">
                <a:solidFill>
                  <a:srgbClr val="FF99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  11101</a:t>
            </a:r>
            <a:endParaRPr lang="en-AU" altLang="en-US" sz="3200" b="1">
              <a:solidFill>
                <a:srgbClr val="FF9900"/>
              </a:solidFill>
              <a:latin typeface="Times New Roman" panose="02020603050405020304" pitchFamily="18" charset="0"/>
            </a:endParaRPr>
          </a:p>
          <a:p>
            <a:endParaRPr lang="en-AU" altLang="en-US" sz="2400">
              <a:solidFill>
                <a:schemeClr val="fol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39941" name="Text Box 4">
            <a:extLst>
              <a:ext uri="{FF2B5EF4-FFF2-40B4-BE49-F238E27FC236}">
                <a16:creationId xmlns:a16="http://schemas.microsoft.com/office/drawing/2014/main" id="{A90D4085-E1C0-483A-B369-4ADD76986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8088" y="2763838"/>
            <a:ext cx="3132137" cy="206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AU" altLang="en-US" sz="3200" u="sng">
                <a:solidFill>
                  <a:schemeClr val="folHlink"/>
                </a:solidFill>
                <a:latin typeface="Times New Roman" panose="02020603050405020304" pitchFamily="18" charset="0"/>
              </a:rPr>
              <a:t>for pair 2:</a:t>
            </a:r>
            <a:endParaRPr lang="en-AU" altLang="en-US" sz="3200">
              <a:solidFill>
                <a:schemeClr val="folHlink"/>
              </a:solidFill>
              <a:latin typeface="Times New Roman" panose="02020603050405020304" pitchFamily="18" charset="0"/>
            </a:endParaRPr>
          </a:p>
          <a:p>
            <a:r>
              <a:rPr lang="en-AU" altLang="en-US" sz="3200" b="1">
                <a:solidFill>
                  <a:srgbClr val="00B050"/>
                </a:solidFill>
                <a:latin typeface="Times New Roman" panose="02020603050405020304" pitchFamily="18" charset="0"/>
              </a:rPr>
              <a:t>cross-over site: 1</a:t>
            </a:r>
          </a:p>
          <a:p>
            <a:r>
              <a:rPr lang="en-AU" altLang="en-US" sz="3200" b="1">
                <a:solidFill>
                  <a:srgbClr val="FF9900"/>
                </a:solidFill>
                <a:latin typeface="Times New Roman" panose="02020603050405020304" pitchFamily="18" charset="0"/>
              </a:rPr>
              <a:t>1 </a:t>
            </a:r>
            <a:r>
              <a:rPr lang="en-AU" altLang="en-US" sz="3200" b="1">
                <a:solidFill>
                  <a:schemeClr val="folHlink"/>
                </a:solidFill>
                <a:latin typeface="Times New Roman" panose="02020603050405020304" pitchFamily="18" charset="0"/>
              </a:rPr>
              <a:t>| </a:t>
            </a:r>
            <a:r>
              <a:rPr lang="en-AU" altLang="en-US" sz="3200" b="1">
                <a:solidFill>
                  <a:srgbClr val="FF9900"/>
                </a:solidFill>
                <a:latin typeface="Times New Roman" panose="02020603050405020304" pitchFamily="18" charset="0"/>
              </a:rPr>
              <a:t>1111 </a:t>
            </a:r>
            <a:r>
              <a:rPr lang="en-AU" altLang="en-US" sz="3200" b="1">
                <a:solidFill>
                  <a:srgbClr val="FF99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  11110</a:t>
            </a:r>
            <a:endParaRPr lang="en-AU" altLang="en-US" sz="3200" b="1">
              <a:solidFill>
                <a:srgbClr val="FF9900"/>
              </a:solidFill>
              <a:latin typeface="Times New Roman" panose="02020603050405020304" pitchFamily="18" charset="0"/>
            </a:endParaRPr>
          </a:p>
          <a:p>
            <a:r>
              <a:rPr lang="en-AU" altLang="en-US" sz="3200" b="1">
                <a:solidFill>
                  <a:srgbClr val="FF9900"/>
                </a:solidFill>
                <a:latin typeface="Times New Roman" panose="02020603050405020304" pitchFamily="18" charset="0"/>
              </a:rPr>
              <a:t>0 </a:t>
            </a:r>
            <a:r>
              <a:rPr lang="en-AU" altLang="en-US" sz="3200" b="1">
                <a:solidFill>
                  <a:schemeClr val="folHlink"/>
                </a:solidFill>
                <a:latin typeface="Times New Roman" panose="02020603050405020304" pitchFamily="18" charset="0"/>
              </a:rPr>
              <a:t>|</a:t>
            </a:r>
            <a:r>
              <a:rPr lang="en-AU" altLang="en-US" sz="3200" b="1">
                <a:solidFill>
                  <a:srgbClr val="FF9900"/>
                </a:solidFill>
                <a:latin typeface="Times New Roman" panose="02020603050405020304" pitchFamily="18" charset="0"/>
              </a:rPr>
              <a:t> 1110 </a:t>
            </a:r>
            <a:r>
              <a:rPr lang="en-AU" altLang="en-US" sz="3200" b="1">
                <a:solidFill>
                  <a:srgbClr val="FF99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  01111</a:t>
            </a:r>
          </a:p>
        </p:txBody>
      </p:sp>
      <p:sp>
        <p:nvSpPr>
          <p:cNvPr id="39942" name="Text Box 5">
            <a:extLst>
              <a:ext uri="{FF2B5EF4-FFF2-40B4-BE49-F238E27FC236}">
                <a16:creationId xmlns:a16="http://schemas.microsoft.com/office/drawing/2014/main" id="{B2E227D5-F0EA-4884-B224-5D6771E0D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9963" y="2112963"/>
            <a:ext cx="14049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AU" altLang="en-US" sz="3600" b="1">
                <a:solidFill>
                  <a:schemeClr val="hlink"/>
                </a:solidFill>
                <a:latin typeface="Times New Roman" panose="02020603050405020304" pitchFamily="18" charset="0"/>
              </a:rPr>
              <a:t>p</a:t>
            </a:r>
            <a:r>
              <a:rPr lang="en-AU" altLang="en-US" sz="3600" b="1" baseline="-25000">
                <a:solidFill>
                  <a:schemeClr val="hlink"/>
                </a:solidFill>
                <a:latin typeface="Times New Roman" panose="02020603050405020304" pitchFamily="18" charset="0"/>
              </a:rPr>
              <a:t>c</a:t>
            </a:r>
            <a:r>
              <a:rPr lang="en-AU" altLang="en-US" sz="3600" b="1">
                <a:solidFill>
                  <a:schemeClr val="hlink"/>
                </a:solidFill>
                <a:latin typeface="Times New Roman" panose="02020603050405020304" pitchFamily="18" charset="0"/>
              </a:rPr>
              <a:t>=1.0</a:t>
            </a:r>
          </a:p>
        </p:txBody>
      </p:sp>
      <p:sp>
        <p:nvSpPr>
          <p:cNvPr id="39943" name="Text Box 6">
            <a:extLst>
              <a:ext uri="{FF2B5EF4-FFF2-40B4-BE49-F238E27FC236}">
                <a16:creationId xmlns:a16="http://schemas.microsoft.com/office/drawing/2014/main" id="{36CB213D-1724-415F-88F4-024C6DBAF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075238"/>
            <a:ext cx="4495800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AU" altLang="en-US" sz="3200" u="sng">
                <a:solidFill>
                  <a:schemeClr val="folHlink"/>
                </a:solidFill>
                <a:latin typeface="Times New Roman" panose="02020603050405020304" pitchFamily="18" charset="0"/>
              </a:rPr>
              <a:t>the new individuals:</a:t>
            </a:r>
            <a:endParaRPr lang="en-AU" altLang="en-US" sz="2400">
              <a:solidFill>
                <a:schemeClr val="folHlink"/>
              </a:solidFill>
              <a:latin typeface="Times New Roman" panose="02020603050405020304" pitchFamily="18" charset="0"/>
            </a:endParaRPr>
          </a:p>
          <a:p>
            <a:r>
              <a:rPr lang="en-AU" altLang="en-US" sz="3200">
                <a:solidFill>
                  <a:srgbClr val="FF9900"/>
                </a:solidFill>
                <a:latin typeface="Times New Roman" panose="02020603050405020304" pitchFamily="18" charset="0"/>
              </a:rPr>
              <a:t>i1: 11011            i3: 11110</a:t>
            </a:r>
          </a:p>
          <a:p>
            <a:r>
              <a:rPr lang="en-AU" altLang="en-US" sz="3200">
                <a:solidFill>
                  <a:srgbClr val="FF9900"/>
                </a:solidFill>
                <a:latin typeface="Times New Roman" panose="02020603050405020304" pitchFamily="18" charset="0"/>
              </a:rPr>
              <a:t>i2: 11101            i4: 01111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>
            <a:extLst>
              <a:ext uri="{FF2B5EF4-FFF2-40B4-BE49-F238E27FC236}">
                <a16:creationId xmlns:a16="http://schemas.microsoft.com/office/drawing/2014/main" id="{6963797C-9F1D-4F0F-941C-CF42646F2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124200" y="6248400"/>
            <a:ext cx="2895600" cy="457200"/>
          </a:xfrm>
          <a:noFill/>
        </p:spPr>
        <p:txBody>
          <a:bodyPr/>
          <a:lstStyle/>
          <a:p>
            <a:pPr algn="ctr"/>
            <a:fld id="{7727D016-9B1A-4F43-BBB9-2A224A7E87A0}" type="slidenum">
              <a:rPr lang="en-US" altLang="en-US"/>
              <a:pPr algn="ctr"/>
              <a:t>23</a:t>
            </a:fld>
            <a:endParaRPr lang="en-US" altLang="en-US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8A498076-BEC0-465D-A94A-EB70C23D73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d-ID" altLang="en-US" sz="4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MUTASI</a:t>
            </a:r>
            <a:endParaRPr lang="en-US" altLang="en-US" sz="44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964" name="Text Box 3">
            <a:extLst>
              <a:ext uri="{FF2B5EF4-FFF2-40B4-BE49-F238E27FC236}">
                <a16:creationId xmlns:a16="http://schemas.microsoft.com/office/drawing/2014/main" id="{D19468D5-3408-4538-9EFF-5D3DCF585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801938"/>
            <a:ext cx="2974975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AU" altLang="en-US" sz="2800" b="1">
                <a:solidFill>
                  <a:schemeClr val="folHlink"/>
                </a:solidFill>
                <a:latin typeface="Times New Roman" panose="02020603050405020304" pitchFamily="18" charset="0"/>
              </a:rPr>
              <a:t>i1: </a:t>
            </a:r>
            <a:r>
              <a:rPr lang="en-AU" altLang="en-US" sz="2800" b="1" u="sng">
                <a:solidFill>
                  <a:schemeClr val="hlink"/>
                </a:solidFill>
                <a:latin typeface="Times New Roman" panose="02020603050405020304" pitchFamily="18" charset="0"/>
              </a:rPr>
              <a:t>1</a:t>
            </a:r>
            <a:r>
              <a:rPr lang="en-AU" altLang="en-US" sz="2800" b="1">
                <a:solidFill>
                  <a:schemeClr val="folHlink"/>
                </a:solidFill>
                <a:latin typeface="Times New Roman" panose="02020603050405020304" pitchFamily="18" charset="0"/>
              </a:rPr>
              <a:t>1011 </a:t>
            </a:r>
            <a:r>
              <a:rPr lang="en-AU" altLang="en-US" sz="2800" b="1">
                <a:solidFill>
                  <a:schemeClr val="folHlink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n-AU" altLang="en-US" sz="2800" b="1">
                <a:solidFill>
                  <a:schemeClr val="hlink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AU" altLang="en-US" sz="2800" b="1">
                <a:solidFill>
                  <a:schemeClr val="folHlink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1011</a:t>
            </a:r>
          </a:p>
          <a:p>
            <a:endParaRPr lang="en-AU" altLang="en-US" sz="2800" b="1">
              <a:solidFill>
                <a:schemeClr val="folHlink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r>
              <a:rPr lang="en-AU" altLang="en-US" sz="2800" b="1">
                <a:solidFill>
                  <a:schemeClr val="folHlink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i3: 111</a:t>
            </a:r>
            <a:r>
              <a:rPr lang="en-AU" altLang="en-US" sz="2800" b="1" u="sng">
                <a:solidFill>
                  <a:schemeClr val="hlink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AU" altLang="en-US" sz="2800" b="1">
                <a:solidFill>
                  <a:schemeClr val="folHlink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0  111</a:t>
            </a:r>
            <a:r>
              <a:rPr lang="en-AU" altLang="en-US" sz="2800" b="1">
                <a:solidFill>
                  <a:schemeClr val="hlink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AU" altLang="en-US" sz="2800" b="1">
                <a:solidFill>
                  <a:schemeClr val="folHlink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0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7">
            <a:extLst>
              <a:ext uri="{FF2B5EF4-FFF2-40B4-BE49-F238E27FC236}">
                <a16:creationId xmlns:a16="http://schemas.microsoft.com/office/drawing/2014/main" id="{744A96BB-BE67-4E51-9189-C524CC292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124200" y="6248400"/>
            <a:ext cx="2895600" cy="457200"/>
          </a:xfrm>
          <a:noFill/>
        </p:spPr>
        <p:txBody>
          <a:bodyPr/>
          <a:lstStyle/>
          <a:p>
            <a:pPr algn="ctr"/>
            <a:fld id="{E0D73035-D872-444A-8ECB-AACD69F9D80C}" type="slidenum">
              <a:rPr lang="en-US" altLang="en-US"/>
              <a:pPr algn="ctr"/>
              <a:t>24</a:t>
            </a:fld>
            <a:endParaRPr lang="en-US" altLang="en-US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A567EB1E-2AA2-4BE6-8AA8-F90D2EBCCE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d-ID" altLang="en-US" sz="4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POPULASI BARU</a:t>
            </a:r>
            <a:endParaRPr lang="en-US" altLang="en-US" sz="44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988" name="Text Box 3">
            <a:extLst>
              <a:ext uri="{FF2B5EF4-FFF2-40B4-BE49-F238E27FC236}">
                <a16:creationId xmlns:a16="http://schemas.microsoft.com/office/drawing/2014/main" id="{FB39DA03-C800-4F11-A8DF-7EA8D13DD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263775"/>
            <a:ext cx="3630613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AU" altLang="en-US" sz="3200" b="1" u="sng">
                <a:solidFill>
                  <a:schemeClr val="folHlink"/>
                </a:solidFill>
                <a:latin typeface="Times New Roman" panose="02020603050405020304" pitchFamily="18" charset="0"/>
              </a:rPr>
              <a:t>individual 1:</a:t>
            </a:r>
            <a:endParaRPr lang="en-AU" altLang="en-US" sz="3200">
              <a:solidFill>
                <a:schemeClr val="folHlink"/>
              </a:solidFill>
              <a:latin typeface="Times New Roman" panose="02020603050405020304" pitchFamily="18" charset="0"/>
            </a:endParaRPr>
          </a:p>
          <a:p>
            <a:r>
              <a:rPr lang="en-AU" altLang="en-US" sz="3200">
                <a:solidFill>
                  <a:srgbClr val="FF9900"/>
                </a:solidFill>
                <a:latin typeface="Times New Roman" panose="02020603050405020304" pitchFamily="18" charset="0"/>
              </a:rPr>
              <a:t>chromosome =01011</a:t>
            </a:r>
          </a:p>
          <a:p>
            <a:r>
              <a:rPr lang="en-AU" altLang="en-US" sz="3200">
                <a:solidFill>
                  <a:srgbClr val="FF9900"/>
                </a:solidFill>
                <a:latin typeface="Times New Roman" panose="02020603050405020304" pitchFamily="18" charset="0"/>
              </a:rPr>
              <a:t>fitness = 3</a:t>
            </a:r>
          </a:p>
        </p:txBody>
      </p:sp>
      <p:sp>
        <p:nvSpPr>
          <p:cNvPr id="41989" name="Text Box 4">
            <a:extLst>
              <a:ext uri="{FF2B5EF4-FFF2-40B4-BE49-F238E27FC236}">
                <a16:creationId xmlns:a16="http://schemas.microsoft.com/office/drawing/2014/main" id="{221058EA-76E4-4182-94E1-220BBE4FB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263775"/>
            <a:ext cx="3630613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AU" altLang="en-US" sz="3200" b="1" u="sng">
                <a:solidFill>
                  <a:schemeClr val="folHlink"/>
                </a:solidFill>
                <a:latin typeface="Times New Roman" panose="02020603050405020304" pitchFamily="18" charset="0"/>
              </a:rPr>
              <a:t>individual 2:</a:t>
            </a:r>
            <a:endParaRPr lang="en-AU" altLang="en-US" sz="3200">
              <a:solidFill>
                <a:schemeClr val="folHlink"/>
              </a:solidFill>
              <a:latin typeface="Times New Roman" panose="02020603050405020304" pitchFamily="18" charset="0"/>
            </a:endParaRPr>
          </a:p>
          <a:p>
            <a:r>
              <a:rPr lang="en-AU" altLang="en-US" sz="3200">
                <a:solidFill>
                  <a:srgbClr val="FF9900"/>
                </a:solidFill>
                <a:latin typeface="Times New Roman" panose="02020603050405020304" pitchFamily="18" charset="0"/>
              </a:rPr>
              <a:t>chromosome =11101</a:t>
            </a:r>
          </a:p>
          <a:p>
            <a:r>
              <a:rPr lang="en-AU" altLang="en-US" sz="3200">
                <a:solidFill>
                  <a:srgbClr val="FF9900"/>
                </a:solidFill>
                <a:latin typeface="Times New Roman" panose="02020603050405020304" pitchFamily="18" charset="0"/>
              </a:rPr>
              <a:t>fitness = 4</a:t>
            </a:r>
          </a:p>
        </p:txBody>
      </p:sp>
      <p:sp>
        <p:nvSpPr>
          <p:cNvPr id="41990" name="Text Box 5">
            <a:extLst>
              <a:ext uri="{FF2B5EF4-FFF2-40B4-BE49-F238E27FC236}">
                <a16:creationId xmlns:a16="http://schemas.microsoft.com/office/drawing/2014/main" id="{9A3DE9A2-B833-410D-98B4-F2043DA8D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618038"/>
            <a:ext cx="3630613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AU" altLang="en-US" sz="3200" b="1" u="sng">
                <a:solidFill>
                  <a:schemeClr val="folHlink"/>
                </a:solidFill>
                <a:latin typeface="Times New Roman" panose="02020603050405020304" pitchFamily="18" charset="0"/>
              </a:rPr>
              <a:t>individual 3:</a:t>
            </a:r>
            <a:endParaRPr lang="en-AU" altLang="en-US" sz="3200">
              <a:solidFill>
                <a:schemeClr val="folHlink"/>
              </a:solidFill>
              <a:latin typeface="Times New Roman" panose="02020603050405020304" pitchFamily="18" charset="0"/>
            </a:endParaRPr>
          </a:p>
          <a:p>
            <a:r>
              <a:rPr lang="en-AU" altLang="en-US" sz="3200">
                <a:solidFill>
                  <a:srgbClr val="FF9900"/>
                </a:solidFill>
                <a:latin typeface="Times New Roman" panose="02020603050405020304" pitchFamily="18" charset="0"/>
              </a:rPr>
              <a:t>chromosome =11100</a:t>
            </a:r>
          </a:p>
          <a:p>
            <a:r>
              <a:rPr lang="en-AU" altLang="en-US" sz="3200">
                <a:solidFill>
                  <a:srgbClr val="FF9900"/>
                </a:solidFill>
                <a:latin typeface="Times New Roman" panose="02020603050405020304" pitchFamily="18" charset="0"/>
              </a:rPr>
              <a:t>fitness = 3</a:t>
            </a:r>
          </a:p>
        </p:txBody>
      </p:sp>
      <p:sp>
        <p:nvSpPr>
          <p:cNvPr id="41991" name="Text Box 6">
            <a:extLst>
              <a:ext uri="{FF2B5EF4-FFF2-40B4-BE49-F238E27FC236}">
                <a16:creationId xmlns:a16="http://schemas.microsoft.com/office/drawing/2014/main" id="{40C0F2AC-B572-4519-8203-E389625174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610100"/>
            <a:ext cx="3630613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AU" altLang="en-US" sz="3200" b="1" u="sng">
                <a:solidFill>
                  <a:schemeClr val="folHlink"/>
                </a:solidFill>
                <a:latin typeface="Times New Roman" panose="02020603050405020304" pitchFamily="18" charset="0"/>
              </a:rPr>
              <a:t>individual 4:</a:t>
            </a:r>
            <a:endParaRPr lang="en-AU" altLang="en-US" sz="3200">
              <a:solidFill>
                <a:schemeClr val="folHlink"/>
              </a:solidFill>
              <a:latin typeface="Times New Roman" panose="02020603050405020304" pitchFamily="18" charset="0"/>
            </a:endParaRPr>
          </a:p>
          <a:p>
            <a:r>
              <a:rPr lang="en-AU" altLang="en-US" sz="3200">
                <a:solidFill>
                  <a:srgbClr val="FF9900"/>
                </a:solidFill>
                <a:latin typeface="Times New Roman" panose="02020603050405020304" pitchFamily="18" charset="0"/>
              </a:rPr>
              <a:t>chromosome =01111</a:t>
            </a:r>
          </a:p>
          <a:p>
            <a:r>
              <a:rPr lang="en-AU" altLang="en-US" sz="3200">
                <a:solidFill>
                  <a:srgbClr val="FF9900"/>
                </a:solidFill>
                <a:latin typeface="Times New Roman" panose="02020603050405020304" pitchFamily="18" charset="0"/>
              </a:rPr>
              <a:t>fitness = 4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>
            <a:extLst>
              <a:ext uri="{FF2B5EF4-FFF2-40B4-BE49-F238E27FC236}">
                <a16:creationId xmlns:a16="http://schemas.microsoft.com/office/drawing/2014/main" id="{E3658FB7-9BEB-4618-BC05-9B02936ED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US" altLang="en-US" sz="4400">
                <a:solidFill>
                  <a:srgbClr val="000000"/>
                </a:solidFill>
                <a:latin typeface="Calibri" panose="020F0502020204030204" pitchFamily="34" charset="0"/>
              </a:rPr>
              <a:t>Algoritma Genetika</a:t>
            </a:r>
          </a:p>
        </p:txBody>
      </p:sp>
      <p:sp>
        <p:nvSpPr>
          <p:cNvPr id="8195" name="Text Box 2">
            <a:extLst>
              <a:ext uri="{FF2B5EF4-FFF2-40B4-BE49-F238E27FC236}">
                <a16:creationId xmlns:a16="http://schemas.microsoft.com/office/drawing/2014/main" id="{0D0E3275-4960-4CE6-AFD0-3F0D12615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t>Suatu algoritma pencarian berdasarkan mekanisme seleksi natural dan genetik.</a:t>
            </a:r>
          </a:p>
          <a:p>
            <a:pPr eaLnBrk="1" hangingPunct="1"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t>Individu mengalami perubahan gen untuk menyesuaikan dengan lingkungan hidupnya </a:t>
            </a:r>
          </a:p>
          <a:p>
            <a:pPr eaLnBrk="1" hangingPunct="1"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t>Individu yang kuat yang bertahan</a:t>
            </a:r>
          </a:p>
          <a:p>
            <a:pPr eaLnBrk="1" hangingPunct="1"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t>Algoritma genetika ditemukan oleh John Holland (1975) untuk meniru beberapa proses yang terjadi di seleksi natural.</a:t>
            </a:r>
          </a:p>
          <a:p>
            <a:pPr eaLnBrk="1" hangingPunct="1">
              <a:spcBef>
                <a:spcPts val="800"/>
              </a:spcBef>
              <a:buClrTx/>
              <a:buFontTx/>
              <a:buNone/>
            </a:pPr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>
            <a:extLst>
              <a:ext uri="{FF2B5EF4-FFF2-40B4-BE49-F238E27FC236}">
                <a16:creationId xmlns:a16="http://schemas.microsoft.com/office/drawing/2014/main" id="{95F10CC6-EE4C-4F5B-9A9F-77B5FB9B0A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US" altLang="en-US" sz="4400">
                <a:solidFill>
                  <a:srgbClr val="000000"/>
                </a:solidFill>
                <a:latin typeface="Calibri" panose="020F0502020204030204" pitchFamily="34" charset="0"/>
              </a:rPr>
              <a:t>PROSES ALGORITMA GENETIKA</a:t>
            </a:r>
          </a:p>
        </p:txBody>
      </p:sp>
      <p:sp>
        <p:nvSpPr>
          <p:cNvPr id="10243" name="Text Box 2">
            <a:extLst>
              <a:ext uri="{FF2B5EF4-FFF2-40B4-BE49-F238E27FC236}">
                <a16:creationId xmlns:a16="http://schemas.microsoft.com/office/drawing/2014/main" id="{B4E0B4E6-5E59-46D9-8C17-7C592A1CD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id-ID" altLang="en-US"/>
          </a:p>
        </p:txBody>
      </p:sp>
      <p:pic>
        <p:nvPicPr>
          <p:cNvPr id="10244" name="Picture 3">
            <a:extLst>
              <a:ext uri="{FF2B5EF4-FFF2-40B4-BE49-F238E27FC236}">
                <a16:creationId xmlns:a16="http://schemas.microsoft.com/office/drawing/2014/main" id="{9980BF7C-5D1B-42D1-B814-63B26C90F4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0"/>
            <a:ext cx="8305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9618D94-9A02-480A-8B05-74B8C676F3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4400">
                <a:latin typeface="Calibri" panose="020F0502020204030204" pitchFamily="34" charset="0"/>
              </a:rPr>
              <a:t>TERMINOLOGI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5FC75F91-1D7A-476B-8D1A-71AA3F5696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87630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 sz="2600" b="1">
                <a:solidFill>
                  <a:srgbClr val="000000"/>
                </a:solidFill>
                <a:latin typeface="Calibri" panose="020F0502020204030204" pitchFamily="34" charset="0"/>
              </a:rPr>
              <a:t>Populasi</a:t>
            </a:r>
            <a:r>
              <a:rPr lang="en-US" altLang="en-US" sz="2600">
                <a:solidFill>
                  <a:srgbClr val="000000"/>
                </a:solidFill>
                <a:latin typeface="Calibri" panose="020F0502020204030204" pitchFamily="34" charset="0"/>
              </a:rPr>
              <a:t> – sebuah kumpulan dari satu atau lebih individual (organisme).</a:t>
            </a:r>
          </a:p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 sz="2600" b="1">
                <a:solidFill>
                  <a:srgbClr val="000000"/>
                </a:solidFill>
                <a:latin typeface="Calibri" panose="020F0502020204030204" pitchFamily="34" charset="0"/>
              </a:rPr>
              <a:t>Individual</a:t>
            </a:r>
            <a:r>
              <a:rPr lang="en-US" altLang="en-US" sz="2600">
                <a:solidFill>
                  <a:srgbClr val="000000"/>
                </a:solidFill>
                <a:latin typeface="Calibri" panose="020F0502020204030204" pitchFamily="34" charset="0"/>
              </a:rPr>
              <a:t> – satu anggota dari populasi yang merepresentasi sebuah solusi dari suatu masalah yang sedang dipecahkan. </a:t>
            </a:r>
            <a:r>
              <a:rPr lang="en-US" altLang="en-US" sz="2600" i="1">
                <a:solidFill>
                  <a:srgbClr val="000000"/>
                </a:solidFill>
                <a:latin typeface="Calibri" panose="020F0502020204030204" pitchFamily="34" charset="0"/>
              </a:rPr>
              <a:t>Genome</a:t>
            </a:r>
            <a:r>
              <a:rPr lang="en-US" altLang="en-US" sz="2600">
                <a:solidFill>
                  <a:srgbClr val="000000"/>
                </a:solidFill>
                <a:latin typeface="Calibri" panose="020F0502020204030204" pitchFamily="34" charset="0"/>
              </a:rPr>
              <a:t>-nya mengandung satu atau lebih kromosom.</a:t>
            </a:r>
          </a:p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 sz="2600" b="1">
                <a:solidFill>
                  <a:srgbClr val="000000"/>
                </a:solidFill>
                <a:latin typeface="Calibri" panose="020F0502020204030204" pitchFamily="34" charset="0"/>
              </a:rPr>
              <a:t>Genome</a:t>
            </a:r>
            <a:r>
              <a:rPr lang="en-US" altLang="en-US" sz="2600">
                <a:solidFill>
                  <a:srgbClr val="000000"/>
                </a:solidFill>
                <a:latin typeface="Calibri" panose="020F0502020204030204" pitchFamily="34" charset="0"/>
              </a:rPr>
              <a:t> – kumpulan gen dalam suatu individual.</a:t>
            </a:r>
          </a:p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 sz="2600" b="1">
                <a:solidFill>
                  <a:srgbClr val="000000"/>
                </a:solidFill>
                <a:latin typeface="Calibri" panose="020F0502020204030204" pitchFamily="34" charset="0"/>
              </a:rPr>
              <a:t>Kromosom</a:t>
            </a:r>
            <a:r>
              <a:rPr lang="en-US" altLang="en-US" sz="2600">
                <a:solidFill>
                  <a:srgbClr val="000000"/>
                </a:solidFill>
                <a:latin typeface="Calibri" panose="020F0502020204030204" pitchFamily="34" charset="0"/>
              </a:rPr>
              <a:t> – sebuah struktur data yang merepresentasikan gen dari suatu individual, biasanya berupa rangkaian biner.</a:t>
            </a:r>
          </a:p>
          <a:p>
            <a:pPr eaLnBrk="1" hangingPunct="1"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 sz="2600" b="1">
                <a:solidFill>
                  <a:srgbClr val="000000"/>
                </a:solidFill>
                <a:latin typeface="Calibri" panose="020F0502020204030204" pitchFamily="34" charset="0"/>
              </a:rPr>
              <a:t>Gen</a:t>
            </a:r>
            <a:r>
              <a:rPr lang="en-US" altLang="en-US" sz="2600">
                <a:solidFill>
                  <a:srgbClr val="000000"/>
                </a:solidFill>
                <a:latin typeface="Calibri" panose="020F0502020204030204" pitchFamily="34" charset="0"/>
              </a:rPr>
              <a:t> – bagian dari suatu kromosom yang mengkodekan (</a:t>
            </a:r>
            <a:r>
              <a:rPr lang="en-US" altLang="en-US" sz="2600" i="1">
                <a:solidFill>
                  <a:srgbClr val="000000"/>
                </a:solidFill>
                <a:latin typeface="Calibri" panose="020F0502020204030204" pitchFamily="34" charset="0"/>
              </a:rPr>
              <a:t>encode</a:t>
            </a:r>
            <a:r>
              <a:rPr lang="en-US" altLang="en-US" sz="2600">
                <a:solidFill>
                  <a:srgbClr val="000000"/>
                </a:solidFill>
                <a:latin typeface="Calibri" panose="020F0502020204030204" pitchFamily="34" charset="0"/>
              </a:rPr>
              <a:t>) suatu parameter dari satu solusi.</a:t>
            </a:r>
          </a:p>
          <a:p>
            <a:pPr eaLnBrk="1" hangingPunct="1"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 sz="2600" b="1">
                <a:solidFill>
                  <a:srgbClr val="000000"/>
                </a:solidFill>
                <a:latin typeface="Calibri" panose="020F0502020204030204" pitchFamily="34" charset="0"/>
              </a:rPr>
              <a:t>Fitness</a:t>
            </a:r>
            <a:r>
              <a:rPr lang="en-US" altLang="en-US" sz="2600">
                <a:solidFill>
                  <a:srgbClr val="000000"/>
                </a:solidFill>
                <a:latin typeface="Calibri" panose="020F0502020204030204" pitchFamily="34" charset="0"/>
              </a:rPr>
              <a:t> – sebuah nilai yang mengindikasi kualitas dari suatu individual (solusi).</a:t>
            </a:r>
          </a:p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US" altLang="en-US" sz="260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6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DFA1BA04-02F4-40CB-B699-1430528F54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>
                <a:latin typeface="Calibri" panose="020F0502020204030204" pitchFamily="34" charset="0"/>
              </a:rPr>
              <a:t>PROSEDUR GA</a:t>
            </a:r>
          </a:p>
        </p:txBody>
      </p:sp>
      <p:sp>
        <p:nvSpPr>
          <p:cNvPr id="13315" name="Oval 2">
            <a:extLst>
              <a:ext uri="{FF2B5EF4-FFF2-40B4-BE49-F238E27FC236}">
                <a16:creationId xmlns:a16="http://schemas.microsoft.com/office/drawing/2014/main" id="{AAB5CD49-29A9-4A3F-9D2B-B8324E4DE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613" y="2038350"/>
            <a:ext cx="1828800" cy="114300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FFFFF"/>
                </a:solidFill>
                <a:cs typeface="Lucida Sans Unicode" panose="020B0602030504020204" pitchFamily="34" charset="0"/>
              </a:rPr>
              <a:t>Populasi Awal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1A74E1F0-B50E-4513-B72D-46E8403BBB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2228850"/>
            <a:ext cx="1447800" cy="762000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FFFFF"/>
                </a:solidFill>
                <a:cs typeface="Lucida Sans Unicode" panose="020B0602030504020204" pitchFamily="34" charset="0"/>
              </a:rPr>
              <a:t>Evaluasi Fitness</a:t>
            </a:r>
          </a:p>
        </p:txBody>
      </p:sp>
      <p:sp>
        <p:nvSpPr>
          <p:cNvPr id="13317" name="Rectangle 4">
            <a:extLst>
              <a:ext uri="{FF2B5EF4-FFF2-40B4-BE49-F238E27FC236}">
                <a16:creationId xmlns:a16="http://schemas.microsoft.com/office/drawing/2014/main" id="{DF6BCB94-9CBE-4000-9E16-860E3889F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2228850"/>
            <a:ext cx="1447800" cy="762000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FFFFF"/>
                </a:solidFill>
                <a:cs typeface="Lucida Sans Unicode" panose="020B0602030504020204" pitchFamily="34" charset="0"/>
              </a:rPr>
              <a:t>Seleksi Individu</a:t>
            </a:r>
          </a:p>
        </p:txBody>
      </p:sp>
      <p:sp>
        <p:nvSpPr>
          <p:cNvPr id="13318" name="Rectangle 5">
            <a:extLst>
              <a:ext uri="{FF2B5EF4-FFF2-40B4-BE49-F238E27FC236}">
                <a16:creationId xmlns:a16="http://schemas.microsoft.com/office/drawing/2014/main" id="{813484D9-C8A5-4F52-B730-96D307D62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4210050"/>
            <a:ext cx="1447800" cy="762000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FFFFF"/>
                </a:solidFill>
                <a:cs typeface="Lucida Sans Unicode" panose="020B0602030504020204" pitchFamily="34" charset="0"/>
              </a:rPr>
              <a:t>Cross over dan mutasi</a:t>
            </a:r>
          </a:p>
        </p:txBody>
      </p:sp>
      <p:sp>
        <p:nvSpPr>
          <p:cNvPr id="13319" name="Oval 6">
            <a:extLst>
              <a:ext uri="{FF2B5EF4-FFF2-40B4-BE49-F238E27FC236}">
                <a16:creationId xmlns:a16="http://schemas.microsoft.com/office/drawing/2014/main" id="{70024C75-0D2E-425F-9CBE-913F86E83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3138" y="4038600"/>
            <a:ext cx="1828800" cy="114300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FFFFF"/>
                </a:solidFill>
                <a:cs typeface="Lucida Sans Unicode" panose="020B0602030504020204" pitchFamily="34" charset="0"/>
              </a:rPr>
              <a:t>Populasi Baru</a:t>
            </a:r>
          </a:p>
        </p:txBody>
      </p:sp>
      <p:cxnSp>
        <p:nvCxnSpPr>
          <p:cNvPr id="27" name="AutoShape 7">
            <a:extLst>
              <a:ext uri="{FF2B5EF4-FFF2-40B4-BE49-F238E27FC236}">
                <a16:creationId xmlns:a16="http://schemas.microsoft.com/office/drawing/2014/main" id="{747AF952-F904-4958-A004-474853289871}"/>
              </a:ext>
            </a:extLst>
          </p:cNvPr>
          <p:cNvCxnSpPr>
            <a:cxnSpLocks noChangeShapeType="1"/>
            <a:stCxn id="13315" idx="6"/>
            <a:endCxn id="13316" idx="1"/>
          </p:cNvCxnSpPr>
          <p:nvPr/>
        </p:nvCxnSpPr>
        <p:spPr bwMode="auto">
          <a:xfrm>
            <a:off x="2792413" y="2609850"/>
            <a:ext cx="941387" cy="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AutoShape 8">
            <a:extLst>
              <a:ext uri="{FF2B5EF4-FFF2-40B4-BE49-F238E27FC236}">
                <a16:creationId xmlns:a16="http://schemas.microsoft.com/office/drawing/2014/main" id="{D11AE1C5-5966-4C8F-8C84-D65D5839EF36}"/>
              </a:ext>
            </a:extLst>
          </p:cNvPr>
          <p:cNvCxnSpPr>
            <a:cxnSpLocks noChangeShapeType="1"/>
            <a:stCxn id="13316" idx="3"/>
            <a:endCxn id="13317" idx="1"/>
          </p:cNvCxnSpPr>
          <p:nvPr/>
        </p:nvCxnSpPr>
        <p:spPr bwMode="auto">
          <a:xfrm>
            <a:off x="5181600" y="2609850"/>
            <a:ext cx="1066800" cy="1588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AutoShape 9">
            <a:extLst>
              <a:ext uri="{FF2B5EF4-FFF2-40B4-BE49-F238E27FC236}">
                <a16:creationId xmlns:a16="http://schemas.microsoft.com/office/drawing/2014/main" id="{B664710D-9B9D-46E0-9D98-1A50E1490FAC}"/>
              </a:ext>
            </a:extLst>
          </p:cNvPr>
          <p:cNvCxnSpPr>
            <a:cxnSpLocks noChangeShapeType="1"/>
            <a:stCxn id="13318" idx="1"/>
            <a:endCxn id="13319" idx="6"/>
          </p:cNvCxnSpPr>
          <p:nvPr/>
        </p:nvCxnSpPr>
        <p:spPr bwMode="auto">
          <a:xfrm flipH="1">
            <a:off x="5341938" y="4591050"/>
            <a:ext cx="906462" cy="1905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AutoShape 10">
            <a:extLst>
              <a:ext uri="{FF2B5EF4-FFF2-40B4-BE49-F238E27FC236}">
                <a16:creationId xmlns:a16="http://schemas.microsoft.com/office/drawing/2014/main" id="{710329A4-4193-452D-891F-3C565C1BBE26}"/>
              </a:ext>
            </a:extLst>
          </p:cNvPr>
          <p:cNvCxnSpPr>
            <a:cxnSpLocks noChangeShapeType="1"/>
            <a:stCxn id="13317" idx="2"/>
            <a:endCxn id="13318" idx="0"/>
          </p:cNvCxnSpPr>
          <p:nvPr/>
        </p:nvCxnSpPr>
        <p:spPr bwMode="auto">
          <a:xfrm>
            <a:off x="6972300" y="2990850"/>
            <a:ext cx="0" cy="121920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AutoShape 11">
            <a:extLst>
              <a:ext uri="{FF2B5EF4-FFF2-40B4-BE49-F238E27FC236}">
                <a16:creationId xmlns:a16="http://schemas.microsoft.com/office/drawing/2014/main" id="{9BFCFCDC-D29D-4F76-B245-B8C5D5B57674}"/>
              </a:ext>
            </a:extLst>
          </p:cNvPr>
          <p:cNvCxnSpPr>
            <a:cxnSpLocks noChangeShapeType="1"/>
            <a:endCxn id="13316" idx="2"/>
          </p:cNvCxnSpPr>
          <p:nvPr/>
        </p:nvCxnSpPr>
        <p:spPr bwMode="auto">
          <a:xfrm flipV="1">
            <a:off x="4457700" y="2990850"/>
            <a:ext cx="0" cy="104775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>
            <a:extLst>
              <a:ext uri="{FF2B5EF4-FFF2-40B4-BE49-F238E27FC236}">
                <a16:creationId xmlns:a16="http://schemas.microsoft.com/office/drawing/2014/main" id="{01CD8530-C637-4915-BA0A-5BA76F164F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US" altLang="en-US" sz="4400">
                <a:solidFill>
                  <a:srgbClr val="000000"/>
                </a:solidFill>
                <a:latin typeface="Calibri" panose="020F0502020204030204" pitchFamily="34" charset="0"/>
              </a:rPr>
              <a:t>NILAI FITNESS</a:t>
            </a:r>
          </a:p>
        </p:txBody>
      </p:sp>
      <p:sp>
        <p:nvSpPr>
          <p:cNvPr id="15363" name="Text Box 2">
            <a:extLst>
              <a:ext uri="{FF2B5EF4-FFF2-40B4-BE49-F238E27FC236}">
                <a16:creationId xmlns:a16="http://schemas.microsoft.com/office/drawing/2014/main" id="{CB0D6151-4679-4878-8EDA-1834D1D8B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75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 sz="3000">
                <a:solidFill>
                  <a:srgbClr val="000000"/>
                </a:solidFill>
                <a:latin typeface="Calibri" panose="020F0502020204030204" pitchFamily="34" charset="0"/>
              </a:rPr>
              <a:t>Nilai suatu individu/solusi (baik/tidaknya suatu individu/solusi)</a:t>
            </a:r>
          </a:p>
          <a:p>
            <a:pPr eaLnBrk="1" hangingPunct="1">
              <a:lnSpc>
                <a:spcPct val="90000"/>
              </a:lnSpc>
              <a:spcBef>
                <a:spcPts val="75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 sz="3000">
                <a:solidFill>
                  <a:srgbClr val="000000"/>
                </a:solidFill>
                <a:latin typeface="Calibri" panose="020F0502020204030204" pitchFamily="34" charset="0"/>
              </a:rPr>
              <a:t>Acuan dalam mencapai nilai optimal dalam algoritma genetika -&gt; mencari individu dengan nilai fitness yang paling tinggi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>
            <a:extLst>
              <a:ext uri="{FF2B5EF4-FFF2-40B4-BE49-F238E27FC236}">
                <a16:creationId xmlns:a16="http://schemas.microsoft.com/office/drawing/2014/main" id="{E2493407-5848-4B03-BAFC-D52D508D05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US" altLang="en-US" sz="4400">
                <a:solidFill>
                  <a:srgbClr val="000000"/>
                </a:solidFill>
                <a:latin typeface="Calibri" panose="020F0502020204030204" pitchFamily="34" charset="0"/>
              </a:rPr>
              <a:t>SELEKSI </a:t>
            </a:r>
          </a:p>
        </p:txBody>
      </p:sp>
      <p:sp>
        <p:nvSpPr>
          <p:cNvPr id="17411" name="Text Box 2">
            <a:extLst>
              <a:ext uri="{FF2B5EF4-FFF2-40B4-BE49-F238E27FC236}">
                <a16:creationId xmlns:a16="http://schemas.microsoft.com/office/drawing/2014/main" id="{E3CE36DD-43D9-4E15-857B-5EE923A7F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t>Pemilihan individu berdasarkan nilai fitness-nya</a:t>
            </a:r>
          </a:p>
          <a:p>
            <a:pPr eaLnBrk="1" hangingPunct="1"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t>Semakin tinggi nilai fitness suatu individu semakin besar kemungkinannya untuk terpilih </a:t>
            </a:r>
          </a:p>
          <a:p>
            <a:pPr eaLnBrk="1" hangingPunct="1"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t>Salah satu teknik yang dapat dilakukan adalah dengan teknik mesin roullete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>
            <a:extLst>
              <a:ext uri="{FF2B5EF4-FFF2-40B4-BE49-F238E27FC236}">
                <a16:creationId xmlns:a16="http://schemas.microsoft.com/office/drawing/2014/main" id="{A45580D5-921F-48F8-BC58-14265C4A23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US" altLang="en-US" sz="4400">
                <a:solidFill>
                  <a:srgbClr val="000000"/>
                </a:solidFill>
                <a:latin typeface="Calibri" panose="020F0502020204030204" pitchFamily="34" charset="0"/>
              </a:rPr>
              <a:t>Mesin Roullete</a:t>
            </a:r>
          </a:p>
        </p:txBody>
      </p:sp>
      <p:sp>
        <p:nvSpPr>
          <p:cNvPr id="19459" name="Text Box 2">
            <a:extLst>
              <a:ext uri="{FF2B5EF4-FFF2-40B4-BE49-F238E27FC236}">
                <a16:creationId xmlns:a16="http://schemas.microsoft.com/office/drawing/2014/main" id="{0ED041E7-1273-41E0-A829-8FA579FE6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1363" indent="-284163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accent1"/>
              </a:buClr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t>Contoh :</a:t>
            </a:r>
          </a:p>
          <a:p>
            <a:pPr lvl="1" eaLnBrk="1" hangingPunct="1">
              <a:spcBef>
                <a:spcPts val="7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 sz="2800">
                <a:solidFill>
                  <a:srgbClr val="000000"/>
                </a:solidFill>
                <a:latin typeface="Calibri" panose="020F0502020204030204" pitchFamily="34" charset="0"/>
              </a:rPr>
              <a:t>Individu 1 : nilai fitness : 10%</a:t>
            </a:r>
          </a:p>
          <a:p>
            <a:pPr lvl="1" eaLnBrk="1" hangingPunct="1">
              <a:spcBef>
                <a:spcPts val="7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 sz="2800">
                <a:solidFill>
                  <a:srgbClr val="000000"/>
                </a:solidFill>
                <a:latin typeface="Calibri" panose="020F0502020204030204" pitchFamily="34" charset="0"/>
              </a:rPr>
              <a:t>Individu 2 : nilai fitness : 25%</a:t>
            </a:r>
          </a:p>
          <a:p>
            <a:pPr lvl="1" eaLnBrk="1" hangingPunct="1">
              <a:spcBef>
                <a:spcPts val="7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 sz="2800">
                <a:solidFill>
                  <a:srgbClr val="000000"/>
                </a:solidFill>
                <a:latin typeface="Calibri" panose="020F0502020204030204" pitchFamily="34" charset="0"/>
              </a:rPr>
              <a:t>Individu 3 : nilai fitness : 40%</a:t>
            </a:r>
          </a:p>
          <a:p>
            <a:pPr lvl="1" eaLnBrk="1" hangingPunct="1">
              <a:spcBef>
                <a:spcPts val="7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 sz="2800">
                <a:solidFill>
                  <a:srgbClr val="000000"/>
                </a:solidFill>
                <a:latin typeface="Calibri" panose="020F0502020204030204" pitchFamily="34" charset="0"/>
              </a:rPr>
              <a:t>Individu 4 : nilai fitness : 15%</a:t>
            </a:r>
          </a:p>
          <a:p>
            <a:pPr lvl="1" eaLnBrk="1" hangingPunct="1">
              <a:spcBef>
                <a:spcPts val="70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altLang="en-US" sz="2800">
                <a:solidFill>
                  <a:srgbClr val="000000"/>
                </a:solidFill>
                <a:latin typeface="Calibri" panose="020F0502020204030204" pitchFamily="34" charset="0"/>
              </a:rPr>
              <a:t>Individu 5 : nilai fitness : 10%</a:t>
            </a:r>
          </a:p>
          <a:p>
            <a:pPr eaLnBrk="1" hangingPunct="1">
              <a:spcBef>
                <a:spcPts val="80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19460" name="Picture 3">
            <a:extLst>
              <a:ext uri="{FF2B5EF4-FFF2-40B4-BE49-F238E27FC236}">
                <a16:creationId xmlns:a16="http://schemas.microsoft.com/office/drawing/2014/main" id="{DD868B73-B6C6-45C4-8FD4-70AA5C53C0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648200"/>
            <a:ext cx="4505325" cy="214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771</TotalTime>
  <Words>801</Words>
  <Application>Microsoft Office PowerPoint</Application>
  <PresentationFormat>On-screen Show (4:3)</PresentationFormat>
  <Paragraphs>142</Paragraphs>
  <Slides>24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Wingdings</vt:lpstr>
      <vt:lpstr>Times New Roman</vt:lpstr>
      <vt:lpstr>Calibri</vt:lpstr>
      <vt:lpstr>Wingdings 2</vt:lpstr>
      <vt:lpstr>Lucida Sans Unicode</vt:lpstr>
      <vt:lpstr>Symbol</vt:lpstr>
      <vt:lpstr>Tahoma</vt:lpstr>
      <vt:lpstr>Watermark</vt:lpstr>
      <vt:lpstr>ALGORITMA GENETIKA</vt:lpstr>
      <vt:lpstr>KONSEP DASAR</vt:lpstr>
      <vt:lpstr>PowerPoint Presentation</vt:lpstr>
      <vt:lpstr>PowerPoint Presentation</vt:lpstr>
      <vt:lpstr>TERMINOLOGI</vt:lpstr>
      <vt:lpstr>PROSEDUR GA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CONTOH KASUS</vt:lpstr>
      <vt:lpstr>POPULASI AWAL</vt:lpstr>
      <vt:lpstr>SELEKSI ROULLETTE WHEEL</vt:lpstr>
      <vt:lpstr>PEMASANGAN KROMOSOM</vt:lpstr>
      <vt:lpstr>CROSS OVER</vt:lpstr>
      <vt:lpstr>MUTASI</vt:lpstr>
      <vt:lpstr>POPULASI BARU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ALGORITMA GENETIKA</dc:title>
  <dc:creator>CHhannZ</dc:creator>
  <cp:lastModifiedBy>Nurjoko Nurjoko</cp:lastModifiedBy>
  <cp:revision>64</cp:revision>
  <cp:lastPrinted>1601-01-01T00:00:00Z</cp:lastPrinted>
  <dcterms:created xsi:type="dcterms:W3CDTF">2010-05-15T03:52:09Z</dcterms:created>
  <dcterms:modified xsi:type="dcterms:W3CDTF">2021-12-27T00:06:50Z</dcterms:modified>
</cp:coreProperties>
</file>