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13" r:id="rId3"/>
    <p:sldId id="314" r:id="rId4"/>
    <p:sldId id="315" r:id="rId5"/>
    <p:sldId id="317" r:id="rId6"/>
    <p:sldId id="316" r:id="rId7"/>
    <p:sldId id="318" r:id="rId8"/>
    <p:sldId id="319" r:id="rId9"/>
    <p:sldId id="320" r:id="rId10"/>
    <p:sldId id="321" r:id="rId11"/>
    <p:sldId id="322" r:id="rId12"/>
    <p:sldId id="323" r:id="rId13"/>
    <p:sldId id="324" r:id="rId14"/>
    <p:sldId id="325" r:id="rId15"/>
    <p:sldId id="312" r:id="rId16"/>
  </p:sldIdLst>
  <p:sldSz cx="9144000" cy="6858000" type="screen4x3"/>
  <p:notesSz cx="7045325" cy="9345613"/>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69" d="100"/>
          <a:sy n="69" d="100"/>
        </p:scale>
        <p:origin x="139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1">
            <a:extLst>
              <a:ext uri="{FF2B5EF4-FFF2-40B4-BE49-F238E27FC236}">
                <a16:creationId xmlns:a16="http://schemas.microsoft.com/office/drawing/2014/main" xmlns=""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xmlns=""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xmlns=""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selvie@darmajaya.ac.i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D:\!!!DATA RETNO_QAC\ARSIP Internal Memo\LOGO IM.png"/>
          <p:cNvPicPr/>
          <p:nvPr/>
        </p:nvPicPr>
        <p:blipFill>
          <a:blip r:embed="rId4">
            <a:extLst>
              <a:ext uri="{28A0092B-C50C-407E-A947-70E740481C1C}">
                <a14:useLocalDpi xmlns:a14="http://schemas.microsoft.com/office/drawing/2010/main" val="0"/>
              </a:ext>
            </a:extLst>
          </a:blip>
          <a:srcRect l="4669" t="15303" r="72530" b="16026"/>
          <a:stretch>
            <a:fillRect/>
          </a:stretch>
        </p:blipFill>
        <p:spPr bwMode="auto">
          <a:xfrm>
            <a:off x="7867650" y="0"/>
            <a:ext cx="1276350" cy="1280160"/>
          </a:xfrm>
          <a:prstGeom prst="rect">
            <a:avLst/>
          </a:prstGeom>
          <a:noFill/>
          <a:ln>
            <a:noFill/>
          </a:ln>
        </p:spPr>
      </p:pic>
      <p:sp>
        <p:nvSpPr>
          <p:cNvPr id="4" name="Subtitle 1"/>
          <p:cNvSpPr>
            <a:spLocks noGrp="1"/>
          </p:cNvSpPr>
          <p:nvPr>
            <p:ph type="subTitle" idx="1"/>
          </p:nvPr>
        </p:nvSpPr>
        <p:spPr>
          <a:xfrm>
            <a:off x="-304800" y="2362200"/>
            <a:ext cx="9525000" cy="2362200"/>
          </a:xfrm>
        </p:spPr>
        <p:txBody>
          <a:bodyPr>
            <a:noAutofit/>
          </a:bodyPr>
          <a:lstStyle/>
          <a:p>
            <a:r>
              <a:rPr lang="en-US" sz="8000" dirty="0" smtClean="0">
                <a:solidFill>
                  <a:schemeClr val="tx1"/>
                </a:solidFill>
                <a:latin typeface="Cambria" pitchFamily="18" charset="0"/>
                <a:ea typeface="Cambria" pitchFamily="18" charset="0"/>
              </a:rPr>
              <a:t>Hotel </a:t>
            </a:r>
            <a:r>
              <a:rPr lang="en-US" sz="8000" dirty="0" err="1" smtClean="0">
                <a:solidFill>
                  <a:schemeClr val="tx1"/>
                </a:solidFill>
                <a:latin typeface="Cambria" pitchFamily="18" charset="0"/>
                <a:ea typeface="Cambria" pitchFamily="18" charset="0"/>
              </a:rPr>
              <a:t>Broshure</a:t>
            </a:r>
            <a:endParaRPr lang="en-US" sz="8000" dirty="0" smtClean="0">
              <a:solidFill>
                <a:schemeClr val="tx1"/>
              </a:solidFill>
              <a:latin typeface="Cambria" pitchFamily="18" charset="0"/>
              <a:ea typeface="Cambria"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Rectangle 2"/>
          <p:cNvSpPr/>
          <p:nvPr/>
        </p:nvSpPr>
        <p:spPr>
          <a:xfrm>
            <a:off x="228600" y="1443841"/>
            <a:ext cx="8915400" cy="3785652"/>
          </a:xfrm>
          <a:prstGeom prst="rect">
            <a:avLst/>
          </a:prstGeom>
        </p:spPr>
        <p:txBody>
          <a:bodyPr wrap="square">
            <a:spAutoFit/>
          </a:bodyPr>
          <a:lstStyle/>
          <a:p>
            <a:pPr algn="just" fontAlgn="ctr"/>
            <a:r>
              <a:rPr lang="en-US" sz="2400" dirty="0" smtClean="0"/>
              <a:t>A </a:t>
            </a:r>
            <a:r>
              <a:rPr lang="en-US" sz="2400" dirty="0"/>
              <a:t>hotel brochure will be structured logically, with an introduction, detailed information, and a call to action. </a:t>
            </a:r>
            <a:endParaRPr lang="en-US" sz="2400" dirty="0" smtClean="0"/>
          </a:p>
          <a:p>
            <a:pPr algn="just" fontAlgn="ctr"/>
            <a:endParaRPr lang="en-US" sz="2400" dirty="0"/>
          </a:p>
          <a:p>
            <a:pPr algn="just" fontAlgn="ctr"/>
            <a:endParaRPr lang="en-US" sz="2400" dirty="0" smtClean="0"/>
          </a:p>
          <a:p>
            <a:pPr algn="just" fontAlgn="ctr"/>
            <a:endParaRPr lang="en-US" sz="2400" dirty="0"/>
          </a:p>
          <a:p>
            <a:pPr algn="just"/>
            <a:r>
              <a:rPr lang="en-US" sz="2400" dirty="0"/>
              <a:t>Images</a:t>
            </a:r>
          </a:p>
          <a:p>
            <a:pPr algn="just" fontAlgn="ctr"/>
            <a:r>
              <a:rPr lang="en-US" sz="2400" dirty="0"/>
              <a:t>A hotel brochure will include high-quality images of the hotel's rooms and special locations, such as the pool, gym, and banquet hall. </a:t>
            </a:r>
            <a:endParaRPr lang="en-US" sz="2400" dirty="0" smtClean="0"/>
          </a:p>
          <a:p>
            <a:pPr algn="just" fontAlgn="ctr"/>
            <a:endParaRPr lang="en-US" sz="2400" dirty="0"/>
          </a:p>
          <a:p>
            <a:pPr algn="just"/>
            <a:endParaRPr lang="en-US" sz="2400" dirty="0"/>
          </a:p>
        </p:txBody>
      </p:sp>
      <p:sp>
        <p:nvSpPr>
          <p:cNvPr id="4" name="Rectangle 3"/>
          <p:cNvSpPr/>
          <p:nvPr/>
        </p:nvSpPr>
        <p:spPr>
          <a:xfrm>
            <a:off x="228600" y="304800"/>
            <a:ext cx="8458200" cy="400110"/>
          </a:xfrm>
          <a:prstGeom prst="rect">
            <a:avLst/>
          </a:prstGeom>
        </p:spPr>
        <p:txBody>
          <a:bodyPr wrap="square">
            <a:spAutoFit/>
          </a:bodyPr>
          <a:lstStyle/>
          <a:p>
            <a:pPr algn="just" fontAlgn="ctr"/>
            <a:r>
              <a:rPr lang="en-US" sz="2000" dirty="0"/>
              <a:t>Here are some ways to identify a hotel brochure: </a:t>
            </a:r>
          </a:p>
        </p:txBody>
      </p:sp>
      <p:sp>
        <p:nvSpPr>
          <p:cNvPr id="5" name="Oval 4"/>
          <p:cNvSpPr/>
          <p:nvPr/>
        </p:nvSpPr>
        <p:spPr>
          <a:xfrm>
            <a:off x="256309" y="685800"/>
            <a:ext cx="2639291" cy="685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Layout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Oval 5"/>
          <p:cNvSpPr/>
          <p:nvPr/>
        </p:nvSpPr>
        <p:spPr>
          <a:xfrm>
            <a:off x="228600" y="2488035"/>
            <a:ext cx="2639291" cy="685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Images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0359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0386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000" b="10000"/>
          <a:stretch/>
        </p:blipFill>
        <p:spPr>
          <a:xfrm>
            <a:off x="4953000" y="1"/>
            <a:ext cx="4191000" cy="6858000"/>
          </a:xfrm>
          <a:prstGeom prst="rect">
            <a:avLst/>
          </a:prstGeom>
        </p:spPr>
      </p:pic>
    </p:spTree>
    <p:extLst>
      <p:ext uri="{BB962C8B-B14F-4D97-AF65-F5344CB8AC3E}">
        <p14:creationId xmlns:p14="http://schemas.microsoft.com/office/powerpoint/2010/main" val="3921294083"/>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555" b="15555"/>
          <a:stretch/>
        </p:blipFill>
        <p:spPr>
          <a:xfrm>
            <a:off x="0" y="-1"/>
            <a:ext cx="4038600" cy="68413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650"/>
            <a:ext cx="4191000" cy="6858000"/>
          </a:xfrm>
          <a:prstGeom prst="rect">
            <a:avLst/>
          </a:prstGeom>
        </p:spPr>
      </p:pic>
    </p:spTree>
    <p:extLst>
      <p:ext uri="{BB962C8B-B14F-4D97-AF65-F5344CB8AC3E}">
        <p14:creationId xmlns:p14="http://schemas.microsoft.com/office/powerpoint/2010/main" val="1017493170"/>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34" b="5555"/>
          <a:stretch/>
        </p:blipFill>
        <p:spPr>
          <a:xfrm>
            <a:off x="0" y="0"/>
            <a:ext cx="4127259"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12"/>
          <a:stretch/>
        </p:blipFill>
        <p:spPr>
          <a:xfrm>
            <a:off x="5273516" y="0"/>
            <a:ext cx="3870484" cy="6858000"/>
          </a:xfrm>
          <a:prstGeom prst="rect">
            <a:avLst/>
          </a:prstGeom>
        </p:spPr>
      </p:pic>
    </p:spTree>
    <p:extLst>
      <p:ext uri="{BB962C8B-B14F-4D97-AF65-F5344CB8AC3E}">
        <p14:creationId xmlns:p14="http://schemas.microsoft.com/office/powerpoint/2010/main" val="3808556429"/>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533400"/>
            <a:ext cx="8915400" cy="1752600"/>
          </a:xfrm>
        </p:spPr>
        <p:txBody>
          <a:bodyPr>
            <a:noAutofit/>
          </a:bodyPr>
          <a:lstStyle/>
          <a:p>
            <a:r>
              <a:rPr lang="en-US" sz="3200" dirty="0" err="1" smtClean="0">
                <a:solidFill>
                  <a:schemeClr val="tx1"/>
                </a:solidFill>
              </a:rPr>
              <a:t>Assigment</a:t>
            </a:r>
            <a:endParaRPr lang="en-US" sz="3200" dirty="0" smtClean="0">
              <a:solidFill>
                <a:schemeClr val="tx1"/>
              </a:solidFill>
            </a:endParaRPr>
          </a:p>
          <a:p>
            <a:pPr algn="just"/>
            <a:endParaRPr lang="en-US" sz="3200" dirty="0">
              <a:solidFill>
                <a:schemeClr val="tx1"/>
              </a:solidFill>
            </a:endParaRPr>
          </a:p>
          <a:p>
            <a:pPr algn="just"/>
            <a:r>
              <a:rPr lang="en-US" sz="3200" dirty="0" smtClean="0">
                <a:solidFill>
                  <a:schemeClr val="tx1"/>
                </a:solidFill>
              </a:rPr>
              <a:t>Please make a hotel brochure based on your creativity per group consists of </a:t>
            </a:r>
            <a:r>
              <a:rPr lang="en-US" sz="3200" dirty="0">
                <a:solidFill>
                  <a:schemeClr val="tx1"/>
                </a:solidFill>
              </a:rPr>
              <a:t>5</a:t>
            </a:r>
            <a:r>
              <a:rPr lang="en-US" sz="3200" dirty="0" smtClean="0">
                <a:solidFill>
                  <a:schemeClr val="tx1"/>
                </a:solidFill>
              </a:rPr>
              <a:t> students, format jpg/pdf</a:t>
            </a:r>
          </a:p>
          <a:p>
            <a:pPr algn="just"/>
            <a:r>
              <a:rPr lang="en-US" sz="3200" dirty="0" smtClean="0">
                <a:solidFill>
                  <a:schemeClr val="tx1"/>
                </a:solidFill>
              </a:rPr>
              <a:t>Submit to: </a:t>
            </a:r>
            <a:r>
              <a:rPr lang="en-US" sz="3200" dirty="0" smtClean="0">
                <a:solidFill>
                  <a:schemeClr val="tx1"/>
                </a:solidFill>
                <a:hlinkClick r:id="rId2"/>
              </a:rPr>
              <a:t>selvie@darmajaya.ac.id</a:t>
            </a:r>
            <a:r>
              <a:rPr lang="en-US" sz="3200" dirty="0" smtClean="0">
                <a:solidFill>
                  <a:schemeClr val="tx1"/>
                </a:solidFill>
              </a:rPr>
              <a:t> </a:t>
            </a:r>
          </a:p>
          <a:p>
            <a:pPr algn="just"/>
            <a:r>
              <a:rPr lang="en-US" sz="3200" dirty="0" smtClean="0">
                <a:solidFill>
                  <a:schemeClr val="tx1"/>
                </a:solidFill>
              </a:rPr>
              <a:t>Deadline  Saturday, 19 October 2024 at 5pm</a:t>
            </a:r>
            <a:endParaRPr lang="en-US" sz="3200" dirty="0">
              <a:solidFill>
                <a:schemeClr val="tx1"/>
              </a:solidFill>
            </a:endParaRPr>
          </a:p>
        </p:txBody>
      </p:sp>
    </p:spTree>
    <p:extLst>
      <p:ext uri="{BB962C8B-B14F-4D97-AF65-F5344CB8AC3E}">
        <p14:creationId xmlns:p14="http://schemas.microsoft.com/office/powerpoint/2010/main" val="480185514"/>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2133600"/>
            <a:ext cx="6400800" cy="1752600"/>
          </a:xfrm>
        </p:spPr>
        <p:txBody>
          <a:bodyPr>
            <a:normAutofit/>
          </a:bodyPr>
          <a:lstStyle/>
          <a:p>
            <a:r>
              <a:rPr lang="en-US" sz="7200" i="1" dirty="0" smtClean="0">
                <a:solidFill>
                  <a:schemeClr val="tx1"/>
                </a:solidFill>
                <a:latin typeface="Sitka Small" pitchFamily="2" charset="0"/>
              </a:rPr>
              <a:t>Thank You</a:t>
            </a:r>
            <a:endParaRPr lang="en-US" sz="7200" i="1" dirty="0">
              <a:solidFill>
                <a:schemeClr val="tx1"/>
              </a:solidFill>
              <a:latin typeface="Sitka Small" pitchFamily="2" charset="0"/>
            </a:endParaRPr>
          </a:p>
        </p:txBody>
      </p:sp>
    </p:spTree>
    <p:extLst>
      <p:ext uri="{BB962C8B-B14F-4D97-AF65-F5344CB8AC3E}">
        <p14:creationId xmlns:p14="http://schemas.microsoft.com/office/powerpoint/2010/main" val="252002093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Rectangle 2"/>
          <p:cNvSpPr/>
          <p:nvPr/>
        </p:nvSpPr>
        <p:spPr>
          <a:xfrm>
            <a:off x="152400" y="914400"/>
            <a:ext cx="8382000" cy="3539430"/>
          </a:xfrm>
          <a:prstGeom prst="rect">
            <a:avLst/>
          </a:prstGeom>
        </p:spPr>
        <p:txBody>
          <a:bodyPr wrap="square">
            <a:spAutoFit/>
          </a:bodyPr>
          <a:lstStyle/>
          <a:p>
            <a:pPr algn="just"/>
            <a:r>
              <a:rPr lang="en-US" sz="2800" dirty="0"/>
              <a:t>A hotel brochure is a promotional document that provides information about a hotel’s amenities, services, accommodations, and attractions. It typically includes details such as room types, pricing, dining options, special offers, and local attractions, along with appealing images to attract potential guests. Brochures are often used for marketing purposes, distributed in tourist areas, travel agencies, or online.</a:t>
            </a:r>
          </a:p>
        </p:txBody>
      </p:sp>
    </p:spTree>
    <p:extLst>
      <p:ext uri="{BB962C8B-B14F-4D97-AF65-F5344CB8AC3E}">
        <p14:creationId xmlns:p14="http://schemas.microsoft.com/office/powerpoint/2010/main" val="98460875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94409"/>
            <a:ext cx="8534400" cy="1752600"/>
          </a:xfrm>
        </p:spPr>
        <p:txBody>
          <a:bodyPr>
            <a:noAutofit/>
          </a:bodyPr>
          <a:lstStyle/>
          <a:p>
            <a:pPr algn="l"/>
            <a:r>
              <a:rPr lang="en-US" sz="2000" b="1" dirty="0" smtClean="0">
                <a:solidFill>
                  <a:schemeClr val="tx1"/>
                </a:solidFill>
              </a:rPr>
              <a:t>The Functions of Hotel </a:t>
            </a:r>
            <a:r>
              <a:rPr lang="en-US" sz="2000" b="1" dirty="0" err="1" smtClean="0">
                <a:solidFill>
                  <a:schemeClr val="tx1"/>
                </a:solidFill>
              </a:rPr>
              <a:t>Broshure</a:t>
            </a:r>
            <a:r>
              <a:rPr lang="en-US" sz="2000" b="1" dirty="0" smtClean="0">
                <a:solidFill>
                  <a:schemeClr val="tx1"/>
                </a:solidFill>
              </a:rPr>
              <a:t>:</a:t>
            </a: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p:txBody>
      </p:sp>
      <p:sp>
        <p:nvSpPr>
          <p:cNvPr id="3" name="Rounded Rectangle 2"/>
          <p:cNvSpPr/>
          <p:nvPr/>
        </p:nvSpPr>
        <p:spPr>
          <a:xfrm>
            <a:off x="152400" y="827809"/>
            <a:ext cx="2133600" cy="1000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1.Marketing Tool</a:t>
            </a:r>
            <a:endParaRPr lang="en-US" dirty="0"/>
          </a:p>
        </p:txBody>
      </p:sp>
      <p:sp>
        <p:nvSpPr>
          <p:cNvPr id="4" name="Rounded Rectangle 3"/>
          <p:cNvSpPr/>
          <p:nvPr/>
        </p:nvSpPr>
        <p:spPr>
          <a:xfrm>
            <a:off x="2154382" y="1546513"/>
            <a:ext cx="6380018" cy="8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solidFill>
                <a:schemeClr val="tx1"/>
              </a:solidFill>
            </a:endParaRPr>
          </a:p>
          <a:p>
            <a:r>
              <a:rPr lang="en-US" dirty="0">
                <a:solidFill>
                  <a:schemeClr val="tx1"/>
                </a:solidFill>
              </a:rPr>
              <a:t>I</a:t>
            </a:r>
            <a:r>
              <a:rPr lang="en-US" dirty="0" smtClean="0">
                <a:solidFill>
                  <a:schemeClr val="tx1"/>
                </a:solidFill>
              </a:rPr>
              <a:t>t </a:t>
            </a:r>
            <a:r>
              <a:rPr lang="en-US" dirty="0">
                <a:solidFill>
                  <a:schemeClr val="tx1"/>
                </a:solidFill>
              </a:rPr>
              <a:t>serves as a visual representation of the hotel, helping to attract potential guests and showcase its unique features.</a:t>
            </a:r>
          </a:p>
          <a:p>
            <a:endParaRPr lang="en-US" dirty="0"/>
          </a:p>
        </p:txBody>
      </p:sp>
      <p:sp>
        <p:nvSpPr>
          <p:cNvPr id="5" name="Rounded Rectangle 4"/>
          <p:cNvSpPr/>
          <p:nvPr/>
        </p:nvSpPr>
        <p:spPr>
          <a:xfrm>
            <a:off x="152400" y="2663534"/>
            <a:ext cx="2133600" cy="1000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2.Information Resource</a:t>
            </a:r>
            <a:endParaRPr lang="en-US" dirty="0"/>
          </a:p>
        </p:txBody>
      </p:sp>
      <p:sp>
        <p:nvSpPr>
          <p:cNvPr id="7" name="Rounded Rectangle 6"/>
          <p:cNvSpPr/>
          <p:nvPr/>
        </p:nvSpPr>
        <p:spPr>
          <a:xfrm>
            <a:off x="2133600" y="3299113"/>
            <a:ext cx="6380018" cy="8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solidFill>
                <a:schemeClr val="tx1"/>
              </a:solidFill>
            </a:endParaRPr>
          </a:p>
          <a:p>
            <a:r>
              <a:rPr lang="en-US" dirty="0">
                <a:solidFill>
                  <a:schemeClr val="tx1"/>
                </a:solidFill>
              </a:rPr>
              <a:t>Brochures provide essential information about accommodations, amenities, services, and pricing, helping guests make informed decisions.</a:t>
            </a:r>
          </a:p>
          <a:p>
            <a:endParaRPr lang="en-US" dirty="0"/>
          </a:p>
        </p:txBody>
      </p:sp>
      <p:sp>
        <p:nvSpPr>
          <p:cNvPr id="8" name="Rounded Rectangle 7"/>
          <p:cNvSpPr/>
          <p:nvPr/>
        </p:nvSpPr>
        <p:spPr>
          <a:xfrm>
            <a:off x="180109" y="4343400"/>
            <a:ext cx="2133600" cy="1000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3.Branding</a:t>
            </a:r>
            <a:endParaRPr lang="en-US" dirty="0"/>
          </a:p>
        </p:txBody>
      </p:sp>
      <p:sp>
        <p:nvSpPr>
          <p:cNvPr id="10" name="Rounded Rectangle 9"/>
          <p:cNvSpPr/>
          <p:nvPr/>
        </p:nvSpPr>
        <p:spPr>
          <a:xfrm>
            <a:off x="2154382" y="5145230"/>
            <a:ext cx="6380018" cy="8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solidFill>
                <a:schemeClr val="tx1"/>
              </a:solidFill>
            </a:endParaRPr>
          </a:p>
          <a:p>
            <a:r>
              <a:rPr lang="en-US" dirty="0">
                <a:solidFill>
                  <a:schemeClr val="tx1"/>
                </a:solidFill>
              </a:rPr>
              <a:t>A well-designed brochure reinforces the hotel’s brand identity and image, creating a lasting impression.</a:t>
            </a:r>
          </a:p>
          <a:p>
            <a:endParaRPr lang="en-US" dirty="0"/>
          </a:p>
        </p:txBody>
      </p:sp>
    </p:spTree>
    <p:extLst>
      <p:ext uri="{BB962C8B-B14F-4D97-AF65-F5344CB8AC3E}">
        <p14:creationId xmlns:p14="http://schemas.microsoft.com/office/powerpoint/2010/main" val="26268593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7276"/>
            <a:ext cx="8534400" cy="1752600"/>
          </a:xfrm>
        </p:spPr>
        <p:txBody>
          <a:bodyPr>
            <a:noAutofit/>
          </a:bodyPr>
          <a:lstStyle/>
          <a:p>
            <a:pPr algn="l"/>
            <a:r>
              <a:rPr lang="en-US" sz="2000" b="1" dirty="0" smtClean="0">
                <a:solidFill>
                  <a:schemeClr val="tx1"/>
                </a:solidFill>
              </a:rPr>
              <a:t>The Functions of Hotel </a:t>
            </a:r>
            <a:r>
              <a:rPr lang="en-US" sz="2000" b="1" dirty="0" err="1" smtClean="0">
                <a:solidFill>
                  <a:schemeClr val="tx1"/>
                </a:solidFill>
              </a:rPr>
              <a:t>Broshure</a:t>
            </a:r>
            <a:r>
              <a:rPr lang="en-US" sz="2000" b="1" dirty="0" smtClean="0">
                <a:solidFill>
                  <a:schemeClr val="tx1"/>
                </a:solidFill>
              </a:rPr>
              <a:t>:</a:t>
            </a: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endParaRPr lang="en-US" sz="1600" dirty="0" smtClean="0">
              <a:solidFill>
                <a:schemeClr val="tx1"/>
              </a:solidFill>
            </a:endParaRPr>
          </a:p>
          <a:p>
            <a:pPr algn="l"/>
            <a:endParaRPr lang="en-US" sz="1600" dirty="0">
              <a:solidFill>
                <a:schemeClr val="tx1"/>
              </a:solidFill>
            </a:endParaRPr>
          </a:p>
          <a:p>
            <a:pPr algn="l"/>
            <a:endParaRPr lang="en-US" sz="1600" dirty="0">
              <a:solidFill>
                <a:schemeClr val="tx1"/>
              </a:solidFill>
            </a:endParaRPr>
          </a:p>
          <a:p>
            <a:pPr algn="l"/>
            <a:r>
              <a:rPr lang="en-US" sz="1600" dirty="0" smtClean="0">
                <a:solidFill>
                  <a:schemeClr val="tx1"/>
                </a:solidFill>
              </a:rPr>
              <a:t>.</a:t>
            </a:r>
            <a:endParaRPr lang="en-US" sz="1600" dirty="0">
              <a:solidFill>
                <a:schemeClr val="tx1"/>
              </a:solidFill>
            </a:endParaRPr>
          </a:p>
        </p:txBody>
      </p:sp>
      <p:sp>
        <p:nvSpPr>
          <p:cNvPr id="3" name="Rounded Rectangle 2"/>
          <p:cNvSpPr/>
          <p:nvPr/>
        </p:nvSpPr>
        <p:spPr>
          <a:xfrm>
            <a:off x="152400" y="577561"/>
            <a:ext cx="2133600" cy="1000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4.Local Insights</a:t>
            </a:r>
            <a:endParaRPr lang="en-US" dirty="0"/>
          </a:p>
        </p:txBody>
      </p:sp>
      <p:sp>
        <p:nvSpPr>
          <p:cNvPr id="4" name="Rounded Rectangle 3"/>
          <p:cNvSpPr/>
          <p:nvPr/>
        </p:nvSpPr>
        <p:spPr>
          <a:xfrm>
            <a:off x="2133600" y="1239331"/>
            <a:ext cx="6380018" cy="8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solidFill>
                <a:schemeClr val="tx1"/>
              </a:solidFill>
            </a:endParaRPr>
          </a:p>
          <a:p>
            <a:r>
              <a:rPr lang="en-US" dirty="0" smtClean="0">
                <a:solidFill>
                  <a:schemeClr val="tx1"/>
                </a:solidFill>
              </a:rPr>
              <a:t>Brochures often highlight nearby attractions and activities, enhancing the guest experience and encouraging longer stays.</a:t>
            </a:r>
          </a:p>
          <a:p>
            <a:endParaRPr lang="en-US" dirty="0"/>
          </a:p>
        </p:txBody>
      </p:sp>
      <p:sp>
        <p:nvSpPr>
          <p:cNvPr id="5" name="Rounded Rectangle 4"/>
          <p:cNvSpPr/>
          <p:nvPr/>
        </p:nvSpPr>
        <p:spPr>
          <a:xfrm>
            <a:off x="152400" y="2164338"/>
            <a:ext cx="2133600" cy="1000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5.Accessibility</a:t>
            </a:r>
            <a:endParaRPr lang="en-US" dirty="0"/>
          </a:p>
        </p:txBody>
      </p:sp>
      <p:sp>
        <p:nvSpPr>
          <p:cNvPr id="7" name="Rounded Rectangle 6"/>
          <p:cNvSpPr/>
          <p:nvPr/>
        </p:nvSpPr>
        <p:spPr>
          <a:xfrm>
            <a:off x="2133600" y="2850788"/>
            <a:ext cx="6380018" cy="8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solidFill>
                <a:schemeClr val="tx1"/>
              </a:solidFill>
            </a:endParaRPr>
          </a:p>
          <a:p>
            <a:r>
              <a:rPr lang="en-US" dirty="0">
                <a:solidFill>
                  <a:schemeClr val="tx1"/>
                </a:solidFill>
              </a:rPr>
              <a:t>They can be distributed in various locations, such as travel agencies or tourist centers, reaching a wider audience.</a:t>
            </a:r>
          </a:p>
          <a:p>
            <a:endParaRPr lang="en-US" dirty="0"/>
          </a:p>
        </p:txBody>
      </p:sp>
      <p:sp>
        <p:nvSpPr>
          <p:cNvPr id="8" name="Rounded Rectangle 7"/>
          <p:cNvSpPr/>
          <p:nvPr/>
        </p:nvSpPr>
        <p:spPr>
          <a:xfrm>
            <a:off x="152400" y="3851562"/>
            <a:ext cx="2133600" cy="1000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6.Promotional Offers</a:t>
            </a:r>
            <a:endParaRPr lang="en-US" dirty="0"/>
          </a:p>
        </p:txBody>
      </p:sp>
      <p:sp>
        <p:nvSpPr>
          <p:cNvPr id="10" name="Rounded Rectangle 9"/>
          <p:cNvSpPr/>
          <p:nvPr/>
        </p:nvSpPr>
        <p:spPr>
          <a:xfrm>
            <a:off x="2133600" y="4234727"/>
            <a:ext cx="6380018" cy="8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solidFill>
                <a:schemeClr val="tx1"/>
              </a:solidFill>
            </a:endParaRPr>
          </a:p>
          <a:p>
            <a:r>
              <a:rPr lang="en-US" dirty="0">
                <a:solidFill>
                  <a:schemeClr val="tx1"/>
                </a:solidFill>
              </a:rPr>
              <a:t>Brochures can feature special deals or packages, enticing potential guests to book their stay.</a:t>
            </a:r>
            <a:endParaRPr lang="en-US" dirty="0"/>
          </a:p>
        </p:txBody>
      </p:sp>
      <p:sp>
        <p:nvSpPr>
          <p:cNvPr id="6" name="Rectangle 5"/>
          <p:cNvSpPr/>
          <p:nvPr/>
        </p:nvSpPr>
        <p:spPr>
          <a:xfrm>
            <a:off x="0" y="5390066"/>
            <a:ext cx="91440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Overall</a:t>
            </a:r>
            <a:r>
              <a:rPr lang="en-US" b="1" dirty="0">
                <a:solidFill>
                  <a:schemeClr val="tx1"/>
                </a:solidFill>
              </a:rPr>
              <a:t>, a hotel brochure is a key component of effective marketing and guest engagement.</a:t>
            </a:r>
          </a:p>
          <a:p>
            <a:pPr algn="ctr"/>
            <a:endParaRPr lang="en-US" dirty="0"/>
          </a:p>
        </p:txBody>
      </p:sp>
    </p:spTree>
    <p:extLst>
      <p:ext uri="{BB962C8B-B14F-4D97-AF65-F5344CB8AC3E}">
        <p14:creationId xmlns:p14="http://schemas.microsoft.com/office/powerpoint/2010/main" val="23825517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Rectangle 2"/>
          <p:cNvSpPr/>
          <p:nvPr/>
        </p:nvSpPr>
        <p:spPr>
          <a:xfrm>
            <a:off x="-6927" y="152400"/>
            <a:ext cx="8991600" cy="5909310"/>
          </a:xfrm>
          <a:prstGeom prst="rect">
            <a:avLst/>
          </a:prstGeom>
        </p:spPr>
        <p:txBody>
          <a:bodyPr wrap="square">
            <a:spAutoFit/>
          </a:bodyPr>
          <a:lstStyle/>
          <a:p>
            <a:r>
              <a:rPr lang="en-US" b="1" dirty="0" smtClean="0"/>
              <a:t>The Contains of Hotel Brochures:</a:t>
            </a:r>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a:p>
          <a:p>
            <a:endParaRPr lang="en-US" dirty="0"/>
          </a:p>
        </p:txBody>
      </p:sp>
      <p:sp>
        <p:nvSpPr>
          <p:cNvPr id="4" name="Oval 3"/>
          <p:cNvSpPr/>
          <p:nvPr/>
        </p:nvSpPr>
        <p:spPr>
          <a:xfrm>
            <a:off x="-34636" y="2254494"/>
            <a:ext cx="315883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2.Accommodations</a:t>
            </a:r>
            <a:endParaRPr lang="en-US" sz="2000" dirty="0"/>
          </a:p>
        </p:txBody>
      </p:sp>
      <p:sp>
        <p:nvSpPr>
          <p:cNvPr id="5" name="Rounded Rectangle 4"/>
          <p:cNvSpPr/>
          <p:nvPr/>
        </p:nvSpPr>
        <p:spPr>
          <a:xfrm>
            <a:off x="2286000" y="1371600"/>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A brief introduction to the hotel, including its history and unique selling points.</a:t>
            </a:r>
          </a:p>
        </p:txBody>
      </p:sp>
      <p:sp>
        <p:nvSpPr>
          <p:cNvPr id="6" name="Oval 5"/>
          <p:cNvSpPr/>
          <p:nvPr/>
        </p:nvSpPr>
        <p:spPr>
          <a:xfrm>
            <a:off x="138545" y="782949"/>
            <a:ext cx="23622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1.Hotel Overview</a:t>
            </a:r>
            <a:endParaRPr lang="en-US" sz="2000" dirty="0"/>
          </a:p>
        </p:txBody>
      </p:sp>
      <p:sp>
        <p:nvSpPr>
          <p:cNvPr id="7" name="Rounded Rectangle 6"/>
          <p:cNvSpPr/>
          <p:nvPr/>
        </p:nvSpPr>
        <p:spPr>
          <a:xfrm>
            <a:off x="2313709" y="2895600"/>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Descriptions of room types (</a:t>
            </a:r>
            <a:r>
              <a:rPr lang="en-US" sz="2000" dirty="0" smtClean="0"/>
              <a:t>example</a:t>
            </a:r>
            <a:r>
              <a:rPr lang="en-US" sz="2000" dirty="0"/>
              <a:t>,</a:t>
            </a:r>
            <a:r>
              <a:rPr lang="en-US" sz="2000" dirty="0" smtClean="0"/>
              <a:t> </a:t>
            </a:r>
            <a:r>
              <a:rPr lang="en-US" sz="2000" dirty="0"/>
              <a:t>standard, deluxe, suites) along with images and key features.</a:t>
            </a:r>
          </a:p>
        </p:txBody>
      </p:sp>
      <p:sp>
        <p:nvSpPr>
          <p:cNvPr id="8" name="Oval 7"/>
          <p:cNvSpPr/>
          <p:nvPr/>
        </p:nvSpPr>
        <p:spPr>
          <a:xfrm>
            <a:off x="13855" y="3830449"/>
            <a:ext cx="285403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3.Amenities</a:t>
            </a:r>
            <a:endParaRPr lang="en-US" sz="2000" dirty="0"/>
          </a:p>
        </p:txBody>
      </p:sp>
      <p:sp>
        <p:nvSpPr>
          <p:cNvPr id="9" name="Rounded Rectangle 8"/>
          <p:cNvSpPr/>
          <p:nvPr/>
        </p:nvSpPr>
        <p:spPr>
          <a:xfrm>
            <a:off x="2320635" y="4419600"/>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Information about on-site facilities such as pools, gyms, spas, and business centers.</a:t>
            </a:r>
          </a:p>
        </p:txBody>
      </p:sp>
    </p:spTree>
    <p:extLst>
      <p:ext uri="{BB962C8B-B14F-4D97-AF65-F5344CB8AC3E}">
        <p14:creationId xmlns:p14="http://schemas.microsoft.com/office/powerpoint/2010/main" val="2202812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Rectangle 2"/>
          <p:cNvSpPr/>
          <p:nvPr/>
        </p:nvSpPr>
        <p:spPr>
          <a:xfrm>
            <a:off x="-6927" y="152400"/>
            <a:ext cx="8991600" cy="5632311"/>
          </a:xfrm>
          <a:prstGeom prst="rect">
            <a:avLst/>
          </a:prstGeom>
        </p:spPr>
        <p:txBody>
          <a:bodyPr wrap="square">
            <a:spAutoFit/>
          </a:bodyPr>
          <a:lstStyle/>
          <a:p>
            <a:r>
              <a:rPr lang="en-US" b="1" dirty="0" smtClean="0"/>
              <a:t>The Contains of Hotel Brochures:</a:t>
            </a:r>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a:p>
        </p:txBody>
      </p:sp>
      <p:sp>
        <p:nvSpPr>
          <p:cNvPr id="4" name="Oval 3"/>
          <p:cNvSpPr/>
          <p:nvPr/>
        </p:nvSpPr>
        <p:spPr>
          <a:xfrm>
            <a:off x="-34636" y="2362200"/>
            <a:ext cx="285403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5.Services</a:t>
            </a:r>
            <a:endParaRPr lang="en-US" sz="2000" dirty="0"/>
          </a:p>
        </p:txBody>
      </p:sp>
      <p:sp>
        <p:nvSpPr>
          <p:cNvPr id="5" name="Rounded Rectangle 4"/>
          <p:cNvSpPr/>
          <p:nvPr/>
        </p:nvSpPr>
        <p:spPr>
          <a:xfrm>
            <a:off x="2286000" y="1371600"/>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Details about restaurants, bars, and room service, including menus or special dining experiences.</a:t>
            </a:r>
          </a:p>
        </p:txBody>
      </p:sp>
      <p:sp>
        <p:nvSpPr>
          <p:cNvPr id="6" name="Oval 5"/>
          <p:cNvSpPr/>
          <p:nvPr/>
        </p:nvSpPr>
        <p:spPr>
          <a:xfrm>
            <a:off x="138545" y="782949"/>
            <a:ext cx="23622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4.Dining Options</a:t>
            </a:r>
            <a:endParaRPr lang="en-US" sz="2000" dirty="0"/>
          </a:p>
        </p:txBody>
      </p:sp>
      <p:sp>
        <p:nvSpPr>
          <p:cNvPr id="7" name="Rounded Rectangle 6"/>
          <p:cNvSpPr/>
          <p:nvPr/>
        </p:nvSpPr>
        <p:spPr>
          <a:xfrm>
            <a:off x="2313709" y="2895600"/>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Information on </a:t>
            </a:r>
            <a:r>
              <a:rPr lang="en-US" sz="2000" dirty="0" smtClean="0"/>
              <a:t>concierge </a:t>
            </a:r>
            <a:r>
              <a:rPr lang="en-US" sz="2000" dirty="0"/>
              <a:t>services, laundry, transportation, and event planning.</a:t>
            </a:r>
          </a:p>
        </p:txBody>
      </p:sp>
      <p:sp>
        <p:nvSpPr>
          <p:cNvPr id="8" name="Oval 7"/>
          <p:cNvSpPr/>
          <p:nvPr/>
        </p:nvSpPr>
        <p:spPr>
          <a:xfrm>
            <a:off x="13855" y="3830449"/>
            <a:ext cx="285403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6.Local Attractions</a:t>
            </a:r>
            <a:endParaRPr lang="en-US" sz="2000" dirty="0"/>
          </a:p>
        </p:txBody>
      </p:sp>
      <p:sp>
        <p:nvSpPr>
          <p:cNvPr id="9" name="Rounded Rectangle 8"/>
          <p:cNvSpPr/>
          <p:nvPr/>
        </p:nvSpPr>
        <p:spPr>
          <a:xfrm>
            <a:off x="2320635" y="4419600"/>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Highlights of nearby sights, activities, and experiences to help guests plan their stay.</a:t>
            </a:r>
          </a:p>
        </p:txBody>
      </p:sp>
    </p:spTree>
    <p:extLst>
      <p:ext uri="{BB962C8B-B14F-4D97-AF65-F5344CB8AC3E}">
        <p14:creationId xmlns:p14="http://schemas.microsoft.com/office/powerpoint/2010/main" val="4391429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Rectangle 2"/>
          <p:cNvSpPr/>
          <p:nvPr/>
        </p:nvSpPr>
        <p:spPr>
          <a:xfrm>
            <a:off x="-6927" y="152400"/>
            <a:ext cx="8991600" cy="5909310"/>
          </a:xfrm>
          <a:prstGeom prst="rect">
            <a:avLst/>
          </a:prstGeom>
        </p:spPr>
        <p:txBody>
          <a:bodyPr wrap="square">
            <a:spAutoFit/>
          </a:bodyPr>
          <a:lstStyle/>
          <a:p>
            <a:r>
              <a:rPr lang="en-US" b="1" dirty="0" smtClean="0"/>
              <a:t>The Contains of Hotel Brochures:</a:t>
            </a:r>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p:txBody>
      </p:sp>
      <p:sp>
        <p:nvSpPr>
          <p:cNvPr id="4" name="Oval 3"/>
          <p:cNvSpPr/>
          <p:nvPr/>
        </p:nvSpPr>
        <p:spPr>
          <a:xfrm>
            <a:off x="-55418" y="2362200"/>
            <a:ext cx="285403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8.Contact Information</a:t>
            </a:r>
            <a:endParaRPr lang="en-US" sz="2400" dirty="0"/>
          </a:p>
        </p:txBody>
      </p:sp>
      <p:sp>
        <p:nvSpPr>
          <p:cNvPr id="5" name="Rounded Rectangle 4"/>
          <p:cNvSpPr/>
          <p:nvPr/>
        </p:nvSpPr>
        <p:spPr>
          <a:xfrm>
            <a:off x="2286000" y="1371600"/>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t>Any current promotions, packages, or discounts available for guests.</a:t>
            </a:r>
          </a:p>
        </p:txBody>
      </p:sp>
      <p:sp>
        <p:nvSpPr>
          <p:cNvPr id="6" name="Oval 5"/>
          <p:cNvSpPr/>
          <p:nvPr/>
        </p:nvSpPr>
        <p:spPr>
          <a:xfrm>
            <a:off x="138545" y="782949"/>
            <a:ext cx="23622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7.Special Offers</a:t>
            </a:r>
            <a:endParaRPr lang="en-US" sz="2400" dirty="0"/>
          </a:p>
        </p:txBody>
      </p:sp>
      <p:sp>
        <p:nvSpPr>
          <p:cNvPr id="7" name="Rounded Rectangle 6"/>
          <p:cNvSpPr/>
          <p:nvPr/>
        </p:nvSpPr>
        <p:spPr>
          <a:xfrm>
            <a:off x="2313708" y="2722251"/>
            <a:ext cx="6220691" cy="1108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t>Phone numbers, email addresses, website, and social media links for easy booking and inquiries.</a:t>
            </a:r>
          </a:p>
        </p:txBody>
      </p:sp>
      <p:sp>
        <p:nvSpPr>
          <p:cNvPr id="8" name="Oval 7"/>
          <p:cNvSpPr/>
          <p:nvPr/>
        </p:nvSpPr>
        <p:spPr>
          <a:xfrm>
            <a:off x="-20782" y="3848100"/>
            <a:ext cx="285403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9.Visuals</a:t>
            </a:r>
            <a:endParaRPr lang="en-US" sz="2400" dirty="0"/>
          </a:p>
        </p:txBody>
      </p:sp>
      <p:sp>
        <p:nvSpPr>
          <p:cNvPr id="9" name="Rounded Rectangle 8"/>
          <p:cNvSpPr/>
          <p:nvPr/>
        </p:nvSpPr>
        <p:spPr>
          <a:xfrm>
            <a:off x="2320634" y="4190500"/>
            <a:ext cx="6137565" cy="1108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t>High-quality images of the hotel, rooms, amenities, and surrounding area to create an appealing visual experience.</a:t>
            </a:r>
          </a:p>
        </p:txBody>
      </p:sp>
    </p:spTree>
    <p:extLst>
      <p:ext uri="{BB962C8B-B14F-4D97-AF65-F5344CB8AC3E}">
        <p14:creationId xmlns:p14="http://schemas.microsoft.com/office/powerpoint/2010/main" val="39946893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Rectangle 2"/>
          <p:cNvSpPr/>
          <p:nvPr/>
        </p:nvSpPr>
        <p:spPr>
          <a:xfrm>
            <a:off x="190500" y="533400"/>
            <a:ext cx="8991600" cy="7109639"/>
          </a:xfrm>
          <a:prstGeom prst="rect">
            <a:avLst/>
          </a:prstGeom>
        </p:spPr>
        <p:txBody>
          <a:bodyPr wrap="square">
            <a:spAutoFit/>
          </a:bodyPr>
          <a:lstStyle/>
          <a:p>
            <a:r>
              <a:rPr lang="en-US" sz="2400" b="1" dirty="0" smtClean="0"/>
              <a:t>The Contains of Hotel Brochures:</a:t>
            </a:r>
          </a:p>
          <a:p>
            <a:endParaRPr lang="en-US" sz="2400" dirty="0"/>
          </a:p>
          <a:p>
            <a:endParaRPr lang="en-US" sz="2400" dirty="0" smtClean="0"/>
          </a:p>
          <a:p>
            <a:endParaRPr lang="en-US" sz="2400" dirty="0"/>
          </a:p>
          <a:p>
            <a:endParaRPr lang="en-US" sz="2400" dirty="0" smtClean="0"/>
          </a:p>
          <a:p>
            <a:endParaRPr lang="en-US" sz="2400" dirty="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endParaRPr lang="en-US" sz="2400" dirty="0"/>
          </a:p>
        </p:txBody>
      </p:sp>
      <p:sp>
        <p:nvSpPr>
          <p:cNvPr id="5" name="Rounded Rectangle 4"/>
          <p:cNvSpPr/>
          <p:nvPr/>
        </p:nvSpPr>
        <p:spPr>
          <a:xfrm>
            <a:off x="2590800" y="2026143"/>
            <a:ext cx="5638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t>Guest reviews or endorsements to build credibility and trust</a:t>
            </a:r>
            <a:endParaRPr lang="en-US" sz="2400" dirty="0"/>
          </a:p>
        </p:txBody>
      </p:sp>
      <p:sp>
        <p:nvSpPr>
          <p:cNvPr id="6" name="Oval 5"/>
          <p:cNvSpPr/>
          <p:nvPr/>
        </p:nvSpPr>
        <p:spPr>
          <a:xfrm>
            <a:off x="190500" y="1295400"/>
            <a:ext cx="30861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10.Testimonials</a:t>
            </a:r>
            <a:endParaRPr lang="en-US" sz="2400" dirty="0"/>
          </a:p>
        </p:txBody>
      </p:sp>
      <p:sp>
        <p:nvSpPr>
          <p:cNvPr id="9" name="Rounded Rectangle 8"/>
          <p:cNvSpPr/>
          <p:nvPr/>
        </p:nvSpPr>
        <p:spPr>
          <a:xfrm>
            <a:off x="190500" y="3657600"/>
            <a:ext cx="8724900" cy="824513"/>
          </a:xfrm>
          <a:prstGeom prst="roundRect">
            <a:avLst/>
          </a:prstGeom>
          <a:solidFill>
            <a:schemeClr val="bg2"/>
          </a:solidFill>
        </p:spPr>
        <p:style>
          <a:lnRef idx="1">
            <a:schemeClr val="accent3"/>
          </a:lnRef>
          <a:fillRef idx="3">
            <a:schemeClr val="accent3"/>
          </a:fillRef>
          <a:effectRef idx="2">
            <a:schemeClr val="accent3"/>
          </a:effectRef>
          <a:fontRef idx="minor">
            <a:schemeClr val="lt1"/>
          </a:fontRef>
        </p:style>
        <p:txBody>
          <a:bodyPr rtlCol="0" anchor="ctr"/>
          <a:lstStyle/>
          <a:p>
            <a:r>
              <a:rPr lang="en-US" sz="2400" dirty="0">
                <a:solidFill>
                  <a:schemeClr val="tx1"/>
                </a:solidFill>
              </a:rPr>
              <a:t>These components work together to inform and entice potential guests, making it easier for them to choose the hotel for their stay.</a:t>
            </a:r>
          </a:p>
        </p:txBody>
      </p:sp>
    </p:spTree>
    <p:extLst>
      <p:ext uri="{BB962C8B-B14F-4D97-AF65-F5344CB8AC3E}">
        <p14:creationId xmlns:p14="http://schemas.microsoft.com/office/powerpoint/2010/main" val="14936299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228600"/>
            <a:ext cx="8763000" cy="6400800"/>
          </a:xfrm>
        </p:spPr>
        <p:txBody>
          <a:bodyPr>
            <a:normAutofit fontScale="92500" lnSpcReduction="20000"/>
          </a:bodyPr>
          <a:lstStyle/>
          <a:p>
            <a:pPr algn="just" fontAlgn="ctr"/>
            <a:r>
              <a:rPr lang="en-US" dirty="0">
                <a:solidFill>
                  <a:schemeClr val="tx1"/>
                </a:solidFill>
              </a:rPr>
              <a:t>Here are some ways to identify a hotel brochure: </a:t>
            </a:r>
            <a:endParaRPr lang="en-US" dirty="0" smtClean="0">
              <a:solidFill>
                <a:schemeClr val="tx1"/>
              </a:solidFill>
            </a:endParaRPr>
          </a:p>
          <a:p>
            <a:pPr algn="just" fontAlgn="ctr"/>
            <a:endParaRPr lang="en-US" dirty="0">
              <a:solidFill>
                <a:schemeClr val="tx1"/>
              </a:solidFill>
            </a:endParaRPr>
          </a:p>
          <a:p>
            <a:pPr algn="just" fontAlgn="ctr"/>
            <a:endParaRPr lang="en-US" dirty="0" smtClean="0">
              <a:solidFill>
                <a:schemeClr val="tx1"/>
              </a:solidFill>
            </a:endParaRPr>
          </a:p>
          <a:p>
            <a:pPr algn="just" fontAlgn="ctr"/>
            <a:r>
              <a:rPr lang="en-US" dirty="0" smtClean="0">
                <a:solidFill>
                  <a:schemeClr val="tx1"/>
                </a:solidFill>
              </a:rPr>
              <a:t>A </a:t>
            </a:r>
            <a:r>
              <a:rPr lang="en-US" dirty="0">
                <a:solidFill>
                  <a:schemeClr val="tx1"/>
                </a:solidFill>
              </a:rPr>
              <a:t>hotel brochure will use a consistent brand identity, such as a color scheme, fonts, icons, and tone of voice. </a:t>
            </a:r>
            <a:endParaRPr lang="en-US" dirty="0" smtClean="0">
              <a:solidFill>
                <a:schemeClr val="tx1"/>
              </a:solidFill>
            </a:endParaRPr>
          </a:p>
          <a:p>
            <a:pPr algn="just" fontAlgn="ctr"/>
            <a:endParaRPr lang="en-US" dirty="0">
              <a:solidFill>
                <a:schemeClr val="tx1"/>
              </a:solidFill>
            </a:endParaRPr>
          </a:p>
          <a:p>
            <a:pPr algn="just"/>
            <a:endParaRPr lang="en-US" u="sng" dirty="0" smtClean="0">
              <a:solidFill>
                <a:schemeClr val="tx1"/>
              </a:solidFill>
            </a:endParaRPr>
          </a:p>
          <a:p>
            <a:pPr algn="just" fontAlgn="ctr"/>
            <a:endParaRPr lang="en-US" dirty="0" smtClean="0">
              <a:solidFill>
                <a:schemeClr val="tx1"/>
              </a:solidFill>
            </a:endParaRPr>
          </a:p>
          <a:p>
            <a:pPr algn="just" fontAlgn="ctr"/>
            <a:r>
              <a:rPr lang="en-US" dirty="0" smtClean="0">
                <a:solidFill>
                  <a:schemeClr val="tx1"/>
                </a:solidFill>
              </a:rPr>
              <a:t>A </a:t>
            </a:r>
            <a:r>
              <a:rPr lang="en-US" dirty="0">
                <a:solidFill>
                  <a:schemeClr val="tx1"/>
                </a:solidFill>
              </a:rPr>
              <a:t>hotel's name and slogan will usually be featured together, often with the slogan appearing right after the hotel's logo. </a:t>
            </a:r>
            <a:endParaRPr lang="en-US" dirty="0" smtClean="0">
              <a:solidFill>
                <a:schemeClr val="tx1"/>
              </a:solidFill>
            </a:endParaRPr>
          </a:p>
          <a:p>
            <a:pPr algn="just" fontAlgn="ctr"/>
            <a:endParaRPr lang="en-US" dirty="0">
              <a:solidFill>
                <a:schemeClr val="tx1"/>
              </a:solidFill>
            </a:endParaRPr>
          </a:p>
          <a:p>
            <a:pPr algn="just" fontAlgn="ctr"/>
            <a:endParaRPr lang="en-US" dirty="0">
              <a:solidFill>
                <a:schemeClr val="tx1"/>
              </a:solidFill>
            </a:endParaRPr>
          </a:p>
          <a:p>
            <a:pPr algn="just"/>
            <a:endParaRPr lang="en-US" u="sng" dirty="0">
              <a:solidFill>
                <a:schemeClr val="tx1"/>
              </a:solidFill>
            </a:endParaRPr>
          </a:p>
          <a:p>
            <a:pPr algn="just" fontAlgn="ctr"/>
            <a:r>
              <a:rPr lang="en-US" dirty="0">
                <a:solidFill>
                  <a:schemeClr val="tx1"/>
                </a:solidFill>
              </a:rPr>
              <a:t>A hotel brochure will include information about the hotel, such as its history, amenities, rates, and nearby attractions. It may also include reviews and publicity, such as mentions in publications. </a:t>
            </a:r>
          </a:p>
        </p:txBody>
      </p:sp>
      <p:sp>
        <p:nvSpPr>
          <p:cNvPr id="3" name="Oval 2"/>
          <p:cNvSpPr/>
          <p:nvPr/>
        </p:nvSpPr>
        <p:spPr>
          <a:xfrm>
            <a:off x="256309" y="727364"/>
            <a:ext cx="2639291" cy="685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Brand Identity</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4" name="Oval 3"/>
          <p:cNvSpPr/>
          <p:nvPr/>
        </p:nvSpPr>
        <p:spPr>
          <a:xfrm>
            <a:off x="76200" y="2209800"/>
            <a:ext cx="2133600" cy="1066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Hotel Name and Slogan</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256309" y="4267200"/>
            <a:ext cx="2182091" cy="685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Content</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52489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4636</TotalTime>
  <Words>525</Words>
  <Application>Microsoft Office PowerPoint</Application>
  <PresentationFormat>On-screen Show (4:3)</PresentationFormat>
  <Paragraphs>183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Sitka Small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 C E R</cp:lastModifiedBy>
  <cp:revision>555</cp:revision>
  <cp:lastPrinted>2017-08-29T02:54:51Z</cp:lastPrinted>
  <dcterms:created xsi:type="dcterms:W3CDTF">2010-04-18T12:06:30Z</dcterms:created>
  <dcterms:modified xsi:type="dcterms:W3CDTF">2024-10-14T03:17:04Z</dcterms:modified>
</cp:coreProperties>
</file>