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15" roundtripDataSignature="AMtx7mhOBRsIpqcJph15NkvY274kmHja8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0"/>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1"/>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1"/>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7" name="Shape 17"/>
        <p:cNvGrpSpPr/>
        <p:nvPr/>
      </p:nvGrpSpPr>
      <p:grpSpPr>
        <a:xfrm>
          <a:off x="0" y="0"/>
          <a:ext cx="0" cy="0"/>
          <a:chOff x="0" y="0"/>
          <a:chExt cx="0" cy="0"/>
        </a:xfrm>
      </p:grpSpPr>
      <p:sp>
        <p:nvSpPr>
          <p:cNvPr id="18" name="Google Shape;18;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1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1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1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1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1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9"/>
          <p:cNvSpPr/>
          <p:nvPr>
            <p:ph idx="2" type="pic"/>
          </p:nvPr>
        </p:nvSpPr>
        <p:spPr>
          <a:xfrm>
            <a:off x="1792288" y="612775"/>
            <a:ext cx="5486400" cy="4114800"/>
          </a:xfrm>
          <a:prstGeom prst="rect">
            <a:avLst/>
          </a:prstGeom>
          <a:noFill/>
          <a:ln>
            <a:noFill/>
          </a:ln>
        </p:spPr>
      </p:sp>
      <p:sp>
        <p:nvSpPr>
          <p:cNvPr id="64" name="Google Shape;64;p1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838200" y="914400"/>
            <a:ext cx="5638800" cy="36798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Clr>
                <a:srgbClr val="FF0000"/>
              </a:buClr>
              <a:buSzPts val="3200"/>
              <a:buFont typeface="Calibri"/>
              <a:buNone/>
            </a:pPr>
            <a:r>
              <a:rPr lang="en-US" sz="3200">
                <a:solidFill>
                  <a:srgbClr val="FF0000"/>
                </a:solidFill>
              </a:rPr>
              <a:t>MK</a:t>
            </a:r>
            <a:r>
              <a:rPr lang="en-US" sz="3200">
                <a:solidFill>
                  <a:srgbClr val="FF0000"/>
                </a:solidFill>
                <a:latin typeface="Calibri"/>
                <a:ea typeface="Calibri"/>
                <a:cs typeface="Calibri"/>
                <a:sym typeface="Calibri"/>
              </a:rPr>
              <a:t>. Komputer Grafis 1</a:t>
            </a:r>
            <a:endParaRPr/>
          </a:p>
        </p:txBody>
      </p:sp>
      <p:sp>
        <p:nvSpPr>
          <p:cNvPr id="85" name="Google Shape;85;p1"/>
          <p:cNvSpPr txBox="1"/>
          <p:nvPr/>
        </p:nvSpPr>
        <p:spPr>
          <a:xfrm>
            <a:off x="838200" y="1524000"/>
            <a:ext cx="5638800" cy="367982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8000"/>
              <a:buFont typeface="Calibri"/>
              <a:buNone/>
            </a:pPr>
            <a:r>
              <a:rPr b="1" i="0" lang="en-US" sz="8000" u="none" cap="none" strike="noStrike">
                <a:solidFill>
                  <a:schemeClr val="dk1"/>
                </a:solidFill>
                <a:latin typeface="Calibri"/>
                <a:ea typeface="Calibri"/>
                <a:cs typeface="Calibri"/>
                <a:sym typeface="Calibri"/>
              </a:rPr>
              <a:t>Introduksi</a:t>
            </a:r>
            <a:endParaRPr b="1" i="0" sz="8000" u="none" cap="none" strike="noStrike">
              <a:solidFill>
                <a:schemeClr val="dk1"/>
              </a:solidFill>
              <a:latin typeface="Calibri"/>
              <a:ea typeface="Calibri"/>
              <a:cs typeface="Calibri"/>
              <a:sym typeface="Calibri"/>
            </a:endParaRPr>
          </a:p>
        </p:txBody>
      </p:sp>
      <p:sp>
        <p:nvSpPr>
          <p:cNvPr id="86" name="Google Shape;86;p1"/>
          <p:cNvSpPr txBox="1"/>
          <p:nvPr>
            <p:ph idx="1" type="subTitle"/>
          </p:nvPr>
        </p:nvSpPr>
        <p:spPr>
          <a:xfrm>
            <a:off x="838200" y="4114800"/>
            <a:ext cx="6934200" cy="26670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rgbClr val="888888"/>
              </a:buClr>
              <a:buSzPts val="2800"/>
              <a:buNone/>
            </a:pPr>
            <a:r>
              <a:t/>
            </a:r>
            <a:endParaRPr sz="2800">
              <a:solidFill>
                <a:srgbClr val="FF0000"/>
              </a:solidFill>
            </a:endParaRPr>
          </a:p>
          <a:p>
            <a:pPr indent="0" lvl="0" marL="0" rtl="0" algn="l">
              <a:spcBef>
                <a:spcPts val="560"/>
              </a:spcBef>
              <a:spcAft>
                <a:spcPts val="0"/>
              </a:spcAft>
              <a:buClr>
                <a:srgbClr val="FF0000"/>
              </a:buClr>
              <a:buSzPts val="2800"/>
              <a:buNone/>
            </a:pPr>
            <a:r>
              <a:rPr lang="en-US" sz="2800">
                <a:solidFill>
                  <a:srgbClr val="FF0000"/>
                </a:solidFill>
              </a:rPr>
              <a:t>Dosen : Dika Tondo Widakdo, S.Kom., M.T.I</a:t>
            </a:r>
            <a:endParaRPr>
              <a:solidFill>
                <a:srgbClr val="FF0000"/>
              </a:solidFill>
            </a:endParaRPr>
          </a:p>
          <a:p>
            <a:pPr indent="0" lvl="0" marL="0" rtl="0" algn="l">
              <a:spcBef>
                <a:spcPts val="280"/>
              </a:spcBef>
              <a:spcAft>
                <a:spcPts val="0"/>
              </a:spcAft>
              <a:buClr>
                <a:srgbClr val="888888"/>
              </a:buClr>
              <a:buSzPts val="1400"/>
              <a:buNone/>
            </a:pPr>
            <a:r>
              <a:t/>
            </a:r>
            <a:endParaRPr sz="1400">
              <a:solidFill>
                <a:schemeClr val="dk1"/>
              </a:solidFill>
            </a:endParaRPr>
          </a:p>
          <a:p>
            <a:pPr indent="0" lvl="0" marL="0" rtl="0" algn="l">
              <a:spcBef>
                <a:spcPts val="280"/>
              </a:spcBef>
              <a:spcAft>
                <a:spcPts val="0"/>
              </a:spcAft>
              <a:buClr>
                <a:schemeClr val="dk1"/>
              </a:buClr>
              <a:buSzPts val="1400"/>
              <a:buNone/>
            </a:pPr>
            <a:r>
              <a:rPr lang="en-US" sz="1400">
                <a:solidFill>
                  <a:schemeClr val="dk1"/>
                </a:solidFill>
              </a:rPr>
              <a:t>Desain Komunikasi Visual – Darmajaya</a:t>
            </a:r>
            <a:endParaRPr sz="1400">
              <a:solidFill>
                <a:schemeClr val="dk1"/>
              </a:solidFill>
            </a:endParaRPr>
          </a:p>
          <a:p>
            <a:pPr indent="0" lvl="0" marL="0" rtl="0" algn="l">
              <a:spcBef>
                <a:spcPts val="280"/>
              </a:spcBef>
              <a:spcAft>
                <a:spcPts val="0"/>
              </a:spcAft>
              <a:buClr>
                <a:srgbClr val="888888"/>
              </a:buClr>
              <a:buSzPts val="1400"/>
              <a:buNone/>
            </a:pPr>
            <a:r>
              <a:t/>
            </a:r>
            <a:endParaRPr sz="14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
          <p:cNvSpPr/>
          <p:nvPr/>
        </p:nvSpPr>
        <p:spPr>
          <a:xfrm>
            <a:off x="0" y="0"/>
            <a:ext cx="9144000" cy="6858000"/>
          </a:xfrm>
          <a:prstGeom prst="rect">
            <a:avLst/>
          </a:prstGeom>
          <a:solidFill>
            <a:srgbClr val="FF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2"/>
          <p:cNvSpPr txBox="1"/>
          <p:nvPr/>
        </p:nvSpPr>
        <p:spPr>
          <a:xfrm>
            <a:off x="838200" y="2057400"/>
            <a:ext cx="7391400" cy="367982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4400"/>
              <a:buFont typeface="Calibri"/>
              <a:buNone/>
            </a:pPr>
            <a:r>
              <a:rPr b="1" i="0" lang="en-US" sz="4400" u="none" cap="none" strike="noStrike">
                <a:solidFill>
                  <a:schemeClr val="dk1"/>
                </a:solidFill>
                <a:latin typeface="Calibri"/>
                <a:ea typeface="Calibri"/>
                <a:cs typeface="Calibri"/>
                <a:sym typeface="Calibri"/>
              </a:rPr>
              <a:t>Aturan </a:t>
            </a:r>
            <a:r>
              <a:rPr b="1" i="0" lang="en-US" sz="4400" u="none" cap="none" strike="noStrike">
                <a:solidFill>
                  <a:schemeClr val="lt1"/>
                </a:solidFill>
                <a:latin typeface="Calibri"/>
                <a:ea typeface="Calibri"/>
                <a:cs typeface="Calibri"/>
                <a:sym typeface="Calibri"/>
              </a:rPr>
              <a:t>Perkuliahan</a:t>
            </a:r>
            <a:br>
              <a:rPr b="1" i="0" lang="en-US" sz="8000" u="none" cap="none" strike="noStrike">
                <a:solidFill>
                  <a:schemeClr val="lt1"/>
                </a:solidFill>
                <a:latin typeface="Calibri"/>
                <a:ea typeface="Calibri"/>
                <a:cs typeface="Calibri"/>
                <a:sym typeface="Calibri"/>
              </a:rPr>
            </a:br>
            <a:endParaRPr b="1" i="0" sz="8000" u="none" cap="none" strike="noStrik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3"/>
          <p:cNvSpPr txBox="1"/>
          <p:nvPr>
            <p:ph idx="1" type="body"/>
          </p:nvPr>
        </p:nvSpPr>
        <p:spPr>
          <a:xfrm>
            <a:off x="609600" y="1295400"/>
            <a:ext cx="7467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rgbClr val="FF0000"/>
              </a:buClr>
              <a:buSzPts val="3200"/>
              <a:buChar char="•"/>
            </a:pPr>
            <a:r>
              <a:rPr b="1" lang="en-US">
                <a:solidFill>
                  <a:srgbClr val="FF0000"/>
                </a:solidFill>
              </a:rPr>
              <a:t>Aturan Kelas</a:t>
            </a:r>
            <a:endParaRPr b="1">
              <a:solidFill>
                <a:srgbClr val="FF0000"/>
              </a:solidFill>
            </a:endParaRPr>
          </a:p>
          <a:p>
            <a:pPr indent="-342900" lvl="0" marL="342900" rtl="0" algn="l">
              <a:spcBef>
                <a:spcPts val="340"/>
              </a:spcBef>
              <a:spcAft>
                <a:spcPts val="0"/>
              </a:spcAft>
              <a:buClr>
                <a:schemeClr val="dk1"/>
              </a:buClr>
              <a:buSzPts val="1600"/>
              <a:buFont typeface="Arial"/>
              <a:buNone/>
            </a:pPr>
            <a:r>
              <a:rPr lang="en-US" sz="1600"/>
              <a:t>	</a:t>
            </a:r>
            <a:r>
              <a:rPr lang="en-US" sz="1700"/>
              <a:t>Mahasiswa wajib hadir di kelas dengan maksimal keterlambatan 30 menit dari jadwal perkuliahan, mencatat &amp; menaati brief/materi  perkuliahan dari dosen.</a:t>
            </a:r>
            <a:endParaRPr/>
          </a:p>
          <a:p>
            <a:pPr indent="-342900" lvl="0" marL="342900" rtl="0" algn="l">
              <a:spcBef>
                <a:spcPts val="320"/>
              </a:spcBef>
              <a:spcAft>
                <a:spcPts val="0"/>
              </a:spcAft>
              <a:buClr>
                <a:schemeClr val="dk1"/>
              </a:buClr>
              <a:buSzPts val="1600"/>
              <a:buFont typeface="Arial"/>
              <a:buNone/>
            </a:pPr>
            <a:r>
              <a:t/>
            </a:r>
            <a:endParaRPr sz="1600"/>
          </a:p>
          <a:p>
            <a:pPr indent="-342900" lvl="0" marL="342900" rtl="0" algn="l">
              <a:spcBef>
                <a:spcPts val="640"/>
              </a:spcBef>
              <a:spcAft>
                <a:spcPts val="0"/>
              </a:spcAft>
              <a:buClr>
                <a:srgbClr val="FF0000"/>
              </a:buClr>
              <a:buSzPts val="3200"/>
              <a:buChar char="•"/>
            </a:pPr>
            <a:r>
              <a:rPr b="1" lang="en-US">
                <a:solidFill>
                  <a:srgbClr val="FF0000"/>
                </a:solidFill>
              </a:rPr>
              <a:t>Kehadiran</a:t>
            </a:r>
            <a:endParaRPr b="1">
              <a:solidFill>
                <a:srgbClr val="FF0000"/>
              </a:solidFill>
            </a:endParaRPr>
          </a:p>
          <a:p>
            <a:pPr indent="-342900" lvl="0" marL="342900" rtl="0" algn="l">
              <a:spcBef>
                <a:spcPts val="400"/>
              </a:spcBef>
              <a:spcAft>
                <a:spcPts val="0"/>
              </a:spcAft>
              <a:buClr>
                <a:schemeClr val="dk1"/>
              </a:buClr>
              <a:buSzPts val="2000"/>
              <a:buFont typeface="Arial"/>
              <a:buNone/>
            </a:pPr>
            <a:r>
              <a:rPr lang="en-US" sz="2000"/>
              <a:t>	</a:t>
            </a:r>
            <a:r>
              <a:rPr lang="en-US" sz="1700"/>
              <a:t>Setiap mahasiswa wajib mengikuti mata kuliah Semiotika dengan rasio kehadiran 80% atau 13x pertemuan (termasuk UTS &amp; UAS). Ketidakhadiran  maksimal adalah 25% (sekitar 3 pertemuan). Sakit, izin &amp; dispensasi mendapat catatan khusus.</a:t>
            </a:r>
            <a:br>
              <a:rPr lang="en-US" sz="1700"/>
            </a:br>
            <a:br>
              <a:rPr lang="en-US" sz="1700"/>
            </a:br>
            <a:r>
              <a:rPr lang="en-US" sz="1700"/>
              <a:t>Melebihi batas minimum kehadiran otomatis akan dicoret dari daftar peserta Komputer Grafis &amp; otomatis tidak diluluskan dari mata kuliah tsb.</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4"/>
          <p:cNvSpPr txBox="1"/>
          <p:nvPr>
            <p:ph idx="1" type="body"/>
          </p:nvPr>
        </p:nvSpPr>
        <p:spPr>
          <a:xfrm>
            <a:off x="609600" y="914400"/>
            <a:ext cx="7543800" cy="49530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1700"/>
              <a:buNone/>
            </a:pPr>
            <a:r>
              <a:t/>
            </a:r>
            <a:endParaRPr sz="1700"/>
          </a:p>
          <a:p>
            <a:pPr indent="-342900" lvl="0" marL="342900" rtl="0" algn="l">
              <a:spcBef>
                <a:spcPts val="340"/>
              </a:spcBef>
              <a:spcAft>
                <a:spcPts val="0"/>
              </a:spcAft>
              <a:buClr>
                <a:schemeClr val="dk1"/>
              </a:buClr>
              <a:buSzPts val="1700"/>
              <a:buFont typeface="Arial"/>
              <a:buNone/>
            </a:pPr>
            <a:r>
              <a:t/>
            </a:r>
            <a:endParaRPr sz="1700"/>
          </a:p>
          <a:p>
            <a:pPr indent="-342900" lvl="0" marL="342900" rtl="0" algn="l">
              <a:spcBef>
                <a:spcPts val="640"/>
              </a:spcBef>
              <a:spcAft>
                <a:spcPts val="0"/>
              </a:spcAft>
              <a:buClr>
                <a:srgbClr val="FF0000"/>
              </a:buClr>
              <a:buSzPts val="3200"/>
              <a:buChar char="•"/>
            </a:pPr>
            <a:r>
              <a:rPr b="1" lang="en-US">
                <a:solidFill>
                  <a:srgbClr val="FF0000"/>
                </a:solidFill>
              </a:rPr>
              <a:t>Deadline Tugas</a:t>
            </a:r>
            <a:endParaRPr b="1">
              <a:solidFill>
                <a:srgbClr val="FF0000"/>
              </a:solidFill>
            </a:endParaRPr>
          </a:p>
          <a:p>
            <a:pPr indent="-342900" lvl="0" marL="342900" rtl="0" algn="l">
              <a:spcBef>
                <a:spcPts val="340"/>
              </a:spcBef>
              <a:spcAft>
                <a:spcPts val="0"/>
              </a:spcAft>
              <a:buClr>
                <a:schemeClr val="dk1"/>
              </a:buClr>
              <a:buSzPts val="1700"/>
              <a:buNone/>
            </a:pPr>
            <a:r>
              <a:rPr lang="en-US" sz="1700"/>
              <a:t>	Ketepatan waktu pengumpulan tugas merupakan salah satu kewajiban yang harus dilaksanakan mahasiswa Komputer Grafis 1.  Hal ini, dicanangkan sebagai langkah penegakan kedisiplinan berkarya. Keterlambatan pengumpulan suatu karya akan dikenakan aturan sbb :</a:t>
            </a:r>
            <a:endParaRPr/>
          </a:p>
          <a:p>
            <a:pPr indent="-342900" lvl="0" marL="342900" rtl="0" algn="l">
              <a:spcBef>
                <a:spcPts val="340"/>
              </a:spcBef>
              <a:spcAft>
                <a:spcPts val="0"/>
              </a:spcAft>
              <a:buClr>
                <a:schemeClr val="dk1"/>
              </a:buClr>
              <a:buSzPts val="1700"/>
              <a:buNone/>
            </a:pPr>
            <a:r>
              <a:rPr lang="en-US" sz="1700"/>
              <a:t>	1. Keterlambatan pengumpulan tugas biasa, pengurangan nilai -10/minggu.</a:t>
            </a:r>
            <a:endParaRPr/>
          </a:p>
          <a:p>
            <a:pPr indent="-342900" lvl="0" marL="342900" rtl="0" algn="l">
              <a:spcBef>
                <a:spcPts val="340"/>
              </a:spcBef>
              <a:spcAft>
                <a:spcPts val="0"/>
              </a:spcAft>
              <a:buClr>
                <a:schemeClr val="dk1"/>
              </a:buClr>
              <a:buSzPts val="1700"/>
              <a:buNone/>
            </a:pPr>
            <a:r>
              <a:rPr lang="en-US" sz="1700"/>
              <a:t>	    Maksimal keterlambatan 2 minggu (dengan catatan)</a:t>
            </a:r>
            <a:endParaRPr/>
          </a:p>
          <a:p>
            <a:pPr indent="-342900" lvl="0" marL="342900" rtl="0" algn="l">
              <a:spcBef>
                <a:spcPts val="340"/>
              </a:spcBef>
              <a:spcAft>
                <a:spcPts val="0"/>
              </a:spcAft>
              <a:buClr>
                <a:schemeClr val="dk1"/>
              </a:buClr>
              <a:buSzPts val="1700"/>
              <a:buNone/>
            </a:pPr>
            <a:r>
              <a:rPr lang="en-US" sz="1700"/>
              <a:t>	2. Keterlambatan pengumpulan UTS atau UAS, karya tidak diterima.</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5"/>
          <p:cNvSpPr txBox="1"/>
          <p:nvPr>
            <p:ph idx="1" type="body"/>
          </p:nvPr>
        </p:nvSpPr>
        <p:spPr>
          <a:xfrm>
            <a:off x="609600" y="1219200"/>
            <a:ext cx="7543800" cy="49530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1700"/>
              <a:buNone/>
            </a:pPr>
            <a:r>
              <a:t/>
            </a:r>
            <a:endParaRPr sz="1700"/>
          </a:p>
          <a:p>
            <a:pPr indent="-342900" lvl="0" marL="342900" rtl="0" algn="l">
              <a:spcBef>
                <a:spcPts val="640"/>
              </a:spcBef>
              <a:spcAft>
                <a:spcPts val="0"/>
              </a:spcAft>
              <a:buClr>
                <a:srgbClr val="FF0000"/>
              </a:buClr>
              <a:buSzPts val="3200"/>
              <a:buChar char="•"/>
            </a:pPr>
            <a:r>
              <a:rPr b="1" lang="en-US">
                <a:solidFill>
                  <a:srgbClr val="FF0000"/>
                </a:solidFill>
              </a:rPr>
              <a:t>ETIKA</a:t>
            </a:r>
            <a:endParaRPr/>
          </a:p>
          <a:p>
            <a:pPr indent="-139700" lvl="0" marL="342900" rtl="0" algn="l">
              <a:spcBef>
                <a:spcPts val="640"/>
              </a:spcBef>
              <a:spcAft>
                <a:spcPts val="0"/>
              </a:spcAft>
              <a:buClr>
                <a:schemeClr val="dk1"/>
              </a:buClr>
              <a:buSzPts val="3200"/>
              <a:buNone/>
            </a:pPr>
            <a:r>
              <a:t/>
            </a:r>
            <a:endParaRPr b="1">
              <a:solidFill>
                <a:srgbClr val="FF0000"/>
              </a:solidFill>
            </a:endParaRPr>
          </a:p>
          <a:p>
            <a:pPr indent="-342900" lvl="0" marL="342900" rtl="0" algn="l">
              <a:spcBef>
                <a:spcPts val="320"/>
              </a:spcBef>
              <a:spcAft>
                <a:spcPts val="0"/>
              </a:spcAft>
              <a:buClr>
                <a:schemeClr val="dk1"/>
              </a:buClr>
              <a:buSzPts val="1600"/>
              <a:buChar char="•"/>
            </a:pPr>
            <a:r>
              <a:rPr lang="en-US" sz="1600"/>
              <a:t>Jika terlambat lebih dari 30 menit tidak diperbolehkan masuk kelas dan dianggap tidak hadir.</a:t>
            </a:r>
            <a:endParaRPr/>
          </a:p>
          <a:p>
            <a:pPr indent="-342900" lvl="0" marL="342900" rtl="0" algn="l">
              <a:spcBef>
                <a:spcPts val="320"/>
              </a:spcBef>
              <a:spcAft>
                <a:spcPts val="0"/>
              </a:spcAft>
              <a:buClr>
                <a:schemeClr val="dk1"/>
              </a:buClr>
              <a:buSzPts val="1600"/>
              <a:buChar char="•"/>
            </a:pPr>
            <a:r>
              <a:rPr lang="en-US" sz="1600"/>
              <a:t>Menghubungi dosen hanya saat penting / menyangkut materi perkuliahan pada jam 06.00 – 19.00 </a:t>
            </a:r>
            <a:endParaRPr/>
          </a:p>
          <a:p>
            <a:pPr indent="-342900" lvl="0" marL="342900" rtl="0" algn="l">
              <a:spcBef>
                <a:spcPts val="320"/>
              </a:spcBef>
              <a:spcAft>
                <a:spcPts val="0"/>
              </a:spcAft>
              <a:buClr>
                <a:schemeClr val="dk1"/>
              </a:buClr>
              <a:buSzPts val="1600"/>
              <a:buChar char="•"/>
            </a:pPr>
            <a:r>
              <a:rPr lang="en-US" sz="1600"/>
              <a:t>Tidak diperbolehkan IZIN melalui chat/telpon, jika sakit wajib memberikan surat sakit saat masuk, izin diluar sakit harus diwakilkan orang tua dan orangtua menghubungi dosen.</a:t>
            </a:r>
            <a:endParaRPr/>
          </a:p>
          <a:p>
            <a:pPr indent="-342900" lvl="0" marL="342900" rtl="0" algn="l">
              <a:spcBef>
                <a:spcPts val="560"/>
              </a:spcBef>
              <a:spcAft>
                <a:spcPts val="0"/>
              </a:spcAft>
              <a:buClr>
                <a:schemeClr val="dk1"/>
              </a:buClr>
              <a:buSzPts val="2800"/>
              <a:buNone/>
            </a:pPr>
            <a:r>
              <a:rPr b="1" lang="en-US" sz="2800"/>
              <a:t>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6"/>
          <p:cNvSpPr txBox="1"/>
          <p:nvPr>
            <p:ph idx="1" type="body"/>
          </p:nvPr>
        </p:nvSpPr>
        <p:spPr>
          <a:xfrm>
            <a:off x="609600" y="1219200"/>
            <a:ext cx="7543800" cy="49530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1700"/>
              <a:buNone/>
            </a:pPr>
            <a:r>
              <a:t/>
            </a:r>
            <a:endParaRPr sz="1700"/>
          </a:p>
          <a:p>
            <a:pPr indent="-342900" lvl="0" marL="342900" rtl="0" algn="l">
              <a:spcBef>
                <a:spcPts val="640"/>
              </a:spcBef>
              <a:spcAft>
                <a:spcPts val="0"/>
              </a:spcAft>
              <a:buClr>
                <a:srgbClr val="FF0000"/>
              </a:buClr>
              <a:buSzPts val="3200"/>
              <a:buChar char="•"/>
            </a:pPr>
            <a:r>
              <a:rPr b="1" lang="en-US">
                <a:solidFill>
                  <a:srgbClr val="FF0000"/>
                </a:solidFill>
              </a:rPr>
              <a:t>Nilai</a:t>
            </a:r>
            <a:endParaRPr b="1">
              <a:solidFill>
                <a:srgbClr val="FF0000"/>
              </a:solidFill>
            </a:endParaRPr>
          </a:p>
          <a:p>
            <a:pPr indent="-342900" lvl="0" marL="342900" rtl="0" algn="l">
              <a:spcBef>
                <a:spcPts val="340"/>
              </a:spcBef>
              <a:spcAft>
                <a:spcPts val="0"/>
              </a:spcAft>
              <a:buClr>
                <a:schemeClr val="dk1"/>
              </a:buClr>
              <a:buSzPts val="1600"/>
              <a:buFont typeface="Arial"/>
              <a:buNone/>
            </a:pPr>
            <a:r>
              <a:rPr lang="en-US" sz="1600"/>
              <a:t>	</a:t>
            </a:r>
            <a:r>
              <a:rPr lang="en-US" sz="1700"/>
              <a:t>Nilai suatu proyek/karya merupakan nilai dari ketepatan brief tugas, proses, memenuhi solusi, aspek eksperimental , kelengkapan &amp; kerapihan penyajian &amp; ketepatan waktu.</a:t>
            </a:r>
            <a:endParaRPr/>
          </a:p>
          <a:p>
            <a:pPr indent="-342900" lvl="0" marL="342900" rtl="0" algn="l">
              <a:spcBef>
                <a:spcPts val="340"/>
              </a:spcBef>
              <a:spcAft>
                <a:spcPts val="0"/>
              </a:spcAft>
              <a:buClr>
                <a:schemeClr val="dk1"/>
              </a:buClr>
              <a:buSzPts val="1700"/>
              <a:buFont typeface="Arial"/>
              <a:buNone/>
            </a:pPr>
            <a:r>
              <a:t/>
            </a:r>
            <a:endParaRPr sz="1700"/>
          </a:p>
          <a:p>
            <a:pPr indent="-342900" lvl="0" marL="342900" rtl="0" algn="l">
              <a:spcBef>
                <a:spcPts val="340"/>
              </a:spcBef>
              <a:spcAft>
                <a:spcPts val="0"/>
              </a:spcAft>
              <a:buClr>
                <a:schemeClr val="dk1"/>
              </a:buClr>
              <a:buSzPts val="1700"/>
              <a:buNone/>
            </a:pPr>
            <a:r>
              <a:rPr lang="en-US" sz="1700"/>
              <a:t>	Nilai total terdiri dari </a:t>
            </a:r>
            <a:endParaRPr/>
          </a:p>
          <a:p>
            <a:pPr indent="-342900" lvl="0" marL="342900" rtl="0" algn="l">
              <a:spcBef>
                <a:spcPts val="560"/>
              </a:spcBef>
              <a:spcAft>
                <a:spcPts val="0"/>
              </a:spcAft>
              <a:buClr>
                <a:schemeClr val="dk1"/>
              </a:buClr>
              <a:buSzPts val="1600"/>
              <a:buNone/>
            </a:pPr>
            <a:r>
              <a:rPr b="1" lang="en-US" sz="1600"/>
              <a:t>	</a:t>
            </a:r>
            <a:r>
              <a:rPr b="1" lang="en-US" sz="2800"/>
              <a:t>Tugas 	35%</a:t>
            </a:r>
            <a:endParaRPr/>
          </a:p>
          <a:p>
            <a:pPr indent="-342900" lvl="0" marL="342900" rtl="0" algn="l">
              <a:spcBef>
                <a:spcPts val="560"/>
              </a:spcBef>
              <a:spcAft>
                <a:spcPts val="0"/>
              </a:spcAft>
              <a:buClr>
                <a:schemeClr val="dk1"/>
              </a:buClr>
              <a:buSzPts val="2800"/>
              <a:buNone/>
            </a:pPr>
            <a:r>
              <a:rPr b="1" lang="en-US" sz="2800"/>
              <a:t>	UTS 	25%</a:t>
            </a:r>
            <a:endParaRPr/>
          </a:p>
          <a:p>
            <a:pPr indent="-342900" lvl="0" marL="342900" rtl="0" algn="l">
              <a:spcBef>
                <a:spcPts val="560"/>
              </a:spcBef>
              <a:spcAft>
                <a:spcPts val="0"/>
              </a:spcAft>
              <a:buClr>
                <a:schemeClr val="dk1"/>
              </a:buClr>
              <a:buSzPts val="2800"/>
              <a:buNone/>
            </a:pPr>
            <a:r>
              <a:rPr b="1" lang="en-US" sz="2800"/>
              <a:t>	UAS 	25% </a:t>
            </a:r>
            <a:endParaRPr/>
          </a:p>
          <a:p>
            <a:pPr indent="-342900" lvl="0" marL="342900" rtl="0" algn="l">
              <a:spcBef>
                <a:spcPts val="560"/>
              </a:spcBef>
              <a:spcAft>
                <a:spcPts val="0"/>
              </a:spcAft>
              <a:buClr>
                <a:schemeClr val="dk1"/>
              </a:buClr>
              <a:buSzPts val="2800"/>
              <a:buNone/>
            </a:pPr>
            <a:r>
              <a:rPr b="1" lang="en-US" sz="2800"/>
              <a:t>	Presensi   15%</a:t>
            </a:r>
            <a:endParaRPr/>
          </a:p>
          <a:p>
            <a:pPr indent="-342900" lvl="0" marL="342900" rtl="0" algn="l">
              <a:spcBef>
                <a:spcPts val="560"/>
              </a:spcBef>
              <a:spcAft>
                <a:spcPts val="0"/>
              </a:spcAft>
              <a:buClr>
                <a:schemeClr val="dk1"/>
              </a:buClr>
              <a:buSzPts val="2800"/>
              <a:buNone/>
            </a:pPr>
            <a:r>
              <a:rPr b="1" lang="en-US" sz="2800"/>
              <a: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7"/>
          <p:cNvSpPr txBox="1"/>
          <p:nvPr>
            <p:ph idx="1" type="body"/>
          </p:nvPr>
        </p:nvSpPr>
        <p:spPr>
          <a:xfrm>
            <a:off x="609600" y="1219200"/>
            <a:ext cx="7543800" cy="49530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1700"/>
              <a:buNone/>
            </a:pPr>
            <a:r>
              <a:t/>
            </a:r>
            <a:endParaRPr sz="1700"/>
          </a:p>
          <a:p>
            <a:pPr indent="-342900" lvl="0" marL="342900" rtl="0" algn="l">
              <a:spcBef>
                <a:spcPts val="640"/>
              </a:spcBef>
              <a:spcAft>
                <a:spcPts val="0"/>
              </a:spcAft>
              <a:buClr>
                <a:srgbClr val="FF0000"/>
              </a:buClr>
              <a:buSzPts val="3200"/>
              <a:buChar char="•"/>
            </a:pPr>
            <a:r>
              <a:rPr b="1" lang="en-US">
                <a:solidFill>
                  <a:srgbClr val="FF0000"/>
                </a:solidFill>
              </a:rPr>
              <a:t>Timeline Perkuliahan (1)</a:t>
            </a:r>
            <a:endParaRPr/>
          </a:p>
          <a:p>
            <a:pPr indent="-139700" lvl="0" marL="342900" rtl="0" algn="l">
              <a:spcBef>
                <a:spcPts val="640"/>
              </a:spcBef>
              <a:spcAft>
                <a:spcPts val="0"/>
              </a:spcAft>
              <a:buClr>
                <a:schemeClr val="dk1"/>
              </a:buClr>
              <a:buSzPts val="3200"/>
              <a:buNone/>
            </a:pPr>
            <a:r>
              <a:t/>
            </a:r>
            <a:endParaRPr b="1">
              <a:solidFill>
                <a:srgbClr val="FF0000"/>
              </a:solidFill>
            </a:endParaRPr>
          </a:p>
          <a:p>
            <a:pPr indent="-342900" lvl="0" marL="342900" rtl="0" algn="l">
              <a:spcBef>
                <a:spcPts val="360"/>
              </a:spcBef>
              <a:spcAft>
                <a:spcPts val="0"/>
              </a:spcAft>
              <a:buClr>
                <a:schemeClr val="dk1"/>
              </a:buClr>
              <a:buSzPts val="1600"/>
              <a:buNone/>
            </a:pPr>
            <a:r>
              <a:rPr lang="en-US" sz="1600"/>
              <a:t>	</a:t>
            </a:r>
            <a:r>
              <a:rPr lang="en-US" sz="1800"/>
              <a:t>Pertemuan 1 :  </a:t>
            </a:r>
            <a:r>
              <a:rPr b="1" lang="en-US" sz="1800"/>
              <a:t>Introduksi</a:t>
            </a:r>
            <a:endParaRPr sz="1800"/>
          </a:p>
          <a:p>
            <a:pPr indent="-342900" lvl="0" marL="342900" rtl="0" algn="l">
              <a:spcBef>
                <a:spcPts val="360"/>
              </a:spcBef>
              <a:spcAft>
                <a:spcPts val="0"/>
              </a:spcAft>
              <a:buClr>
                <a:schemeClr val="dk1"/>
              </a:buClr>
              <a:buSzPts val="1800"/>
              <a:buNone/>
            </a:pPr>
            <a:r>
              <a:rPr lang="en-US" sz="1800"/>
              <a:t>	Pertemuan 2 :  </a:t>
            </a:r>
            <a:r>
              <a:rPr b="1" lang="en-US" sz="1800"/>
              <a:t>Pengenalan Tools Adobe Photoshop</a:t>
            </a:r>
            <a:endParaRPr/>
          </a:p>
          <a:p>
            <a:pPr indent="-342900" lvl="0" marL="342900" rtl="0" algn="l">
              <a:spcBef>
                <a:spcPts val="360"/>
              </a:spcBef>
              <a:spcAft>
                <a:spcPts val="0"/>
              </a:spcAft>
              <a:buClr>
                <a:schemeClr val="dk1"/>
              </a:buClr>
              <a:buSzPts val="1800"/>
              <a:buNone/>
            </a:pPr>
            <a:r>
              <a:rPr lang="en-US" sz="1800"/>
              <a:t>     	Pertemuan 3 :  </a:t>
            </a:r>
            <a:r>
              <a:rPr b="1" lang="en-US" sz="1800"/>
              <a:t>Croping</a:t>
            </a:r>
            <a:endParaRPr sz="1800"/>
          </a:p>
          <a:p>
            <a:pPr indent="-342900" lvl="0" marL="342900" rtl="0" algn="l">
              <a:spcBef>
                <a:spcPts val="360"/>
              </a:spcBef>
              <a:spcAft>
                <a:spcPts val="0"/>
              </a:spcAft>
              <a:buClr>
                <a:schemeClr val="dk1"/>
              </a:buClr>
              <a:buSzPts val="1800"/>
              <a:buNone/>
            </a:pPr>
            <a:r>
              <a:rPr lang="en-US" sz="1800"/>
              <a:t>	Pertemuan 4 :  </a:t>
            </a:r>
            <a:r>
              <a:rPr b="1" lang="en-US" sz="1800"/>
              <a:t>Masking</a:t>
            </a:r>
            <a:endParaRPr sz="1800"/>
          </a:p>
          <a:p>
            <a:pPr indent="-342900" lvl="0" marL="342900" rtl="0" algn="l">
              <a:spcBef>
                <a:spcPts val="360"/>
              </a:spcBef>
              <a:spcAft>
                <a:spcPts val="0"/>
              </a:spcAft>
              <a:buClr>
                <a:schemeClr val="dk1"/>
              </a:buClr>
              <a:buSzPts val="1800"/>
              <a:buNone/>
            </a:pPr>
            <a:r>
              <a:rPr lang="en-US" sz="1800"/>
              <a:t>	Pertemuan 5 :  </a:t>
            </a:r>
            <a:r>
              <a:rPr b="1" lang="en-US" sz="1800"/>
              <a:t>Karikatur</a:t>
            </a:r>
            <a:endParaRPr b="1" sz="1800"/>
          </a:p>
          <a:p>
            <a:pPr indent="-342900" lvl="0" marL="342900" rtl="0" algn="l">
              <a:spcBef>
                <a:spcPts val="360"/>
              </a:spcBef>
              <a:spcAft>
                <a:spcPts val="0"/>
              </a:spcAft>
              <a:buClr>
                <a:schemeClr val="dk1"/>
              </a:buClr>
              <a:buSzPts val="1800"/>
              <a:buNone/>
            </a:pPr>
            <a:r>
              <a:rPr lang="en-US" sz="1800"/>
              <a:t>     	Pertemuan 6 :  </a:t>
            </a:r>
            <a:r>
              <a:rPr b="1" lang="en-US" sz="1800"/>
              <a:t>Color Grading</a:t>
            </a:r>
            <a:endParaRPr sz="1800"/>
          </a:p>
          <a:p>
            <a:pPr indent="-342900" lvl="0" marL="342900" rtl="0" algn="l">
              <a:spcBef>
                <a:spcPts val="360"/>
              </a:spcBef>
              <a:spcAft>
                <a:spcPts val="0"/>
              </a:spcAft>
              <a:buClr>
                <a:schemeClr val="dk1"/>
              </a:buClr>
              <a:buSzPts val="1800"/>
              <a:buNone/>
            </a:pPr>
            <a:r>
              <a:rPr lang="en-US" sz="1800"/>
              <a:t>	Pertemuan 7 :  </a:t>
            </a:r>
            <a:r>
              <a:rPr b="1" lang="en-US" sz="1800"/>
              <a:t>Digital Imaging</a:t>
            </a:r>
            <a:endParaRPr sz="1800"/>
          </a:p>
          <a:p>
            <a:pPr indent="-342900" lvl="0" marL="342900" rtl="0" algn="l">
              <a:spcBef>
                <a:spcPts val="360"/>
              </a:spcBef>
              <a:spcAft>
                <a:spcPts val="0"/>
              </a:spcAft>
              <a:buClr>
                <a:schemeClr val="dk1"/>
              </a:buClr>
              <a:buSzPts val="1800"/>
              <a:buNone/>
            </a:pPr>
            <a:r>
              <a:rPr lang="en-US" sz="1800"/>
              <a:t>	Pertemuan 8 :  </a:t>
            </a:r>
            <a:r>
              <a:rPr b="1" lang="en-US" sz="1800"/>
              <a:t>UTS</a:t>
            </a:r>
            <a:endParaRPr/>
          </a:p>
          <a:p>
            <a:pPr indent="-342900" lvl="0" marL="342900" rtl="0" algn="l">
              <a:spcBef>
                <a:spcPts val="360"/>
              </a:spcBef>
              <a:spcAft>
                <a:spcPts val="0"/>
              </a:spcAft>
              <a:buClr>
                <a:schemeClr val="dk1"/>
              </a:buClr>
              <a:buSzPts val="1800"/>
              <a:buNone/>
            </a:pPr>
            <a:r>
              <a:t/>
            </a:r>
            <a:endParaRPr sz="18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8"/>
          <p:cNvSpPr txBox="1"/>
          <p:nvPr>
            <p:ph idx="1" type="body"/>
          </p:nvPr>
        </p:nvSpPr>
        <p:spPr>
          <a:xfrm>
            <a:off x="609600" y="1219200"/>
            <a:ext cx="7543800" cy="4953000"/>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1700"/>
              <a:buNone/>
            </a:pPr>
            <a:r>
              <a:t/>
            </a:r>
            <a:endParaRPr sz="1700"/>
          </a:p>
          <a:p>
            <a:pPr indent="-342900" lvl="0" marL="342900" rtl="0" algn="l">
              <a:spcBef>
                <a:spcPts val="640"/>
              </a:spcBef>
              <a:spcAft>
                <a:spcPts val="0"/>
              </a:spcAft>
              <a:buClr>
                <a:srgbClr val="FF0000"/>
              </a:buClr>
              <a:buSzPts val="3200"/>
              <a:buChar char="•"/>
            </a:pPr>
            <a:r>
              <a:rPr b="1" lang="en-US">
                <a:solidFill>
                  <a:srgbClr val="FF0000"/>
                </a:solidFill>
              </a:rPr>
              <a:t>Timeline Perkuliahan (2)</a:t>
            </a:r>
            <a:endParaRPr/>
          </a:p>
          <a:p>
            <a:pPr indent="-139700" lvl="0" marL="342900" rtl="0" algn="l">
              <a:spcBef>
                <a:spcPts val="640"/>
              </a:spcBef>
              <a:spcAft>
                <a:spcPts val="0"/>
              </a:spcAft>
              <a:buClr>
                <a:schemeClr val="dk1"/>
              </a:buClr>
              <a:buSzPts val="3200"/>
              <a:buNone/>
            </a:pPr>
            <a:r>
              <a:t/>
            </a:r>
            <a:endParaRPr b="1">
              <a:solidFill>
                <a:srgbClr val="FF0000"/>
              </a:solidFill>
            </a:endParaRPr>
          </a:p>
          <a:p>
            <a:pPr indent="-342900" lvl="0" marL="342900" rtl="0" algn="l">
              <a:spcBef>
                <a:spcPts val="360"/>
              </a:spcBef>
              <a:spcAft>
                <a:spcPts val="0"/>
              </a:spcAft>
              <a:buClr>
                <a:schemeClr val="dk1"/>
              </a:buClr>
              <a:buSzPts val="1600"/>
              <a:buNone/>
            </a:pPr>
            <a:r>
              <a:rPr lang="en-US" sz="1600"/>
              <a:t>	</a:t>
            </a:r>
            <a:r>
              <a:rPr lang="en-US" sz="1800"/>
              <a:t>Pertemuan 9   :  </a:t>
            </a:r>
            <a:r>
              <a:rPr b="1" lang="en-US" sz="1800"/>
              <a:t>Pengenalan Tools Adobe Illustrator</a:t>
            </a:r>
            <a:endParaRPr sz="1800"/>
          </a:p>
          <a:p>
            <a:pPr indent="-342900" lvl="0" marL="342900" rtl="0" algn="l">
              <a:spcBef>
                <a:spcPts val="360"/>
              </a:spcBef>
              <a:spcAft>
                <a:spcPts val="0"/>
              </a:spcAft>
              <a:buClr>
                <a:schemeClr val="dk1"/>
              </a:buClr>
              <a:buSzPts val="1800"/>
              <a:buNone/>
            </a:pPr>
            <a:r>
              <a:rPr lang="en-US" sz="1800"/>
              <a:t>	Pertemuan 10 :  </a:t>
            </a:r>
            <a:r>
              <a:rPr b="1" lang="en-US" sz="1800"/>
              <a:t>Basic Vector</a:t>
            </a:r>
            <a:endParaRPr/>
          </a:p>
          <a:p>
            <a:pPr indent="-342900" lvl="0" marL="342900" rtl="0" algn="l">
              <a:spcBef>
                <a:spcPts val="360"/>
              </a:spcBef>
              <a:spcAft>
                <a:spcPts val="0"/>
              </a:spcAft>
              <a:buClr>
                <a:schemeClr val="dk1"/>
              </a:buClr>
              <a:buSzPts val="1800"/>
              <a:buNone/>
            </a:pPr>
            <a:r>
              <a:rPr lang="en-US" sz="1800"/>
              <a:t>     	Pertemuan 11 :  </a:t>
            </a:r>
            <a:r>
              <a:rPr b="1" lang="en-US" sz="1800"/>
              <a:t>Tr</a:t>
            </a:r>
            <a:r>
              <a:rPr b="1" lang="en-US" sz="1800"/>
              <a:t>ac</a:t>
            </a:r>
            <a:r>
              <a:rPr b="1" lang="en-US" sz="1800"/>
              <a:t>ing</a:t>
            </a:r>
            <a:endParaRPr sz="1800"/>
          </a:p>
          <a:p>
            <a:pPr indent="-342900" lvl="0" marL="342900" rtl="0" algn="l">
              <a:spcBef>
                <a:spcPts val="360"/>
              </a:spcBef>
              <a:spcAft>
                <a:spcPts val="0"/>
              </a:spcAft>
              <a:buClr>
                <a:schemeClr val="dk1"/>
              </a:buClr>
              <a:buSzPts val="1800"/>
              <a:buNone/>
            </a:pPr>
            <a:r>
              <a:rPr lang="en-US" sz="1800"/>
              <a:t>	Pertemuan 12 :  </a:t>
            </a:r>
            <a:r>
              <a:rPr b="1" lang="en-US" sz="1800"/>
              <a:t>Membuat Logo</a:t>
            </a:r>
            <a:endParaRPr sz="1800"/>
          </a:p>
          <a:p>
            <a:pPr indent="-342900" lvl="0" marL="342900" rtl="0" algn="l">
              <a:spcBef>
                <a:spcPts val="360"/>
              </a:spcBef>
              <a:spcAft>
                <a:spcPts val="0"/>
              </a:spcAft>
              <a:buClr>
                <a:schemeClr val="dk1"/>
              </a:buClr>
              <a:buSzPts val="1800"/>
              <a:buNone/>
            </a:pPr>
            <a:r>
              <a:rPr lang="en-US" sz="1800"/>
              <a:t>	Pertemuan 13 :  </a:t>
            </a:r>
            <a:r>
              <a:rPr b="1" lang="en-US" sz="1800"/>
              <a:t>Tracing Photo</a:t>
            </a:r>
            <a:endParaRPr/>
          </a:p>
          <a:p>
            <a:pPr indent="-342900" lvl="0" marL="342900" rtl="0" algn="l">
              <a:spcBef>
                <a:spcPts val="360"/>
              </a:spcBef>
              <a:spcAft>
                <a:spcPts val="0"/>
              </a:spcAft>
              <a:buClr>
                <a:schemeClr val="dk1"/>
              </a:buClr>
              <a:buSzPts val="1800"/>
              <a:buNone/>
            </a:pPr>
            <a:r>
              <a:rPr lang="en-US" sz="1800"/>
              <a:t>     	Pertemuan 14 :  </a:t>
            </a:r>
            <a:r>
              <a:rPr b="1" lang="en-US" sz="1800"/>
              <a:t>Pengantar Illustrasi Vector</a:t>
            </a:r>
            <a:endParaRPr sz="1800"/>
          </a:p>
          <a:p>
            <a:pPr indent="-342900" lvl="0" marL="342900" rtl="0" algn="l">
              <a:spcBef>
                <a:spcPts val="360"/>
              </a:spcBef>
              <a:spcAft>
                <a:spcPts val="0"/>
              </a:spcAft>
              <a:buClr>
                <a:schemeClr val="dk1"/>
              </a:buClr>
              <a:buSzPts val="1800"/>
              <a:buNone/>
            </a:pPr>
            <a:r>
              <a:rPr lang="en-US" sz="1800"/>
              <a:t>	Pertemuan 15 :  </a:t>
            </a:r>
            <a:r>
              <a:rPr b="1" lang="en-US" sz="1800"/>
              <a:t>Illustrasi Vector</a:t>
            </a:r>
            <a:endParaRPr sz="1800"/>
          </a:p>
          <a:p>
            <a:pPr indent="-342900" lvl="0" marL="342900" rtl="0" algn="l">
              <a:spcBef>
                <a:spcPts val="360"/>
              </a:spcBef>
              <a:spcAft>
                <a:spcPts val="0"/>
              </a:spcAft>
              <a:buClr>
                <a:schemeClr val="dk1"/>
              </a:buClr>
              <a:buSzPts val="1800"/>
              <a:buNone/>
            </a:pPr>
            <a:r>
              <a:rPr lang="en-US" sz="1800"/>
              <a:t>	Pertemuan 16 :  </a:t>
            </a:r>
            <a:r>
              <a:rPr b="1" lang="en-US" sz="1800"/>
              <a:t>UAS</a:t>
            </a:r>
            <a:endParaRPr/>
          </a:p>
          <a:p>
            <a:pPr indent="-342900" lvl="0" marL="342900" rtl="0" algn="l">
              <a:spcBef>
                <a:spcPts val="360"/>
              </a:spcBef>
              <a:spcAft>
                <a:spcPts val="0"/>
              </a:spcAft>
              <a:buClr>
                <a:schemeClr val="dk1"/>
              </a:buClr>
              <a:buSzPts val="1800"/>
              <a:buNone/>
            </a:pPr>
            <a:r>
              <a:t/>
            </a: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9"/>
          <p:cNvSpPr/>
          <p:nvPr/>
        </p:nvSpPr>
        <p:spPr>
          <a:xfrm>
            <a:off x="0" y="0"/>
            <a:ext cx="9144000" cy="68580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28" name="Google Shape;128;p9"/>
          <p:cNvSpPr txBox="1"/>
          <p:nvPr/>
        </p:nvSpPr>
        <p:spPr>
          <a:xfrm>
            <a:off x="838200" y="1524000"/>
            <a:ext cx="7391400" cy="367982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lt1"/>
              </a:buClr>
              <a:buSzPts val="4400"/>
              <a:buFont typeface="Calibri"/>
              <a:buNone/>
            </a:pPr>
            <a:r>
              <a:rPr b="1" i="0" lang="en-US" sz="4400" u="none" cap="none" strike="noStrike">
                <a:solidFill>
                  <a:schemeClr val="lt1"/>
                </a:solidFill>
                <a:latin typeface="Calibri"/>
                <a:ea typeface="Calibri"/>
                <a:cs typeface="Calibri"/>
                <a:sym typeface="Calibri"/>
              </a:rPr>
              <a:t>Selamat  </a:t>
            </a:r>
            <a:r>
              <a:rPr b="1" i="0" lang="en-US" sz="4400" u="none" cap="none" strike="noStrike">
                <a:solidFill>
                  <a:srgbClr val="FF0000"/>
                </a:solidFill>
                <a:latin typeface="Calibri"/>
                <a:ea typeface="Calibri"/>
                <a:cs typeface="Calibri"/>
                <a:sym typeface="Calibri"/>
              </a:rPr>
              <a:t>Berkarya</a:t>
            </a:r>
            <a:endParaRPr b="1" i="0" sz="8000" u="none" cap="none" strike="noStrike">
              <a:solidFill>
                <a:srgbClr val="FF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2016-02-13T14:18:26Z</dcterms:created>
  <dc:creator>personal</dc:creator>
</cp:coreProperties>
</file>