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99" r:id="rId3"/>
    <p:sldId id="301" r:id="rId4"/>
    <p:sldId id="302" r:id="rId5"/>
    <p:sldId id="303" r:id="rId6"/>
    <p:sldId id="304" r:id="rId7"/>
    <p:sldId id="306" r:id="rId8"/>
    <p:sldId id="305" r:id="rId9"/>
    <p:sldId id="307" r:id="rId10"/>
    <p:sldId id="308" r:id="rId11"/>
    <p:sldId id="309" r:id="rId12"/>
    <p:sldId id="300" r:id="rId13"/>
  </p:sldIdLst>
  <p:sldSz cx="9144000" cy="6858000" type="screen4x3"/>
  <p:notesSz cx="7045325" cy="9345613"/>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87273" autoAdjust="0"/>
  </p:normalViewPr>
  <p:slideViewPr>
    <p:cSldViewPr>
      <p:cViewPr varScale="1">
        <p:scale>
          <a:sx n="49" d="100"/>
          <a:sy n="49" d="100"/>
        </p:scale>
        <p:origin x="1688" y="3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3D238-2A0B-FA8C-AA54-52498A227F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BF64F8-201A-F86D-D44D-039FAA4BF7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4F0FD9-C255-AE90-09A6-8D1BB8D71A0B}"/>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6EF5F47E-ED96-2EDA-F2F3-F25B4A06A57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70085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57AB0-E523-0279-021A-72CFEDC979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213A29-D451-2E70-A2E3-EEAB674193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61AF76-88E0-DF1D-C327-73BC51BFCD49}"/>
              </a:ext>
            </a:extLst>
          </p:cNvPr>
          <p:cNvSpPr>
            <a:spLocks noGrp="1"/>
          </p:cNvSpPr>
          <p:nvPr>
            <p:ph type="body" idx="1"/>
          </p:nvPr>
        </p:nvSpPr>
        <p:spPr/>
        <p:txBody>
          <a:bodyPr/>
          <a:lstStyle/>
          <a:p>
            <a:r>
              <a:rPr lang="id-ID" b="1" dirty="0"/>
              <a:t>Inisiasi</a:t>
            </a:r>
            <a:r>
              <a:rPr lang="id-ID" dirty="0"/>
              <a:t> dalam konteks manajemen proyek adalah </a:t>
            </a:r>
            <a:r>
              <a:rPr lang="id-ID" b="1" dirty="0"/>
              <a:t>tahap awal</a:t>
            </a:r>
            <a:r>
              <a:rPr lang="id-ID" dirty="0"/>
              <a:t> dari siklus hidup proyek di mana </a:t>
            </a:r>
            <a:r>
              <a:rPr lang="id-ID" b="1" dirty="0"/>
              <a:t>ide atau kebutuhan akan suatu proyek mulai dikenali dan dirumuskan</a:t>
            </a:r>
            <a:r>
              <a:rPr lang="id-ID" dirty="0"/>
              <a:t>. Tujuannya adalah untuk menentukan apakah proyek tersebut layak dilanjutkan dan mendapatkan persetujuan awal.</a:t>
            </a:r>
          </a:p>
        </p:txBody>
      </p:sp>
      <p:sp>
        <p:nvSpPr>
          <p:cNvPr id="4" name="Date Placeholder 3">
            <a:extLst>
              <a:ext uri="{FF2B5EF4-FFF2-40B4-BE49-F238E27FC236}">
                <a16:creationId xmlns:a16="http://schemas.microsoft.com/office/drawing/2014/main" id="{572EFD89-C673-5701-AC3F-9245EBADF1A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85540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485598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3F9EB-9390-B668-E350-6D79A47FC1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449A58-7986-79C1-9EB4-0F98DDFEC1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B065A0-81F4-AA87-9953-3DF4F3953E3C}"/>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9B9DEC71-07FF-AC5B-41D0-9AF883256F5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328720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D7817-6AE4-FBE1-750E-1E8E1A1D3C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68A3C3-12D2-489C-4A7D-68C49DD662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92A155-7E3C-B8CF-5B96-7AA8FFEC472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 1 </a:t>
            </a:r>
            <a:r>
              <a:rPr lang="id-ID" dirty="0"/>
              <a:t>seperti pengembangan Desa Wisata Nglanggeran di Yogyakarta yang memadukan konservasi alam, kearifan lokal, dan partisipasi aktif masyarakat dalam penyediaan homestay, paket wisata edukatif, serta produk kerajinan khas setempat.</a:t>
            </a:r>
          </a:p>
          <a:p>
            <a:endParaRPr lang="id-ID" dirty="0"/>
          </a:p>
        </p:txBody>
      </p:sp>
      <p:sp>
        <p:nvSpPr>
          <p:cNvPr id="4" name="Date Placeholder 3">
            <a:extLst>
              <a:ext uri="{FF2B5EF4-FFF2-40B4-BE49-F238E27FC236}">
                <a16:creationId xmlns:a16="http://schemas.microsoft.com/office/drawing/2014/main" id="{6D0AFD49-DFAF-58D3-52B9-872DCD568DA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216789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31966-EEE9-83F7-EA0B-A454DA5884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FEFE6B-BC7C-0C67-5135-975D64F4D7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07E1FE-2E2A-E04B-22BE-62D17C40A4D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Contoh</a:t>
            </a:r>
            <a:r>
              <a:rPr lang="en-US" dirty="0"/>
              <a:t> ex.3 </a:t>
            </a:r>
            <a:r>
              <a:rPr lang="id-ID" dirty="0"/>
              <a:t>seperti studi yang mengevaluasi potensi kerusakan ekosistem mangrove, gangguan habitat satwa laut, dan pencemaran akibat limbah hotel.</a:t>
            </a:r>
          </a:p>
        </p:txBody>
      </p:sp>
      <p:sp>
        <p:nvSpPr>
          <p:cNvPr id="4" name="Date Placeholder 3">
            <a:extLst>
              <a:ext uri="{FF2B5EF4-FFF2-40B4-BE49-F238E27FC236}">
                <a16:creationId xmlns:a16="http://schemas.microsoft.com/office/drawing/2014/main" id="{DA74769C-7802-44AE-9F08-3614F558B60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2519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2E1A6-DE00-ED3D-AB41-46E1BE3C5E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C51C7A-3DE7-8B11-6C7C-E8B23D3FD7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173E63-CB41-49FE-677D-D2ECC11B2BF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b="1" dirty="0"/>
              <a:t>Mitigasi</a:t>
            </a:r>
            <a:r>
              <a:rPr lang="id-ID" dirty="0"/>
              <a:t> adalah tindakan atau strategi yang dilakukan untuk </a:t>
            </a:r>
            <a:r>
              <a:rPr lang="id-ID" b="1" dirty="0"/>
              <a:t>mengurangi risiko atau dampak negatif</a:t>
            </a:r>
            <a:r>
              <a:rPr lang="id-ID" dirty="0"/>
              <a:t> dari suatu ancaman atau masalah, baik sebelum, saat, maupun setelah kejadian tersebut terjadi.</a:t>
            </a:r>
            <a:endParaRPr lang="en-US" dirty="0"/>
          </a:p>
          <a:p>
            <a:pPr>
              <a:buNone/>
            </a:pPr>
            <a:r>
              <a:rPr lang="id-ID" b="1" dirty="0"/>
              <a:t>Dalam konteks proyek wisata, mitigasi dapat berarti:</a:t>
            </a:r>
          </a:p>
          <a:p>
            <a:pPr>
              <a:buFont typeface="Arial" panose="020B0604020202020204" pitchFamily="34" charset="0"/>
              <a:buChar char="•"/>
            </a:pPr>
            <a:r>
              <a:rPr lang="id-ID" b="1" dirty="0"/>
              <a:t>Perencanaan teknis</a:t>
            </a:r>
            <a:r>
              <a:rPr lang="id-ID" dirty="0"/>
              <a:t>, seperti membangun drainase untuk mencegah banjir di lokasi wisata.</a:t>
            </a:r>
          </a:p>
          <a:p>
            <a:pPr>
              <a:buFont typeface="Arial" panose="020B0604020202020204" pitchFamily="34" charset="0"/>
              <a:buChar char="•"/>
            </a:pPr>
            <a:r>
              <a:rPr lang="id-ID" b="1" dirty="0"/>
              <a:t>Tindakan lingkungan</a:t>
            </a:r>
            <a:r>
              <a:rPr lang="id-ID" dirty="0"/>
              <a:t>, seperti menanam kembali vegetasi setelah pembangunan untuk mengurangi erosi.</a:t>
            </a:r>
          </a:p>
          <a:p>
            <a:pPr>
              <a:buFont typeface="Arial" panose="020B0604020202020204" pitchFamily="34" charset="0"/>
              <a:buChar char="•"/>
            </a:pPr>
            <a:r>
              <a:rPr lang="id-ID" b="1" dirty="0"/>
              <a:t>Kebijakan sosial</a:t>
            </a:r>
            <a:r>
              <a:rPr lang="id-ID" dirty="0"/>
              <a:t>, seperti melibatkan masyarakat dalam pengambilan keputusan untuk mencegah konflik sosial.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id-ID" dirty="0"/>
          </a:p>
        </p:txBody>
      </p:sp>
      <p:sp>
        <p:nvSpPr>
          <p:cNvPr id="4" name="Date Placeholder 3">
            <a:extLst>
              <a:ext uri="{FF2B5EF4-FFF2-40B4-BE49-F238E27FC236}">
                <a16:creationId xmlns:a16="http://schemas.microsoft.com/office/drawing/2014/main" id="{944F5827-5516-AF73-87DA-C8C42ACF205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84041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1F29B-D60E-3767-623C-CE45C0105C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348E6E-5C50-B68E-EDB8-F271B1E7AB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25DD5C-EEAB-2F3F-01F7-364B232FDA77}"/>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398B00A4-688E-D340-FB93-926D80C598E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20905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96ED5-F446-7D11-FFDA-BD38CBF8F6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BFD21-653E-1F5F-5B59-F78A2EED4C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148461-87F9-6D13-4A8D-AD79F646DA3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d-ID" dirty="0"/>
          </a:p>
        </p:txBody>
      </p:sp>
      <p:sp>
        <p:nvSpPr>
          <p:cNvPr id="4" name="Date Placeholder 3">
            <a:extLst>
              <a:ext uri="{FF2B5EF4-FFF2-40B4-BE49-F238E27FC236}">
                <a16:creationId xmlns:a16="http://schemas.microsoft.com/office/drawing/2014/main" id="{24F38958-8FAD-73C0-869A-1342EEC9E93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142230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3E7FF-7FFD-58EB-B451-4D3274589F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B6E2C8-C39E-B242-FA77-E37D0C7588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431235-FAB9-EBB6-6D53-DD16D85073C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d-ID" dirty="0"/>
          </a:p>
        </p:txBody>
      </p:sp>
      <p:sp>
        <p:nvSpPr>
          <p:cNvPr id="4" name="Date Placeholder 3">
            <a:extLst>
              <a:ext uri="{FF2B5EF4-FFF2-40B4-BE49-F238E27FC236}">
                <a16:creationId xmlns:a16="http://schemas.microsoft.com/office/drawing/2014/main" id="{E916F535-7FC4-57A2-C8C5-C9CD8AAE66A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35153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 PROYEK PARIWISATA</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3</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9F1F9-7B75-1A30-8042-8F9207147ED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B2EE44E-9D40-C1B2-3723-ADD379607E6E}"/>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Contoh Sederhana Dokumen Proyek Wisata</a:t>
            </a:r>
          </a:p>
        </p:txBody>
      </p:sp>
      <p:sp>
        <p:nvSpPr>
          <p:cNvPr id="4" name="Content Placeholder 2">
            <a:extLst>
              <a:ext uri="{FF2B5EF4-FFF2-40B4-BE49-F238E27FC236}">
                <a16:creationId xmlns:a16="http://schemas.microsoft.com/office/drawing/2014/main" id="{170F6F21-7659-7AD4-4AAD-ED259CC62128}"/>
              </a:ext>
            </a:extLst>
          </p:cNvPr>
          <p:cNvSpPr txBox="1">
            <a:spLocks/>
          </p:cNvSpPr>
          <p:nvPr/>
        </p:nvSpPr>
        <p:spPr>
          <a:xfrm>
            <a:off x="457200" y="1844824"/>
            <a:ext cx="8229600" cy="4281339"/>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b="1" dirty="0">
                <a:solidFill>
                  <a:schemeClr val="tx1"/>
                </a:solidFill>
                <a:latin typeface="Cambria" panose="02040503050406030204" pitchFamily="18" charset="0"/>
                <a:cs typeface="Arial" panose="020B0604020202020204" pitchFamily="34" charset="0"/>
              </a:rPr>
              <a:t>Nama Proyek:</a:t>
            </a:r>
            <a:r>
              <a:rPr lang="id-ID" sz="2600" dirty="0">
                <a:solidFill>
                  <a:schemeClr val="tx1"/>
                </a:solidFill>
                <a:latin typeface="Cambria" panose="02040503050406030204" pitchFamily="18" charset="0"/>
                <a:cs typeface="Arial" panose="020B0604020202020204" pitchFamily="34" charset="0"/>
              </a:rPr>
              <a:t>Pengembangan Kawasan Wisata Alam Gunung Batu</a:t>
            </a:r>
            <a:endParaRPr lang="en-US" sz="2600"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Tujuan:</a:t>
            </a:r>
            <a:r>
              <a:rPr lang="id-ID" sz="2600" dirty="0">
                <a:solidFill>
                  <a:schemeClr val="tx1"/>
                </a:solidFill>
                <a:latin typeface="Cambria" panose="02040503050406030204" pitchFamily="18" charset="0"/>
                <a:cs typeface="Arial" panose="020B0604020202020204" pitchFamily="34" charset="0"/>
              </a:rPr>
              <a:t>Menjadikan Gunung Batu sebagai destinasi wisata petualangan dan edukasi berbasis konservasi.</a:t>
            </a:r>
            <a:endParaRPr lang="en-US" sz="2600"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Komponen Kegiatan:</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Pembangunan jalur pendakian dan gardu pandang</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Pelatihan pemandu wisata lokal</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Pembuatan materi interpretasi (papan informasi, booklet)</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Promosi digital</a:t>
            </a:r>
            <a:endParaRPr lang="en-US" sz="2600"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Jadwal:</a:t>
            </a:r>
            <a:endParaRPr lang="en-US" sz="2600" b="1" dirty="0">
              <a:solidFill>
                <a:schemeClr val="tx1"/>
              </a:solidFill>
              <a:latin typeface="Cambria" panose="02040503050406030204" pitchFamily="18" charset="0"/>
              <a:cs typeface="Arial" panose="020B0604020202020204" pitchFamily="34" charset="0"/>
            </a:endParaRPr>
          </a:p>
          <a:p>
            <a:pPr algn="l"/>
            <a:r>
              <a:rPr lang="en-US" sz="2600" dirty="0">
                <a:solidFill>
                  <a:schemeClr val="tx1"/>
                </a:solidFill>
                <a:latin typeface="Cambria" panose="02040503050406030204" pitchFamily="18" charset="0"/>
                <a:cs typeface="Arial" panose="020B0604020202020204" pitchFamily="34" charset="0"/>
              </a:rPr>
              <a:t>-</a:t>
            </a:r>
            <a:r>
              <a:rPr lang="id-ID" sz="2600" dirty="0">
                <a:solidFill>
                  <a:schemeClr val="tx1"/>
                </a:solidFill>
                <a:latin typeface="Cambria" panose="02040503050406030204" pitchFamily="18" charset="0"/>
                <a:cs typeface="Arial" panose="020B0604020202020204" pitchFamily="34" charset="0"/>
              </a:rPr>
              <a:t>Bulan 1-2: Persiapan dan studi kelayakan</a:t>
            </a:r>
            <a:endParaRPr lang="en-US" sz="2600"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Bulan 3-6: Konstruksi dan pelatihan</a:t>
            </a:r>
            <a:endParaRPr lang="en-US" sz="2600"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Bulan7: Peluncuran dan promosi</a:t>
            </a:r>
            <a:endParaRPr lang="en-US" sz="2600"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Estimasi Anggaran</a:t>
            </a:r>
            <a:r>
              <a:rPr lang="id-ID" sz="2600" dirty="0">
                <a:solidFill>
                  <a:schemeClr val="tx1"/>
                </a:solidFill>
                <a:latin typeface="Cambria" panose="02040503050406030204" pitchFamily="18" charset="0"/>
                <a:cs typeface="Arial" panose="020B0604020202020204" pitchFamily="34" charset="0"/>
              </a:rPr>
              <a:t>:Rp 750.000.000</a:t>
            </a:r>
          </a:p>
        </p:txBody>
      </p:sp>
    </p:spTree>
    <p:extLst>
      <p:ext uri="{BB962C8B-B14F-4D97-AF65-F5344CB8AC3E}">
        <p14:creationId xmlns:p14="http://schemas.microsoft.com/office/powerpoint/2010/main" val="2469045542"/>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AAAB3-F0D1-CB04-6ABC-25BB47FF1AA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A7C7E42-CB05-C116-2F4F-019C9036D6C2}"/>
              </a:ext>
            </a:extLst>
          </p:cNvPr>
          <p:cNvSpPr txBox="1">
            <a:spLocks/>
          </p:cNvSpPr>
          <p:nvPr/>
        </p:nvSpPr>
        <p:spPr>
          <a:xfrm>
            <a:off x="457200" y="557808"/>
            <a:ext cx="8229600" cy="494928"/>
          </a:xfrm>
          <a:prstGeom prst="rect">
            <a:avLst/>
          </a:prstGeom>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Tugas</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mandiri</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D13C94D9-FA9C-E48B-9BDA-5B3C7F4919C0}"/>
              </a:ext>
            </a:extLst>
          </p:cNvPr>
          <p:cNvSpPr txBox="1">
            <a:spLocks/>
          </p:cNvSpPr>
          <p:nvPr/>
        </p:nvSpPr>
        <p:spPr>
          <a:xfrm>
            <a:off x="251520" y="1196752"/>
            <a:ext cx="4320480" cy="4929411"/>
          </a:xfrm>
          <a:prstGeom prst="rect">
            <a:avLst/>
          </a:prstGeom>
        </p:spPr>
        <p:txBody>
          <a:bodyPr vert="horz" lIns="91440" tIns="45720" rIns="91440" bIns="45720" rtlCol="0">
            <a:normAutofit fontScale="6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dirty="0">
                <a:solidFill>
                  <a:schemeClr val="tx1"/>
                </a:solidFill>
                <a:latin typeface="Cambria" panose="02040503050406030204" pitchFamily="18" charset="0"/>
                <a:cs typeface="Arial" panose="020B0604020202020204" pitchFamily="34" charset="0"/>
              </a:rPr>
              <a:t>🎯 Deskripsi Tugas:Mahasiswa diminta untuk merancang dan menyusun sebuah rencana proyek wisata secara terstruktur, berdasarkan tahapan dan dokumen yang telah dipelajari dalam materi perkuliahan.</a:t>
            </a:r>
            <a:endParaRPr lang="en-US" sz="2600"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 Petunjuk Umum:</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Pilih ide proyek wisata yang relevan dengan potensi di daerah tertentu (misal: wisata alam, budaya, desa wisata, wisata edukasi, dll).</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Susun perencanaan proyek wisata yang mencakup:</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Nama proyek dan lokasi</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Tujuan dan ruang lingkup</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Identifikasi stakeholderStudi kelayakan singkat (teknis, sosial, lingkungan)</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Estimasi anggaran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lengkap</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jelas</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Jadwal pelaksanaan (gunakan tabel atau Gantt Chart sederhana)</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Identifikasi risiko dan strategi mitigasiRencana manajemen sumber daya (SDM dan material)</a:t>
            </a:r>
          </a:p>
        </p:txBody>
      </p:sp>
      <p:sp>
        <p:nvSpPr>
          <p:cNvPr id="2" name="Content Placeholder 2">
            <a:extLst>
              <a:ext uri="{FF2B5EF4-FFF2-40B4-BE49-F238E27FC236}">
                <a16:creationId xmlns:a16="http://schemas.microsoft.com/office/drawing/2014/main" id="{D91C261F-BE08-9347-6958-2A1AF899EAB5}"/>
              </a:ext>
            </a:extLst>
          </p:cNvPr>
          <p:cNvSpPr txBox="1">
            <a:spLocks/>
          </p:cNvSpPr>
          <p:nvPr/>
        </p:nvSpPr>
        <p:spPr>
          <a:xfrm>
            <a:off x="4572000" y="1137969"/>
            <a:ext cx="4392488" cy="49294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dirty="0">
                <a:solidFill>
                  <a:schemeClr val="tx1"/>
                </a:solidFill>
                <a:latin typeface="Cambria" panose="02040503050406030204" pitchFamily="18" charset="0"/>
                <a:cs typeface="Arial" panose="020B0604020202020204" pitchFamily="34" charset="0"/>
              </a:rPr>
              <a:t>3. </a:t>
            </a:r>
            <a:r>
              <a:rPr lang="id-ID" sz="2600" dirty="0">
                <a:solidFill>
                  <a:schemeClr val="tx1"/>
                </a:solidFill>
                <a:latin typeface="Cambria" panose="02040503050406030204" pitchFamily="18" charset="0"/>
                <a:cs typeface="Arial" panose="020B0604020202020204" pitchFamily="34" charset="0"/>
              </a:rPr>
              <a:t>Sertakan penyusunan dokumen proyek berikut:</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Dokumen inisiasi proyek</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Proposal proyek wisata</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Rencana proyek (Project Plan)</a:t>
            </a:r>
            <a:endParaRPr lang="en-US" sz="2600"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 Deadline Pengumpulan:</a:t>
            </a:r>
            <a:r>
              <a:rPr lang="en-US" sz="2600" dirty="0">
                <a:solidFill>
                  <a:schemeClr val="tx1"/>
                </a:solidFill>
                <a:latin typeface="Cambria" panose="02040503050406030204" pitchFamily="18" charset="0"/>
                <a:cs typeface="Arial" panose="020B0604020202020204" pitchFamily="34" charset="0"/>
              </a:rPr>
              <a:t>17 April 2025</a:t>
            </a:r>
          </a:p>
          <a:p>
            <a:pPr algn="l"/>
            <a:r>
              <a:rPr lang="id-ID" sz="2600" dirty="0">
                <a:solidFill>
                  <a:schemeClr val="tx1"/>
                </a:solidFill>
                <a:latin typeface="Cambria" panose="02040503050406030204" pitchFamily="18" charset="0"/>
                <a:cs typeface="Arial" panose="020B0604020202020204" pitchFamily="34" charset="0"/>
              </a:rPr>
              <a:t>Format: PD</a:t>
            </a:r>
            <a:r>
              <a:rPr lang="en-US" sz="2600" dirty="0">
                <a:solidFill>
                  <a:schemeClr val="tx1"/>
                </a:solidFill>
                <a:latin typeface="Cambria" panose="02040503050406030204" pitchFamily="18" charset="0"/>
                <a:cs typeface="Arial" panose="020B0604020202020204" pitchFamily="34" charset="0"/>
              </a:rPr>
              <a:t>F</a:t>
            </a:r>
          </a:p>
          <a:p>
            <a:pPr algn="l"/>
            <a:r>
              <a:rPr lang="id-ID" sz="2600" dirty="0">
                <a:solidFill>
                  <a:schemeClr val="tx1"/>
                </a:solidFill>
                <a:latin typeface="Cambria" panose="02040503050406030204" pitchFamily="18" charset="0"/>
                <a:cs typeface="Arial" panose="020B0604020202020204" pitchFamily="34" charset="0"/>
              </a:rPr>
              <a:t>Pengumpulan: </a:t>
            </a:r>
            <a:r>
              <a:rPr lang="en-US" sz="2600" dirty="0">
                <a:solidFill>
                  <a:schemeClr val="tx1"/>
                </a:solidFill>
                <a:latin typeface="Cambria" panose="02040503050406030204" pitchFamily="18" charset="0"/>
                <a:cs typeface="Arial" panose="020B0604020202020204" pitchFamily="34" charset="0"/>
              </a:rPr>
              <a:t>upload google drive (link pada group)</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077976842"/>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Perencanaan Proyek Wisata dan Penyusunan Dokumen Proyek Wisata</a:t>
            </a:r>
          </a:p>
        </p:txBody>
      </p:sp>
      <p:sp>
        <p:nvSpPr>
          <p:cNvPr id="4" name="Content Placeholder 2"/>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b="1" dirty="0">
                <a:solidFill>
                  <a:schemeClr val="tx1"/>
                </a:solidFill>
                <a:latin typeface="Cambria" panose="02040503050406030204" pitchFamily="18" charset="0"/>
                <a:cs typeface="Arial" panose="020B0604020202020204" pitchFamily="34" charset="0"/>
              </a:rPr>
              <a:t>Pendahuluan</a:t>
            </a:r>
            <a:endParaRPr lang="en-US" sz="2600" b="1"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Perencanaan proyek wisata merupakan tahap awal dan terpenting dalam mengelola proyek pariwisata. Perencanaan yang matang akan menentukan arah, efisiensi, dan keberhasilan pelaksanaan proyek. Perencanaan ini mencakup identifikasi tujuan, pengalokasian sumber daya, estimasi waktu dan anggaran, serta penyusunan dokumen formal proyek.</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D866C-4569-A682-B669-CBD1D081786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23037AE-81A3-E4CC-CFDD-A714ED592151}"/>
              </a:ext>
            </a:extLst>
          </p:cNvPr>
          <p:cNvSpPr txBox="1">
            <a:spLocks/>
          </p:cNvSpPr>
          <p:nvPr/>
        </p:nvSpPr>
        <p:spPr>
          <a:xfrm>
            <a:off x="457200" y="980728"/>
            <a:ext cx="8229600" cy="514543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sz="2600" b="1" dirty="0">
                <a:solidFill>
                  <a:schemeClr val="tx1"/>
                </a:solidFill>
                <a:latin typeface="Cambria" panose="02040503050406030204" pitchFamily="18" charset="0"/>
                <a:cs typeface="Arial" panose="020B0604020202020204" pitchFamily="34" charset="0"/>
              </a:rPr>
              <a:t>Pengertian Perencanaan Proyek Wisata</a:t>
            </a:r>
            <a:endParaRPr lang="en-US" sz="2600" b="1"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Perencanaan proyek wisata adalah proses sistematis untuk menetapkan langkah-langkah dan strategi yang diperlukan guna melaksanakan proyek pengembangan atau revitalisasi destinasi wisata. Perencanaan dilakukan dengan memperhatikan aspek sosial, ekonomi, budaya, dan lingkungan.</a:t>
            </a:r>
          </a:p>
        </p:txBody>
      </p:sp>
    </p:spTree>
    <p:extLst>
      <p:ext uri="{BB962C8B-B14F-4D97-AF65-F5344CB8AC3E}">
        <p14:creationId xmlns:p14="http://schemas.microsoft.com/office/powerpoint/2010/main" val="358650821"/>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F555A-E6ED-E914-E119-723FB29078E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D2FBA60-C6C2-295C-47CB-727388531FC2}"/>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Komponen Perencanaan Proyek Wisata</a:t>
            </a:r>
          </a:p>
        </p:txBody>
      </p:sp>
      <p:sp>
        <p:nvSpPr>
          <p:cNvPr id="4" name="Content Placeholder 2">
            <a:extLst>
              <a:ext uri="{FF2B5EF4-FFF2-40B4-BE49-F238E27FC236}">
                <a16:creationId xmlns:a16="http://schemas.microsoft.com/office/drawing/2014/main" id="{AD345025-E230-4BE1-DDD1-953FDA6D6277}"/>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Penetapan Tujuan dan Ruang Lingkup Proyek</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Menentukan apa yang ingin dicapai dan cakupan kegiatan proyek.</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Contoh: Pembangunan desa wisata berbasis budaya.</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2. </a:t>
            </a:r>
            <a:r>
              <a:rPr lang="id-ID" sz="2600" b="1" dirty="0">
                <a:solidFill>
                  <a:schemeClr val="tx1"/>
                </a:solidFill>
                <a:latin typeface="Cambria" panose="02040503050406030204" pitchFamily="18" charset="0"/>
                <a:cs typeface="Arial" panose="020B0604020202020204" pitchFamily="34" charset="0"/>
              </a:rPr>
              <a:t>Identifikasi Stakeholder</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Mengenal pihak-pihak yang terlibat, seperti pemerintah daerah, masyarakat lokal, investor, dan wisatawan.</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404006588"/>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7F70C-D6E5-01AC-DEFF-82A40D5489C8}"/>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B349B5A-0185-BE04-A165-2BC76D51252F}"/>
              </a:ext>
            </a:extLst>
          </p:cNvPr>
          <p:cNvSpPr txBox="1">
            <a:spLocks/>
          </p:cNvSpPr>
          <p:nvPr/>
        </p:nvSpPr>
        <p:spPr>
          <a:xfrm>
            <a:off x="457200" y="836712"/>
            <a:ext cx="8229600" cy="528945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3. </a:t>
            </a:r>
            <a:r>
              <a:rPr lang="id-ID" sz="2600" b="1" dirty="0">
                <a:solidFill>
                  <a:schemeClr val="tx1"/>
                </a:solidFill>
                <a:latin typeface="Cambria" panose="02040503050406030204" pitchFamily="18" charset="0"/>
                <a:cs typeface="Arial" panose="020B0604020202020204" pitchFamily="34" charset="0"/>
              </a:rPr>
              <a:t>Studi Kelayakan</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Melakukan analisis teknis, ekonomi, sosial, dan lingkungan terhadap ide proyek.</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Contoh: Analisis dampak pembangunan resort terhadap lingkungan pesisir.</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4. </a:t>
            </a:r>
            <a:r>
              <a:rPr lang="id-ID" sz="2600" b="1" dirty="0">
                <a:solidFill>
                  <a:schemeClr val="tx1"/>
                </a:solidFill>
                <a:latin typeface="Cambria" panose="02040503050406030204" pitchFamily="18" charset="0"/>
                <a:cs typeface="Arial" panose="020B0604020202020204" pitchFamily="34" charset="0"/>
              </a:rPr>
              <a:t>Perencanaan Anggaran</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Menyusun estimasi biaya untuk tiap komponen proyek.</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28579430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19ABF-E8B7-BAB5-5317-6E3A5C64628A}"/>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C4E84EF-0090-704C-3782-026024E5E891}"/>
              </a:ext>
            </a:extLst>
          </p:cNvPr>
          <p:cNvSpPr txBox="1">
            <a:spLocks/>
          </p:cNvSpPr>
          <p:nvPr/>
        </p:nvSpPr>
        <p:spPr>
          <a:xfrm>
            <a:off x="457200" y="836712"/>
            <a:ext cx="8229600" cy="528945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5. </a:t>
            </a:r>
            <a:r>
              <a:rPr lang="id-ID" sz="2600" b="1" dirty="0">
                <a:solidFill>
                  <a:schemeClr val="tx1"/>
                </a:solidFill>
                <a:latin typeface="Cambria" panose="02040503050406030204" pitchFamily="18" charset="0"/>
                <a:cs typeface="Arial" panose="020B0604020202020204" pitchFamily="34" charset="0"/>
              </a:rPr>
              <a:t>Perencanaan Jadwal (Timeline)</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Menyusun waktu pelaksanaan setiap tahapan proyek</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6. </a:t>
            </a:r>
            <a:r>
              <a:rPr lang="id-ID" sz="2600" b="1" dirty="0">
                <a:solidFill>
                  <a:schemeClr val="tx1"/>
                </a:solidFill>
                <a:latin typeface="Cambria" panose="02040503050406030204" pitchFamily="18" charset="0"/>
                <a:cs typeface="Arial" panose="020B0604020202020204" pitchFamily="34" charset="0"/>
              </a:rPr>
              <a:t>Perencanaan Risiko</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Mengidentifikasi potensi risiko dan strategi mitigasi.</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7. </a:t>
            </a:r>
            <a:r>
              <a:rPr lang="id-ID" sz="2600" b="1" dirty="0">
                <a:solidFill>
                  <a:schemeClr val="tx1"/>
                </a:solidFill>
                <a:latin typeface="Cambria" panose="02040503050406030204" pitchFamily="18" charset="0"/>
                <a:cs typeface="Arial" panose="020B0604020202020204" pitchFamily="34" charset="0"/>
              </a:rPr>
              <a:t>Rencana Manajemen Sumber Daya</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Mengatur tenaga kerja, peralatan, dan bahan pendukung.</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085893414"/>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6E4C7-EB86-7E40-1F12-986C9A9048B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1CBEEC2-3DC7-BFD0-EA43-102154C8E844}"/>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Penyusunan Dokumen Proyek Wisata</a:t>
            </a:r>
          </a:p>
        </p:txBody>
      </p:sp>
      <p:sp>
        <p:nvSpPr>
          <p:cNvPr id="4" name="Content Placeholder 2">
            <a:extLst>
              <a:ext uri="{FF2B5EF4-FFF2-40B4-BE49-F238E27FC236}">
                <a16:creationId xmlns:a16="http://schemas.microsoft.com/office/drawing/2014/main" id="{2DDEBE5F-DF10-A4F9-DC3B-36A1FB398F48}"/>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dirty="0">
                <a:solidFill>
                  <a:schemeClr val="tx1"/>
                </a:solidFill>
                <a:latin typeface="Cambria" panose="02040503050406030204" pitchFamily="18" charset="0"/>
                <a:cs typeface="Arial" panose="020B0604020202020204" pitchFamily="34" charset="0"/>
              </a:rPr>
              <a:t>Dokumen proyek wisata berfungsi sebagai dasar pengambilan keputusan, pelaksanaan, dan evaluasi proyek. Dokumen ini juga penting untuk memperoleh dukungan dana dan perizinan dari pemangku kepentingan.Jenis-Jenis Dokumen Proyek Wisata:</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Dokumen Inisiasi Proyek (Project Charter)</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Latar belakang, tujuan, ruang lingkup awal, pihak terkait, dan tolok ukur keberhasilan proyek.</a:t>
            </a:r>
            <a:endParaRPr lang="en-US" sz="2600" dirty="0">
              <a:solidFill>
                <a:schemeClr val="tx1"/>
              </a:solidFill>
              <a:latin typeface="Cambria" panose="02040503050406030204" pitchFamily="18" charset="0"/>
              <a:cs typeface="Arial" panose="020B0604020202020204" pitchFamily="34" charset="0"/>
            </a:endParaRPr>
          </a:p>
          <a:p>
            <a:pPr algn="l"/>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969406828"/>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E3C0C-DA2B-7DD1-4227-693AE236544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CF57911-3A13-5CE7-3C77-923FCFBB1167}"/>
              </a:ext>
            </a:extLst>
          </p:cNvPr>
          <p:cNvSpPr txBox="1">
            <a:spLocks/>
          </p:cNvSpPr>
          <p:nvPr/>
        </p:nvSpPr>
        <p:spPr>
          <a:xfrm>
            <a:off x="457200" y="836712"/>
            <a:ext cx="8229600" cy="528945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Tx/>
              <a:buChar char="-"/>
            </a:pPr>
            <a:endParaRPr lang="en-US" sz="2600" dirty="0">
              <a:solidFill>
                <a:schemeClr val="tx1"/>
              </a:solidFill>
              <a:latin typeface="Cambria" panose="02040503050406030204" pitchFamily="18" charset="0"/>
              <a:cs typeface="Arial" panose="020B0604020202020204" pitchFamily="34" charset="0"/>
            </a:endParaRPr>
          </a:p>
          <a:p>
            <a:pPr algn="l"/>
            <a:r>
              <a:rPr lang="en-US" sz="2600" dirty="0">
                <a:solidFill>
                  <a:schemeClr val="tx1"/>
                </a:solidFill>
                <a:latin typeface="Cambria" panose="02040503050406030204" pitchFamily="18" charset="0"/>
                <a:cs typeface="Arial" panose="020B0604020202020204" pitchFamily="34" charset="0"/>
              </a:rPr>
              <a:t>2. </a:t>
            </a:r>
            <a:r>
              <a:rPr lang="id-ID" sz="2600" b="1" dirty="0">
                <a:solidFill>
                  <a:schemeClr val="tx1"/>
                </a:solidFill>
                <a:latin typeface="Cambria" panose="02040503050406030204" pitchFamily="18" charset="0"/>
                <a:cs typeface="Arial" panose="020B0604020202020204" pitchFamily="34" charset="0"/>
              </a:rPr>
              <a:t>Proposal Proyek Wisata</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Rancangan lengkap yang mencakup tujuan, kegiatan, sasaran, manfaat, lokasi, anggaran, dan jadwal.</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Digunakan untuk pengajuan dana atau dukungan kebijakan.</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endParaRPr lang="en-US" sz="2600" dirty="0">
              <a:solidFill>
                <a:schemeClr val="tx1"/>
              </a:solidFill>
              <a:latin typeface="Cambria" panose="02040503050406030204" pitchFamily="18" charset="0"/>
              <a:cs typeface="Arial" panose="020B0604020202020204" pitchFamily="34" charset="0"/>
            </a:endParaRPr>
          </a:p>
          <a:p>
            <a:pPr algn="l"/>
            <a:r>
              <a:rPr lang="en-US" sz="2600" dirty="0">
                <a:solidFill>
                  <a:schemeClr val="tx1"/>
                </a:solidFill>
                <a:latin typeface="Cambria" panose="02040503050406030204" pitchFamily="18" charset="0"/>
                <a:cs typeface="Arial" panose="020B0604020202020204" pitchFamily="34" charset="0"/>
              </a:rPr>
              <a:t>3. </a:t>
            </a:r>
            <a:r>
              <a:rPr lang="id-ID" sz="2600" b="1" dirty="0">
                <a:solidFill>
                  <a:schemeClr val="tx1"/>
                </a:solidFill>
                <a:latin typeface="Cambria" panose="02040503050406030204" pitchFamily="18" charset="0"/>
                <a:cs typeface="Arial" panose="020B0604020202020204" pitchFamily="34" charset="0"/>
              </a:rPr>
              <a:t>Rencana Proyek (Project Plan)</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Dokumen terperinci yang mengatur semua aspek operasional proyek (WBS, timeline, logistik, komunikasi, dsb).</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470509065"/>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306B1-2631-932C-FA17-C0418205B948}"/>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48F0211-A56A-B3FD-500E-D96090A3ADEC}"/>
              </a:ext>
            </a:extLst>
          </p:cNvPr>
          <p:cNvSpPr txBox="1">
            <a:spLocks/>
          </p:cNvSpPr>
          <p:nvPr/>
        </p:nvSpPr>
        <p:spPr>
          <a:xfrm>
            <a:off x="457200" y="836712"/>
            <a:ext cx="8229600" cy="528945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Tx/>
              <a:buChar char="-"/>
            </a:pPr>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4. </a:t>
            </a:r>
            <a:r>
              <a:rPr lang="nn-NO" sz="2600" b="1" dirty="0">
                <a:solidFill>
                  <a:schemeClr val="tx1"/>
                </a:solidFill>
                <a:latin typeface="Cambria" panose="02040503050406030204" pitchFamily="18" charset="0"/>
                <a:cs typeface="Arial" panose="020B0604020202020204" pitchFamily="34" charset="0"/>
              </a:rPr>
              <a:t>Studi Kelayakan</a:t>
            </a:r>
          </a:p>
          <a:p>
            <a:pPr marL="457200" indent="-457200" algn="l">
              <a:buFontTx/>
              <a:buChar char="-"/>
            </a:pPr>
            <a:r>
              <a:rPr lang="nn-NO" sz="2600" dirty="0">
                <a:solidFill>
                  <a:schemeClr val="tx1"/>
                </a:solidFill>
                <a:latin typeface="Cambria" panose="02040503050406030204" pitchFamily="18" charset="0"/>
                <a:cs typeface="Arial" panose="020B0604020202020204" pitchFamily="34" charset="0"/>
              </a:rPr>
              <a:t>Dokumen evaluasi kelayakan teknis, finansial, sosial, dan lingkungan.</a:t>
            </a:r>
          </a:p>
          <a:p>
            <a:pPr algn="l"/>
            <a:endParaRPr lang="nn-NO" sz="2600" b="1" dirty="0">
              <a:solidFill>
                <a:schemeClr val="tx1"/>
              </a:solidFill>
              <a:latin typeface="Cambria" panose="02040503050406030204" pitchFamily="18" charset="0"/>
              <a:cs typeface="Arial" panose="020B0604020202020204" pitchFamily="34" charset="0"/>
            </a:endParaRPr>
          </a:p>
          <a:p>
            <a:pPr algn="l"/>
            <a:r>
              <a:rPr lang="nn-NO" sz="2600" b="1" dirty="0">
                <a:solidFill>
                  <a:schemeClr val="tx1"/>
                </a:solidFill>
                <a:latin typeface="Cambria" panose="02040503050406030204" pitchFamily="18" charset="0"/>
                <a:cs typeface="Arial" panose="020B0604020202020204" pitchFamily="34" charset="0"/>
              </a:rPr>
              <a:t>5. Dokumen Monitoring dan Evaluasi (MONEV)</a:t>
            </a:r>
          </a:p>
          <a:p>
            <a:pPr marL="457200" indent="-457200" algn="l">
              <a:buFontTx/>
              <a:buChar char="-"/>
            </a:pPr>
            <a:r>
              <a:rPr lang="nn-NO" sz="2600" dirty="0">
                <a:solidFill>
                  <a:schemeClr val="tx1"/>
                </a:solidFill>
                <a:latin typeface="Cambria" panose="02040503050406030204" pitchFamily="18" charset="0"/>
                <a:cs typeface="Arial" panose="020B0604020202020204" pitchFamily="34" charset="0"/>
              </a:rPr>
              <a:t>Format pelaporan berkala, indikator capaian, dan mekanisme evaluasi kinerja proyek.</a:t>
            </a:r>
          </a:p>
          <a:p>
            <a:pPr marL="457200" indent="-457200" algn="l">
              <a:buFontTx/>
              <a:buChar char="-"/>
            </a:pP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735190155"/>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3203</TotalTime>
  <Words>808</Words>
  <Application>Microsoft Office PowerPoint</Application>
  <PresentationFormat>On-screen Show (4:3)</PresentationFormat>
  <Paragraphs>89</Paragraphs>
  <Slides>12</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467</cp:revision>
  <cp:lastPrinted>2017-08-29T02:54:51Z</cp:lastPrinted>
  <dcterms:created xsi:type="dcterms:W3CDTF">2010-04-18T12:06:30Z</dcterms:created>
  <dcterms:modified xsi:type="dcterms:W3CDTF">2025-04-09T18:09:50Z</dcterms:modified>
</cp:coreProperties>
</file>