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0" r:id="rId2"/>
    <p:sldId id="322" r:id="rId3"/>
    <p:sldId id="407" r:id="rId4"/>
    <p:sldId id="408" r:id="rId5"/>
    <p:sldId id="409" r:id="rId6"/>
    <p:sldId id="410" r:id="rId7"/>
    <p:sldId id="411" r:id="rId8"/>
    <p:sldId id="412" r:id="rId9"/>
    <p:sldId id="414" r:id="rId10"/>
    <p:sldId id="413" r:id="rId11"/>
    <p:sldId id="415" r:id="rId12"/>
    <p:sldId id="416" r:id="rId13"/>
    <p:sldId id="417" r:id="rId14"/>
    <p:sldId id="418" r:id="rId15"/>
    <p:sldId id="419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388" r:id="rId26"/>
  </p:sldIdLst>
  <p:sldSz cx="9906000" cy="6858000" type="A4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91203" autoAdjust="0"/>
  </p:normalViewPr>
  <p:slideViewPr>
    <p:cSldViewPr>
      <p:cViewPr varScale="1">
        <p:scale>
          <a:sx n="66" d="100"/>
          <a:sy n="66" d="100"/>
        </p:scale>
        <p:origin x="1182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9"/>
        <p:guide pos="21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9DEC0-297C-4147-B65F-5584B8953F3A}" type="doc">
      <dgm:prSet loTypeId="urn:microsoft.com/office/officeart/2005/8/layout/hProcess7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D53C7-9233-4647-824B-D3ECF7F21515}">
      <dgm:prSet phldrT="[Text]" custT="1"/>
      <dgm:spPr/>
      <dgm:t>
        <a:bodyPr/>
        <a:lstStyle/>
        <a:p>
          <a:endParaRPr lang="en-US" sz="1600" dirty="0"/>
        </a:p>
      </dgm:t>
    </dgm:pt>
    <dgm:pt modelId="{DAE7449C-DE67-4087-B4CA-1F58D15C55D8}" type="parTrans" cxnId="{3FC41BB8-722D-40EA-8F5F-FC696B79D60A}">
      <dgm:prSet/>
      <dgm:spPr/>
      <dgm:t>
        <a:bodyPr/>
        <a:lstStyle/>
        <a:p>
          <a:endParaRPr lang="en-US"/>
        </a:p>
      </dgm:t>
    </dgm:pt>
    <dgm:pt modelId="{320D94BE-EBA8-4921-922F-8918BA488F42}" type="sibTrans" cxnId="{3FC41BB8-722D-40EA-8F5F-FC696B79D60A}">
      <dgm:prSet/>
      <dgm:spPr/>
      <dgm:t>
        <a:bodyPr/>
        <a:lstStyle/>
        <a:p>
          <a:endParaRPr lang="en-US"/>
        </a:p>
      </dgm:t>
    </dgm:pt>
    <dgm:pt modelId="{90D4F5DD-75B7-4EFE-B754-0F935C163E3B}">
      <dgm:prSet phldrT="[Text]" custT="1"/>
      <dgm:spPr/>
      <dgm:t>
        <a:bodyPr/>
        <a:lstStyle/>
        <a:p>
          <a:r>
            <a:rPr lang="en-US" sz="2000" kern="1200">
              <a:latin typeface="Arial" charset="0"/>
              <a:ea typeface="+mn-ea"/>
              <a:cs typeface="+mn-cs"/>
            </a:rPr>
            <a:t>Ayat jurnal penutup untuk akun-akun pendapatan</a:t>
          </a:r>
          <a:endParaRPr lang="en-US" sz="2000" kern="1200" dirty="0">
            <a:latin typeface="Arial" charset="0"/>
            <a:ea typeface="+mn-ea"/>
            <a:cs typeface="+mn-cs"/>
          </a:endParaRPr>
        </a:p>
      </dgm:t>
    </dgm:pt>
    <dgm:pt modelId="{7117B355-0DA5-4A3A-A04F-E6D12052825B}" type="parTrans" cxnId="{EF47E0FA-C503-4265-9F28-3D08E50A7B68}">
      <dgm:prSet/>
      <dgm:spPr/>
      <dgm:t>
        <a:bodyPr/>
        <a:lstStyle/>
        <a:p>
          <a:endParaRPr lang="en-US"/>
        </a:p>
      </dgm:t>
    </dgm:pt>
    <dgm:pt modelId="{8EE94169-D7DC-4FAD-933C-DAD5C0410AAE}" type="sibTrans" cxnId="{EF47E0FA-C503-4265-9F28-3D08E50A7B68}">
      <dgm:prSet/>
      <dgm:spPr/>
      <dgm:t>
        <a:bodyPr/>
        <a:lstStyle/>
        <a:p>
          <a:endParaRPr lang="en-US"/>
        </a:p>
      </dgm:t>
    </dgm:pt>
    <dgm:pt modelId="{A98B8589-0EB0-4703-B876-0E40D5777732}">
      <dgm:prSet phldrT="[Text]"/>
      <dgm:spPr/>
      <dgm:t>
        <a:bodyPr/>
        <a:lstStyle/>
        <a:p>
          <a:endParaRPr lang="en-US" dirty="0"/>
        </a:p>
      </dgm:t>
    </dgm:pt>
    <dgm:pt modelId="{50B7453A-733F-4B4C-A8E3-2F42F9CD5C5E}" type="parTrans" cxnId="{D1364908-9390-48E4-8872-5DBEA748266F}">
      <dgm:prSet/>
      <dgm:spPr/>
      <dgm:t>
        <a:bodyPr/>
        <a:lstStyle/>
        <a:p>
          <a:endParaRPr lang="en-US"/>
        </a:p>
      </dgm:t>
    </dgm:pt>
    <dgm:pt modelId="{F14F4043-94D8-4D47-9119-A9A144296D67}" type="sibTrans" cxnId="{D1364908-9390-48E4-8872-5DBEA748266F}">
      <dgm:prSet/>
      <dgm:spPr/>
      <dgm:t>
        <a:bodyPr/>
        <a:lstStyle/>
        <a:p>
          <a:endParaRPr lang="en-US"/>
        </a:p>
      </dgm:t>
    </dgm:pt>
    <dgm:pt modelId="{B30A6675-A3DF-487B-9D08-EFC2B125F457}">
      <dgm:prSet phldrT="[Text]" custT="1"/>
      <dgm:spPr/>
      <dgm:t>
        <a:bodyPr/>
        <a:lstStyle/>
        <a:p>
          <a:r>
            <a:rPr lang="en-US" sz="2000" kern="1200" dirty="0" err="1">
              <a:latin typeface="Arial" charset="0"/>
              <a:ea typeface="+mn-ea"/>
              <a:cs typeface="+mn-cs"/>
            </a:rPr>
            <a:t>Ayat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jurnal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penutup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untuk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akun-akun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beban</a:t>
          </a:r>
          <a:endParaRPr lang="en-US" sz="2000" kern="1200" dirty="0">
            <a:latin typeface="Arial" charset="0"/>
            <a:ea typeface="+mn-ea"/>
            <a:cs typeface="+mn-cs"/>
          </a:endParaRPr>
        </a:p>
      </dgm:t>
    </dgm:pt>
    <dgm:pt modelId="{07BD9FA1-6B18-4C07-8CE5-33667B3059A9}" type="parTrans" cxnId="{D50BD16D-2446-4037-AE7A-C86B8232860E}">
      <dgm:prSet/>
      <dgm:spPr/>
      <dgm:t>
        <a:bodyPr/>
        <a:lstStyle/>
        <a:p>
          <a:endParaRPr lang="en-US"/>
        </a:p>
      </dgm:t>
    </dgm:pt>
    <dgm:pt modelId="{1343260D-05EC-462A-91E0-753DAC51AD24}" type="sibTrans" cxnId="{D50BD16D-2446-4037-AE7A-C86B8232860E}">
      <dgm:prSet/>
      <dgm:spPr/>
      <dgm:t>
        <a:bodyPr/>
        <a:lstStyle/>
        <a:p>
          <a:endParaRPr lang="en-US"/>
        </a:p>
      </dgm:t>
    </dgm:pt>
    <dgm:pt modelId="{7A4811E0-33E7-4503-B01A-236EE87B03DD}">
      <dgm:prSet phldrT="[Text]"/>
      <dgm:spPr/>
      <dgm:t>
        <a:bodyPr/>
        <a:lstStyle/>
        <a:p>
          <a:endParaRPr lang="en-US" dirty="0"/>
        </a:p>
      </dgm:t>
    </dgm:pt>
    <dgm:pt modelId="{E0CD3A98-2FDB-42C2-A129-1F70885B63B6}" type="parTrans" cxnId="{3F796FF5-7206-40E0-A9AD-A48B286521D2}">
      <dgm:prSet/>
      <dgm:spPr/>
      <dgm:t>
        <a:bodyPr/>
        <a:lstStyle/>
        <a:p>
          <a:endParaRPr lang="en-US"/>
        </a:p>
      </dgm:t>
    </dgm:pt>
    <dgm:pt modelId="{FCA0AD6E-161C-4A1A-9CA6-7E366D8BC508}" type="sibTrans" cxnId="{3F796FF5-7206-40E0-A9AD-A48B286521D2}">
      <dgm:prSet/>
      <dgm:spPr/>
      <dgm:t>
        <a:bodyPr/>
        <a:lstStyle/>
        <a:p>
          <a:endParaRPr lang="en-US"/>
        </a:p>
      </dgm:t>
    </dgm:pt>
    <dgm:pt modelId="{2BEA4357-A7DB-4B14-B4D8-0D63A0EBD291}">
      <dgm:prSet phldrT="[Text]" custT="1"/>
      <dgm:spPr/>
      <dgm:t>
        <a:bodyPr/>
        <a:lstStyle/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en-US" sz="2000" kern="1200">
              <a:latin typeface="Arial" charset="0"/>
              <a:ea typeface="+mn-ea"/>
              <a:cs typeface="+mn-cs"/>
            </a:rPr>
            <a:t>Ayat jurnal penutup untuk akun prive</a:t>
          </a:r>
          <a:endParaRPr lang="en-US" sz="2000" kern="1200" dirty="0">
            <a:latin typeface="Arial" charset="0"/>
            <a:ea typeface="+mn-ea"/>
            <a:cs typeface="+mn-cs"/>
          </a:endParaRPr>
        </a:p>
      </dgm:t>
    </dgm:pt>
    <dgm:pt modelId="{0FEE77A0-359A-45EF-A47C-75C288E0B659}" type="parTrans" cxnId="{D5613EF8-3A39-433C-B56E-E8A730EFC4F2}">
      <dgm:prSet/>
      <dgm:spPr/>
      <dgm:t>
        <a:bodyPr/>
        <a:lstStyle/>
        <a:p>
          <a:endParaRPr lang="en-US"/>
        </a:p>
      </dgm:t>
    </dgm:pt>
    <dgm:pt modelId="{830AD0DC-692E-4E7F-A56C-4E18E55205B4}" type="sibTrans" cxnId="{D5613EF8-3A39-433C-B56E-E8A730EFC4F2}">
      <dgm:prSet/>
      <dgm:spPr/>
      <dgm:t>
        <a:bodyPr/>
        <a:lstStyle/>
        <a:p>
          <a:endParaRPr lang="en-US"/>
        </a:p>
      </dgm:t>
    </dgm:pt>
    <dgm:pt modelId="{8B8B1A8B-8BB5-479B-8922-6D9B6876948E}">
      <dgm:prSet phldrT="[Text]"/>
      <dgm:spPr/>
      <dgm:t>
        <a:bodyPr/>
        <a:lstStyle/>
        <a:p>
          <a:endParaRPr lang="en-US" dirty="0"/>
        </a:p>
      </dgm:t>
    </dgm:pt>
    <dgm:pt modelId="{49A83138-4E5C-4920-83CF-FD6E5EB29E1D}" type="parTrans" cxnId="{81EEC028-4B43-49E5-94B6-857C8BFB525C}">
      <dgm:prSet/>
      <dgm:spPr/>
      <dgm:t>
        <a:bodyPr/>
        <a:lstStyle/>
        <a:p>
          <a:endParaRPr lang="en-US"/>
        </a:p>
      </dgm:t>
    </dgm:pt>
    <dgm:pt modelId="{F0A46C1C-B2E5-412E-9146-C9C3AA5FA10E}" type="sibTrans" cxnId="{81EEC028-4B43-49E5-94B6-857C8BFB525C}">
      <dgm:prSet/>
      <dgm:spPr/>
      <dgm:t>
        <a:bodyPr/>
        <a:lstStyle/>
        <a:p>
          <a:endParaRPr lang="en-US"/>
        </a:p>
      </dgm:t>
    </dgm:pt>
    <dgm:pt modelId="{B9DF6C84-1DB2-4A35-9FD3-BCEF05ADE679}" type="pres">
      <dgm:prSet presAssocID="{7FD9DEC0-297C-4147-B65F-5584B8953F3A}" presName="Name0" presStyleCnt="0">
        <dgm:presLayoutVars>
          <dgm:dir/>
          <dgm:animLvl val="lvl"/>
          <dgm:resizeHandles val="exact"/>
        </dgm:presLayoutVars>
      </dgm:prSet>
      <dgm:spPr/>
    </dgm:pt>
    <dgm:pt modelId="{2C23A8B5-2EE3-45D8-9C4E-AF1DA1A70F19}" type="pres">
      <dgm:prSet presAssocID="{695D53C7-9233-4647-824B-D3ECF7F21515}" presName="compositeNode" presStyleCnt="0">
        <dgm:presLayoutVars>
          <dgm:bulletEnabled val="1"/>
        </dgm:presLayoutVars>
      </dgm:prSet>
      <dgm:spPr/>
    </dgm:pt>
    <dgm:pt modelId="{F698DBBB-5CEC-4556-BCA7-041A6ADC302B}" type="pres">
      <dgm:prSet presAssocID="{695D53C7-9233-4647-824B-D3ECF7F21515}" presName="bgRect" presStyleLbl="node1" presStyleIdx="0" presStyleCnt="4"/>
      <dgm:spPr/>
    </dgm:pt>
    <dgm:pt modelId="{8FC831C6-89C3-4D80-A249-FB3D2C86DEEC}" type="pres">
      <dgm:prSet presAssocID="{695D53C7-9233-4647-824B-D3ECF7F21515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3C8768E5-3D3E-4BC8-88D3-72C4895CCB37}" type="pres">
      <dgm:prSet presAssocID="{695D53C7-9233-4647-824B-D3ECF7F21515}" presName="childNode" presStyleLbl="node1" presStyleIdx="0" presStyleCnt="4">
        <dgm:presLayoutVars>
          <dgm:bulletEnabled val="1"/>
        </dgm:presLayoutVars>
      </dgm:prSet>
      <dgm:spPr/>
    </dgm:pt>
    <dgm:pt modelId="{15F24D65-B673-4B1E-8CD0-7B966BB4AC69}" type="pres">
      <dgm:prSet presAssocID="{320D94BE-EBA8-4921-922F-8918BA488F42}" presName="hSp" presStyleCnt="0"/>
      <dgm:spPr/>
    </dgm:pt>
    <dgm:pt modelId="{71148F1B-14B3-46D8-BA32-916B53E8A9EB}" type="pres">
      <dgm:prSet presAssocID="{320D94BE-EBA8-4921-922F-8918BA488F42}" presName="vProcSp" presStyleCnt="0"/>
      <dgm:spPr/>
    </dgm:pt>
    <dgm:pt modelId="{C723FEBF-AD51-4A27-AC50-E90374AFF260}" type="pres">
      <dgm:prSet presAssocID="{320D94BE-EBA8-4921-922F-8918BA488F42}" presName="vSp1" presStyleCnt="0"/>
      <dgm:spPr/>
    </dgm:pt>
    <dgm:pt modelId="{B6000380-8B07-4D5F-8F7A-4B69016AE655}" type="pres">
      <dgm:prSet presAssocID="{320D94BE-EBA8-4921-922F-8918BA488F42}" presName="simulatedConn" presStyleLbl="solidFgAcc1" presStyleIdx="0" presStyleCnt="3"/>
      <dgm:spPr/>
    </dgm:pt>
    <dgm:pt modelId="{FFA67DB6-6977-4533-A59B-93E01449D52E}" type="pres">
      <dgm:prSet presAssocID="{320D94BE-EBA8-4921-922F-8918BA488F42}" presName="vSp2" presStyleCnt="0"/>
      <dgm:spPr/>
    </dgm:pt>
    <dgm:pt modelId="{1D6E36FD-721F-465D-AE1E-1B10F71C95A3}" type="pres">
      <dgm:prSet presAssocID="{320D94BE-EBA8-4921-922F-8918BA488F42}" presName="sibTrans" presStyleCnt="0"/>
      <dgm:spPr/>
    </dgm:pt>
    <dgm:pt modelId="{1D761D15-186A-482F-BA6C-E3ABDA97780C}" type="pres">
      <dgm:prSet presAssocID="{A98B8589-0EB0-4703-B876-0E40D5777732}" presName="compositeNode" presStyleCnt="0">
        <dgm:presLayoutVars>
          <dgm:bulletEnabled val="1"/>
        </dgm:presLayoutVars>
      </dgm:prSet>
      <dgm:spPr/>
    </dgm:pt>
    <dgm:pt modelId="{DDE8F872-E81C-49AA-963A-09EB16BC4A46}" type="pres">
      <dgm:prSet presAssocID="{A98B8589-0EB0-4703-B876-0E40D5777732}" presName="bgRect" presStyleLbl="node1" presStyleIdx="1" presStyleCnt="4"/>
      <dgm:spPr/>
    </dgm:pt>
    <dgm:pt modelId="{919EE1D5-C785-4117-9E62-FDDA82B57E40}" type="pres">
      <dgm:prSet presAssocID="{A98B8589-0EB0-4703-B876-0E40D5777732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6684D2F1-FFB0-43FB-923F-32413A79302E}" type="pres">
      <dgm:prSet presAssocID="{A98B8589-0EB0-4703-B876-0E40D5777732}" presName="childNode" presStyleLbl="node1" presStyleIdx="1" presStyleCnt="4">
        <dgm:presLayoutVars>
          <dgm:bulletEnabled val="1"/>
        </dgm:presLayoutVars>
      </dgm:prSet>
      <dgm:spPr/>
    </dgm:pt>
    <dgm:pt modelId="{EC3434D8-9263-4CB1-BE03-EC13A10D0FE6}" type="pres">
      <dgm:prSet presAssocID="{F14F4043-94D8-4D47-9119-A9A144296D67}" presName="hSp" presStyleCnt="0"/>
      <dgm:spPr/>
    </dgm:pt>
    <dgm:pt modelId="{ED4F065B-D1CC-4A04-8539-6CF8F87F8CE3}" type="pres">
      <dgm:prSet presAssocID="{F14F4043-94D8-4D47-9119-A9A144296D67}" presName="vProcSp" presStyleCnt="0"/>
      <dgm:spPr/>
    </dgm:pt>
    <dgm:pt modelId="{316E9622-D81D-4F84-8CE0-A2F009B64EE6}" type="pres">
      <dgm:prSet presAssocID="{F14F4043-94D8-4D47-9119-A9A144296D67}" presName="vSp1" presStyleCnt="0"/>
      <dgm:spPr/>
    </dgm:pt>
    <dgm:pt modelId="{846A3F43-98FF-4BCE-A2E5-9141E44DAC6C}" type="pres">
      <dgm:prSet presAssocID="{F14F4043-94D8-4D47-9119-A9A144296D67}" presName="simulatedConn" presStyleLbl="solidFgAcc1" presStyleIdx="1" presStyleCnt="3"/>
      <dgm:spPr/>
    </dgm:pt>
    <dgm:pt modelId="{C90DB85F-7644-465D-8F1B-088AC66C173F}" type="pres">
      <dgm:prSet presAssocID="{F14F4043-94D8-4D47-9119-A9A144296D67}" presName="vSp2" presStyleCnt="0"/>
      <dgm:spPr/>
    </dgm:pt>
    <dgm:pt modelId="{AB029AE6-DF06-4B0C-B5D6-E76777EDD107}" type="pres">
      <dgm:prSet presAssocID="{F14F4043-94D8-4D47-9119-A9A144296D67}" presName="sibTrans" presStyleCnt="0"/>
      <dgm:spPr/>
    </dgm:pt>
    <dgm:pt modelId="{6BBA37C2-EF95-4A09-8283-762A84814DC5}" type="pres">
      <dgm:prSet presAssocID="{7A4811E0-33E7-4503-B01A-236EE87B03DD}" presName="compositeNode" presStyleCnt="0">
        <dgm:presLayoutVars>
          <dgm:bulletEnabled val="1"/>
        </dgm:presLayoutVars>
      </dgm:prSet>
      <dgm:spPr/>
    </dgm:pt>
    <dgm:pt modelId="{BB1048FE-2014-4AD3-844E-12C42104AB77}" type="pres">
      <dgm:prSet presAssocID="{7A4811E0-33E7-4503-B01A-236EE87B03DD}" presName="bgRect" presStyleLbl="node1" presStyleIdx="2" presStyleCnt="4" custLinFactNeighborX="1649" custLinFactNeighborY="316"/>
      <dgm:spPr/>
    </dgm:pt>
    <dgm:pt modelId="{6A5B7C5E-0BFC-451E-9555-4010528C0EDC}" type="pres">
      <dgm:prSet presAssocID="{7A4811E0-33E7-4503-B01A-236EE87B03DD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87A16194-521A-48C3-B8E9-AA66B4217FC7}" type="pres">
      <dgm:prSet presAssocID="{7A4811E0-33E7-4503-B01A-236EE87B03DD}" presName="childNode" presStyleLbl="node1" presStyleIdx="2" presStyleCnt="4">
        <dgm:presLayoutVars>
          <dgm:bulletEnabled val="1"/>
        </dgm:presLayoutVars>
      </dgm:prSet>
      <dgm:spPr/>
    </dgm:pt>
    <dgm:pt modelId="{26C448BC-9471-413F-A4AB-6EE42A984724}" type="pres">
      <dgm:prSet presAssocID="{FCA0AD6E-161C-4A1A-9CA6-7E366D8BC508}" presName="hSp" presStyleCnt="0"/>
      <dgm:spPr/>
    </dgm:pt>
    <dgm:pt modelId="{23BFCDF7-760C-4572-B6EB-CC1EC94DBBB3}" type="pres">
      <dgm:prSet presAssocID="{FCA0AD6E-161C-4A1A-9CA6-7E366D8BC508}" presName="vProcSp" presStyleCnt="0"/>
      <dgm:spPr/>
    </dgm:pt>
    <dgm:pt modelId="{C38EDC26-F535-4D83-AD88-121DC739D65D}" type="pres">
      <dgm:prSet presAssocID="{FCA0AD6E-161C-4A1A-9CA6-7E366D8BC508}" presName="vSp1" presStyleCnt="0"/>
      <dgm:spPr/>
    </dgm:pt>
    <dgm:pt modelId="{6A50D0F1-826C-468F-A5EF-24F167A49EA7}" type="pres">
      <dgm:prSet presAssocID="{FCA0AD6E-161C-4A1A-9CA6-7E366D8BC508}" presName="simulatedConn" presStyleLbl="solidFgAcc1" presStyleIdx="2" presStyleCnt="3"/>
      <dgm:spPr/>
    </dgm:pt>
    <dgm:pt modelId="{82B0FE3D-88A4-47C6-9F86-9B886672E4EE}" type="pres">
      <dgm:prSet presAssocID="{FCA0AD6E-161C-4A1A-9CA6-7E366D8BC508}" presName="vSp2" presStyleCnt="0"/>
      <dgm:spPr/>
    </dgm:pt>
    <dgm:pt modelId="{5DA2BC87-8521-491A-A24B-18C00E50C51D}" type="pres">
      <dgm:prSet presAssocID="{FCA0AD6E-161C-4A1A-9CA6-7E366D8BC508}" presName="sibTrans" presStyleCnt="0"/>
      <dgm:spPr/>
    </dgm:pt>
    <dgm:pt modelId="{DD4DDE47-F406-4F4F-9969-3381B02F292D}" type="pres">
      <dgm:prSet presAssocID="{8B8B1A8B-8BB5-479B-8922-6D9B6876948E}" presName="compositeNode" presStyleCnt="0">
        <dgm:presLayoutVars>
          <dgm:bulletEnabled val="1"/>
        </dgm:presLayoutVars>
      </dgm:prSet>
      <dgm:spPr/>
    </dgm:pt>
    <dgm:pt modelId="{2A0A482E-86F8-42CD-99AD-6EE47369B043}" type="pres">
      <dgm:prSet presAssocID="{8B8B1A8B-8BB5-479B-8922-6D9B6876948E}" presName="bgRect" presStyleLbl="node1" presStyleIdx="3" presStyleCnt="4" custLinFactNeighborX="1649" custLinFactNeighborY="316"/>
      <dgm:spPr/>
    </dgm:pt>
    <dgm:pt modelId="{89F31C97-2C9B-4FEA-AD79-05437F740033}" type="pres">
      <dgm:prSet presAssocID="{8B8B1A8B-8BB5-479B-8922-6D9B6876948E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274103-5F9B-4474-8857-9E4A8C3555BB}" type="presOf" srcId="{7A4811E0-33E7-4503-B01A-236EE87B03DD}" destId="{6A5B7C5E-0BFC-451E-9555-4010528C0EDC}" srcOrd="1" destOrd="0" presId="urn:microsoft.com/office/officeart/2005/8/layout/hProcess7#1"/>
    <dgm:cxn modelId="{A40CB305-AB26-4016-B078-B97DD2EC3D59}" type="presOf" srcId="{695D53C7-9233-4647-824B-D3ECF7F21515}" destId="{F698DBBB-5CEC-4556-BCA7-041A6ADC302B}" srcOrd="0" destOrd="0" presId="urn:microsoft.com/office/officeart/2005/8/layout/hProcess7#1"/>
    <dgm:cxn modelId="{D1364908-9390-48E4-8872-5DBEA748266F}" srcId="{7FD9DEC0-297C-4147-B65F-5584B8953F3A}" destId="{A98B8589-0EB0-4703-B876-0E40D5777732}" srcOrd="1" destOrd="0" parTransId="{50B7453A-733F-4B4C-A8E3-2F42F9CD5C5E}" sibTransId="{F14F4043-94D8-4D47-9119-A9A144296D67}"/>
    <dgm:cxn modelId="{05239918-FF13-4162-A27F-9EBE498A416C}" type="presOf" srcId="{A98B8589-0EB0-4703-B876-0E40D5777732}" destId="{DDE8F872-E81C-49AA-963A-09EB16BC4A46}" srcOrd="0" destOrd="0" presId="urn:microsoft.com/office/officeart/2005/8/layout/hProcess7#1"/>
    <dgm:cxn modelId="{33EB5D25-691C-4C8E-A552-DA08F253749D}" type="presOf" srcId="{8B8B1A8B-8BB5-479B-8922-6D9B6876948E}" destId="{2A0A482E-86F8-42CD-99AD-6EE47369B043}" srcOrd="0" destOrd="0" presId="urn:microsoft.com/office/officeart/2005/8/layout/hProcess7#1"/>
    <dgm:cxn modelId="{81EEC028-4B43-49E5-94B6-857C8BFB525C}" srcId="{7FD9DEC0-297C-4147-B65F-5584B8953F3A}" destId="{8B8B1A8B-8BB5-479B-8922-6D9B6876948E}" srcOrd="3" destOrd="0" parTransId="{49A83138-4E5C-4920-83CF-FD6E5EB29E1D}" sibTransId="{F0A46C1C-B2E5-412E-9146-C9C3AA5FA10E}"/>
    <dgm:cxn modelId="{5EBF872C-BA2E-4DC5-8D81-402CB0E74F77}" type="presOf" srcId="{7A4811E0-33E7-4503-B01A-236EE87B03DD}" destId="{BB1048FE-2014-4AD3-844E-12C42104AB77}" srcOrd="0" destOrd="0" presId="urn:microsoft.com/office/officeart/2005/8/layout/hProcess7#1"/>
    <dgm:cxn modelId="{C9E36D36-BAA3-42C3-9F08-4F8C836B8F02}" type="presOf" srcId="{A98B8589-0EB0-4703-B876-0E40D5777732}" destId="{919EE1D5-C785-4117-9E62-FDDA82B57E40}" srcOrd="1" destOrd="0" presId="urn:microsoft.com/office/officeart/2005/8/layout/hProcess7#1"/>
    <dgm:cxn modelId="{D50BD16D-2446-4037-AE7A-C86B8232860E}" srcId="{A98B8589-0EB0-4703-B876-0E40D5777732}" destId="{B30A6675-A3DF-487B-9D08-EFC2B125F457}" srcOrd="0" destOrd="0" parTransId="{07BD9FA1-6B18-4C07-8CE5-33667B3059A9}" sibTransId="{1343260D-05EC-462A-91E0-753DAC51AD24}"/>
    <dgm:cxn modelId="{CBD4C176-549B-4600-982A-9D256C3EAFD3}" type="presOf" srcId="{8B8B1A8B-8BB5-479B-8922-6D9B6876948E}" destId="{89F31C97-2C9B-4FEA-AD79-05437F740033}" srcOrd="1" destOrd="0" presId="urn:microsoft.com/office/officeart/2005/8/layout/hProcess7#1"/>
    <dgm:cxn modelId="{5AB454A0-398F-4351-8A37-B32B5B4F6A73}" type="presOf" srcId="{2BEA4357-A7DB-4B14-B4D8-0D63A0EBD291}" destId="{87A16194-521A-48C3-B8E9-AA66B4217FC7}" srcOrd="0" destOrd="0" presId="urn:microsoft.com/office/officeart/2005/8/layout/hProcess7#1"/>
    <dgm:cxn modelId="{3FC41BB8-722D-40EA-8F5F-FC696B79D60A}" srcId="{7FD9DEC0-297C-4147-B65F-5584B8953F3A}" destId="{695D53C7-9233-4647-824B-D3ECF7F21515}" srcOrd="0" destOrd="0" parTransId="{DAE7449C-DE67-4087-B4CA-1F58D15C55D8}" sibTransId="{320D94BE-EBA8-4921-922F-8918BA488F42}"/>
    <dgm:cxn modelId="{FC0F0FD0-045B-4002-8D3F-6C8BE308EACA}" type="presOf" srcId="{7FD9DEC0-297C-4147-B65F-5584B8953F3A}" destId="{B9DF6C84-1DB2-4A35-9FD3-BCEF05ADE679}" srcOrd="0" destOrd="0" presId="urn:microsoft.com/office/officeart/2005/8/layout/hProcess7#1"/>
    <dgm:cxn modelId="{21ADAAF0-38E1-42C1-A6D9-854C2E614F22}" type="presOf" srcId="{90D4F5DD-75B7-4EFE-B754-0F935C163E3B}" destId="{3C8768E5-3D3E-4BC8-88D3-72C4895CCB37}" srcOrd="0" destOrd="0" presId="urn:microsoft.com/office/officeart/2005/8/layout/hProcess7#1"/>
    <dgm:cxn modelId="{3F796FF5-7206-40E0-A9AD-A48B286521D2}" srcId="{7FD9DEC0-297C-4147-B65F-5584B8953F3A}" destId="{7A4811E0-33E7-4503-B01A-236EE87B03DD}" srcOrd="2" destOrd="0" parTransId="{E0CD3A98-2FDB-42C2-A129-1F70885B63B6}" sibTransId="{FCA0AD6E-161C-4A1A-9CA6-7E366D8BC508}"/>
    <dgm:cxn modelId="{D62087F7-7591-417B-A2F9-8D0E1D33920C}" type="presOf" srcId="{B30A6675-A3DF-487B-9D08-EFC2B125F457}" destId="{6684D2F1-FFB0-43FB-923F-32413A79302E}" srcOrd="0" destOrd="0" presId="urn:microsoft.com/office/officeart/2005/8/layout/hProcess7#1"/>
    <dgm:cxn modelId="{D5613EF8-3A39-433C-B56E-E8A730EFC4F2}" srcId="{7A4811E0-33E7-4503-B01A-236EE87B03DD}" destId="{2BEA4357-A7DB-4B14-B4D8-0D63A0EBD291}" srcOrd="0" destOrd="0" parTransId="{0FEE77A0-359A-45EF-A47C-75C288E0B659}" sibTransId="{830AD0DC-692E-4E7F-A56C-4E18E55205B4}"/>
    <dgm:cxn modelId="{8F81C9F8-2EEF-4E4C-8C63-FE2A83AAD177}" type="presOf" srcId="{695D53C7-9233-4647-824B-D3ECF7F21515}" destId="{8FC831C6-89C3-4D80-A249-FB3D2C86DEEC}" srcOrd="1" destOrd="0" presId="urn:microsoft.com/office/officeart/2005/8/layout/hProcess7#1"/>
    <dgm:cxn modelId="{EF47E0FA-C503-4265-9F28-3D08E50A7B68}" srcId="{695D53C7-9233-4647-824B-D3ECF7F21515}" destId="{90D4F5DD-75B7-4EFE-B754-0F935C163E3B}" srcOrd="0" destOrd="0" parTransId="{7117B355-0DA5-4A3A-A04F-E6D12052825B}" sibTransId="{8EE94169-D7DC-4FAD-933C-DAD5C0410AAE}"/>
    <dgm:cxn modelId="{E5E006F8-8CA2-4AA8-8A77-F2D2CB1A0077}" type="presParOf" srcId="{B9DF6C84-1DB2-4A35-9FD3-BCEF05ADE679}" destId="{2C23A8B5-2EE3-45D8-9C4E-AF1DA1A70F19}" srcOrd="0" destOrd="0" presId="urn:microsoft.com/office/officeart/2005/8/layout/hProcess7#1"/>
    <dgm:cxn modelId="{E802EC00-5ED2-46B0-9D9F-2B20D1BA5B28}" type="presParOf" srcId="{2C23A8B5-2EE3-45D8-9C4E-AF1DA1A70F19}" destId="{F698DBBB-5CEC-4556-BCA7-041A6ADC302B}" srcOrd="0" destOrd="0" presId="urn:microsoft.com/office/officeart/2005/8/layout/hProcess7#1"/>
    <dgm:cxn modelId="{9AE2BAA0-218D-4975-867D-EA4A3F09FD1C}" type="presParOf" srcId="{2C23A8B5-2EE3-45D8-9C4E-AF1DA1A70F19}" destId="{8FC831C6-89C3-4D80-A249-FB3D2C86DEEC}" srcOrd="1" destOrd="0" presId="urn:microsoft.com/office/officeart/2005/8/layout/hProcess7#1"/>
    <dgm:cxn modelId="{EDF546BF-6399-4D83-AC84-14C49234F6F0}" type="presParOf" srcId="{2C23A8B5-2EE3-45D8-9C4E-AF1DA1A70F19}" destId="{3C8768E5-3D3E-4BC8-88D3-72C4895CCB37}" srcOrd="2" destOrd="0" presId="urn:microsoft.com/office/officeart/2005/8/layout/hProcess7#1"/>
    <dgm:cxn modelId="{BDFA28F2-2781-499B-B566-16BF7613571C}" type="presParOf" srcId="{B9DF6C84-1DB2-4A35-9FD3-BCEF05ADE679}" destId="{15F24D65-B673-4B1E-8CD0-7B966BB4AC69}" srcOrd="1" destOrd="0" presId="urn:microsoft.com/office/officeart/2005/8/layout/hProcess7#1"/>
    <dgm:cxn modelId="{0F74CE8A-9E9B-426C-AED8-050FF193D1A0}" type="presParOf" srcId="{B9DF6C84-1DB2-4A35-9FD3-BCEF05ADE679}" destId="{71148F1B-14B3-46D8-BA32-916B53E8A9EB}" srcOrd="2" destOrd="0" presId="urn:microsoft.com/office/officeart/2005/8/layout/hProcess7#1"/>
    <dgm:cxn modelId="{87F96F7C-2B83-4077-918D-9C6585AFE4AC}" type="presParOf" srcId="{71148F1B-14B3-46D8-BA32-916B53E8A9EB}" destId="{C723FEBF-AD51-4A27-AC50-E90374AFF260}" srcOrd="0" destOrd="0" presId="urn:microsoft.com/office/officeart/2005/8/layout/hProcess7#1"/>
    <dgm:cxn modelId="{A6162220-0A40-47B5-9BC7-A9BB881EB4C9}" type="presParOf" srcId="{71148F1B-14B3-46D8-BA32-916B53E8A9EB}" destId="{B6000380-8B07-4D5F-8F7A-4B69016AE655}" srcOrd="1" destOrd="0" presId="urn:microsoft.com/office/officeart/2005/8/layout/hProcess7#1"/>
    <dgm:cxn modelId="{F029B671-6110-4E9E-AD7C-C7346D0BD821}" type="presParOf" srcId="{71148F1B-14B3-46D8-BA32-916B53E8A9EB}" destId="{FFA67DB6-6977-4533-A59B-93E01449D52E}" srcOrd="2" destOrd="0" presId="urn:microsoft.com/office/officeart/2005/8/layout/hProcess7#1"/>
    <dgm:cxn modelId="{31C71110-F8A1-44FA-81EB-2B91CE7099FC}" type="presParOf" srcId="{B9DF6C84-1DB2-4A35-9FD3-BCEF05ADE679}" destId="{1D6E36FD-721F-465D-AE1E-1B10F71C95A3}" srcOrd="3" destOrd="0" presId="urn:microsoft.com/office/officeart/2005/8/layout/hProcess7#1"/>
    <dgm:cxn modelId="{2C2B1E06-0642-4FE4-920C-FD64D9724C36}" type="presParOf" srcId="{B9DF6C84-1DB2-4A35-9FD3-BCEF05ADE679}" destId="{1D761D15-186A-482F-BA6C-E3ABDA97780C}" srcOrd="4" destOrd="0" presId="urn:microsoft.com/office/officeart/2005/8/layout/hProcess7#1"/>
    <dgm:cxn modelId="{FC31E73D-4467-44F5-8ADA-9B7F9D056B71}" type="presParOf" srcId="{1D761D15-186A-482F-BA6C-E3ABDA97780C}" destId="{DDE8F872-E81C-49AA-963A-09EB16BC4A46}" srcOrd="0" destOrd="0" presId="urn:microsoft.com/office/officeart/2005/8/layout/hProcess7#1"/>
    <dgm:cxn modelId="{6CFD6B6D-7D4A-4A9B-935C-AF8F6150CDB8}" type="presParOf" srcId="{1D761D15-186A-482F-BA6C-E3ABDA97780C}" destId="{919EE1D5-C785-4117-9E62-FDDA82B57E40}" srcOrd="1" destOrd="0" presId="urn:microsoft.com/office/officeart/2005/8/layout/hProcess7#1"/>
    <dgm:cxn modelId="{88F3E9E8-B4ED-4A90-B537-0F34D2058647}" type="presParOf" srcId="{1D761D15-186A-482F-BA6C-E3ABDA97780C}" destId="{6684D2F1-FFB0-43FB-923F-32413A79302E}" srcOrd="2" destOrd="0" presId="urn:microsoft.com/office/officeart/2005/8/layout/hProcess7#1"/>
    <dgm:cxn modelId="{0719164B-DDE4-4B2D-A4D6-45AD45FB901B}" type="presParOf" srcId="{B9DF6C84-1DB2-4A35-9FD3-BCEF05ADE679}" destId="{EC3434D8-9263-4CB1-BE03-EC13A10D0FE6}" srcOrd="5" destOrd="0" presId="urn:microsoft.com/office/officeart/2005/8/layout/hProcess7#1"/>
    <dgm:cxn modelId="{F6C31908-5182-4946-B86D-8DF6C3C51AA6}" type="presParOf" srcId="{B9DF6C84-1DB2-4A35-9FD3-BCEF05ADE679}" destId="{ED4F065B-D1CC-4A04-8539-6CF8F87F8CE3}" srcOrd="6" destOrd="0" presId="urn:microsoft.com/office/officeart/2005/8/layout/hProcess7#1"/>
    <dgm:cxn modelId="{9D4375E2-35D7-4AF9-9B6D-02315390A93D}" type="presParOf" srcId="{ED4F065B-D1CC-4A04-8539-6CF8F87F8CE3}" destId="{316E9622-D81D-4F84-8CE0-A2F009B64EE6}" srcOrd="0" destOrd="0" presId="urn:microsoft.com/office/officeart/2005/8/layout/hProcess7#1"/>
    <dgm:cxn modelId="{EFD3081F-4F98-4BE7-B773-069ED92CDD58}" type="presParOf" srcId="{ED4F065B-D1CC-4A04-8539-6CF8F87F8CE3}" destId="{846A3F43-98FF-4BCE-A2E5-9141E44DAC6C}" srcOrd="1" destOrd="0" presId="urn:microsoft.com/office/officeart/2005/8/layout/hProcess7#1"/>
    <dgm:cxn modelId="{925993D1-1F12-4454-A56B-4C59E56C561C}" type="presParOf" srcId="{ED4F065B-D1CC-4A04-8539-6CF8F87F8CE3}" destId="{C90DB85F-7644-465D-8F1B-088AC66C173F}" srcOrd="2" destOrd="0" presId="urn:microsoft.com/office/officeart/2005/8/layout/hProcess7#1"/>
    <dgm:cxn modelId="{38E548FC-94B7-4D39-A096-C5B5412704F0}" type="presParOf" srcId="{B9DF6C84-1DB2-4A35-9FD3-BCEF05ADE679}" destId="{AB029AE6-DF06-4B0C-B5D6-E76777EDD107}" srcOrd="7" destOrd="0" presId="urn:microsoft.com/office/officeart/2005/8/layout/hProcess7#1"/>
    <dgm:cxn modelId="{9AF560F4-A56E-4A41-866E-0B3672B2DA88}" type="presParOf" srcId="{B9DF6C84-1DB2-4A35-9FD3-BCEF05ADE679}" destId="{6BBA37C2-EF95-4A09-8283-762A84814DC5}" srcOrd="8" destOrd="0" presId="urn:microsoft.com/office/officeart/2005/8/layout/hProcess7#1"/>
    <dgm:cxn modelId="{BCE0439A-F24F-4F82-81FD-75E44A936B69}" type="presParOf" srcId="{6BBA37C2-EF95-4A09-8283-762A84814DC5}" destId="{BB1048FE-2014-4AD3-844E-12C42104AB77}" srcOrd="0" destOrd="0" presId="urn:microsoft.com/office/officeart/2005/8/layout/hProcess7#1"/>
    <dgm:cxn modelId="{B3312431-8E0B-4AE5-A680-E9BA8401E2B3}" type="presParOf" srcId="{6BBA37C2-EF95-4A09-8283-762A84814DC5}" destId="{6A5B7C5E-0BFC-451E-9555-4010528C0EDC}" srcOrd="1" destOrd="0" presId="urn:microsoft.com/office/officeart/2005/8/layout/hProcess7#1"/>
    <dgm:cxn modelId="{765A5839-3DC1-4E7B-90BD-50F87A48E973}" type="presParOf" srcId="{6BBA37C2-EF95-4A09-8283-762A84814DC5}" destId="{87A16194-521A-48C3-B8E9-AA66B4217FC7}" srcOrd="2" destOrd="0" presId="urn:microsoft.com/office/officeart/2005/8/layout/hProcess7#1"/>
    <dgm:cxn modelId="{2B95D48F-44CB-41CA-B7D1-13F774E4D614}" type="presParOf" srcId="{B9DF6C84-1DB2-4A35-9FD3-BCEF05ADE679}" destId="{26C448BC-9471-413F-A4AB-6EE42A984724}" srcOrd="9" destOrd="0" presId="urn:microsoft.com/office/officeart/2005/8/layout/hProcess7#1"/>
    <dgm:cxn modelId="{9D4A894E-B395-488F-ABBF-F0C4BABA3E7F}" type="presParOf" srcId="{B9DF6C84-1DB2-4A35-9FD3-BCEF05ADE679}" destId="{23BFCDF7-760C-4572-B6EB-CC1EC94DBBB3}" srcOrd="10" destOrd="0" presId="urn:microsoft.com/office/officeart/2005/8/layout/hProcess7#1"/>
    <dgm:cxn modelId="{E832D560-F60F-46B4-90CF-18E32526B434}" type="presParOf" srcId="{23BFCDF7-760C-4572-B6EB-CC1EC94DBBB3}" destId="{C38EDC26-F535-4D83-AD88-121DC739D65D}" srcOrd="0" destOrd="0" presId="urn:microsoft.com/office/officeart/2005/8/layout/hProcess7#1"/>
    <dgm:cxn modelId="{223661C9-EDB0-4DD9-A6CC-28F254B2CBFE}" type="presParOf" srcId="{23BFCDF7-760C-4572-B6EB-CC1EC94DBBB3}" destId="{6A50D0F1-826C-468F-A5EF-24F167A49EA7}" srcOrd="1" destOrd="0" presId="urn:microsoft.com/office/officeart/2005/8/layout/hProcess7#1"/>
    <dgm:cxn modelId="{A285AAC7-CDCF-4DFF-BD1D-E161404B6A4F}" type="presParOf" srcId="{23BFCDF7-760C-4572-B6EB-CC1EC94DBBB3}" destId="{82B0FE3D-88A4-47C6-9F86-9B886672E4EE}" srcOrd="2" destOrd="0" presId="urn:microsoft.com/office/officeart/2005/8/layout/hProcess7#1"/>
    <dgm:cxn modelId="{01E610E4-52A7-400D-8EF1-18A0A89AFDEC}" type="presParOf" srcId="{B9DF6C84-1DB2-4A35-9FD3-BCEF05ADE679}" destId="{5DA2BC87-8521-491A-A24B-18C00E50C51D}" srcOrd="11" destOrd="0" presId="urn:microsoft.com/office/officeart/2005/8/layout/hProcess7#1"/>
    <dgm:cxn modelId="{DB7F9265-28A6-400A-8656-D64C8F25309F}" type="presParOf" srcId="{B9DF6C84-1DB2-4A35-9FD3-BCEF05ADE679}" destId="{DD4DDE47-F406-4F4F-9969-3381B02F292D}" srcOrd="12" destOrd="0" presId="urn:microsoft.com/office/officeart/2005/8/layout/hProcess7#1"/>
    <dgm:cxn modelId="{E149E42B-5C5E-4085-8B24-E2D636679182}" type="presParOf" srcId="{DD4DDE47-F406-4F4F-9969-3381B02F292D}" destId="{2A0A482E-86F8-42CD-99AD-6EE47369B043}" srcOrd="0" destOrd="0" presId="urn:microsoft.com/office/officeart/2005/8/layout/hProcess7#1"/>
    <dgm:cxn modelId="{74F37434-6380-4E0C-AE0A-58AB9A5E5C3A}" type="presParOf" srcId="{DD4DDE47-F406-4F4F-9969-3381B02F292D}" destId="{89F31C97-2C9B-4FEA-AD79-05437F740033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DBBB-5CEC-4556-BCA7-041A6ADC302B}">
      <dsp:nvSpPr>
        <dsp:cNvPr id="0" name=""/>
        <dsp:cNvSpPr/>
      </dsp:nvSpPr>
      <dsp:spPr>
        <a:xfrm>
          <a:off x="3176" y="1055085"/>
          <a:ext cx="1910413" cy="229249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6200000">
        <a:off x="-745706" y="1803967"/>
        <a:ext cx="1879847" cy="382082"/>
      </dsp:txXfrm>
    </dsp:sp>
    <dsp:sp modelId="{3C8768E5-3D3E-4BC8-88D3-72C4895CCB37}">
      <dsp:nvSpPr>
        <dsp:cNvPr id="0" name=""/>
        <dsp:cNvSpPr/>
      </dsp:nvSpPr>
      <dsp:spPr>
        <a:xfrm>
          <a:off x="385258" y="1055085"/>
          <a:ext cx="1423258" cy="22924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charset="0"/>
              <a:ea typeface="+mn-ea"/>
              <a:cs typeface="+mn-cs"/>
            </a:rPr>
            <a:t>Ayat jurnal penutup untuk akun-akun pendapatan</a:t>
          </a:r>
          <a:endParaRPr lang="en-US" sz="2000" kern="1200" dirty="0">
            <a:latin typeface="Arial" charset="0"/>
            <a:ea typeface="+mn-ea"/>
            <a:cs typeface="+mn-cs"/>
          </a:endParaRPr>
        </a:p>
      </dsp:txBody>
      <dsp:txXfrm>
        <a:off x="385258" y="1055085"/>
        <a:ext cx="1423258" cy="2292496"/>
      </dsp:txXfrm>
    </dsp:sp>
    <dsp:sp modelId="{DDE8F872-E81C-49AA-963A-09EB16BC4A46}">
      <dsp:nvSpPr>
        <dsp:cNvPr id="0" name=""/>
        <dsp:cNvSpPr/>
      </dsp:nvSpPr>
      <dsp:spPr>
        <a:xfrm>
          <a:off x="1980454" y="1055085"/>
          <a:ext cx="1910413" cy="2292496"/>
        </a:xfrm>
        <a:prstGeom prst="roundRect">
          <a:avLst>
            <a:gd name="adj" fmla="val 5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1231571" y="1803967"/>
        <a:ext cx="1879847" cy="382082"/>
      </dsp:txXfrm>
    </dsp:sp>
    <dsp:sp modelId="{B6000380-8B07-4D5F-8F7A-4B69016AE655}">
      <dsp:nvSpPr>
        <dsp:cNvPr id="0" name=""/>
        <dsp:cNvSpPr/>
      </dsp:nvSpPr>
      <dsp:spPr>
        <a:xfrm rot="5400000">
          <a:off x="1821549" y="2877136"/>
          <a:ext cx="336914" cy="2865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D2F1-FFB0-43FB-923F-32413A79302E}">
      <dsp:nvSpPr>
        <dsp:cNvPr id="0" name=""/>
        <dsp:cNvSpPr/>
      </dsp:nvSpPr>
      <dsp:spPr>
        <a:xfrm>
          <a:off x="2362536" y="1055085"/>
          <a:ext cx="1423258" cy="22924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charset="0"/>
              <a:ea typeface="+mn-ea"/>
              <a:cs typeface="+mn-cs"/>
            </a:rPr>
            <a:t>Ayat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jurnal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penutup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untuk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akun-akun</a:t>
          </a:r>
          <a:r>
            <a:rPr lang="en-US" sz="2000" kern="1200" dirty="0">
              <a:latin typeface="Arial" charset="0"/>
              <a:ea typeface="+mn-ea"/>
              <a:cs typeface="+mn-cs"/>
            </a:rPr>
            <a:t> </a:t>
          </a:r>
          <a:r>
            <a:rPr lang="en-US" sz="2000" kern="1200" dirty="0" err="1">
              <a:latin typeface="Arial" charset="0"/>
              <a:ea typeface="+mn-ea"/>
              <a:cs typeface="+mn-cs"/>
            </a:rPr>
            <a:t>beban</a:t>
          </a:r>
          <a:endParaRPr lang="en-US" sz="2000" kern="1200" dirty="0">
            <a:latin typeface="Arial" charset="0"/>
            <a:ea typeface="+mn-ea"/>
            <a:cs typeface="+mn-cs"/>
          </a:endParaRPr>
        </a:p>
      </dsp:txBody>
      <dsp:txXfrm>
        <a:off x="2362536" y="1055085"/>
        <a:ext cx="1423258" cy="2292496"/>
      </dsp:txXfrm>
    </dsp:sp>
    <dsp:sp modelId="{BB1048FE-2014-4AD3-844E-12C42104AB77}">
      <dsp:nvSpPr>
        <dsp:cNvPr id="0" name=""/>
        <dsp:cNvSpPr/>
      </dsp:nvSpPr>
      <dsp:spPr>
        <a:xfrm>
          <a:off x="3989234" y="1062329"/>
          <a:ext cx="1910413" cy="2292496"/>
        </a:xfrm>
        <a:prstGeom prst="roundRect">
          <a:avLst>
            <a:gd name="adj" fmla="val 5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3240352" y="1811211"/>
        <a:ext cx="1879847" cy="382082"/>
      </dsp:txXfrm>
    </dsp:sp>
    <dsp:sp modelId="{846A3F43-98FF-4BCE-A2E5-9141E44DAC6C}">
      <dsp:nvSpPr>
        <dsp:cNvPr id="0" name=""/>
        <dsp:cNvSpPr/>
      </dsp:nvSpPr>
      <dsp:spPr>
        <a:xfrm rot="5400000">
          <a:off x="3798827" y="2877136"/>
          <a:ext cx="336914" cy="2865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16194-521A-48C3-B8E9-AA66B4217FC7}">
      <dsp:nvSpPr>
        <dsp:cNvPr id="0" name=""/>
        <dsp:cNvSpPr/>
      </dsp:nvSpPr>
      <dsp:spPr>
        <a:xfrm>
          <a:off x="4371317" y="1062329"/>
          <a:ext cx="1423258" cy="22924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ctr" defTabSz="8890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2000" kern="1200">
              <a:latin typeface="Arial" charset="0"/>
              <a:ea typeface="+mn-ea"/>
              <a:cs typeface="+mn-cs"/>
            </a:rPr>
            <a:t>Ayat jurnal penutup untuk akun prive</a:t>
          </a:r>
          <a:endParaRPr lang="en-US" sz="2000" kern="1200" dirty="0">
            <a:latin typeface="Arial" charset="0"/>
            <a:ea typeface="+mn-ea"/>
            <a:cs typeface="+mn-cs"/>
          </a:endParaRPr>
        </a:p>
      </dsp:txBody>
      <dsp:txXfrm>
        <a:off x="4371317" y="1062329"/>
        <a:ext cx="1423258" cy="2292496"/>
      </dsp:txXfrm>
    </dsp:sp>
    <dsp:sp modelId="{2A0A482E-86F8-42CD-99AD-6EE47369B043}">
      <dsp:nvSpPr>
        <dsp:cNvPr id="0" name=""/>
        <dsp:cNvSpPr/>
      </dsp:nvSpPr>
      <dsp:spPr>
        <a:xfrm>
          <a:off x="5938186" y="1062329"/>
          <a:ext cx="1910413" cy="2292496"/>
        </a:xfrm>
        <a:prstGeom prst="roundRect">
          <a:avLst>
            <a:gd name="adj" fmla="val 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5189304" y="1811211"/>
        <a:ext cx="1879847" cy="382082"/>
      </dsp:txXfrm>
    </dsp:sp>
    <dsp:sp modelId="{6A50D0F1-826C-468F-A5EF-24F167A49EA7}">
      <dsp:nvSpPr>
        <dsp:cNvPr id="0" name=""/>
        <dsp:cNvSpPr/>
      </dsp:nvSpPr>
      <dsp:spPr>
        <a:xfrm rot="5400000">
          <a:off x="5776105" y="2877136"/>
          <a:ext cx="336914" cy="2865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C0D68-A9C5-449C-9EB0-E8DD5C029CA3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671D3-6F89-435B-AE9B-3504FD01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414336A-2358-47A6-8311-67E7592921C8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2950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0" tIns="45830" rIns="91660" bIns="458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158" y="4718101"/>
            <a:ext cx="5450823" cy="4468081"/>
          </a:xfrm>
          <a:prstGeom prst="rect">
            <a:avLst/>
          </a:prstGeom>
        </p:spPr>
        <p:txBody>
          <a:bodyPr vert="horz" lIns="91660" tIns="45830" rIns="91660" bIns="4583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087451F-FC30-4F6F-B3B7-5A65CF548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6172200" y="3048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Agency FB" pitchFamily="34" charset="0"/>
              </a:rPr>
              <a:t>Akuntansi</a:t>
            </a:r>
            <a:r>
              <a:rPr lang="en-US" sz="2800" b="1" dirty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latin typeface="Agency FB" pitchFamily="34" charset="0"/>
              </a:rPr>
              <a:t>Suatu</a:t>
            </a:r>
            <a:r>
              <a:rPr lang="en-US" sz="2800" b="1" baseline="0" dirty="0">
                <a:latin typeface="Agency FB" pitchFamily="34" charset="0"/>
              </a:rPr>
              <a:t> </a:t>
            </a:r>
            <a:r>
              <a:rPr lang="en-US" sz="2800" b="1" baseline="0" dirty="0" err="1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5486400"/>
            <a:ext cx="4953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PENERBIT</a:t>
            </a:r>
            <a:r>
              <a:rPr lang="en-US" sz="1900" b="1" baseline="0" dirty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PUSAT 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FAKULTAS EKONOMI BISNIS– UNIVERSITAS INDONESIA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nip and Round Single Corner Rectangle 7"/>
          <p:cNvSpPr/>
          <p:nvPr userDrawn="1"/>
        </p:nvSpPr>
        <p:spPr>
          <a:xfrm rot="420000" flipV="1">
            <a:off x="4548535" y="1565513"/>
            <a:ext cx="4656137" cy="3651250"/>
          </a:xfrm>
          <a:prstGeom prst="snipRoundRect">
            <a:avLst>
              <a:gd name="adj1" fmla="val 0"/>
              <a:gd name="adj2" fmla="val 6058"/>
            </a:avLst>
          </a:prstGeom>
          <a:solidFill>
            <a:srgbClr val="FFFFFF"/>
          </a:solidFill>
          <a:ln w="6032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2133600"/>
            <a:ext cx="32766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1000" y="4113213"/>
            <a:ext cx="3276600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1233768" y="533400"/>
            <a:ext cx="128083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8030-BF64-48BE-9C07-E18BE9CA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CE0F-F959-41A4-97AA-AACE9149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A619-9484-41BA-8D15-6C254458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CA850-A649-4D59-A5F1-E1D1434E6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50" y="6172200"/>
            <a:ext cx="949325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4953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19800"/>
            <a:ext cx="990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w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27364"/>
            <a:ext cx="3136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14750" y="3505200"/>
            <a:ext cx="5861050" cy="1676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EBA8-FEAD-44FC-81BF-A36E4BEE64A0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7335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Logo PPA.gif"/>
          <p:cNvPicPr>
            <a:picLocks noChangeAspect="1" noChangeArrowheads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9245600" y="76200"/>
            <a:ext cx="57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47650" y="6324600"/>
            <a:ext cx="9410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3975"/>
            <a:ext cx="1882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6200"/>
            <a:ext cx="8997950" cy="5334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Agency FB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762000"/>
            <a:ext cx="9410700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  <a:ln w="28575">
            <a:solidFill>
              <a:schemeClr val="tx1"/>
            </a:solidFill>
          </a:ln>
        </p:spPr>
        <p:txBody>
          <a:bodyPr/>
          <a:lstStyle>
            <a:lvl1pPr algn="ctr">
              <a:defRPr b="0">
                <a:latin typeface="Agency FB" pitchFamily="34" charset="0"/>
              </a:defRPr>
            </a:lvl1pPr>
          </a:lstStyle>
          <a:p>
            <a:pPr>
              <a:defRPr/>
            </a:pPr>
            <a:fld id="{9FEAA0A6-2415-47AF-A1C5-A39C1AD50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5100" y="228600"/>
            <a:ext cx="9575800" cy="62484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3352801"/>
            <a:ext cx="9429749" cy="1362075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t"/>
          <a:lstStyle>
            <a:lvl1pPr algn="r">
              <a:tabLst>
                <a:tab pos="6858000" algn="l"/>
              </a:tabLst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6101" y="1828801"/>
            <a:ext cx="7842251" cy="150018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marL="1746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62400" y="6264275"/>
            <a:ext cx="2311400" cy="365125"/>
          </a:xfr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44F3072-6693-497D-B1C9-5404EACA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F343-FC9B-45BD-B060-181AF72C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2C31-89D8-4EBC-9E8C-31974DFA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DE86-CCFB-4373-8BB1-A27199CEA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E4DA-40FC-4FBA-8A9D-EADAEA4F7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485D-D795-4AE1-8794-91FCE9AD9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6781800" y="5638800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Agency FB" pitchFamily="34" charset="0"/>
              </a:rPr>
              <a:t>Akuntansi</a:t>
            </a:r>
            <a:r>
              <a:rPr lang="en-US" sz="2800" b="1" dirty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latin typeface="Agency FB" pitchFamily="34" charset="0"/>
              </a:rPr>
              <a:t>Suatu</a:t>
            </a:r>
            <a:r>
              <a:rPr lang="en-US" sz="2800" b="1" baseline="0" dirty="0">
                <a:latin typeface="Agency FB" pitchFamily="34" charset="0"/>
              </a:rPr>
              <a:t> </a:t>
            </a:r>
            <a:r>
              <a:rPr lang="en-US" sz="2800" b="1" baseline="0" dirty="0" err="1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5227528"/>
            <a:ext cx="4457700" cy="1554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PENERBIT</a:t>
            </a:r>
            <a:r>
              <a:rPr lang="en-US" sz="1900" b="1" baseline="0" dirty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PUSAT 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FAKULTAS EKONOMI BISNIS– UNIVERSITAS INDONESIA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7677-63E3-419C-A167-0DCCC7EF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7FC89-E693-4B57-97A4-B1774D25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4001" r:id="rId13"/>
    <p:sldLayoutId id="21474840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latin typeface="Agency FB" pitchFamily="34" charset="0"/>
              </a:rPr>
              <a:t>Menyelesaikan</a:t>
            </a:r>
            <a:r>
              <a:rPr lang="en-US" b="1" dirty="0">
                <a:latin typeface="Agency FB" pitchFamily="34" charset="0"/>
              </a:rPr>
              <a:t> </a:t>
            </a:r>
            <a:r>
              <a:rPr lang="en-US" b="1" dirty="0" err="1">
                <a:latin typeface="Agency FB" pitchFamily="34" charset="0"/>
              </a:rPr>
              <a:t>Siklus</a:t>
            </a:r>
            <a:r>
              <a:rPr lang="en-US" b="1" dirty="0">
                <a:latin typeface="Agency FB" pitchFamily="34" charset="0"/>
              </a:rPr>
              <a:t> </a:t>
            </a:r>
            <a:r>
              <a:rPr lang="en-US" b="1" dirty="0" err="1">
                <a:latin typeface="Agency FB" pitchFamily="34" charset="0"/>
              </a:rPr>
              <a:t>Akuntansi</a:t>
            </a:r>
            <a:br>
              <a:rPr lang="en-US" b="1" dirty="0">
                <a:latin typeface="Agency FB" pitchFamily="34" charset="0"/>
              </a:rPr>
            </a:br>
            <a:r>
              <a:rPr lang="en-US" sz="2400" cap="none" dirty="0" err="1"/>
              <a:t>Bab</a:t>
            </a:r>
            <a:r>
              <a:rPr lang="en-US" sz="2400" cap="none" dirty="0"/>
              <a:t> 5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Ikhtisar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penutupan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 normal. </a:t>
            </a:r>
          </a:p>
          <a:p>
            <a:endParaRPr lang="en-US" sz="2800" dirty="0"/>
          </a:p>
          <a:p>
            <a:r>
              <a:rPr lang="en-US" sz="2800" dirty="0" err="1"/>
              <a:t>Saldo</a:t>
            </a:r>
            <a:r>
              <a:rPr lang="en-US" sz="2800" dirty="0"/>
              <a:t> </a:t>
            </a:r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yang </a:t>
            </a:r>
            <a:r>
              <a:rPr lang="en-US" sz="2800" dirty="0" err="1"/>
              <a:t>dipindahkan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sementara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ditutup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modal </a:t>
            </a:r>
            <a:r>
              <a:rPr lang="en-US" sz="2800" dirty="0" err="1"/>
              <a:t>pemilik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Ikhtisar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 </a:t>
            </a:r>
            <a:r>
              <a:rPr lang="en-US" sz="2800" dirty="0" err="1"/>
              <a:t>kredit</a:t>
            </a:r>
            <a:r>
              <a:rPr lang="en-US" sz="2800" dirty="0"/>
              <a:t>  </a:t>
            </a:r>
            <a:r>
              <a:rPr lang="en-US" sz="2800" dirty="0" err="1"/>
              <a:t>bila</a:t>
            </a:r>
            <a:r>
              <a:rPr lang="en-US" sz="2800" dirty="0"/>
              <a:t>: </a:t>
            </a:r>
          </a:p>
          <a:p>
            <a:pPr>
              <a:buNone/>
            </a:pPr>
            <a:r>
              <a:rPr lang="en-US" sz="2800" dirty="0"/>
              <a:t>			Total </a:t>
            </a:r>
            <a:r>
              <a:rPr lang="en-US" sz="2800" dirty="0" err="1"/>
              <a:t>pendapatan</a:t>
            </a:r>
            <a:r>
              <a:rPr lang="en-US" sz="2800" dirty="0"/>
              <a:t> &gt; Total </a:t>
            </a:r>
            <a:r>
              <a:rPr lang="en-US" sz="2800" dirty="0" err="1"/>
              <a:t>beban</a:t>
            </a:r>
            <a:r>
              <a:rPr lang="en-US" sz="2800" dirty="0"/>
              <a:t> = </a:t>
            </a:r>
            <a:r>
              <a:rPr lang="en-US" sz="2800" dirty="0" err="1"/>
              <a:t>Laba</a:t>
            </a:r>
            <a:r>
              <a:rPr lang="en-US" sz="2800" dirty="0"/>
              <a:t>,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362200"/>
          <a:ext cx="8686800" cy="25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Ikhtisar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Laba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Rugi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Debit</a:t>
                      </a:r>
                    </a:p>
                    <a:p>
                      <a:pPr algn="ctr"/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en-US" sz="2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Saldo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laba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6200"/>
            <a:ext cx="8997950" cy="533400"/>
          </a:xfrm>
        </p:spPr>
        <p:txBody>
          <a:bodyPr/>
          <a:lstStyle/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Ikhtisar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 debit  </a:t>
            </a:r>
            <a:r>
              <a:rPr lang="en-US" sz="2800" dirty="0" err="1"/>
              <a:t>bila</a:t>
            </a:r>
            <a:r>
              <a:rPr lang="en-US" sz="2800" dirty="0"/>
              <a:t>: </a:t>
            </a:r>
          </a:p>
          <a:p>
            <a:pPr>
              <a:buNone/>
            </a:pPr>
            <a:r>
              <a:rPr lang="en-US" sz="2800" dirty="0"/>
              <a:t>			Total </a:t>
            </a:r>
            <a:r>
              <a:rPr lang="en-US" sz="2800" dirty="0" err="1"/>
              <a:t>pendapatan</a:t>
            </a:r>
            <a:r>
              <a:rPr lang="en-US" sz="2800" dirty="0"/>
              <a:t> &lt; Total </a:t>
            </a:r>
            <a:r>
              <a:rPr lang="en-US" sz="2800" dirty="0" err="1"/>
              <a:t>beban</a:t>
            </a:r>
            <a:r>
              <a:rPr lang="en-US" sz="2800" dirty="0"/>
              <a:t> =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362200"/>
          <a:ext cx="8915400" cy="259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Ikhtisar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Laba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Rugi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Debit</a:t>
                      </a:r>
                    </a:p>
                    <a:p>
                      <a:pPr algn="ctr"/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Saldo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debit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rugi</a:t>
                      </a:r>
                      <a:r>
                        <a:rPr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Kredit</a:t>
                      </a:r>
                      <a:endParaRPr lang="en-US" sz="2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PO </a:t>
            </a:r>
            <a:r>
              <a:rPr lang="en-US" dirty="0" err="1"/>
              <a:t>Semesta</a:t>
            </a:r>
            <a:r>
              <a:rPr lang="en-US" dirty="0"/>
              <a:t> Raya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, PO </a:t>
            </a:r>
            <a:r>
              <a:rPr lang="en-US" sz="2800" dirty="0" err="1"/>
              <a:t>Semesta</a:t>
            </a:r>
            <a:r>
              <a:rPr lang="en-US" sz="2800" dirty="0"/>
              <a:t> Raya </a:t>
            </a:r>
            <a:r>
              <a:rPr lang="en-US" sz="2800" dirty="0" err="1"/>
              <a:t>membuat</a:t>
            </a:r>
            <a:r>
              <a:rPr lang="en-US" sz="2800" dirty="0"/>
              <a:t> 4 </a:t>
            </a:r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penutup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227666"/>
          <a:ext cx="78486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2286000"/>
            <a:ext cx="152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/>
              <a:t>A</a:t>
            </a:r>
            <a:r>
              <a:rPr lang="en-US" sz="2000" dirty="0" err="1"/>
              <a:t>yat</a:t>
            </a:r>
            <a:r>
              <a:rPr lang="en-US" sz="2000" dirty="0"/>
              <a:t> </a:t>
            </a:r>
            <a:r>
              <a:rPr lang="en-US" sz="2000" dirty="0" err="1"/>
              <a:t>jurnal</a:t>
            </a:r>
            <a:r>
              <a:rPr lang="en-US" sz="2000" dirty="0"/>
              <a:t> </a:t>
            </a:r>
            <a:r>
              <a:rPr lang="en-US" sz="2000" dirty="0" err="1"/>
              <a:t>penutup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ikhtisar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. </a:t>
            </a:r>
            <a:r>
              <a:rPr lang="en-US" sz="2000" dirty="0" err="1"/>
              <a:t>rugi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penutup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akun-akun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: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en-US" sz="2800" dirty="0" err="1"/>
              <a:t>mendebit</a:t>
            </a:r>
            <a:r>
              <a:rPr lang="en-US" sz="2800" dirty="0"/>
              <a:t> </a:t>
            </a:r>
            <a:r>
              <a:rPr lang="en-US" sz="2800" dirty="0" err="1"/>
              <a:t>akun-akun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endParaRPr lang="en-US" sz="2800" dirty="0"/>
          </a:p>
          <a:p>
            <a:pPr marL="514350" indent="-514350" algn="ctr">
              <a:buFont typeface="+mj-lt"/>
              <a:buAutoNum type="arabicParenR"/>
            </a:pPr>
            <a:r>
              <a:rPr lang="en-US" sz="2800" dirty="0" err="1"/>
              <a:t>mengkredit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ikhtisar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endParaRPr lang="en-US" sz="2800" dirty="0"/>
          </a:p>
          <a:p>
            <a:pPr marL="514350" indent="-514350" algn="ctr">
              <a:buFont typeface="+mj-lt"/>
              <a:buAutoNum type="arabicParenR"/>
            </a:pPr>
            <a:endParaRPr lang="en-US" sz="2800" dirty="0"/>
          </a:p>
          <a:p>
            <a:pPr marL="514350" indent="-51435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PO </a:t>
            </a:r>
            <a:r>
              <a:rPr lang="en-US" dirty="0" err="1"/>
              <a:t>Semesta</a:t>
            </a:r>
            <a:r>
              <a:rPr lang="en-US" dirty="0"/>
              <a:t> Raya.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Akuntansi Suatu Pengantar new_Page_104.jpg"/>
          <p:cNvPicPr>
            <a:picLocks noChangeAspect="1"/>
          </p:cNvPicPr>
          <p:nvPr/>
        </p:nvPicPr>
        <p:blipFill>
          <a:blip r:embed="rId2" cstate="print"/>
          <a:srcRect l="12845" t="25481" r="13725" b="60000"/>
          <a:stretch>
            <a:fillRect/>
          </a:stretch>
        </p:blipFill>
        <p:spPr>
          <a:xfrm>
            <a:off x="762000" y="2514600"/>
            <a:ext cx="8338458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Jurnal penutup di-</a:t>
            </a:r>
            <a:r>
              <a:rPr lang="sv-SE" sz="2000" i="1" dirty="0"/>
              <a:t>posting </a:t>
            </a:r>
            <a:r>
              <a:rPr lang="sv-SE" sz="2000" dirty="0"/>
              <a:t>ke buku besar. Berikut ini adalah akun pendapatan jasa angkutan dan ikhtisar </a:t>
            </a:r>
            <a:r>
              <a:rPr lang="it-IT" sz="2000" dirty="0"/>
              <a:t>laba rugi setelah ayat jurnal penutup akun-akun pendapatan telah di-</a:t>
            </a:r>
            <a:r>
              <a:rPr lang="it-IT" sz="2000" i="1" dirty="0"/>
              <a:t>posting.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Akuntansi Suatu Pengantar new_Page_104.jpg"/>
          <p:cNvPicPr>
            <a:picLocks noChangeAspect="1"/>
          </p:cNvPicPr>
          <p:nvPr/>
        </p:nvPicPr>
        <p:blipFill>
          <a:blip r:embed="rId2" cstate="print"/>
          <a:srcRect l="12845" t="44667" r="13725" b="33037"/>
          <a:stretch>
            <a:fillRect/>
          </a:stretch>
        </p:blipFill>
        <p:spPr>
          <a:xfrm>
            <a:off x="838200" y="1828800"/>
            <a:ext cx="8338458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1054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+mn-lt"/>
              </a:rPr>
              <a:t>Setelah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ayat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jurnal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penutup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akun-akun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pendapatan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</a:t>
            </a:r>
            <a:r>
              <a:rPr lang="en-US" sz="2000" dirty="0">
                <a:latin typeface="+mn-lt"/>
              </a:rPr>
              <a:t>-posting </a:t>
            </a:r>
            <a:r>
              <a:rPr lang="en-US" sz="2000" dirty="0" err="1">
                <a:latin typeface="+mn-lt"/>
              </a:rPr>
              <a:t>maka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akun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pendapatan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jasa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memiliki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saldo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nol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siap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untuk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mencatat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pendapatan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periode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berikutnya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Ayat Jurnal Penutup untuk Akun-Akun Beban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Akun-akun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yang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dibuatkan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penutupnya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: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s-ES" sz="2800" dirty="0"/>
              <a:t>	1. </a:t>
            </a:r>
            <a:r>
              <a:rPr lang="es-ES" sz="2800" dirty="0" err="1"/>
              <a:t>mendebit</a:t>
            </a:r>
            <a:r>
              <a:rPr lang="es-ES" sz="2800" dirty="0"/>
              <a:t> </a:t>
            </a:r>
            <a:r>
              <a:rPr lang="es-ES" sz="2800" dirty="0" err="1"/>
              <a:t>akun</a:t>
            </a:r>
            <a:r>
              <a:rPr lang="es-ES" sz="2800" dirty="0"/>
              <a:t> </a:t>
            </a:r>
            <a:r>
              <a:rPr lang="es-ES" sz="2800" dirty="0" err="1"/>
              <a:t>ikhtisar</a:t>
            </a:r>
            <a:r>
              <a:rPr lang="es-ES" sz="2800" dirty="0"/>
              <a:t> </a:t>
            </a:r>
            <a:r>
              <a:rPr lang="es-ES" sz="2800" dirty="0" err="1"/>
              <a:t>laba</a:t>
            </a:r>
            <a:r>
              <a:rPr lang="es-ES" sz="2800" dirty="0"/>
              <a:t> </a:t>
            </a:r>
            <a:r>
              <a:rPr lang="es-ES" sz="2800" dirty="0" err="1"/>
              <a:t>rugi</a:t>
            </a:r>
            <a:r>
              <a:rPr lang="es-ES" sz="2800" dirty="0"/>
              <a:t>; dan</a:t>
            </a:r>
          </a:p>
          <a:p>
            <a:pPr>
              <a:buNone/>
            </a:pPr>
            <a:r>
              <a:rPr lang="en-US" sz="2800" dirty="0"/>
              <a:t>	2. </a:t>
            </a:r>
            <a:r>
              <a:rPr lang="en-US" sz="2800" dirty="0" err="1"/>
              <a:t>mengkredit</a:t>
            </a:r>
            <a:r>
              <a:rPr lang="en-US" sz="2800" dirty="0"/>
              <a:t> </a:t>
            </a:r>
            <a:r>
              <a:rPr lang="en-US" sz="2800" dirty="0" err="1"/>
              <a:t>akun-akun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Ayat Jurnal Penutup untuk Akun-Akun Beban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PO </a:t>
            </a:r>
            <a:r>
              <a:rPr lang="en-US" dirty="0" err="1"/>
              <a:t>Semesta</a:t>
            </a:r>
            <a:r>
              <a:rPr lang="en-US" dirty="0"/>
              <a:t> Raya.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 descr="Akuntansi Suatu Pengantar new_Page_104.jpg"/>
          <p:cNvPicPr>
            <a:picLocks noChangeAspect="1"/>
          </p:cNvPicPr>
          <p:nvPr/>
        </p:nvPicPr>
        <p:blipFill>
          <a:blip r:embed="rId2" cstate="print"/>
          <a:srcRect l="13738" t="14286" r="12678" b="67857"/>
          <a:stretch>
            <a:fillRect/>
          </a:stretch>
        </p:blipFill>
        <p:spPr>
          <a:xfrm>
            <a:off x="228600" y="2209800"/>
            <a:ext cx="9220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Ayat Jurnal Penutup untuk Akun-Akun Beban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Gaji</a:t>
            </a:r>
            <a:r>
              <a:rPr lang="en-US" sz="2000" dirty="0"/>
              <a:t> (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kepraktisan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menyajikan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Gaji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ikhtisar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 </a:t>
            </a:r>
            <a:r>
              <a:rPr lang="en-US" sz="2000" dirty="0" err="1"/>
              <a:t>rugi</a:t>
            </a:r>
            <a:r>
              <a:rPr lang="en-US" sz="2000" dirty="0"/>
              <a:t>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</a:t>
            </a:r>
            <a:r>
              <a:rPr lang="en-US" sz="2000" dirty="0" err="1"/>
              <a:t>jurnal</a:t>
            </a:r>
            <a:r>
              <a:rPr lang="en-US" sz="2000" dirty="0"/>
              <a:t> </a:t>
            </a:r>
            <a:r>
              <a:rPr lang="en-US" sz="2000" dirty="0" err="1"/>
              <a:t>penutup</a:t>
            </a:r>
            <a:r>
              <a:rPr lang="en-US" sz="2000" dirty="0"/>
              <a:t> </a:t>
            </a:r>
            <a:r>
              <a:rPr lang="en-US" sz="2000" dirty="0" err="1"/>
              <a:t>akun-akun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-</a:t>
            </a:r>
            <a:r>
              <a:rPr lang="en-US" sz="2000" i="1" dirty="0"/>
              <a:t>posting.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Akuntansi Suatu Pengantar new_Page_104.jpg"/>
          <p:cNvPicPr>
            <a:picLocks noChangeAspect="1"/>
          </p:cNvPicPr>
          <p:nvPr/>
        </p:nvPicPr>
        <p:blipFill>
          <a:blip r:embed="rId2" cstate="print"/>
          <a:srcRect l="13738" t="38252" r="12678" b="39192"/>
          <a:stretch>
            <a:fillRect/>
          </a:stretch>
        </p:blipFill>
        <p:spPr>
          <a:xfrm>
            <a:off x="304800" y="2057400"/>
            <a:ext cx="9220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Tujuan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477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b="1" dirty="0" err="1"/>
              <a:t>Setelah</a:t>
            </a:r>
            <a:r>
              <a:rPr lang="en-US" sz="2800" b="1" dirty="0"/>
              <a:t> </a:t>
            </a:r>
            <a:r>
              <a:rPr lang="en-US" sz="2800" b="1" dirty="0" err="1"/>
              <a:t>mempelajari</a:t>
            </a:r>
            <a:r>
              <a:rPr lang="en-US" sz="2800" b="1" dirty="0"/>
              <a:t> </a:t>
            </a:r>
            <a:r>
              <a:rPr lang="en-US" sz="2800" b="1" dirty="0" err="1"/>
              <a:t>bab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, </a:t>
            </a:r>
            <a:r>
              <a:rPr lang="en-US" sz="2800" b="1" dirty="0" err="1"/>
              <a:t>peserta</a:t>
            </a:r>
            <a:r>
              <a:rPr lang="en-US" sz="2800" b="1" dirty="0"/>
              <a:t> </a:t>
            </a:r>
            <a:r>
              <a:rPr lang="en-US" sz="2800" b="1" dirty="0" err="1"/>
              <a:t>diharapkan</a:t>
            </a:r>
            <a:r>
              <a:rPr lang="en-US" sz="2800" b="1" dirty="0"/>
              <a:t> </a:t>
            </a:r>
            <a:r>
              <a:rPr lang="en-US" sz="2800" b="1" dirty="0" err="1"/>
              <a:t>mampu</a:t>
            </a:r>
            <a:r>
              <a:rPr lang="en-US" sz="2800" b="1" dirty="0"/>
              <a:t>:</a:t>
            </a:r>
          </a:p>
          <a:p>
            <a:r>
              <a:rPr lang="fi-FI" sz="2800" dirty="0"/>
              <a:t>Mengidentifikasi akun-akun yang akan ditutup.</a:t>
            </a:r>
          </a:p>
          <a:p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penutup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memindahkanya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Menyiapkan</a:t>
            </a:r>
            <a:r>
              <a:rPr lang="en-US" sz="2800" dirty="0"/>
              <a:t> </a:t>
            </a:r>
            <a:r>
              <a:rPr lang="en-US" sz="2800" dirty="0" err="1"/>
              <a:t>neraca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penutupan.s-jenis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Prive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i="1" dirty="0" err="1"/>
              <a:t>Prive</a:t>
            </a:r>
            <a:r>
              <a:rPr lang="en-US" sz="2800" i="1" dirty="0"/>
              <a:t> </a:t>
            </a:r>
            <a:r>
              <a:rPr lang="en-US" sz="2800" i="1" dirty="0" err="1"/>
              <a:t>harus</a:t>
            </a:r>
            <a:r>
              <a:rPr lang="en-US" sz="2800" i="1" dirty="0"/>
              <a:t> </a:t>
            </a:r>
            <a:r>
              <a:rPr lang="en-US" sz="2800" i="1" dirty="0" err="1"/>
              <a:t>ditutup</a:t>
            </a:r>
            <a:r>
              <a:rPr lang="en-US" sz="2800" i="1" dirty="0"/>
              <a:t> </a:t>
            </a:r>
            <a:r>
              <a:rPr lang="en-US" sz="2800" i="1" dirty="0" err="1"/>
              <a:t>pada</a:t>
            </a:r>
            <a:r>
              <a:rPr lang="en-US" sz="2800" i="1" dirty="0"/>
              <a:t> </a:t>
            </a:r>
            <a:r>
              <a:rPr lang="en-US" sz="2800" i="1" dirty="0" err="1"/>
              <a:t>akhir</a:t>
            </a:r>
            <a:r>
              <a:rPr lang="en-US" sz="2800" i="1" dirty="0"/>
              <a:t> </a:t>
            </a:r>
            <a:r>
              <a:rPr lang="en-US" sz="2800" i="1" dirty="0" err="1"/>
              <a:t>periode</a:t>
            </a:r>
            <a:r>
              <a:rPr lang="en-US" sz="2800" i="1" dirty="0"/>
              <a:t> </a:t>
            </a:r>
            <a:r>
              <a:rPr lang="en-US" sz="2800" i="1" dirty="0" err="1"/>
              <a:t>akuntansi</a:t>
            </a:r>
            <a:r>
              <a:rPr lang="en-US" sz="2800" i="1" dirty="0"/>
              <a:t> </a:t>
            </a:r>
            <a:r>
              <a:rPr lang="en-US" sz="2800" i="1" dirty="0" err="1"/>
              <a:t>dengan</a:t>
            </a:r>
            <a:r>
              <a:rPr lang="en-US" sz="2800" i="1" dirty="0"/>
              <a:t>:</a:t>
            </a:r>
          </a:p>
          <a:p>
            <a:pPr>
              <a:buNone/>
            </a:pPr>
            <a:r>
              <a:rPr lang="nl-NL" sz="2800" dirty="0"/>
              <a:t>1. mendebit akun modal pemilik; dan</a:t>
            </a:r>
          </a:p>
          <a:p>
            <a:pPr>
              <a:buNone/>
            </a:pPr>
            <a:r>
              <a:rPr lang="en-US" sz="2800" dirty="0"/>
              <a:t>2. </a:t>
            </a:r>
            <a:r>
              <a:rPr lang="en-US" sz="2800" dirty="0" err="1"/>
              <a:t>mengkredit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prive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pPr>
              <a:buNone/>
            </a:pPr>
            <a:r>
              <a:rPr lang="en-US" sz="2800" dirty="0"/>
              <a:t>	PO </a:t>
            </a:r>
            <a:r>
              <a:rPr lang="en-US" sz="2800" dirty="0" err="1"/>
              <a:t>Semesta</a:t>
            </a:r>
            <a:r>
              <a:rPr lang="en-US" sz="2800" dirty="0"/>
              <a:t> Raya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penutup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prive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</a:t>
            </a:r>
            <a:r>
              <a:rPr lang="en-US" sz="2800" dirty="0" err="1"/>
              <a:t>bulan</a:t>
            </a:r>
            <a:r>
              <a:rPr lang="en-US" sz="2800" dirty="0"/>
              <a:t> Mei 2012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fi-FI" sz="2800" dirty="0"/>
              <a:t>ada pengambilan uang perusahaan oleh pemilik.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Ikhtisar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ikhtisar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 </a:t>
            </a:r>
            <a:r>
              <a:rPr lang="en-US" sz="2000" dirty="0" err="1"/>
              <a:t>rugi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sementara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r>
              <a:rPr lang="en-US" sz="2000" dirty="0"/>
              <a:t> </a:t>
            </a:r>
            <a:r>
              <a:rPr lang="en-US" sz="2000" dirty="0" err="1"/>
              <a:t>penutupan</a:t>
            </a:r>
            <a:r>
              <a:rPr lang="en-US" sz="2000" dirty="0"/>
              <a:t>.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ikhtisar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 </a:t>
            </a:r>
            <a:r>
              <a:rPr lang="en-US" sz="2000" dirty="0" err="1"/>
              <a:t>rugi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ditutup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lawannya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modal </a:t>
            </a:r>
            <a:r>
              <a:rPr lang="en-US" sz="2000" dirty="0" err="1"/>
              <a:t>pemilik</a:t>
            </a:r>
            <a:r>
              <a:rPr lang="en-US" sz="2000" dirty="0"/>
              <a:t>.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ikhtisar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 </a:t>
            </a:r>
            <a:r>
              <a:rPr lang="en-US" sz="2000" dirty="0" err="1"/>
              <a:t>rugi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ditutup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 descr="Akuntansi Suatu Pengantar new_Page_106.jpg"/>
          <p:cNvPicPr>
            <a:picLocks noChangeAspect="1"/>
          </p:cNvPicPr>
          <p:nvPr/>
        </p:nvPicPr>
        <p:blipFill>
          <a:blip r:embed="rId2" cstate="print"/>
          <a:srcRect l="12614" t="14444" r="12614" b="72223"/>
          <a:stretch>
            <a:fillRect/>
          </a:stretch>
        </p:blipFill>
        <p:spPr>
          <a:xfrm>
            <a:off x="685800" y="2362200"/>
            <a:ext cx="85598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Ikhtisar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Content Placeholder 5" descr="Akuntansi Suatu Pengantar new_Page_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14" t="33383" r="12614" b="56260"/>
          <a:stretch>
            <a:fillRect/>
          </a:stretch>
        </p:blipFill>
        <p:spPr>
          <a:xfrm>
            <a:off x="685800" y="1905000"/>
            <a:ext cx="8077200" cy="144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914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+mn-lt"/>
              </a:rPr>
              <a:t>Untuk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menutup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akun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ikhtisar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laba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rugi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maka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kita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membuat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ayat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jurnal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penutup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dengan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mendebit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akun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ikhtisar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laba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rugi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mengkredit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akun</a:t>
            </a:r>
            <a:r>
              <a:rPr lang="en-US" sz="2000" dirty="0">
                <a:latin typeface="+mn-lt"/>
              </a:rPr>
              <a:t> modal </a:t>
            </a:r>
            <a:r>
              <a:rPr lang="en-US" sz="2000" dirty="0" err="1">
                <a:latin typeface="+mn-lt"/>
              </a:rPr>
              <a:t>pemilik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Ikhtisar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Content Placeholder 5" descr="Akuntansi Suatu Pengantar new_Page_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14" t="49191" r="13319" b="21374"/>
          <a:stretch>
            <a:fillRect/>
          </a:stretch>
        </p:blipFill>
        <p:spPr>
          <a:xfrm>
            <a:off x="609600" y="2133600"/>
            <a:ext cx="8001000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9144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</a:t>
            </a:r>
            <a:r>
              <a:rPr lang="en-US" sz="2000" dirty="0" err="1"/>
              <a:t>jurnal</a:t>
            </a:r>
            <a:r>
              <a:rPr lang="en-US" sz="2000" dirty="0"/>
              <a:t> </a:t>
            </a:r>
            <a:r>
              <a:rPr lang="en-US" sz="2000" dirty="0" err="1"/>
              <a:t>penutup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-</a:t>
            </a:r>
            <a:r>
              <a:rPr lang="en-US" sz="2000" i="1" dirty="0"/>
              <a:t>posting </a:t>
            </a:r>
            <a:r>
              <a:rPr lang="en-US" sz="2000" i="1" dirty="0" err="1"/>
              <a:t>maka</a:t>
            </a:r>
            <a:r>
              <a:rPr lang="en-US" sz="2000" i="1" dirty="0"/>
              <a:t> </a:t>
            </a:r>
            <a:r>
              <a:rPr lang="en-US" sz="2000" i="1" dirty="0" err="1"/>
              <a:t>saldo</a:t>
            </a:r>
            <a:r>
              <a:rPr lang="en-US" sz="2000" i="1" dirty="0"/>
              <a:t> </a:t>
            </a:r>
            <a:r>
              <a:rPr lang="en-US" sz="2000" i="1" dirty="0" err="1"/>
              <a:t>akun</a:t>
            </a:r>
            <a:r>
              <a:rPr lang="en-US" sz="2000" i="1" dirty="0"/>
              <a:t> </a:t>
            </a:r>
            <a:r>
              <a:rPr lang="en-US" sz="2000" i="1" dirty="0" err="1"/>
              <a:t>ikhtisar</a:t>
            </a:r>
            <a:r>
              <a:rPr lang="en-US" sz="2000" i="1" dirty="0"/>
              <a:t> </a:t>
            </a:r>
            <a:r>
              <a:rPr lang="en-US" sz="2000" i="1" dirty="0" err="1"/>
              <a:t>laba</a:t>
            </a:r>
            <a:r>
              <a:rPr lang="en-US" sz="2000" i="1" dirty="0"/>
              <a:t> </a:t>
            </a:r>
            <a:r>
              <a:rPr lang="en-US" sz="2000" i="1" dirty="0" err="1"/>
              <a:t>rugi</a:t>
            </a:r>
            <a:r>
              <a:rPr lang="en-US" sz="2000" i="1" dirty="0"/>
              <a:t> </a:t>
            </a:r>
            <a:r>
              <a:rPr lang="en-US" sz="2000" i="1" dirty="0" err="1"/>
              <a:t>akan</a:t>
            </a:r>
            <a:r>
              <a:rPr lang="en-US" sz="2000" i="1" dirty="0"/>
              <a:t> </a:t>
            </a:r>
            <a:r>
              <a:rPr lang="en-US" sz="2000" i="1" dirty="0" err="1"/>
              <a:t>menjadi</a:t>
            </a:r>
            <a:r>
              <a:rPr lang="en-US" sz="2000" i="1" dirty="0"/>
              <a:t> </a:t>
            </a:r>
            <a:r>
              <a:rPr lang="en-US" sz="2000" i="1" dirty="0" err="1"/>
              <a:t>nol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akun</a:t>
            </a:r>
            <a:r>
              <a:rPr lang="en-US" sz="2000" i="1" dirty="0"/>
              <a:t> </a:t>
            </a:r>
            <a:r>
              <a:rPr lang="en-US" sz="2000" dirty="0" err="1"/>
              <a:t>saldo</a:t>
            </a:r>
            <a:r>
              <a:rPr lang="en-US" sz="2000" dirty="0"/>
              <a:t> modal </a:t>
            </a:r>
            <a:r>
              <a:rPr lang="en-US" sz="2000" dirty="0" err="1"/>
              <a:t>bertambah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en-US" sz="2000" dirty="0"/>
              <a:t> Rp15.000.000  </a:t>
            </a:r>
            <a:r>
              <a:rPr lang="en-US" sz="2000" dirty="0" err="1"/>
              <a:t>menjadi</a:t>
            </a:r>
            <a:r>
              <a:rPr lang="en-US" sz="2000" dirty="0"/>
              <a:t> Rp1.015.000.000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Penutupan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91440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-&gt;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Penutupan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347663" indent="-347663"/>
            <a:r>
              <a:rPr lang="en-US" dirty="0"/>
              <a:t>Di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penutupan</a:t>
            </a:r>
            <a:r>
              <a:rPr lang="en-US" dirty="0"/>
              <a:t>: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permanen</a:t>
            </a:r>
            <a:endParaRPr lang="en-US" dirty="0"/>
          </a:p>
          <a:p>
            <a:pPr marL="347663" indent="-347663">
              <a:buFont typeface="Arial" pitchFamily="34" charset="0"/>
              <a:buChar char="•"/>
            </a:pPr>
            <a:r>
              <a:rPr lang="en-US" dirty="0"/>
              <a:t>Total </a:t>
            </a:r>
            <a:r>
              <a:rPr lang="en-US" dirty="0" err="1"/>
              <a:t>semua</a:t>
            </a:r>
            <a:r>
              <a:rPr lang="en-US" dirty="0"/>
              <a:t> debit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  <a:p>
            <a:pPr marL="347663" indent="-347663">
              <a:buFont typeface="Arial" pitchFamily="34" charset="0"/>
              <a:buChar char="•"/>
            </a:pP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endParaRPr lang="en-US" dirty="0">
              <a:latin typeface="+mn-lt"/>
            </a:endParaRPr>
          </a:p>
        </p:txBody>
      </p:sp>
      <p:pic>
        <p:nvPicPr>
          <p:cNvPr id="10" name="Picture 9" descr="Akuntansi Suatu Pengantar new_Page_107.jpg"/>
          <p:cNvPicPr>
            <a:picLocks noChangeAspect="1"/>
          </p:cNvPicPr>
          <p:nvPr/>
        </p:nvPicPr>
        <p:blipFill>
          <a:blip r:embed="rId2" cstate="print"/>
          <a:srcRect l="21242" t="28889" r="19804" b="46666"/>
          <a:stretch>
            <a:fillRect/>
          </a:stretch>
        </p:blipFill>
        <p:spPr>
          <a:xfrm>
            <a:off x="1676400" y="3124200"/>
            <a:ext cx="6629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3384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TERIMA KASIH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Penutuoan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penutupan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</a:t>
            </a:r>
            <a:r>
              <a:rPr lang="en-US" sz="2800" dirty="0" err="1"/>
              <a:t>selesai</a:t>
            </a:r>
            <a:r>
              <a:rPr lang="en-US" sz="2800" dirty="0"/>
              <a:t> </a:t>
            </a:r>
            <a:r>
              <a:rPr lang="en-US" sz="2800" dirty="0" err="1"/>
              <a:t>disusun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  <a:tabLst>
                <a:tab pos="4305300" algn="l"/>
              </a:tabLs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Agar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mengukur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, </a:t>
            </a:r>
            <a:r>
              <a:rPr lang="en-US" sz="2800" dirty="0" err="1"/>
              <a:t>beban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prive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berikutnya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Proses penutupan membantu perusahaan dalam menghitung pendapatan dan beban yang terjadi dalam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209800" y="2286000"/>
            <a:ext cx="48006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TUJUANNYA: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Penutuoan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temporer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nominal </a:t>
            </a:r>
            <a:r>
              <a:rPr lang="en-US" sz="2800" dirty="0" err="1"/>
              <a:t>mengakumulasikan</a:t>
            </a:r>
            <a:r>
              <a:rPr lang="en-US" sz="2800" dirty="0"/>
              <a:t> data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r>
              <a:rPr lang="it-IT" sz="2800" dirty="0"/>
              <a:t>1. dibuka di awal periode akuntansi;</a:t>
            </a:r>
          </a:p>
          <a:p>
            <a:pPr>
              <a:buNone/>
            </a:pPr>
            <a:r>
              <a:rPr lang="fi-FI" sz="2800" dirty="0"/>
              <a:t>2. digunakan untuk mencatat transaksi selama satu periode akuntansi saja; dan</a:t>
            </a:r>
          </a:p>
          <a:p>
            <a:pPr>
              <a:buNone/>
            </a:pPr>
            <a:r>
              <a:rPr lang="en-US" sz="2800" dirty="0"/>
              <a:t>3. </a:t>
            </a:r>
            <a:r>
              <a:rPr lang="en-US" sz="2800" dirty="0" err="1"/>
              <a:t>ditutup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err="1"/>
              <a:t>Contohnya</a:t>
            </a:r>
            <a:r>
              <a:rPr lang="en-US" sz="2800" dirty="0"/>
              <a:t>:  </a:t>
            </a:r>
            <a:r>
              <a:rPr lang="es-ES" sz="2800" dirty="0"/>
              <a:t>1. </a:t>
            </a:r>
            <a:r>
              <a:rPr lang="es-ES" sz="2800" dirty="0" err="1"/>
              <a:t>akun-akun</a:t>
            </a:r>
            <a:r>
              <a:rPr lang="es-ES" sz="2800" dirty="0"/>
              <a:t> yang </a:t>
            </a:r>
            <a:r>
              <a:rPr lang="es-ES" sz="2800" dirty="0" err="1"/>
              <a:t>ada</a:t>
            </a:r>
            <a:r>
              <a:rPr lang="es-ES" sz="2800" dirty="0"/>
              <a:t> pada </a:t>
            </a:r>
            <a:r>
              <a:rPr lang="es-ES" sz="2800" dirty="0" err="1"/>
              <a:t>laporan</a:t>
            </a:r>
            <a:r>
              <a:rPr lang="es-ES" sz="2800" dirty="0"/>
              <a:t> </a:t>
            </a:r>
            <a:r>
              <a:rPr lang="es-ES" sz="2800" dirty="0" err="1"/>
              <a:t>laba</a:t>
            </a:r>
            <a:r>
              <a:rPr lang="es-ES" sz="2800" dirty="0"/>
              <a:t> </a:t>
            </a:r>
            <a:r>
              <a:rPr lang="es-ES" sz="2800" dirty="0" err="1"/>
              <a:t>rugi</a:t>
            </a:r>
            <a:r>
              <a:rPr lang="es-ES" sz="2800" dirty="0"/>
              <a:t>; 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prive</a:t>
            </a:r>
            <a:r>
              <a:rPr lang="en-US" sz="2800" dirty="0"/>
              <a:t>; </a:t>
            </a:r>
            <a:r>
              <a:rPr lang="es-ES" sz="2800" dirty="0"/>
              <a:t> </a:t>
            </a:r>
            <a:r>
              <a:rPr lang="es-ES" sz="2800" dirty="0" err="1"/>
              <a:t>akun</a:t>
            </a:r>
            <a:r>
              <a:rPr lang="es-ES" sz="2800" dirty="0"/>
              <a:t> </a:t>
            </a:r>
            <a:r>
              <a:rPr lang="es-ES" sz="2800" dirty="0" err="1"/>
              <a:t>ikhtisar</a:t>
            </a:r>
            <a:r>
              <a:rPr lang="es-ES" sz="2800" dirty="0"/>
              <a:t> </a:t>
            </a:r>
            <a:r>
              <a:rPr lang="es-ES" sz="2800" dirty="0" err="1"/>
              <a:t>laba</a:t>
            </a:r>
            <a:r>
              <a:rPr lang="es-ES" sz="2800" dirty="0"/>
              <a:t> </a:t>
            </a:r>
            <a:r>
              <a:rPr lang="es-ES" sz="2800" dirty="0" err="1"/>
              <a:t>rugi</a:t>
            </a:r>
            <a:r>
              <a:rPr lang="es-ES" sz="2800" dirty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514600" y="17526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Penutuoan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Permanen</a:t>
            </a:r>
            <a:r>
              <a:rPr lang="en-US" sz="2800" dirty="0"/>
              <a:t> /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riil</a:t>
            </a:r>
            <a:r>
              <a:rPr lang="en-US" sz="2800" dirty="0"/>
              <a:t> </a:t>
            </a:r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aktivitas-aktivitas</a:t>
            </a:r>
            <a:r>
              <a:rPr lang="en-US" sz="2800" dirty="0"/>
              <a:t> yang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masa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datang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permanen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ditutup</a:t>
            </a:r>
            <a:r>
              <a:rPr lang="en-US" sz="2800" dirty="0"/>
              <a:t> </a:t>
            </a:r>
            <a:r>
              <a:rPr lang="en-US" sz="2800" dirty="0" err="1"/>
              <a:t>sepanjang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beroperasi</a:t>
            </a:r>
            <a:r>
              <a:rPr lang="en-US" sz="2800" dirty="0"/>
              <a:t> (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dilikuidasi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r>
              <a:rPr lang="en-US" sz="2800" dirty="0"/>
              <a:t>kun-</a:t>
            </a:r>
            <a:r>
              <a:rPr lang="en-US" sz="2800" dirty="0" err="1"/>
              <a:t>akun</a:t>
            </a:r>
            <a:r>
              <a:rPr lang="en-US" sz="2800" dirty="0"/>
              <a:t> yang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, </a:t>
            </a:r>
            <a:r>
              <a:rPr lang="en-US" sz="2800" dirty="0" err="1"/>
              <a:t>Liabilitas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Modal </a:t>
            </a:r>
            <a:r>
              <a:rPr lang="en-US" sz="2800" dirty="0" err="1"/>
              <a:t>Pemilik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Penutuoan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Permanen</a:t>
            </a:r>
            <a:r>
              <a:rPr lang="en-US" sz="2800" dirty="0"/>
              <a:t> /</a:t>
            </a:r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riil</a:t>
            </a:r>
            <a:r>
              <a:rPr lang="en-US" sz="2800" dirty="0"/>
              <a:t> </a:t>
            </a:r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aktivitas-aktivitas</a:t>
            </a:r>
            <a:r>
              <a:rPr lang="en-US" sz="2800" dirty="0"/>
              <a:t> yang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masa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datang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akun</a:t>
            </a:r>
            <a:r>
              <a:rPr lang="en-US" sz="2800" dirty="0"/>
              <a:t> </a:t>
            </a:r>
            <a:r>
              <a:rPr lang="en-US" sz="2800" dirty="0" err="1"/>
              <a:t>permanen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ditutup</a:t>
            </a:r>
            <a:r>
              <a:rPr lang="en-US" sz="2800" dirty="0"/>
              <a:t> </a:t>
            </a:r>
            <a:r>
              <a:rPr lang="en-US" sz="2800" dirty="0" err="1"/>
              <a:t>sepanjang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beroperasi</a:t>
            </a:r>
            <a:r>
              <a:rPr lang="en-US" sz="2800" dirty="0"/>
              <a:t> (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dilikuidasi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r>
              <a:rPr lang="en-US" sz="2800" dirty="0" err="1"/>
              <a:t>akun-akun</a:t>
            </a:r>
            <a:r>
              <a:rPr lang="en-US" sz="2800" dirty="0"/>
              <a:t> yang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, </a:t>
            </a:r>
            <a:r>
              <a:rPr lang="en-US" sz="2800" dirty="0" err="1"/>
              <a:t>Liabilitas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Modal </a:t>
            </a:r>
            <a:r>
              <a:rPr lang="en-US" sz="2800" dirty="0" err="1"/>
              <a:t>Pemilik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Penutuoan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9201150" cy="5257800"/>
          </a:xfrm>
        </p:spPr>
        <p:txBody>
          <a:bodyPr/>
          <a:lstStyle/>
          <a:p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penutup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: </a:t>
            </a:r>
            <a:r>
              <a:rPr lang="sv-SE" sz="2800" dirty="0"/>
              <a:t>memindahkan saldo akhir dari akun-akun pendapatan, beban,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prive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modal </a:t>
            </a:r>
            <a:r>
              <a:rPr lang="en-US" sz="2800" dirty="0" err="1"/>
              <a:t>pemilik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rugi</a:t>
            </a:r>
            <a:r>
              <a:rPr lang="en-US" sz="2800" dirty="0"/>
              <a:t> </a:t>
            </a:r>
            <a:r>
              <a:rPr lang="en-US" sz="2800" dirty="0" err="1"/>
              <a:t>disusun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yang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modal </a:t>
            </a:r>
            <a:r>
              <a:rPr lang="en-US" sz="2800" dirty="0" err="1"/>
              <a:t>pemilik</a:t>
            </a:r>
            <a:r>
              <a:rPr lang="en-US" sz="2800" dirty="0"/>
              <a:t> </a:t>
            </a:r>
            <a:r>
              <a:rPr lang="en-US" sz="2800" dirty="0" err="1"/>
              <a:t>disusun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modal </a:t>
            </a:r>
            <a:r>
              <a:rPr lang="en-US" sz="2800" dirty="0" err="1"/>
              <a:t>pemilik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Penutuoan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0" y="762000"/>
            <a:ext cx="10972800" cy="609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Akun</a:t>
            </a:r>
            <a:r>
              <a:rPr lang="en-US" sz="3600" dirty="0"/>
              <a:t> </a:t>
            </a:r>
            <a:r>
              <a:rPr lang="en-US" sz="3600" dirty="0" err="1"/>
              <a:t>pendapatan</a:t>
            </a:r>
            <a:r>
              <a:rPr lang="en-US" sz="3600" dirty="0"/>
              <a:t>, </a:t>
            </a:r>
            <a:r>
              <a:rPr lang="en-US" sz="3600" dirty="0" err="1"/>
              <a:t>beban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prive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saldo</a:t>
            </a:r>
            <a:r>
              <a:rPr lang="en-US" sz="3600" dirty="0"/>
              <a:t> </a:t>
            </a:r>
            <a:r>
              <a:rPr lang="en-US" sz="3600" dirty="0" err="1"/>
              <a:t>sebesar</a:t>
            </a:r>
            <a:r>
              <a:rPr lang="en-US" sz="3600" dirty="0"/>
              <a:t> </a:t>
            </a:r>
            <a:r>
              <a:rPr lang="en-US" sz="3600" dirty="0" err="1"/>
              <a:t>nol</a:t>
            </a:r>
            <a:r>
              <a:rPr lang="en-US" sz="3600" dirty="0"/>
              <a:t> </a:t>
            </a:r>
            <a:r>
              <a:rPr lang="en-US" sz="3600" dirty="0" err="1"/>
              <a:t>di</a:t>
            </a:r>
            <a:r>
              <a:rPr lang="en-US" sz="3600" dirty="0"/>
              <a:t> </a:t>
            </a:r>
            <a:r>
              <a:rPr lang="en-US" sz="3600" dirty="0" err="1"/>
              <a:t>awal</a:t>
            </a:r>
            <a:r>
              <a:rPr lang="en-US" sz="3600" dirty="0"/>
              <a:t> </a:t>
            </a:r>
            <a:r>
              <a:rPr lang="en-US" sz="3600" dirty="0" err="1"/>
              <a:t>periode</a:t>
            </a:r>
            <a:r>
              <a:rPr lang="en-US" sz="3600" dirty="0"/>
              <a:t> </a:t>
            </a:r>
            <a:r>
              <a:rPr lang="en-US" sz="3600" dirty="0" err="1"/>
              <a:t>akuntansi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Penutuoan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-533400" y="0"/>
            <a:ext cx="10668000" cy="685800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Akun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modal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pemilik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harus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memperlihatkan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pertambahan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pendapatan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penurunan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beban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prive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1008</Words>
  <Application>Microsoft Office PowerPoint</Application>
  <PresentationFormat>A4 Paper (210x297 mm)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Agency FB</vt:lpstr>
      <vt:lpstr>Arial</vt:lpstr>
      <vt:lpstr>Calibri</vt:lpstr>
      <vt:lpstr>Office Theme</vt:lpstr>
      <vt:lpstr>Menyelesaikan Siklus Akuntansi Bab 5</vt:lpstr>
      <vt:lpstr>Tujuan</vt:lpstr>
      <vt:lpstr>Proses Penutuoan</vt:lpstr>
      <vt:lpstr>Proses Penutuoan</vt:lpstr>
      <vt:lpstr>Proses Penutuoan</vt:lpstr>
      <vt:lpstr>Proses Penutuoan</vt:lpstr>
      <vt:lpstr>Proses Penutuoan</vt:lpstr>
      <vt:lpstr>Proses Penutuoan</vt:lpstr>
      <vt:lpstr>Proses Penutuoan</vt:lpstr>
      <vt:lpstr>Kebutuhan Adanya Akun Ikhtisar Laba Rugi</vt:lpstr>
      <vt:lpstr>Kebutuhan Adanya Akun Ikhtisar Laba Rugi</vt:lpstr>
      <vt:lpstr>Kebutuhan Adanya Akun Ikhtisar Laba Rugi</vt:lpstr>
      <vt:lpstr>Penyusunan Ayat Jurnal Penutup pada PO Semesta Raya</vt:lpstr>
      <vt:lpstr>Ayat Jurnal Penutup untuk Akun-Akun Pendapatan</vt:lpstr>
      <vt:lpstr>Ayat Jurnal Penutup untuk Akun-Akun Pendapatan</vt:lpstr>
      <vt:lpstr>Ayat Jurnal Penutup untuk Akun-Akun Pendapatan</vt:lpstr>
      <vt:lpstr>Ayat Jurnal Penutup untuk Akun-Akun Beban</vt:lpstr>
      <vt:lpstr>Ayat Jurnal Penutup untuk Akun-Akun Beban</vt:lpstr>
      <vt:lpstr>Ayat Jurnal Penutup untuk Akun-Akun Beban</vt:lpstr>
      <vt:lpstr>Ayat Jurnal Penutup untuk Akun Prive</vt:lpstr>
      <vt:lpstr>Ayat Jurnal Penutup untuk Akun Ikhtisar Laba Rugi</vt:lpstr>
      <vt:lpstr>Ayat Jurnal Penutup untuk Akun Ikhtisar Laba Rugi</vt:lpstr>
      <vt:lpstr>Ayat Jurnal Penutup untuk Akun Ikhtisar Laba Rugi</vt:lpstr>
      <vt:lpstr>Neraca Saldo Setelah Penutupan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430</cp:revision>
  <dcterms:created xsi:type="dcterms:W3CDTF">2010-01-28T08:39:04Z</dcterms:created>
  <dcterms:modified xsi:type="dcterms:W3CDTF">2020-12-06T12:41:42Z</dcterms:modified>
</cp:coreProperties>
</file>