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274" r:id="rId18"/>
  </p:sldIdLst>
  <p:sldSz cx="9144000" cy="6858000" type="screen4x3"/>
  <p:notesSz cx="6761163" cy="9942513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56" autoAdjust="0"/>
  </p:normalViewPr>
  <p:slideViewPr>
    <p:cSldViewPr>
      <p:cViewPr varScale="1">
        <p:scale>
          <a:sx n="65" d="100"/>
          <a:sy n="65" d="100"/>
        </p:scale>
        <p:origin x="14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AC1020-F81D-4DEA-9BAD-2FE7A3A6DA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29797-9537-42D8-B3E1-C49B8A8FBC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710F8C-9524-4B8E-AFF5-6B9CFBE5648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76B4F9-E016-4C87-9882-A61D2061D4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41BB5D0-D9AB-4696-8490-76870F387A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61B08FF-9A86-4DE3-8935-B4E17AD060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FFC7F3-421A-465E-BD40-0F3CB8E0545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E649276-3DC2-4482-9041-AA714DACAF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BE8540B-86BB-4CF2-8D2D-472618923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842AC-3786-4043-8BD2-5FD9DE7EC4D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6511B8-749C-484C-9F16-38A2D18B2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6116C5E-B3A8-4297-A739-AF0A27DAF30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0B266D01-2333-4266-9369-45E232580EF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99FD7BD7-75B3-4D19-AD59-1DFD2953B1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1829C1-054C-416D-BEF1-7B4120E3C5E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755ABD-4EC9-4E8A-A5DA-1315280B1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177710-9EF0-43EC-A9A7-62CDB78CF526}" type="slidenum">
              <a:rPr lang="en-US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AA2AA-DA6D-4AFC-811D-D3A03D5589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92F9F168-0DBA-4733-B146-D49D60D933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A283561A-815C-4FCF-9138-1CCABE693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9696225-89CF-4171-9199-EB803F91F7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EFD44A-8901-49DB-8336-F032941884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0B661D-A691-45CF-9A08-98EAEC8897E8}" type="slidenum">
              <a:rPr lang="en-US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F311C-4BC6-45E4-AD9A-22704F51B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44FA76DD-44C7-4DF7-AE0E-A81129586E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6049B83B-D875-4E02-8155-FF1104EC07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A1CE83-22EB-4505-9830-5907118645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AFFEA7-B834-4657-8BF0-EF4E1A7825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31ACD3B-194A-4C82-BB9B-296CFEF47DBC}" type="slidenum">
              <a:rPr lang="en-US" altLang="en-US">
                <a:latin typeface="Calibri" panose="020F0502020204030204" pitchFamily="34" charset="0"/>
              </a:rPr>
              <a:pPr eaLnBrk="1" hangingPunct="1"/>
              <a:t>17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99773FC-3BD6-4FD9-B103-1A75BF2D0C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id="{4B0BA4FE-6FC3-4810-B234-24AE8F1E41B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Revisi: 00</a:t>
            </a:r>
            <a:endParaRPr lang="id-ID" sz="16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5D5B326-A07C-4AA5-9C35-9BC72CFEFD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CF48157-1B89-4EE7-A01A-3F1414A866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425986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09494-33A8-436E-8AFA-BCC0A02760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3AB0B-2DAC-48E6-BCFD-1F3017C7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F81ED-CD76-4BF0-882E-2E79E8EB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393A3-93AF-443D-8ED5-044C860439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132931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01633-F481-4130-B48B-A15B4A37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36B68-7356-48FD-B413-9D54F694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0C24-8241-453E-9413-B96FCACAB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8F0FE-4FF6-45BD-B9C8-D41061B5AA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923925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id="{90845B82-071A-4B27-BAB9-0049348E7A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Revisi: 00</a:t>
            </a:r>
            <a:endParaRPr lang="id-ID" sz="1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C11F31-EF4B-4091-BA7F-EB97DA17DD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6C70A47-F855-4E72-865D-89C5AA0A5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E73F43-33CC-4F59-A68D-754146931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180E18E-2D59-485C-A201-89305E6108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472407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8">
            <a:extLst>
              <a:ext uri="{FF2B5EF4-FFF2-40B4-BE49-F238E27FC236}">
                <a16:creationId xmlns:a16="http://schemas.microsoft.com/office/drawing/2014/main" id="{0A4D1F92-4EEB-40AE-8A90-25C9AA725CF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Versi : 01</a:t>
            </a:r>
            <a:endParaRPr lang="id-ID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C17E544-79A9-4886-B806-23491132B7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EC3FD0-8078-4F9C-B42D-4B7450552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CE56F98-7119-4B0A-A333-B631BE10C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993E9-6E24-44D5-BB95-157BF2BAE1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887505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>
            <a:extLst>
              <a:ext uri="{FF2B5EF4-FFF2-40B4-BE49-F238E27FC236}">
                <a16:creationId xmlns:a16="http://schemas.microsoft.com/office/drawing/2014/main" id="{77B8D2E8-981E-4983-A2AA-561BA840DB8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Versi : 01</a:t>
            </a:r>
            <a:endParaRPr lang="id-ID" sz="16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D7709A5-0311-4130-9945-3CD0F2E997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58D20DD-70A6-4BB1-B74A-C43C8FFC5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DB3E5DB-E036-4232-8728-CDABED60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AC4BA-E991-4D5A-B970-4279FC4CC2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4501722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2DD03F-4448-49F9-8E99-01DD669C65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A87EC0-B36A-42D6-A1A8-37DE454B1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61612D-7BBC-4EFC-B10F-93BE290E6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A1D3E-3D43-4AE7-99ED-89AC5543C2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161862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99994A-29FE-45A5-B251-0C1807B11F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3C6CAF-847D-4152-B3D4-46FA05D76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260F8B-3A2E-4BF2-B9E7-2B0E09762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4DD072-25E6-4270-9934-129811BF21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784831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51E00D-1C98-4DB4-B320-6801B3CF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32C800-B242-4F58-9757-03201C6B5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D3484-AA18-4AB2-96A1-47B6E9410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888ED-9035-4C45-8E43-2E8E92F8D2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6526184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0C43C0-05CE-4FD3-B1E5-92839FFCD2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250FE-BB11-4043-AAEC-761FB5C99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33EBB-108B-4E5C-A90E-C47B5CE43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CE018-9E43-478A-8EE8-C5E02A651C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0309863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83A90-D66E-4F34-9952-AC2D2115B1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AC241-02E0-4104-A258-B0815695B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677D93-402E-4118-8399-F64A4E186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CF233-E353-4E0F-B95F-CD225896F1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955609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E3C7378-6F90-42B5-90AD-FB05F7D1EE9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35E97CF-1CD4-49E8-A0C4-18369651D7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BD2A6-7D9F-4F8B-8A26-5D5E24D86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9BCEEDF-81C9-479D-8FA1-2C1A9A03830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TextBox 6">
            <a:extLst>
              <a:ext uri="{FF2B5EF4-FFF2-40B4-BE49-F238E27FC236}">
                <a16:creationId xmlns:a16="http://schemas.microsoft.com/office/drawing/2014/main" id="{F12AE2FB-10A1-4712-8777-084710465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62700"/>
            <a:ext cx="2133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id-ID" sz="1200"/>
              <a:t>Versi : 01</a:t>
            </a:r>
            <a:endParaRPr lang="id-ID" sz="1600"/>
          </a:p>
        </p:txBody>
      </p:sp>
      <p:sp>
        <p:nvSpPr>
          <p:cNvPr id="1030" name="TextBox 7">
            <a:extLst>
              <a:ext uri="{FF2B5EF4-FFF2-40B4-BE49-F238E27FC236}">
                <a16:creationId xmlns:a16="http://schemas.microsoft.com/office/drawing/2014/main" id="{888E8057-CBEA-499F-9AF0-1BFC0701A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4813"/>
            <a:ext cx="1655763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 b="1"/>
              <a:t>I.</a:t>
            </a:r>
            <a:fld id="{73396096-AE78-4DE0-80F6-08FE7C416417}" type="slidenum">
              <a:rPr lang="id-ID" altLang="en-US" sz="1200" b="1"/>
              <a:pPr eaLnBrk="1" hangingPunct="1"/>
              <a:t>‹#›</a:t>
            </a:fld>
            <a:endParaRPr lang="id-ID" altLang="en-US" sz="1200" b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231C8F5-0D1D-4947-AA65-663529F117B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0" y="2132856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PENILAIAN KERJA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</a:endParaRPr>
          </a:p>
          <a:p>
            <a:pPr algn="ctr">
              <a:defRPr/>
            </a:pP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</a:endParaRPr>
          </a:p>
          <a:p>
            <a:pPr algn="ctr">
              <a:defRPr/>
            </a:pP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MINGGU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</a:rPr>
              <a:t>10</a:t>
            </a:r>
          </a:p>
        </p:txBody>
      </p:sp>
      <p:pic>
        <p:nvPicPr>
          <p:cNvPr id="13315" name="Picture 2" descr="D:\Picture\logo ibi small.gif">
            <a:extLst>
              <a:ext uri="{FF2B5EF4-FFF2-40B4-BE49-F238E27FC236}">
                <a16:creationId xmlns:a16="http://schemas.microsoft.com/office/drawing/2014/main" id="{ACE5A91D-5CE1-46F9-B4BE-745F5A1AF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Footer Placeholder 1">
            <a:extLst>
              <a:ext uri="{FF2B5EF4-FFF2-40B4-BE49-F238E27FC236}">
                <a16:creationId xmlns:a16="http://schemas.microsoft.com/office/drawing/2014/main" id="{CCD7E200-1C40-45B4-A85F-48BDE42BCA21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dirty="0"/>
              <a:t>MK :</a:t>
            </a:r>
            <a:r>
              <a:rPr lang="id-ID" altLang="en-US" sz="1200" dirty="0"/>
              <a:t> Manajemen Sumber Daya Manusia Lanjutan</a:t>
            </a:r>
          </a:p>
          <a:p>
            <a:pPr algn="ctr"/>
            <a:r>
              <a:rPr lang="id-ID" altLang="en-US" sz="1200" dirty="0"/>
              <a:t>Kode </a:t>
            </a:r>
            <a:r>
              <a:rPr lang="en-US" altLang="en-US" sz="1200" dirty="0"/>
              <a:t>MK</a:t>
            </a:r>
            <a:r>
              <a:rPr lang="id-ID" altLang="en-US" sz="1200" dirty="0"/>
              <a:t> MAN19425</a:t>
            </a:r>
          </a:p>
          <a:p>
            <a:pPr algn="ctr" eaLnBrk="1" hangingPunct="1"/>
            <a:endParaRPr lang="en-US" altLang="en-US" sz="1200" dirty="0"/>
          </a:p>
        </p:txBody>
      </p:sp>
      <p:sp>
        <p:nvSpPr>
          <p:cNvPr id="13317" name="Date Placeholder 2">
            <a:extLst>
              <a:ext uri="{FF2B5EF4-FFF2-40B4-BE49-F238E27FC236}">
                <a16:creationId xmlns:a16="http://schemas.microsoft.com/office/drawing/2014/main" id="{A5DD6435-6795-442D-BCBF-DF30B6CB792D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326713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a typeface="+mj-ea"/>
              </a:rPr>
              <a:t>Indikator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Penilaian</a:t>
            </a:r>
            <a:r>
              <a:rPr lang="en-US" sz="2800" b="1" dirty="0">
                <a:ea typeface="+mj-ea"/>
              </a:rPr>
              <a:t> Kinerja </a:t>
            </a:r>
            <a:r>
              <a:rPr lang="en-US" sz="2800" b="1" i="1" dirty="0">
                <a:ea typeface="+mj-ea"/>
              </a:rPr>
              <a:t>(Performance Appraisal) &lt;cont.&gt;</a:t>
            </a:r>
            <a:endParaRPr lang="id-ID" sz="2800" b="1" i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395536" y="162880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ID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E94682-259C-468E-8A70-A6926477DB83}"/>
              </a:ext>
            </a:extLst>
          </p:cNvPr>
          <p:cNvSpPr/>
          <p:nvPr/>
        </p:nvSpPr>
        <p:spPr>
          <a:xfrm>
            <a:off x="395536" y="1238381"/>
            <a:ext cx="82296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000" b="1" dirty="0"/>
              <a:t>10. </a:t>
            </a:r>
            <a:r>
              <a:rPr lang="en-ID" sz="2000" b="1" dirty="0" err="1"/>
              <a:t>Kemampuan</a:t>
            </a:r>
            <a:r>
              <a:rPr lang="en-ID" sz="2000" b="1" dirty="0"/>
              <a:t> </a:t>
            </a:r>
            <a:r>
              <a:rPr lang="en-ID" sz="2000" b="1" dirty="0" err="1"/>
              <a:t>Menyampaikan</a:t>
            </a:r>
            <a:r>
              <a:rPr lang="en-ID" sz="2000" b="1" dirty="0"/>
              <a:t> Ide</a:t>
            </a:r>
            <a:endParaRPr lang="en-ID" sz="2000" dirty="0"/>
          </a:p>
          <a:p>
            <a:pPr marL="442913" algn="just"/>
            <a:r>
              <a:rPr lang="en-ID" sz="2000" dirty="0" err="1"/>
              <a:t>Kehadiran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mengikuti</a:t>
            </a:r>
            <a:r>
              <a:rPr lang="en-ID" sz="2000" dirty="0"/>
              <a:t> </a:t>
            </a:r>
            <a:r>
              <a:rPr lang="en-ID" sz="2000" dirty="0" err="1"/>
              <a:t>rapat</a:t>
            </a:r>
            <a:r>
              <a:rPr lang="en-ID" sz="2000" dirty="0"/>
              <a:t> ( Meeting ) yang </a:t>
            </a:r>
            <a:r>
              <a:rPr lang="en-ID" sz="2000" dirty="0" err="1"/>
              <a:t>disertai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kemampuan</a:t>
            </a:r>
            <a:r>
              <a:rPr lang="en-ID" sz="2000" dirty="0"/>
              <a:t> </a:t>
            </a:r>
            <a:r>
              <a:rPr lang="en-ID" sz="2000" dirty="0" err="1"/>
              <a:t>menyampaikan</a:t>
            </a:r>
            <a:r>
              <a:rPr lang="en-ID" sz="2000" dirty="0"/>
              <a:t> </a:t>
            </a:r>
            <a:r>
              <a:rPr lang="en-ID" sz="2000" dirty="0" err="1"/>
              <a:t>gagasan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pendapat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orang lain, </a:t>
            </a:r>
            <a:r>
              <a:rPr lang="en-ID" sz="2000" dirty="0" err="1"/>
              <a:t>Tentunya</a:t>
            </a:r>
            <a:r>
              <a:rPr lang="en-ID" sz="2000" dirty="0"/>
              <a:t> </a:t>
            </a:r>
            <a:r>
              <a:rPr lang="en-ID" sz="2000" dirty="0" err="1"/>
              <a:t>hal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mempunyai</a:t>
            </a:r>
            <a:r>
              <a:rPr lang="en-ID" sz="2000" dirty="0"/>
              <a:t> </a:t>
            </a:r>
            <a:r>
              <a:rPr lang="en-ID" sz="2000" dirty="0" err="1"/>
              <a:t>nilai</a:t>
            </a:r>
            <a:r>
              <a:rPr lang="en-ID" sz="2000" dirty="0"/>
              <a:t> </a:t>
            </a:r>
            <a:r>
              <a:rPr lang="en-ID" sz="2000" dirty="0" err="1"/>
              <a:t>tersendiri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penilaian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.</a:t>
            </a:r>
          </a:p>
          <a:p>
            <a:pPr algn="just"/>
            <a:r>
              <a:rPr lang="en-ID" sz="2000" dirty="0"/>
              <a:t> </a:t>
            </a:r>
          </a:p>
          <a:p>
            <a:pPr algn="just"/>
            <a:r>
              <a:rPr lang="en-ID" sz="2000" b="1" dirty="0"/>
              <a:t>11. </a:t>
            </a:r>
            <a:r>
              <a:rPr lang="en-ID" sz="2000" b="1" dirty="0" err="1"/>
              <a:t>Kemampuan</a:t>
            </a:r>
            <a:r>
              <a:rPr lang="en-ID" sz="2000" b="1" dirty="0"/>
              <a:t> </a:t>
            </a:r>
            <a:r>
              <a:rPr lang="en-ID" sz="2000" b="1" dirty="0" err="1"/>
              <a:t>Mengatur</a:t>
            </a:r>
            <a:r>
              <a:rPr lang="en-ID" sz="2000" b="1" dirty="0"/>
              <a:t> </a:t>
            </a:r>
            <a:r>
              <a:rPr lang="en-ID" sz="2000" b="1" dirty="0" err="1"/>
              <a:t>Pekerjaan</a:t>
            </a:r>
            <a:endParaRPr lang="en-ID" sz="2000" dirty="0"/>
          </a:p>
          <a:p>
            <a:pPr marL="442913" algn="just"/>
            <a:r>
              <a:rPr lang="en-ID" sz="2000" dirty="0" err="1"/>
              <a:t>Kemampuan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pekerjaan</a:t>
            </a:r>
            <a:r>
              <a:rPr lang="en-ID" sz="2000" dirty="0"/>
              <a:t> yang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tanggung</a:t>
            </a:r>
            <a:r>
              <a:rPr lang="en-ID" sz="2000" dirty="0"/>
              <a:t> </a:t>
            </a:r>
            <a:r>
              <a:rPr lang="en-ID" sz="2000" dirty="0" err="1"/>
              <a:t>jawabnya</a:t>
            </a:r>
            <a:r>
              <a:rPr lang="en-ID" sz="2000" dirty="0"/>
              <a:t>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membuat</a:t>
            </a:r>
            <a:r>
              <a:rPr lang="en-ID" sz="2000" dirty="0"/>
              <a:t> </a:t>
            </a:r>
            <a:r>
              <a:rPr lang="en-ID" sz="2000" dirty="0" err="1"/>
              <a:t>jadwal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.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</a:t>
            </a:r>
            <a:r>
              <a:rPr lang="en-ID" sz="2000" dirty="0" err="1"/>
              <a:t>hal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mempengaruhi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.</a:t>
            </a:r>
          </a:p>
          <a:p>
            <a:pPr algn="just"/>
            <a:endParaRPr lang="en-ID" sz="2000" b="1" dirty="0"/>
          </a:p>
          <a:p>
            <a:pPr algn="just"/>
            <a:r>
              <a:rPr lang="en-ID" sz="2000" b="1" dirty="0"/>
              <a:t>12. </a:t>
            </a:r>
            <a:r>
              <a:rPr lang="en-ID" sz="2000" b="1" dirty="0" err="1"/>
              <a:t>Kepemimpinan</a:t>
            </a:r>
            <a:endParaRPr lang="en-ID" sz="2000" dirty="0"/>
          </a:p>
          <a:p>
            <a:pPr marL="442913" algn="just"/>
            <a:r>
              <a:rPr lang="en-ID" sz="2000" dirty="0" err="1"/>
              <a:t>Kepemimpinan</a:t>
            </a:r>
            <a:r>
              <a:rPr lang="en-ID" sz="2000" dirty="0"/>
              <a:t>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faktor</a:t>
            </a:r>
            <a:r>
              <a:rPr lang="en-ID" sz="2000" dirty="0"/>
              <a:t> yang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dinilai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terutama</a:t>
            </a:r>
            <a:r>
              <a:rPr lang="en-ID" sz="2000" dirty="0"/>
              <a:t> </a:t>
            </a:r>
            <a:r>
              <a:rPr lang="en-ID" sz="2000" dirty="0" err="1"/>
              <a:t>bagi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yang </a:t>
            </a:r>
            <a:r>
              <a:rPr lang="en-ID" sz="2000" dirty="0" err="1"/>
              <a:t>berbakat</a:t>
            </a:r>
            <a:r>
              <a:rPr lang="en-ID" sz="2000" dirty="0"/>
              <a:t> “</a:t>
            </a:r>
            <a:r>
              <a:rPr lang="en-ID" sz="2000" dirty="0" err="1"/>
              <a:t>memimpin</a:t>
            </a:r>
            <a:r>
              <a:rPr lang="en-ID" sz="2000" dirty="0"/>
              <a:t>” </a:t>
            </a:r>
            <a:r>
              <a:rPr lang="en-ID" sz="2000" dirty="0" err="1"/>
              <a:t>sekaligus</a:t>
            </a:r>
            <a:r>
              <a:rPr lang="en-ID" sz="2000" dirty="0"/>
              <a:t> </a:t>
            </a:r>
            <a:r>
              <a:rPr lang="en-ID" sz="2000" dirty="0" err="1"/>
              <a:t>memobilisasi</a:t>
            </a:r>
            <a:r>
              <a:rPr lang="en-ID" sz="2000" dirty="0"/>
              <a:t> dan </a:t>
            </a:r>
            <a:r>
              <a:rPr lang="en-ID" sz="2000" dirty="0" err="1"/>
              <a:t>memotivasi</a:t>
            </a:r>
            <a:r>
              <a:rPr lang="en-ID" sz="2000" dirty="0"/>
              <a:t> </a:t>
            </a:r>
            <a:r>
              <a:rPr lang="en-ID" sz="2000" dirty="0" err="1"/>
              <a:t>teman-temannya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bekerja</a:t>
            </a:r>
            <a:r>
              <a:rPr lang="en-ID" sz="2000" dirty="0"/>
              <a:t>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baik</a:t>
            </a:r>
            <a:r>
              <a:rPr lang="en-ID" sz="2000" dirty="0"/>
              <a:t>.</a:t>
            </a:r>
          </a:p>
          <a:p>
            <a:pPr algn="just"/>
            <a:endParaRPr lang="en-ID" sz="2000" i="1" dirty="0"/>
          </a:p>
        </p:txBody>
      </p:sp>
    </p:spTree>
    <p:extLst>
      <p:ext uri="{BB962C8B-B14F-4D97-AF65-F5344CB8AC3E}">
        <p14:creationId xmlns:p14="http://schemas.microsoft.com/office/powerpoint/2010/main" val="198740829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326713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a typeface="+mj-ea"/>
              </a:rPr>
              <a:t>Indikator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Penilaian</a:t>
            </a:r>
            <a:r>
              <a:rPr lang="en-US" sz="2800" b="1" dirty="0">
                <a:ea typeface="+mj-ea"/>
              </a:rPr>
              <a:t> Kinerja </a:t>
            </a:r>
            <a:r>
              <a:rPr lang="en-US" sz="2800" b="1" i="1" dirty="0">
                <a:ea typeface="+mj-ea"/>
              </a:rPr>
              <a:t>(Performance Appraisal) &lt;cont.&gt;</a:t>
            </a:r>
            <a:endParaRPr lang="id-ID" sz="2800" b="1" i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395536" y="162880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ID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E94682-259C-468E-8A70-A6926477DB83}"/>
              </a:ext>
            </a:extLst>
          </p:cNvPr>
          <p:cNvSpPr/>
          <p:nvPr/>
        </p:nvSpPr>
        <p:spPr>
          <a:xfrm>
            <a:off x="408511" y="1784846"/>
            <a:ext cx="8229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000" b="1" dirty="0"/>
              <a:t>13. </a:t>
            </a:r>
            <a:r>
              <a:rPr lang="en-ID" sz="2000" b="1" dirty="0" err="1"/>
              <a:t>Kemampuan</a:t>
            </a:r>
            <a:r>
              <a:rPr lang="en-ID" sz="2000" b="1" dirty="0"/>
              <a:t> </a:t>
            </a:r>
            <a:r>
              <a:rPr lang="en-ID" sz="2000" b="1" dirty="0" err="1"/>
              <a:t>Mengembangkan</a:t>
            </a:r>
            <a:r>
              <a:rPr lang="en-ID" sz="2000" b="1" dirty="0"/>
              <a:t> </a:t>
            </a:r>
            <a:r>
              <a:rPr lang="en-ID" sz="2000" b="1" dirty="0" err="1"/>
              <a:t>Diri</a:t>
            </a:r>
            <a:endParaRPr lang="en-ID" sz="2000" dirty="0"/>
          </a:p>
          <a:p>
            <a:pPr marL="442913" algn="just"/>
            <a:r>
              <a:rPr lang="en-ID" sz="2000" dirty="0" err="1"/>
              <a:t>Apakah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minat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memperbaiki</a:t>
            </a:r>
            <a:r>
              <a:rPr lang="en-ID" sz="2000" dirty="0"/>
              <a:t> </a:t>
            </a:r>
            <a:r>
              <a:rPr lang="en-ID" sz="2000" dirty="0" err="1"/>
              <a:t>kemampuan</a:t>
            </a:r>
            <a:r>
              <a:rPr lang="en-ID" sz="2000" dirty="0"/>
              <a:t> </a:t>
            </a:r>
            <a:r>
              <a:rPr lang="en-ID" sz="2000" dirty="0" err="1"/>
              <a:t>diri</a:t>
            </a:r>
            <a:r>
              <a:rPr lang="en-ID" sz="2000" dirty="0"/>
              <a:t> </a:t>
            </a:r>
            <a:r>
              <a:rPr lang="en-ID" sz="2000" dirty="0" err="1"/>
              <a:t>sendiri</a:t>
            </a:r>
            <a:r>
              <a:rPr lang="en-ID" sz="2000" dirty="0"/>
              <a:t> yang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faktor</a:t>
            </a:r>
            <a:r>
              <a:rPr lang="en-ID" sz="2000" dirty="0"/>
              <a:t> lain </a:t>
            </a:r>
            <a:r>
              <a:rPr lang="en-ID" sz="2000" dirty="0" err="1"/>
              <a:t>menilai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.</a:t>
            </a:r>
          </a:p>
          <a:p>
            <a:pPr algn="just"/>
            <a:r>
              <a:rPr lang="en-ID" sz="2000" dirty="0"/>
              <a:t> </a:t>
            </a:r>
          </a:p>
          <a:p>
            <a:pPr algn="just"/>
            <a:r>
              <a:rPr lang="en-ID" sz="2000" b="1" dirty="0"/>
              <a:t>14. </a:t>
            </a:r>
            <a:r>
              <a:rPr lang="en-ID" sz="2000" b="1" dirty="0" err="1"/>
              <a:t>Disiplin</a:t>
            </a:r>
            <a:r>
              <a:rPr lang="en-ID" sz="2000" b="1" dirty="0"/>
              <a:t> </a:t>
            </a:r>
            <a:r>
              <a:rPr lang="en-ID" sz="2000" b="1" dirty="0" err="1"/>
              <a:t>Ilmu</a:t>
            </a:r>
            <a:endParaRPr lang="en-ID" sz="2000" dirty="0"/>
          </a:p>
          <a:p>
            <a:pPr marL="442913" algn="just"/>
            <a:r>
              <a:rPr lang="en-ID" sz="2000" dirty="0" err="1"/>
              <a:t>Faktor</a:t>
            </a:r>
            <a:r>
              <a:rPr lang="en-ID" sz="2000" dirty="0"/>
              <a:t> </a:t>
            </a:r>
            <a:r>
              <a:rPr lang="en-ID" sz="2000" dirty="0" err="1"/>
              <a:t>kesesuaian</a:t>
            </a:r>
            <a:r>
              <a:rPr lang="en-ID" sz="2000" dirty="0"/>
              <a:t> </a:t>
            </a:r>
            <a:r>
              <a:rPr lang="en-ID" sz="2000" dirty="0" err="1"/>
              <a:t>antara</a:t>
            </a:r>
            <a:r>
              <a:rPr lang="en-ID" sz="2000" dirty="0"/>
              <a:t> </a:t>
            </a:r>
            <a:r>
              <a:rPr lang="en-ID" sz="2000" dirty="0" err="1"/>
              <a:t>disiplin</a:t>
            </a:r>
            <a:r>
              <a:rPr lang="en-ID" sz="2000" dirty="0"/>
              <a:t> </a:t>
            </a:r>
            <a:r>
              <a:rPr lang="en-ID" sz="2000" dirty="0" err="1"/>
              <a:t>ilmu</a:t>
            </a:r>
            <a:r>
              <a:rPr lang="en-ID" sz="2000" dirty="0"/>
              <a:t> yang </a:t>
            </a:r>
            <a:r>
              <a:rPr lang="en-ID" sz="2000" dirty="0" err="1"/>
              <a:t>dimiliki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penempatan</a:t>
            </a:r>
            <a:r>
              <a:rPr lang="en-ID" sz="2000" dirty="0"/>
              <a:t> pada </a:t>
            </a:r>
            <a:r>
              <a:rPr lang="en-ID" sz="2000" dirty="0" err="1"/>
              <a:t>bidang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.</a:t>
            </a:r>
          </a:p>
          <a:p>
            <a:pPr algn="just"/>
            <a:endParaRPr lang="en-ID" sz="2000" i="1" dirty="0"/>
          </a:p>
        </p:txBody>
      </p:sp>
    </p:spTree>
    <p:extLst>
      <p:ext uri="{BB962C8B-B14F-4D97-AF65-F5344CB8AC3E}">
        <p14:creationId xmlns:p14="http://schemas.microsoft.com/office/powerpoint/2010/main" val="92975619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326713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a typeface="+mj-ea"/>
              </a:rPr>
              <a:t>Kriteria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Penilain</a:t>
            </a:r>
            <a:r>
              <a:rPr lang="en-US" sz="2800" b="1" dirty="0">
                <a:ea typeface="+mj-ea"/>
              </a:rPr>
              <a:t> Kinerja</a:t>
            </a:r>
            <a:endParaRPr lang="id-ID" sz="2800" b="1" i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428540" y="1340768"/>
            <a:ext cx="82296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2913" indent="-442913" algn="just"/>
            <a:r>
              <a:rPr lang="en-ID" sz="2400" dirty="0"/>
              <a:t>1. </a:t>
            </a:r>
            <a:r>
              <a:rPr lang="en-ID" sz="2000" b="1" i="1" dirty="0"/>
              <a:t>People-based criteria</a:t>
            </a:r>
            <a:r>
              <a:rPr lang="en-ID" sz="2000" dirty="0"/>
              <a:t> </a:t>
            </a:r>
            <a:r>
              <a:rPr lang="en-ID" sz="2000" dirty="0" err="1"/>
              <a:t>dibuat</a:t>
            </a:r>
            <a:r>
              <a:rPr lang="en-ID" sz="2000" dirty="0"/>
              <a:t> </a:t>
            </a:r>
            <a:r>
              <a:rPr lang="en-ID" sz="2000" dirty="0" err="1"/>
              <a:t>berdasarkan</a:t>
            </a:r>
            <a:r>
              <a:rPr lang="en-ID" sz="2000" dirty="0"/>
              <a:t> </a:t>
            </a:r>
            <a:r>
              <a:rPr lang="en-ID" sz="2000" dirty="0" err="1"/>
              <a:t>dimensi</a:t>
            </a:r>
            <a:r>
              <a:rPr lang="en-ID" sz="2000" dirty="0"/>
              <a:t> </a:t>
            </a:r>
            <a:r>
              <a:rPr lang="en-ID" sz="2000" dirty="0" err="1"/>
              <a:t>kegunaan</a:t>
            </a:r>
            <a:r>
              <a:rPr lang="en-ID" sz="2000" dirty="0"/>
              <a:t> </a:t>
            </a:r>
            <a:r>
              <a:rPr lang="en-ID" sz="2000" dirty="0" err="1"/>
              <a:t>fungsional</a:t>
            </a:r>
            <a:r>
              <a:rPr lang="en-ID" sz="2000" dirty="0"/>
              <a:t> </a:t>
            </a:r>
            <a:r>
              <a:rPr lang="en-ID" sz="2000" dirty="0" err="1"/>
              <a:t>sehingga</a:t>
            </a:r>
            <a:r>
              <a:rPr lang="en-ID" sz="2000" dirty="0"/>
              <a:t> </a:t>
            </a:r>
            <a:r>
              <a:rPr lang="en-ID" sz="2000" dirty="0" err="1"/>
              <a:t>banyak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selection dan </a:t>
            </a:r>
            <a:r>
              <a:rPr lang="en-ID" sz="2000" dirty="0" err="1"/>
              <a:t>penentuan</a:t>
            </a:r>
            <a:r>
              <a:rPr lang="en-ID" sz="2000" dirty="0"/>
              <a:t> </a:t>
            </a:r>
            <a:r>
              <a:rPr lang="en-ID" sz="2000" dirty="0" err="1"/>
              <a:t>kompensasi</a:t>
            </a:r>
            <a:r>
              <a:rPr lang="en-ID" sz="2000" dirty="0"/>
              <a:t>. </a:t>
            </a:r>
            <a:r>
              <a:rPr lang="en-ID" sz="2000" dirty="0" err="1"/>
              <a:t>Kriteria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dibuat</a:t>
            </a:r>
            <a:r>
              <a:rPr lang="en-ID" sz="2000" dirty="0"/>
              <a:t> </a:t>
            </a:r>
            <a:r>
              <a:rPr lang="en-ID" sz="2000" dirty="0" err="1"/>
              <a:t>berdasarkan</a:t>
            </a:r>
            <a:r>
              <a:rPr lang="en-ID" sz="2000" dirty="0"/>
              <a:t> </a:t>
            </a:r>
            <a:r>
              <a:rPr lang="en-ID" sz="2000" dirty="0" err="1"/>
              <a:t>penilaian</a:t>
            </a:r>
            <a:r>
              <a:rPr lang="en-ID" sz="2000" dirty="0"/>
              <a:t> </a:t>
            </a:r>
            <a:r>
              <a:rPr lang="en-ID" sz="2000" dirty="0" err="1"/>
              <a:t>terhadap</a:t>
            </a:r>
            <a:r>
              <a:rPr lang="en-ID" sz="2000" dirty="0"/>
              <a:t> </a:t>
            </a:r>
            <a:r>
              <a:rPr lang="en-ID" sz="2000" dirty="0" err="1"/>
              <a:t>kemampuan</a:t>
            </a:r>
            <a:r>
              <a:rPr lang="en-ID" sz="2000" dirty="0"/>
              <a:t> </a:t>
            </a:r>
            <a:r>
              <a:rPr lang="en-ID" sz="2000" dirty="0" err="1"/>
              <a:t>pribadi</a:t>
            </a:r>
            <a:r>
              <a:rPr lang="en-ID" sz="2000" dirty="0"/>
              <a:t>,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pengalaman</a:t>
            </a:r>
            <a:r>
              <a:rPr lang="en-ID" sz="2000" dirty="0"/>
              <a:t>, </a:t>
            </a:r>
            <a:r>
              <a:rPr lang="en-ID" sz="2000" dirty="0" err="1"/>
              <a:t>kemampuan</a:t>
            </a:r>
            <a:r>
              <a:rPr lang="en-ID" sz="2000" dirty="0"/>
              <a:t> </a:t>
            </a:r>
            <a:r>
              <a:rPr lang="en-ID" sz="2000" dirty="0" err="1"/>
              <a:t>intelektual</a:t>
            </a:r>
            <a:r>
              <a:rPr lang="en-ID" sz="2000" dirty="0"/>
              <a:t>, dan </a:t>
            </a:r>
            <a:r>
              <a:rPr lang="en-ID" sz="2000" dirty="0" err="1"/>
              <a:t>keterampilan</a:t>
            </a:r>
            <a:r>
              <a:rPr lang="en-ID" sz="2000" dirty="0"/>
              <a:t>.</a:t>
            </a:r>
          </a:p>
          <a:p>
            <a:pPr algn="just"/>
            <a:endParaRPr lang="en-ID" sz="2000" b="1" i="1" dirty="0"/>
          </a:p>
          <a:p>
            <a:pPr marL="354013" indent="-354013" algn="just"/>
            <a:r>
              <a:rPr lang="en-ID" sz="2000" b="1" i="1" dirty="0"/>
              <a:t>2. Product-based criteria</a:t>
            </a:r>
            <a:r>
              <a:rPr lang="en-ID" sz="2000" dirty="0"/>
              <a:t> </a:t>
            </a:r>
            <a:r>
              <a:rPr lang="en-ID" sz="2000" dirty="0" err="1"/>
              <a:t>biasanya</a:t>
            </a:r>
            <a:r>
              <a:rPr lang="en-ID" sz="2000" dirty="0"/>
              <a:t> </a:t>
            </a:r>
            <a:r>
              <a:rPr lang="en-ID" sz="2000" dirty="0" err="1"/>
              <a:t>dianggap</a:t>
            </a:r>
            <a:r>
              <a:rPr lang="en-ID" sz="2000" dirty="0"/>
              <a:t>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baik</a:t>
            </a:r>
            <a:r>
              <a:rPr lang="en-ID" sz="2000" dirty="0"/>
              <a:t> </a:t>
            </a:r>
            <a:r>
              <a:rPr lang="en-ID" sz="2000" dirty="0" err="1"/>
              <a:t>daripada</a:t>
            </a:r>
            <a:r>
              <a:rPr lang="en-ID" sz="2000" dirty="0"/>
              <a:t> people -based criteria. </a:t>
            </a:r>
            <a:r>
              <a:rPr lang="en-ID" sz="2000" dirty="0" err="1"/>
              <a:t>Kriteria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didasarkan</a:t>
            </a:r>
            <a:r>
              <a:rPr lang="en-ID" sz="2000" dirty="0"/>
              <a:t> </a:t>
            </a:r>
            <a:r>
              <a:rPr lang="en-ID" sz="2000" dirty="0" err="1"/>
              <a:t>atas</a:t>
            </a:r>
            <a:r>
              <a:rPr lang="en-ID" sz="2000" dirty="0"/>
              <a:t> </a:t>
            </a:r>
            <a:r>
              <a:rPr lang="en-ID" sz="2000" dirty="0" err="1"/>
              <a:t>tujuan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jenis</a:t>
            </a:r>
            <a:r>
              <a:rPr lang="en-ID" sz="2000" dirty="0"/>
              <a:t> output yang </a:t>
            </a:r>
            <a:r>
              <a:rPr lang="en-ID" sz="2000" dirty="0" err="1"/>
              <a:t>ingin</a:t>
            </a:r>
            <a:r>
              <a:rPr lang="en-ID" sz="2000" dirty="0"/>
              <a:t> </a:t>
            </a:r>
            <a:r>
              <a:rPr lang="en-ID" sz="2000" dirty="0" err="1"/>
              <a:t>dicapai</a:t>
            </a:r>
            <a:r>
              <a:rPr lang="en-ID" sz="2000" dirty="0"/>
              <a:t>. </a:t>
            </a:r>
          </a:p>
          <a:p>
            <a:pPr algn="just"/>
            <a:endParaRPr lang="en-ID" sz="2000" b="1" i="1" dirty="0"/>
          </a:p>
          <a:p>
            <a:pPr marL="354013" indent="-354013" algn="just"/>
            <a:r>
              <a:rPr lang="en-ID" sz="2000" b="1" i="1" dirty="0"/>
              <a:t>3. Behaviour-based criteria</a:t>
            </a:r>
            <a:r>
              <a:rPr lang="en-ID" sz="2000" dirty="0"/>
              <a:t>  </a:t>
            </a:r>
            <a:r>
              <a:rPr lang="en-ID" sz="2000" dirty="0" err="1"/>
              <a:t>mempunyai</a:t>
            </a:r>
            <a:r>
              <a:rPr lang="en-ID" sz="2000" dirty="0"/>
              <a:t> </a:t>
            </a:r>
            <a:r>
              <a:rPr lang="en-ID" sz="2000" dirty="0" err="1"/>
              <a:t>banyak</a:t>
            </a:r>
            <a:r>
              <a:rPr lang="en-ID" sz="2000" dirty="0"/>
              <a:t> </a:t>
            </a:r>
            <a:r>
              <a:rPr lang="en-ID" sz="2000" dirty="0" err="1"/>
              <a:t>aspek</a:t>
            </a:r>
            <a:r>
              <a:rPr lang="en-ID" sz="2000" dirty="0"/>
              <a:t>,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segi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, </a:t>
            </a:r>
            <a:r>
              <a:rPr lang="en-ID" sz="2000" dirty="0" err="1"/>
              <a:t>etika</a:t>
            </a:r>
            <a:r>
              <a:rPr lang="en-ID" sz="2000" dirty="0"/>
              <a:t>, </a:t>
            </a:r>
            <a:r>
              <a:rPr lang="en-ID" sz="2000" dirty="0" err="1"/>
              <a:t>normatif</a:t>
            </a:r>
            <a:r>
              <a:rPr lang="en-ID" sz="2000" dirty="0"/>
              <a:t>,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teknis</a:t>
            </a:r>
            <a:r>
              <a:rPr lang="en-ID" sz="2000" dirty="0"/>
              <a:t>. </a:t>
            </a:r>
            <a:r>
              <a:rPr lang="en-ID" sz="2000" dirty="0" err="1"/>
              <a:t>Kriteria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dibuat</a:t>
            </a:r>
            <a:r>
              <a:rPr lang="en-ID" sz="2000" dirty="0"/>
              <a:t> </a:t>
            </a:r>
            <a:r>
              <a:rPr lang="en-ID" sz="2000" dirty="0" err="1"/>
              <a:t>berdasarkan</a:t>
            </a:r>
            <a:r>
              <a:rPr lang="en-ID" sz="2000" dirty="0"/>
              <a:t> </a:t>
            </a:r>
            <a:r>
              <a:rPr lang="en-ID" sz="2000" dirty="0" err="1"/>
              <a:t>perilaku-perilaku</a:t>
            </a:r>
            <a:r>
              <a:rPr lang="en-ID" sz="2000" dirty="0"/>
              <a:t> yang </a:t>
            </a:r>
            <a:r>
              <a:rPr lang="en-ID" sz="2000" dirty="0" err="1"/>
              <a:t>diharapkan</a:t>
            </a:r>
            <a:r>
              <a:rPr lang="en-ID" sz="2000" dirty="0"/>
              <a:t> </a:t>
            </a:r>
            <a:r>
              <a:rPr lang="en-ID" sz="2000" dirty="0" err="1"/>
              <a:t>sesuai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aspek-aspek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3304124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326713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ea typeface="+mj-ea"/>
              </a:rPr>
              <a:t>Cara </a:t>
            </a:r>
            <a:r>
              <a:rPr lang="en-US" sz="2800" b="1" dirty="0" err="1">
                <a:ea typeface="+mj-ea"/>
              </a:rPr>
              <a:t>Mengatasi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Kesalahan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dalam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Penilaian</a:t>
            </a:r>
            <a:r>
              <a:rPr lang="en-US" sz="2800" b="1" dirty="0">
                <a:ea typeface="+mj-ea"/>
              </a:rPr>
              <a:t> Kinerja</a:t>
            </a:r>
            <a:endParaRPr lang="id-ID" sz="2800" b="1" i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428540" y="1705893"/>
            <a:ext cx="8229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melaksanakan</a:t>
            </a:r>
            <a:r>
              <a:rPr lang="en-ID" sz="2400" dirty="0"/>
              <a:t> </a:t>
            </a:r>
            <a:r>
              <a:rPr lang="en-ID" sz="2400" dirty="0" err="1"/>
              <a:t>pekerjaannya</a:t>
            </a:r>
            <a:r>
              <a:rPr lang="en-ID" sz="2400" dirty="0"/>
              <a:t>, </a:t>
            </a:r>
            <a:r>
              <a:rPr lang="en-ID" sz="2400" dirty="0" err="1"/>
              <a:t>penilai</a:t>
            </a:r>
            <a:r>
              <a:rPr lang="en-ID" sz="2400" dirty="0"/>
              <a:t> </a:t>
            </a:r>
            <a:r>
              <a:rPr lang="en-ID" sz="2400" dirty="0" err="1"/>
              <a:t>kinerja</a:t>
            </a:r>
            <a:r>
              <a:rPr lang="en-ID" sz="2400" dirty="0"/>
              <a:t> </a:t>
            </a:r>
            <a:r>
              <a:rPr lang="en-ID" sz="2400" dirty="0" err="1"/>
              <a:t>pegawai</a:t>
            </a:r>
            <a:r>
              <a:rPr lang="en-ID" sz="2400" dirty="0"/>
              <a:t> (personalia </a:t>
            </a:r>
            <a:r>
              <a:rPr lang="en-ID" sz="2400" dirty="0" err="1"/>
              <a:t>atau</a:t>
            </a:r>
            <a:r>
              <a:rPr lang="en-ID" sz="2400" dirty="0"/>
              <a:t> biro </a:t>
            </a:r>
            <a:r>
              <a:rPr lang="en-ID" sz="2400" dirty="0" err="1"/>
              <a:t>sumber</a:t>
            </a:r>
            <a:r>
              <a:rPr lang="en-ID" sz="2400" dirty="0"/>
              <a:t> </a:t>
            </a:r>
            <a:r>
              <a:rPr lang="en-ID" sz="2400" dirty="0" err="1"/>
              <a:t>daya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) </a:t>
            </a:r>
            <a:r>
              <a:rPr lang="en-ID" sz="2400" dirty="0" err="1"/>
              <a:t>terkadang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perasaan</a:t>
            </a:r>
            <a:r>
              <a:rPr lang="en-ID" sz="2400" dirty="0"/>
              <a:t> dan </a:t>
            </a:r>
            <a:r>
              <a:rPr lang="en-ID" sz="2400" dirty="0" err="1"/>
              <a:t>emosinya</a:t>
            </a:r>
            <a:r>
              <a:rPr lang="en-ID" sz="2400" dirty="0"/>
              <a:t>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penilaian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bias yang </a:t>
            </a:r>
            <a:r>
              <a:rPr lang="en-ID" sz="2400" dirty="0" err="1"/>
              <a:t>akhirnya</a:t>
            </a:r>
            <a:r>
              <a:rPr lang="en-ID" sz="2400" dirty="0"/>
              <a:t> </a:t>
            </a:r>
            <a:r>
              <a:rPr lang="en-ID" sz="2400" dirty="0" err="1"/>
              <a:t>hasil</a:t>
            </a:r>
            <a:r>
              <a:rPr lang="en-ID" sz="2400" dirty="0"/>
              <a:t> </a:t>
            </a:r>
            <a:r>
              <a:rPr lang="en-ID" sz="2400" dirty="0" err="1"/>
              <a:t>penilaian</a:t>
            </a:r>
            <a:r>
              <a:rPr lang="en-ID" sz="2400" dirty="0"/>
              <a:t> </a:t>
            </a:r>
            <a:r>
              <a:rPr lang="en-ID" sz="2400" dirty="0" err="1"/>
              <a:t>kinerja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akurat</a:t>
            </a:r>
            <a:r>
              <a:rPr lang="en-ID" sz="2400" dirty="0"/>
              <a:t>. Oleh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itu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menghindari</a:t>
            </a:r>
            <a:r>
              <a:rPr lang="en-ID" sz="2400" dirty="0"/>
              <a:t> </a:t>
            </a:r>
            <a:r>
              <a:rPr lang="en-ID" sz="2400" dirty="0" err="1"/>
              <a:t>hal-hal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seorang</a:t>
            </a:r>
            <a:r>
              <a:rPr lang="en-ID" sz="2400" dirty="0"/>
              <a:t> </a:t>
            </a:r>
            <a:r>
              <a:rPr lang="en-ID" sz="2400" dirty="0" err="1"/>
              <a:t>penilai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bersikap</a:t>
            </a:r>
            <a:r>
              <a:rPr lang="en-ID" sz="2400" dirty="0"/>
              <a:t> </a:t>
            </a:r>
            <a:r>
              <a:rPr lang="en-ID" sz="2400" dirty="0" err="1"/>
              <a:t>objektif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proses </a:t>
            </a:r>
            <a:r>
              <a:rPr lang="en-ID" sz="2400" dirty="0" err="1"/>
              <a:t>penilaian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karyawan</a:t>
            </a:r>
            <a:r>
              <a:rPr lang="en-ID" sz="2400" dirty="0"/>
              <a:t>,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menghindari</a:t>
            </a:r>
            <a:r>
              <a:rPr lang="en-ID" sz="2400" dirty="0"/>
              <a:t> </a:t>
            </a:r>
            <a:r>
              <a:rPr lang="en-ID" sz="2400" dirty="0" err="1"/>
              <a:t>beberapa</a:t>
            </a:r>
            <a:r>
              <a:rPr lang="en-ID" sz="2400" dirty="0"/>
              <a:t> </a:t>
            </a:r>
            <a:r>
              <a:rPr lang="en-ID" sz="2400" dirty="0" err="1"/>
              <a:t>kesalahan</a:t>
            </a:r>
            <a:r>
              <a:rPr lang="en-ID" sz="2400" dirty="0"/>
              <a:t> yang </a:t>
            </a:r>
            <a:r>
              <a:rPr lang="en-ID" sz="2400" dirty="0" err="1"/>
              <a:t>mungkin</a:t>
            </a:r>
            <a:r>
              <a:rPr lang="en-ID" sz="2400" dirty="0"/>
              <a:t> </a:t>
            </a:r>
            <a:r>
              <a:rPr lang="en-ID" sz="2400" dirty="0" err="1"/>
              <a:t>terjadi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proses </a:t>
            </a:r>
            <a:r>
              <a:rPr lang="en-ID" sz="2400" dirty="0" err="1"/>
              <a:t>penilaian</a:t>
            </a:r>
            <a:r>
              <a:rPr lang="en-ID" sz="2400" dirty="0"/>
              <a:t> </a:t>
            </a:r>
            <a:r>
              <a:rPr lang="en-ID" sz="2400" dirty="0" err="1"/>
              <a:t>kinerja</a:t>
            </a:r>
            <a:r>
              <a:rPr lang="en-ID" sz="2400" dirty="0"/>
              <a:t> </a:t>
            </a:r>
            <a:r>
              <a:rPr lang="en-ID" sz="2400" dirty="0" err="1"/>
              <a:t>pegawai</a:t>
            </a:r>
            <a:r>
              <a:rPr lang="en-ID" sz="2400" dirty="0"/>
              <a:t> </a:t>
            </a:r>
            <a:r>
              <a:rPr lang="en-ID" sz="2400" dirty="0" err="1"/>
              <a:t>sebagi</a:t>
            </a:r>
            <a:r>
              <a:rPr lang="en-ID" sz="2400" dirty="0"/>
              <a:t> </a:t>
            </a:r>
            <a:r>
              <a:rPr lang="en-ID" sz="2400" dirty="0" err="1"/>
              <a:t>berikut</a:t>
            </a:r>
            <a:r>
              <a:rPr lang="en-ID" sz="2400" dirty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22205007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326713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ea typeface="+mj-ea"/>
              </a:rPr>
              <a:t>Cara </a:t>
            </a:r>
            <a:r>
              <a:rPr lang="en-US" sz="2800" b="1" dirty="0" err="1">
                <a:ea typeface="+mj-ea"/>
              </a:rPr>
              <a:t>Mengatasi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Kesalahan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dalam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Penilaian</a:t>
            </a:r>
            <a:r>
              <a:rPr lang="en-US" sz="2800" b="1" dirty="0">
                <a:ea typeface="+mj-ea"/>
              </a:rPr>
              <a:t> Kinerja &lt;cont.&gt;</a:t>
            </a:r>
            <a:endParaRPr lang="id-ID" sz="2800" b="1" i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395536" y="1642390"/>
            <a:ext cx="8229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en-ID" sz="2000" b="1" i="1" dirty="0"/>
              <a:t>Halo Effect Halo effect. </a:t>
            </a:r>
            <a:r>
              <a:rPr lang="en-ID" sz="2000" dirty="0" err="1"/>
              <a:t>Terjadi</a:t>
            </a:r>
            <a:r>
              <a:rPr lang="en-ID" sz="2000" dirty="0"/>
              <a:t> </a:t>
            </a:r>
            <a:r>
              <a:rPr lang="en-ID" sz="2000" dirty="0" err="1"/>
              <a:t>apabila</a:t>
            </a:r>
            <a:r>
              <a:rPr lang="en-ID" sz="2000" dirty="0"/>
              <a:t> </a:t>
            </a:r>
            <a:r>
              <a:rPr lang="en-ID" sz="2000" dirty="0" err="1"/>
              <a:t>pendapat</a:t>
            </a:r>
            <a:r>
              <a:rPr lang="en-ID" sz="2000" dirty="0"/>
              <a:t> </a:t>
            </a:r>
            <a:r>
              <a:rPr lang="en-ID" sz="2000" dirty="0" err="1"/>
              <a:t>pribadi</a:t>
            </a:r>
            <a:r>
              <a:rPr lang="en-ID" sz="2000" dirty="0"/>
              <a:t> </a:t>
            </a:r>
            <a:r>
              <a:rPr lang="en-ID" sz="2000" dirty="0" err="1"/>
              <a:t>penilai</a:t>
            </a:r>
            <a:r>
              <a:rPr lang="en-ID" sz="2000" dirty="0"/>
              <a:t>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mempengaruhi</a:t>
            </a:r>
            <a:r>
              <a:rPr lang="en-ID" sz="2000" dirty="0"/>
              <a:t> </a:t>
            </a:r>
            <a:r>
              <a:rPr lang="en-ID" sz="2000" dirty="0" err="1"/>
              <a:t>pengukuran</a:t>
            </a:r>
            <a:r>
              <a:rPr lang="en-ID" sz="2000" dirty="0"/>
              <a:t> </a:t>
            </a:r>
            <a:r>
              <a:rPr lang="en-ID" sz="2000" dirty="0" err="1"/>
              <a:t>prestasi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.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contoh</a:t>
            </a:r>
            <a:r>
              <a:rPr lang="en-ID" sz="2000" dirty="0"/>
              <a:t>, </a:t>
            </a:r>
            <a:r>
              <a:rPr lang="en-ID" sz="2000" dirty="0" err="1"/>
              <a:t>apabila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atasan</a:t>
            </a:r>
            <a:r>
              <a:rPr lang="en-ID" sz="2000" dirty="0"/>
              <a:t> </a:t>
            </a:r>
            <a:r>
              <a:rPr lang="en-ID" sz="2000" dirty="0" err="1"/>
              <a:t>senang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maka</a:t>
            </a:r>
            <a:r>
              <a:rPr lang="en-ID" sz="2000" dirty="0"/>
              <a:t> </a:t>
            </a:r>
            <a:r>
              <a:rPr lang="en-ID" sz="2000" dirty="0" err="1"/>
              <a:t>pandangan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mengubah</a:t>
            </a:r>
            <a:r>
              <a:rPr lang="en-ID" sz="2000" dirty="0"/>
              <a:t> </a:t>
            </a:r>
            <a:r>
              <a:rPr lang="en-ID" sz="2000" dirty="0" err="1"/>
              <a:t>estimasi</a:t>
            </a:r>
            <a:r>
              <a:rPr lang="en-ID" sz="2000" dirty="0"/>
              <a:t> </a:t>
            </a:r>
            <a:r>
              <a:rPr lang="en-ID" sz="2000" dirty="0" err="1"/>
              <a:t>atasan</a:t>
            </a:r>
            <a:r>
              <a:rPr lang="en-ID" sz="2000" dirty="0"/>
              <a:t> </a:t>
            </a:r>
            <a:r>
              <a:rPr lang="en-ID" sz="2000" dirty="0" err="1"/>
              <a:t>terhadap</a:t>
            </a:r>
            <a:r>
              <a:rPr lang="en-ID" sz="2000" dirty="0"/>
              <a:t> </a:t>
            </a:r>
            <a:r>
              <a:rPr lang="en-ID" sz="2000" dirty="0" err="1"/>
              <a:t>prestasi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.</a:t>
            </a:r>
          </a:p>
          <a:p>
            <a:pPr marL="457200" indent="-457200" algn="just">
              <a:buAutoNum type="arabicPeriod"/>
            </a:pPr>
            <a:r>
              <a:rPr lang="en-ID" sz="2000" b="1" i="1" dirty="0" err="1"/>
              <a:t>Kesalahan</a:t>
            </a:r>
            <a:r>
              <a:rPr lang="en-ID" sz="2000" b="1" i="1" dirty="0"/>
              <a:t> </a:t>
            </a:r>
            <a:r>
              <a:rPr lang="en-ID" sz="2000" b="1" i="1" dirty="0" err="1"/>
              <a:t>Kecenderungan</a:t>
            </a:r>
            <a:r>
              <a:rPr lang="en-ID" sz="2000" b="1" i="1" dirty="0"/>
              <a:t> </a:t>
            </a:r>
            <a:r>
              <a:rPr lang="en-ID" sz="2000" b="1" i="1" dirty="0" err="1"/>
              <a:t>Terpusat</a:t>
            </a:r>
            <a:r>
              <a:rPr lang="en-ID" sz="2000" b="1" i="1" dirty="0"/>
              <a:t>.</a:t>
            </a:r>
            <a:r>
              <a:rPr lang="en-ID" sz="2000" dirty="0"/>
              <a:t> Banyak </a:t>
            </a:r>
            <a:r>
              <a:rPr lang="en-ID" sz="2000" dirty="0" err="1"/>
              <a:t>penilai</a:t>
            </a:r>
            <a:r>
              <a:rPr lang="en-ID" sz="2000" dirty="0"/>
              <a:t> yang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suka</a:t>
            </a:r>
            <a:r>
              <a:rPr lang="en-ID" sz="2000" dirty="0"/>
              <a:t> </a:t>
            </a:r>
            <a:r>
              <a:rPr lang="en-ID" sz="2000" dirty="0" err="1"/>
              <a:t>menilai</a:t>
            </a:r>
            <a:r>
              <a:rPr lang="en-ID" sz="2000" dirty="0"/>
              <a:t> para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yang </a:t>
            </a:r>
            <a:r>
              <a:rPr lang="en-ID" sz="2000" dirty="0" err="1"/>
              <a:t>efektif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efektif</a:t>
            </a:r>
            <a:r>
              <a:rPr lang="en-ID" sz="2000" dirty="0"/>
              <a:t> </a:t>
            </a:r>
            <a:r>
              <a:rPr lang="en-ID" sz="2000" dirty="0" err="1"/>
              <a:t>maupun</a:t>
            </a:r>
            <a:r>
              <a:rPr lang="en-ID" sz="2000" dirty="0"/>
              <a:t> </a:t>
            </a:r>
            <a:r>
              <a:rPr lang="en-ID" sz="2000" dirty="0" err="1"/>
              <a:t>menilai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yang </a:t>
            </a:r>
            <a:r>
              <a:rPr lang="en-ID" sz="2000" dirty="0" err="1"/>
              <a:t>terbaik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terburuk</a:t>
            </a:r>
            <a:r>
              <a:rPr lang="en-ID" sz="2000" dirty="0"/>
              <a:t> </a:t>
            </a:r>
            <a:r>
              <a:rPr lang="en-ID" sz="2000" dirty="0" err="1"/>
              <a:t>sehingga</a:t>
            </a:r>
            <a:r>
              <a:rPr lang="en-ID" sz="2000" dirty="0"/>
              <a:t> </a:t>
            </a:r>
            <a:r>
              <a:rPr lang="en-ID" sz="2000" dirty="0" err="1"/>
              <a:t>penilaian</a:t>
            </a:r>
            <a:r>
              <a:rPr lang="en-ID" sz="2000" dirty="0"/>
              <a:t> </a:t>
            </a:r>
            <a:r>
              <a:rPr lang="en-ID" sz="2000" dirty="0" err="1"/>
              <a:t>prestasi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cenderung</a:t>
            </a:r>
            <a:r>
              <a:rPr lang="en-ID" sz="2000" dirty="0"/>
              <a:t> </a:t>
            </a:r>
            <a:r>
              <a:rPr lang="en-ID" sz="2000" dirty="0" err="1"/>
              <a:t>dibuat</a:t>
            </a:r>
            <a:r>
              <a:rPr lang="en-ID" sz="2000" dirty="0"/>
              <a:t> rata-rata. </a:t>
            </a:r>
            <a:r>
              <a:rPr lang="en-ID" sz="2000" dirty="0" err="1"/>
              <a:t>Keengganan</a:t>
            </a:r>
            <a:r>
              <a:rPr lang="en-ID" sz="2000" dirty="0"/>
              <a:t> </a:t>
            </a:r>
            <a:r>
              <a:rPr lang="en-ID" sz="2000" dirty="0" err="1"/>
              <a:t>penilai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menilai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penilaian</a:t>
            </a:r>
            <a:r>
              <a:rPr lang="en-ID" sz="2000" dirty="0"/>
              <a:t> yang </a:t>
            </a:r>
            <a:r>
              <a:rPr lang="en-ID" sz="2000" dirty="0" err="1"/>
              <a:t>ekstrim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menempatkan</a:t>
            </a:r>
            <a:r>
              <a:rPr lang="en-ID" sz="2000" dirty="0"/>
              <a:t> </a:t>
            </a:r>
            <a:r>
              <a:rPr lang="en-ID" sz="2000" dirty="0" err="1"/>
              <a:t>penilaian</a:t>
            </a:r>
            <a:r>
              <a:rPr lang="en-ID" sz="2000" dirty="0"/>
              <a:t> pada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dekat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nilai</a:t>
            </a:r>
            <a:r>
              <a:rPr lang="en-ID" sz="2000" dirty="0"/>
              <a:t> </a:t>
            </a:r>
            <a:r>
              <a:rPr lang="en-ID" sz="2000" dirty="0" err="1"/>
              <a:t>tengah</a:t>
            </a:r>
            <a:r>
              <a:rPr lang="en-ID" sz="2000" dirty="0"/>
              <a:t>. </a:t>
            </a:r>
          </a:p>
          <a:p>
            <a:pPr algn="just"/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343049419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326713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ea typeface="+mj-ea"/>
              </a:rPr>
              <a:t>Cara </a:t>
            </a:r>
            <a:r>
              <a:rPr lang="en-US" sz="2800" b="1" dirty="0" err="1">
                <a:ea typeface="+mj-ea"/>
              </a:rPr>
              <a:t>Mengatasi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Kesalahan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dalam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Penilaian</a:t>
            </a:r>
            <a:r>
              <a:rPr lang="en-US" sz="2800" b="1" dirty="0">
                <a:ea typeface="+mj-ea"/>
              </a:rPr>
              <a:t> Kinerja &lt;cont.&gt;</a:t>
            </a:r>
            <a:endParaRPr lang="id-ID" sz="2800" b="1" i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453712" y="1470340"/>
            <a:ext cx="82296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400" dirty="0"/>
              <a:t>3. </a:t>
            </a:r>
            <a:r>
              <a:rPr lang="en-ID" sz="2000" b="1" i="1" dirty="0"/>
              <a:t>Bias </a:t>
            </a:r>
            <a:r>
              <a:rPr lang="en-ID" sz="2000" b="1" i="1" dirty="0" err="1"/>
              <a:t>Terlalu</a:t>
            </a:r>
            <a:r>
              <a:rPr lang="en-ID" sz="2000" b="1" i="1" dirty="0"/>
              <a:t> </a:t>
            </a:r>
            <a:r>
              <a:rPr lang="en-ID" sz="2000" b="1" i="1" dirty="0" err="1"/>
              <a:t>Lunak</a:t>
            </a:r>
            <a:r>
              <a:rPr lang="en-ID" sz="2000" b="1" i="1" dirty="0"/>
              <a:t> </a:t>
            </a:r>
            <a:r>
              <a:rPr lang="en-ID" sz="2000" b="1" i="1" dirty="0" err="1"/>
              <a:t>atau</a:t>
            </a:r>
            <a:r>
              <a:rPr lang="en-ID" sz="2000" b="1" i="1" dirty="0"/>
              <a:t> </a:t>
            </a:r>
            <a:r>
              <a:rPr lang="en-ID" sz="2000" b="1" i="1" dirty="0" err="1"/>
              <a:t>Terlalu</a:t>
            </a:r>
            <a:r>
              <a:rPr lang="en-ID" sz="2000" b="1" i="1" dirty="0"/>
              <a:t> </a:t>
            </a:r>
            <a:r>
              <a:rPr lang="en-ID" sz="2000" b="1" i="1" dirty="0" err="1"/>
              <a:t>Keras</a:t>
            </a:r>
            <a:r>
              <a:rPr lang="en-ID" sz="2000" b="1" i="1" dirty="0"/>
              <a:t>.</a:t>
            </a:r>
            <a:r>
              <a:rPr lang="en-ID" sz="2000" dirty="0"/>
              <a:t> </a:t>
            </a:r>
            <a:r>
              <a:rPr lang="en-ID" sz="2000" dirty="0" err="1"/>
              <a:t>Kesalahan</a:t>
            </a:r>
            <a:r>
              <a:rPr lang="en-ID" sz="2000" dirty="0"/>
              <a:t> </a:t>
            </a:r>
            <a:r>
              <a:rPr lang="en-ID" sz="2000" dirty="0" err="1"/>
              <a:t>penilaian</a:t>
            </a:r>
            <a:r>
              <a:rPr lang="en-ID" sz="2000" dirty="0"/>
              <a:t> yang </a:t>
            </a:r>
            <a:r>
              <a:rPr lang="en-ID" sz="2000" dirty="0" err="1"/>
              <a:t>terlalu</a:t>
            </a:r>
            <a:r>
              <a:rPr lang="en-ID" sz="2000" dirty="0"/>
              <a:t> </a:t>
            </a:r>
            <a:r>
              <a:rPr lang="en-ID" sz="2000" dirty="0" err="1"/>
              <a:t>lunak</a:t>
            </a:r>
            <a:r>
              <a:rPr lang="en-ID" sz="2000" dirty="0"/>
              <a:t> (</a:t>
            </a:r>
            <a:r>
              <a:rPr lang="en-ID" sz="2000" i="1" dirty="0"/>
              <a:t>leniency bias</a:t>
            </a:r>
            <a:r>
              <a:rPr lang="en-ID" sz="2000" dirty="0"/>
              <a:t>) </a:t>
            </a:r>
            <a:r>
              <a:rPr lang="en-ID" sz="2000" dirty="0" err="1"/>
              <a:t>disebabkan</a:t>
            </a:r>
            <a:r>
              <a:rPr lang="en-ID" sz="2000" dirty="0"/>
              <a:t> oleh </a:t>
            </a:r>
            <a:r>
              <a:rPr lang="en-ID" sz="2000" dirty="0" err="1"/>
              <a:t>kecenderungan</a:t>
            </a:r>
            <a:r>
              <a:rPr lang="en-ID" sz="2000" dirty="0"/>
              <a:t> </a:t>
            </a:r>
            <a:r>
              <a:rPr lang="en-ID" sz="2000" dirty="0" err="1"/>
              <a:t>penilai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terlalu</a:t>
            </a:r>
            <a:r>
              <a:rPr lang="en-ID" sz="2000" dirty="0"/>
              <a:t> </a:t>
            </a:r>
            <a:r>
              <a:rPr lang="en-ID" sz="2000" dirty="0" err="1"/>
              <a:t>mudah</a:t>
            </a:r>
            <a:r>
              <a:rPr lang="en-ID" sz="2000" dirty="0"/>
              <a:t> </a:t>
            </a:r>
            <a:r>
              <a:rPr lang="en-ID" sz="2000" dirty="0" err="1"/>
              <a:t>memberikan</a:t>
            </a:r>
            <a:r>
              <a:rPr lang="en-ID" sz="2000" dirty="0"/>
              <a:t> </a:t>
            </a:r>
            <a:r>
              <a:rPr lang="en-ID" sz="2000" dirty="0" err="1"/>
              <a:t>nilai</a:t>
            </a:r>
            <a:r>
              <a:rPr lang="en-ID" sz="2000" dirty="0"/>
              <a:t> </a:t>
            </a:r>
            <a:r>
              <a:rPr lang="en-ID" sz="2000" dirty="0" err="1"/>
              <a:t>baik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evaluasi</a:t>
            </a:r>
            <a:r>
              <a:rPr lang="en-ID" sz="2000" dirty="0"/>
              <a:t> </a:t>
            </a:r>
            <a:r>
              <a:rPr lang="en-ID" sz="2000" dirty="0" err="1"/>
              <a:t>prestasi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. </a:t>
            </a:r>
            <a:r>
              <a:rPr lang="en-ID" sz="2000" dirty="0" err="1"/>
              <a:t>Kesalahan</a:t>
            </a:r>
            <a:r>
              <a:rPr lang="en-ID" sz="2000" dirty="0"/>
              <a:t> </a:t>
            </a:r>
            <a:r>
              <a:rPr lang="en-ID" sz="2000" dirty="0" err="1"/>
              <a:t>penilaian</a:t>
            </a:r>
            <a:r>
              <a:rPr lang="en-ID" sz="2000" dirty="0"/>
              <a:t> yang </a:t>
            </a:r>
            <a:r>
              <a:rPr lang="en-ID" sz="2000" dirty="0" err="1"/>
              <a:t>terlalu</a:t>
            </a:r>
            <a:r>
              <a:rPr lang="en-ID" sz="2000" dirty="0"/>
              <a:t> </a:t>
            </a:r>
            <a:r>
              <a:rPr lang="en-ID" sz="2000" dirty="0" err="1"/>
              <a:t>keras</a:t>
            </a:r>
            <a:r>
              <a:rPr lang="en-ID" sz="2000" dirty="0"/>
              <a:t> (</a:t>
            </a:r>
            <a:r>
              <a:rPr lang="en-ID" sz="2000" i="1" dirty="0" err="1"/>
              <a:t>strickness</a:t>
            </a:r>
            <a:r>
              <a:rPr lang="en-ID" sz="2000" i="1" dirty="0"/>
              <a:t> bias</a:t>
            </a:r>
            <a:r>
              <a:rPr lang="en-ID" sz="2000" dirty="0"/>
              <a:t>)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sebaliknya</a:t>
            </a:r>
            <a:r>
              <a:rPr lang="en-ID" sz="2000" dirty="0"/>
              <a:t>, </a:t>
            </a:r>
            <a:r>
              <a:rPr lang="en-ID" sz="2000" dirty="0" err="1"/>
              <a:t>yaitu</a:t>
            </a:r>
            <a:r>
              <a:rPr lang="en-ID" sz="2000" dirty="0"/>
              <a:t> </a:t>
            </a:r>
            <a:r>
              <a:rPr lang="en-ID" sz="2000" dirty="0" err="1"/>
              <a:t>terjadi</a:t>
            </a:r>
            <a:r>
              <a:rPr lang="en-ID" sz="2000" dirty="0"/>
              <a:t>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cenderung</a:t>
            </a:r>
            <a:r>
              <a:rPr lang="en-ID" sz="2000" dirty="0"/>
              <a:t> </a:t>
            </a:r>
            <a:r>
              <a:rPr lang="en-ID" sz="2000" dirty="0" err="1"/>
              <a:t>terlalu</a:t>
            </a:r>
            <a:r>
              <a:rPr lang="en-ID" sz="2000" dirty="0"/>
              <a:t> </a:t>
            </a:r>
            <a:r>
              <a:rPr lang="en-ID" sz="2000" dirty="0" err="1"/>
              <a:t>ketat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mengevaluasi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. </a:t>
            </a:r>
            <a:r>
              <a:rPr lang="en-ID" sz="2000" dirty="0" err="1"/>
              <a:t>Kedua</a:t>
            </a:r>
            <a:r>
              <a:rPr lang="en-ID" sz="2000" dirty="0"/>
              <a:t> </a:t>
            </a:r>
            <a:r>
              <a:rPr lang="en-ID" sz="2000" dirty="0" err="1"/>
              <a:t>kesalahan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umumnya</a:t>
            </a:r>
            <a:r>
              <a:rPr lang="en-ID" sz="2000" dirty="0"/>
              <a:t> </a:t>
            </a:r>
            <a:r>
              <a:rPr lang="en-ID" sz="2000" dirty="0" err="1"/>
              <a:t>terjadi</a:t>
            </a:r>
            <a:r>
              <a:rPr lang="en-ID" sz="2000" dirty="0"/>
              <a:t> </a:t>
            </a:r>
            <a:r>
              <a:rPr lang="en-ID" sz="2000" dirty="0" err="1"/>
              <a:t>bila</a:t>
            </a:r>
            <a:r>
              <a:rPr lang="en-ID" sz="2000" dirty="0"/>
              <a:t> </a:t>
            </a:r>
            <a:r>
              <a:rPr lang="en-ID" sz="2000" dirty="0" err="1"/>
              <a:t>standar-standar</a:t>
            </a:r>
            <a:r>
              <a:rPr lang="en-ID" sz="2000" dirty="0"/>
              <a:t> </a:t>
            </a:r>
            <a:r>
              <a:rPr lang="en-ID" sz="2000" dirty="0" err="1"/>
              <a:t>prestasi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jelas</a:t>
            </a:r>
            <a:r>
              <a:rPr lang="en-ID" sz="2000" dirty="0"/>
              <a:t>. </a:t>
            </a:r>
          </a:p>
          <a:p>
            <a:pPr algn="just"/>
            <a:r>
              <a:rPr lang="en-ID" sz="2000" dirty="0"/>
              <a:t> </a:t>
            </a:r>
          </a:p>
          <a:p>
            <a:pPr algn="just"/>
            <a:r>
              <a:rPr lang="en-ID" sz="2000" dirty="0"/>
              <a:t>4. </a:t>
            </a:r>
            <a:r>
              <a:rPr lang="en-ID" sz="2000" b="1" i="1" dirty="0" err="1"/>
              <a:t>Prasangka</a:t>
            </a:r>
            <a:r>
              <a:rPr lang="en-ID" sz="2000" b="1" i="1" dirty="0"/>
              <a:t> </a:t>
            </a:r>
            <a:r>
              <a:rPr lang="en-ID" sz="2000" b="1" i="1" dirty="0" err="1"/>
              <a:t>Pribadi</a:t>
            </a:r>
            <a:r>
              <a:rPr lang="en-ID" sz="2000" b="1" i="1" dirty="0"/>
              <a:t>.</a:t>
            </a:r>
            <a:r>
              <a:rPr lang="en-ID" sz="2000" dirty="0"/>
              <a:t> </a:t>
            </a:r>
            <a:r>
              <a:rPr lang="en-ID" sz="2000" dirty="0" err="1"/>
              <a:t>Faktor-faktor</a:t>
            </a:r>
            <a:r>
              <a:rPr lang="en-ID" sz="2000" dirty="0"/>
              <a:t> yang </a:t>
            </a:r>
            <a:r>
              <a:rPr lang="en-ID" sz="2000" dirty="0" err="1"/>
              <a:t>membentuk</a:t>
            </a:r>
            <a:r>
              <a:rPr lang="en-ID" sz="2000" dirty="0"/>
              <a:t> </a:t>
            </a:r>
            <a:r>
              <a:rPr lang="en-ID" sz="2000" dirty="0" err="1"/>
              <a:t>prasangka</a:t>
            </a:r>
            <a:r>
              <a:rPr lang="en-ID" sz="2000" dirty="0"/>
              <a:t> </a:t>
            </a:r>
            <a:r>
              <a:rPr lang="en-ID" sz="2000" dirty="0" err="1"/>
              <a:t>pribadi</a:t>
            </a:r>
            <a:r>
              <a:rPr lang="en-ID" sz="2000" dirty="0"/>
              <a:t> </a:t>
            </a:r>
            <a:r>
              <a:rPr lang="en-ID" sz="2000" dirty="0" err="1"/>
              <a:t>terhadap</a:t>
            </a:r>
            <a:r>
              <a:rPr lang="en-ID" sz="2000" dirty="0"/>
              <a:t> </a:t>
            </a:r>
            <a:r>
              <a:rPr lang="en-ID" sz="2000" dirty="0" err="1"/>
              <a:t>seseorang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kelompok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mengubah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penilaian</a:t>
            </a:r>
            <a:r>
              <a:rPr lang="en-ID" sz="2000" dirty="0"/>
              <a:t>.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contoh</a:t>
            </a:r>
            <a:r>
              <a:rPr lang="en-ID" sz="2000" dirty="0"/>
              <a:t>,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atasan</a:t>
            </a:r>
            <a:r>
              <a:rPr lang="en-ID" sz="2000" dirty="0"/>
              <a:t> </a:t>
            </a:r>
            <a:r>
              <a:rPr lang="en-ID" sz="2000" dirty="0" err="1"/>
              <a:t>pria</a:t>
            </a:r>
            <a:r>
              <a:rPr lang="en-ID" sz="2000" dirty="0"/>
              <a:t> </a:t>
            </a:r>
            <a:r>
              <a:rPr lang="en-ID" sz="2000" dirty="0" err="1"/>
              <a:t>mungkin</a:t>
            </a:r>
            <a:r>
              <a:rPr lang="en-ID" sz="2000" dirty="0"/>
              <a:t> </a:t>
            </a:r>
            <a:r>
              <a:rPr lang="en-ID" sz="2000" dirty="0" err="1"/>
              <a:t>cenderung</a:t>
            </a:r>
            <a:r>
              <a:rPr lang="en-ID" sz="2000" dirty="0"/>
              <a:t> </a:t>
            </a:r>
            <a:r>
              <a:rPr lang="en-ID" sz="2000" dirty="0" err="1"/>
              <a:t>memberi</a:t>
            </a:r>
            <a:r>
              <a:rPr lang="en-ID" sz="2000" dirty="0"/>
              <a:t> </a:t>
            </a:r>
            <a:r>
              <a:rPr lang="en-ID" sz="2000" dirty="0" err="1"/>
              <a:t>penilaian</a:t>
            </a:r>
            <a:r>
              <a:rPr lang="en-ID" sz="2000" dirty="0"/>
              <a:t> </a:t>
            </a:r>
            <a:r>
              <a:rPr lang="en-ID" sz="2000" dirty="0" err="1"/>
              <a:t>rendah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para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wanita</a:t>
            </a:r>
            <a:r>
              <a:rPr lang="en-ID" sz="2000" dirty="0"/>
              <a:t>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hal</a:t>
            </a:r>
            <a:r>
              <a:rPr lang="en-ID" sz="2000" dirty="0"/>
              <a:t>. </a:t>
            </a:r>
            <a:r>
              <a:rPr lang="en-ID" sz="2000" dirty="0" err="1"/>
              <a:t>Sebab-sebab</a:t>
            </a:r>
            <a:r>
              <a:rPr lang="en-ID" sz="2000" dirty="0"/>
              <a:t> </a:t>
            </a:r>
            <a:r>
              <a:rPr lang="en-ID" sz="2000" dirty="0" err="1"/>
              <a:t>prasangka</a:t>
            </a:r>
            <a:r>
              <a:rPr lang="en-ID" sz="2000" dirty="0"/>
              <a:t> </a:t>
            </a:r>
            <a:r>
              <a:rPr lang="en-ID" sz="2000" dirty="0" err="1"/>
              <a:t>pribadi</a:t>
            </a:r>
            <a:r>
              <a:rPr lang="en-ID" sz="2000" dirty="0"/>
              <a:t> lain yang </a:t>
            </a:r>
            <a:r>
              <a:rPr lang="en-ID" sz="2000" dirty="0" err="1"/>
              <a:t>mempengaruhi</a:t>
            </a:r>
            <a:r>
              <a:rPr lang="en-ID" sz="2000" dirty="0"/>
              <a:t> </a:t>
            </a:r>
            <a:r>
              <a:rPr lang="en-ID" sz="2000" dirty="0" err="1"/>
              <a:t>penilaian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faktor</a:t>
            </a:r>
            <a:r>
              <a:rPr lang="en-ID" sz="2000" dirty="0"/>
              <a:t> </a:t>
            </a:r>
            <a:r>
              <a:rPr lang="en-ID" sz="2000" dirty="0" err="1"/>
              <a:t>senioritas</a:t>
            </a:r>
            <a:r>
              <a:rPr lang="en-ID" sz="2000" dirty="0"/>
              <a:t>, </a:t>
            </a:r>
            <a:r>
              <a:rPr lang="en-ID" sz="2000" dirty="0" err="1"/>
              <a:t>kesukuan</a:t>
            </a:r>
            <a:r>
              <a:rPr lang="en-ID" sz="2000" dirty="0"/>
              <a:t>, agama, dan status </a:t>
            </a:r>
            <a:r>
              <a:rPr lang="en-ID" sz="2000" dirty="0" err="1"/>
              <a:t>sosial</a:t>
            </a:r>
            <a:r>
              <a:rPr lang="en-ID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52640569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326713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ea typeface="+mj-ea"/>
              </a:rPr>
              <a:t>Cara </a:t>
            </a:r>
            <a:r>
              <a:rPr lang="en-US" sz="2800" b="1" dirty="0" err="1">
                <a:ea typeface="+mj-ea"/>
              </a:rPr>
              <a:t>Mengatasi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Kesalahan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dalam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Penilaian</a:t>
            </a:r>
            <a:r>
              <a:rPr lang="en-US" sz="2800" b="1" dirty="0">
                <a:ea typeface="+mj-ea"/>
              </a:rPr>
              <a:t> Kinerja &lt;cont.&gt;</a:t>
            </a:r>
            <a:endParaRPr lang="id-ID" sz="2800" b="1" i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457200" y="2276872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400" dirty="0"/>
              <a:t>5. </a:t>
            </a:r>
            <a:r>
              <a:rPr lang="en-ID" sz="2400" b="1" i="1" dirty="0" err="1"/>
              <a:t>Pengaruh</a:t>
            </a:r>
            <a:r>
              <a:rPr lang="en-ID" sz="2400" b="1" i="1" dirty="0"/>
              <a:t> </a:t>
            </a:r>
            <a:r>
              <a:rPr lang="en-ID" sz="2400" b="1" i="1" dirty="0" err="1"/>
              <a:t>Kesan</a:t>
            </a:r>
            <a:r>
              <a:rPr lang="en-ID" sz="2400" b="1" i="1" dirty="0"/>
              <a:t> </a:t>
            </a:r>
            <a:r>
              <a:rPr lang="en-ID" sz="2400" b="1" i="1" dirty="0" err="1"/>
              <a:t>Terakhir</a:t>
            </a:r>
            <a:r>
              <a:rPr lang="en-ID" sz="2400" b="1" i="1" dirty="0"/>
              <a:t>.</a:t>
            </a:r>
            <a:r>
              <a:rPr lang="en-ID" sz="2400" dirty="0"/>
              <a:t> </a:t>
            </a:r>
            <a:r>
              <a:rPr lang="en-ID" sz="2400" dirty="0" err="1"/>
              <a:t>Apabila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ukuran-ukuran</a:t>
            </a:r>
            <a:r>
              <a:rPr lang="en-ID" sz="2400" dirty="0"/>
              <a:t> </a:t>
            </a:r>
            <a:r>
              <a:rPr lang="en-ID" sz="2400" dirty="0" err="1"/>
              <a:t>prestasi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 </a:t>
            </a:r>
            <a:r>
              <a:rPr lang="en-ID" sz="2400" dirty="0" err="1"/>
              <a:t>subjektif</a:t>
            </a:r>
            <a:r>
              <a:rPr lang="en-ID" sz="2400" dirty="0"/>
              <a:t>, </a:t>
            </a:r>
            <a:r>
              <a:rPr lang="en-ID" sz="2400" dirty="0" err="1"/>
              <a:t>penilaian</a:t>
            </a:r>
            <a:r>
              <a:rPr lang="en-ID" sz="2400" dirty="0"/>
              <a:t> </a:t>
            </a:r>
            <a:r>
              <a:rPr lang="en-ID" sz="2400" dirty="0" err="1"/>
              <a:t>sangat</a:t>
            </a:r>
            <a:r>
              <a:rPr lang="en-ID" sz="2400" dirty="0"/>
              <a:t> </a:t>
            </a:r>
            <a:r>
              <a:rPr lang="en-ID" sz="2400" dirty="0" err="1"/>
              <a:t>dipengaruhi</a:t>
            </a:r>
            <a:r>
              <a:rPr lang="en-ID" sz="2400" dirty="0"/>
              <a:t> oleh </a:t>
            </a:r>
            <a:r>
              <a:rPr lang="en-ID" sz="2400" dirty="0" err="1"/>
              <a:t>kegiatan-kegiatan</a:t>
            </a:r>
            <a:r>
              <a:rPr lang="en-ID" sz="2400" dirty="0"/>
              <a:t> </a:t>
            </a:r>
            <a:r>
              <a:rPr lang="en-ID" sz="2400" dirty="0" err="1"/>
              <a:t>karyawan</a:t>
            </a:r>
            <a:r>
              <a:rPr lang="en-ID" sz="2400" dirty="0"/>
              <a:t> yang paling </a:t>
            </a:r>
            <a:r>
              <a:rPr lang="en-ID" sz="2400" dirty="0" err="1"/>
              <a:t>akhir</a:t>
            </a:r>
            <a:r>
              <a:rPr lang="en-ID" sz="2400" dirty="0"/>
              <a:t> (</a:t>
            </a:r>
            <a:r>
              <a:rPr lang="en-ID" sz="2400" i="1" dirty="0"/>
              <a:t>recency effect</a:t>
            </a:r>
            <a:r>
              <a:rPr lang="en-ID" sz="2400" dirty="0"/>
              <a:t>). </a:t>
            </a:r>
            <a:r>
              <a:rPr lang="en-ID" sz="2400" dirty="0" err="1"/>
              <a:t>Kegiatan-kegiatan</a:t>
            </a:r>
            <a:r>
              <a:rPr lang="en-ID" sz="2400" dirty="0"/>
              <a:t> </a:t>
            </a:r>
            <a:r>
              <a:rPr lang="en-ID" sz="2400" dirty="0" err="1"/>
              <a:t>terakhir</a:t>
            </a:r>
            <a:r>
              <a:rPr lang="en-ID" sz="2400" dirty="0"/>
              <a:t> (</a:t>
            </a:r>
            <a:r>
              <a:rPr lang="en-ID" sz="2400" dirty="0" err="1"/>
              <a:t>baik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buruk</a:t>
            </a:r>
            <a:r>
              <a:rPr lang="en-ID" sz="2400" dirty="0"/>
              <a:t>) </a:t>
            </a:r>
            <a:r>
              <a:rPr lang="en-ID" sz="2400" dirty="0" err="1"/>
              <a:t>cenderung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diingat</a:t>
            </a:r>
            <a:r>
              <a:rPr lang="en-ID" sz="2400" dirty="0"/>
              <a:t> oleh </a:t>
            </a:r>
            <a:r>
              <a:rPr lang="en-ID" sz="2400" dirty="0" err="1"/>
              <a:t>penilai</a:t>
            </a:r>
            <a:r>
              <a:rPr lang="en-ID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9088814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0281C556-C118-41C0-A6C9-0D11313EC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4000" b="1" dirty="0"/>
              <a:t>	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en-US" sz="4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id-ID" altLang="en-US" sz="4000" b="1" dirty="0">
                <a:sym typeface="Wingdings" panose="05000000000000000000" pitchFamily="2" charset="2"/>
              </a:rPr>
              <a:t> </a:t>
            </a:r>
            <a:r>
              <a:rPr lang="en-US" altLang="en-US" sz="4000" b="1" dirty="0">
                <a:sym typeface="Wingdings" panose="05000000000000000000" pitchFamily="2" charset="2"/>
              </a:rPr>
              <a:t>Thankyou </a:t>
            </a:r>
            <a:r>
              <a:rPr lang="id-ID" altLang="en-US" sz="4000" b="1" dirty="0">
                <a:sym typeface="Wingdings" panose="05000000000000000000" pitchFamily="2" charset="2"/>
              </a:rPr>
              <a:t></a:t>
            </a:r>
            <a:endParaRPr lang="en-US" altLang="en-US" sz="4000" b="1" dirty="0"/>
          </a:p>
        </p:txBody>
      </p:sp>
      <p:sp>
        <p:nvSpPr>
          <p:cNvPr id="27651" name="Date Placeholder 2">
            <a:extLst>
              <a:ext uri="{FF2B5EF4-FFF2-40B4-BE49-F238E27FC236}">
                <a16:creationId xmlns:a16="http://schemas.microsoft.com/office/drawing/2014/main" id="{1DF52FCB-2DCC-4BE6-B394-7760962287D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27652" name="Footer Placeholder 1">
            <a:extLst>
              <a:ext uri="{FF2B5EF4-FFF2-40B4-BE49-F238E27FC236}">
                <a16:creationId xmlns:a16="http://schemas.microsoft.com/office/drawing/2014/main" id="{FE5F5310-8413-4871-9B06-6DA3F1949463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409E0344-8FA9-417E-8A89-3B01C2A56B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id-ID" altLang="en-US"/>
              <a:t>OUTLINE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F6D26035-999E-4DA2-A8A2-76BCEDF93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384" y="1714897"/>
            <a:ext cx="8003232" cy="4162375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Pengertian</a:t>
            </a:r>
            <a:r>
              <a:rPr lang="en-US" altLang="en-US" dirty="0"/>
              <a:t> </a:t>
            </a:r>
            <a:r>
              <a:rPr lang="en-US" altLang="en-US" dirty="0" err="1"/>
              <a:t>penilaian</a:t>
            </a:r>
            <a:r>
              <a:rPr lang="en-US" altLang="en-US" dirty="0"/>
              <a:t> Kinerja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Hubungan</a:t>
            </a:r>
            <a:r>
              <a:rPr lang="en-US" altLang="en-US" dirty="0"/>
              <a:t> </a:t>
            </a:r>
            <a:r>
              <a:rPr lang="en-US" altLang="en-US" dirty="0" err="1"/>
              <a:t>Strategi</a:t>
            </a:r>
            <a:r>
              <a:rPr lang="en-US" altLang="en-US" dirty="0"/>
              <a:t> </a:t>
            </a:r>
            <a:r>
              <a:rPr lang="en-US" altLang="en-US" dirty="0" err="1"/>
              <a:t>organisasi</a:t>
            </a:r>
            <a:r>
              <a:rPr lang="en-US" altLang="en-US" dirty="0"/>
              <a:t> dan </a:t>
            </a:r>
            <a:r>
              <a:rPr lang="en-US" altLang="en-US" dirty="0" err="1"/>
              <a:t>Sistem</a:t>
            </a:r>
            <a:r>
              <a:rPr lang="en-US" altLang="en-US" dirty="0"/>
              <a:t> </a:t>
            </a:r>
            <a:r>
              <a:rPr lang="en-US" altLang="en-US" dirty="0" err="1"/>
              <a:t>Manajemen</a:t>
            </a:r>
            <a:r>
              <a:rPr lang="en-US" altLang="en-US" dirty="0"/>
              <a:t> Kinerja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Tujuan</a:t>
            </a:r>
            <a:r>
              <a:rPr lang="en-US" altLang="en-US" dirty="0"/>
              <a:t> dan </a:t>
            </a:r>
            <a:r>
              <a:rPr lang="en-US" altLang="en-US" dirty="0" err="1"/>
              <a:t>Manfaat</a:t>
            </a:r>
            <a:r>
              <a:rPr lang="en-US" altLang="en-US" dirty="0"/>
              <a:t> </a:t>
            </a:r>
            <a:r>
              <a:rPr lang="en-US" altLang="en-US" dirty="0" err="1"/>
              <a:t>Penilaian</a:t>
            </a:r>
            <a:r>
              <a:rPr lang="en-US" altLang="en-US" dirty="0"/>
              <a:t> Kinerja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Metode</a:t>
            </a:r>
            <a:r>
              <a:rPr lang="en-US" altLang="en-US" dirty="0"/>
              <a:t> </a:t>
            </a:r>
            <a:r>
              <a:rPr lang="en-US" altLang="en-US" dirty="0" err="1"/>
              <a:t>Penilaian</a:t>
            </a:r>
            <a:r>
              <a:rPr lang="en-US" altLang="en-US" dirty="0"/>
              <a:t> Kinerja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Indikator</a:t>
            </a:r>
            <a:r>
              <a:rPr lang="en-US" altLang="en-US" dirty="0"/>
              <a:t> </a:t>
            </a:r>
            <a:r>
              <a:rPr lang="en-US" altLang="en-US" dirty="0" err="1"/>
              <a:t>Penilaian</a:t>
            </a:r>
            <a:r>
              <a:rPr lang="en-US" altLang="en-US" dirty="0"/>
              <a:t> Kinerja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 err="1"/>
              <a:t>Kriteria</a:t>
            </a:r>
            <a:r>
              <a:rPr lang="en-US" altLang="en-US" dirty="0"/>
              <a:t> </a:t>
            </a:r>
            <a:r>
              <a:rPr lang="en-US" altLang="en-US" dirty="0" err="1"/>
              <a:t>Penilaian</a:t>
            </a:r>
            <a:r>
              <a:rPr lang="en-US" altLang="en-US" dirty="0"/>
              <a:t> Kinerja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/>
              <a:t>Cara </a:t>
            </a:r>
            <a:r>
              <a:rPr lang="en-US" altLang="en-US" dirty="0" err="1"/>
              <a:t>Mengatasi</a:t>
            </a:r>
            <a:r>
              <a:rPr lang="en-US" altLang="en-US" dirty="0"/>
              <a:t> </a:t>
            </a:r>
            <a:r>
              <a:rPr lang="en-US" altLang="en-US" dirty="0" err="1"/>
              <a:t>Kesalahan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Penilaian</a:t>
            </a:r>
            <a:r>
              <a:rPr lang="en-US" altLang="en-US" dirty="0"/>
              <a:t> Kinerja</a:t>
            </a:r>
          </a:p>
          <a:p>
            <a:pPr>
              <a:buFont typeface="Wingdings" panose="05000000000000000000" pitchFamily="2" charset="2"/>
              <a:buChar char="q"/>
            </a:pPr>
            <a:endParaRPr lang="en-US" altLang="en-US" dirty="0"/>
          </a:p>
          <a:p>
            <a:pPr>
              <a:buFont typeface="Wingdings" panose="05000000000000000000" pitchFamily="2" charset="2"/>
              <a:buChar char="q"/>
            </a:pPr>
            <a:endParaRPr lang="en-US" altLang="en-US" dirty="0"/>
          </a:p>
          <a:p>
            <a:pPr>
              <a:buFont typeface="Wingdings" panose="05000000000000000000" pitchFamily="2" charset="2"/>
              <a:buChar char="q"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14340" name="Date Placeholder 2">
            <a:extLst>
              <a:ext uri="{FF2B5EF4-FFF2-40B4-BE49-F238E27FC236}">
                <a16:creationId xmlns:a16="http://schemas.microsoft.com/office/drawing/2014/main" id="{A9EE4946-3588-4BB1-A404-BFF7772480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id-ID" altLang="en-US"/>
              <a:t>30-03-2020</a:t>
            </a:r>
            <a:endParaRPr lang="en-US" altLang="en-US"/>
          </a:p>
        </p:txBody>
      </p:sp>
      <p:sp>
        <p:nvSpPr>
          <p:cNvPr id="14341" name="Footer Placeholder 1">
            <a:extLst>
              <a:ext uri="{FF2B5EF4-FFF2-40B4-BE49-F238E27FC236}">
                <a16:creationId xmlns:a16="http://schemas.microsoft.com/office/drawing/2014/main" id="{F9566118-14B0-4151-A480-14AC0C422B68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  <a:p>
            <a:pPr algn="ctr" eaLnBrk="1" hangingPunct="1"/>
            <a:endParaRPr lang="en-US" altLang="en-US" sz="120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260350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ea typeface="+mj-ea"/>
              </a:rPr>
              <a:t>Pengertian</a:t>
            </a:r>
            <a:r>
              <a:rPr lang="en-US" sz="3200" b="1" dirty="0">
                <a:ea typeface="+mj-ea"/>
              </a:rPr>
              <a:t> </a:t>
            </a:r>
            <a:r>
              <a:rPr lang="en-US" sz="3200" b="1" dirty="0" err="1">
                <a:ea typeface="+mj-ea"/>
              </a:rPr>
              <a:t>Penilaian</a:t>
            </a:r>
            <a:r>
              <a:rPr lang="en-US" sz="3200" b="1" dirty="0">
                <a:ea typeface="+mj-ea"/>
              </a:rPr>
              <a:t> Kinerja</a:t>
            </a:r>
            <a:endParaRPr lang="id-ID" sz="3200" b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683568" y="2060848"/>
            <a:ext cx="7632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800" dirty="0" err="1"/>
              <a:t>Penilaian</a:t>
            </a:r>
            <a:r>
              <a:rPr lang="en-ID" sz="2800" dirty="0"/>
              <a:t> </a:t>
            </a:r>
            <a:r>
              <a:rPr lang="en-ID" sz="2800" dirty="0" err="1"/>
              <a:t>prestasi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r>
              <a:rPr lang="en-ID" sz="2800" dirty="0"/>
              <a:t> </a:t>
            </a:r>
            <a:r>
              <a:rPr lang="en-ID" sz="2800" dirty="0" err="1"/>
              <a:t>pegawai</a:t>
            </a:r>
            <a:r>
              <a:rPr lang="en-ID" sz="2800" dirty="0"/>
              <a:t> pada </a:t>
            </a:r>
            <a:r>
              <a:rPr lang="en-ID" sz="2800" dirty="0" err="1"/>
              <a:t>prinsipnya</a:t>
            </a:r>
            <a:r>
              <a:rPr lang="en-ID" sz="2800" dirty="0"/>
              <a:t> </a:t>
            </a:r>
            <a:r>
              <a:rPr lang="en-ID" sz="2800" dirty="0" err="1"/>
              <a:t>merupakan</a:t>
            </a:r>
            <a:r>
              <a:rPr lang="en-ID" sz="2800" dirty="0"/>
              <a:t> </a:t>
            </a:r>
            <a:r>
              <a:rPr lang="en-ID" sz="2800" dirty="0" err="1"/>
              <a:t>suatu</a:t>
            </a:r>
            <a:r>
              <a:rPr lang="en-ID" sz="2800" dirty="0"/>
              <a:t> proses yang </a:t>
            </a:r>
            <a:r>
              <a:rPr lang="en-ID" sz="2800" dirty="0" err="1"/>
              <a:t>sistematik</a:t>
            </a:r>
            <a:r>
              <a:rPr lang="en-ID" sz="2800" dirty="0"/>
              <a:t> </a:t>
            </a:r>
            <a:r>
              <a:rPr lang="en-ID" sz="2800" dirty="0" err="1"/>
              <a:t>terhadap</a:t>
            </a:r>
            <a:r>
              <a:rPr lang="en-ID" sz="2800" dirty="0"/>
              <a:t> </a:t>
            </a:r>
            <a:r>
              <a:rPr lang="en-ID" sz="2800" dirty="0" err="1"/>
              <a:t>penampilan</a:t>
            </a:r>
            <a:r>
              <a:rPr lang="en-ID" sz="2800" dirty="0"/>
              <a:t> (</a:t>
            </a:r>
            <a:r>
              <a:rPr lang="en-ID" sz="2800" dirty="0" err="1"/>
              <a:t>kecakapan</a:t>
            </a:r>
            <a:r>
              <a:rPr lang="en-ID" sz="2800" dirty="0"/>
              <a:t> dan </a:t>
            </a:r>
            <a:r>
              <a:rPr lang="en-ID" sz="2800" dirty="0" err="1"/>
              <a:t>keterampilan</a:t>
            </a:r>
            <a:r>
              <a:rPr lang="en-ID" sz="2800" dirty="0"/>
              <a:t>) </a:t>
            </a:r>
            <a:r>
              <a:rPr lang="en-ID" sz="2800" dirty="0" err="1"/>
              <a:t>pegawai</a:t>
            </a:r>
            <a:r>
              <a:rPr lang="en-ID" sz="2800" dirty="0"/>
              <a:t> yang </a:t>
            </a:r>
            <a:r>
              <a:rPr lang="en-ID" sz="2800" dirty="0" err="1"/>
              <a:t>bersangkutan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upayanya</a:t>
            </a:r>
            <a:r>
              <a:rPr lang="en-ID" sz="2800" dirty="0"/>
              <a:t> </a:t>
            </a:r>
            <a:r>
              <a:rPr lang="en-ID" sz="2800" dirty="0" err="1"/>
              <a:t>mengembangkan</a:t>
            </a:r>
            <a:r>
              <a:rPr lang="en-ID" sz="2800" dirty="0"/>
              <a:t> </a:t>
            </a:r>
            <a:r>
              <a:rPr lang="en-ID" sz="2800" dirty="0" err="1"/>
              <a:t>diri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kepentingan</a:t>
            </a:r>
            <a:r>
              <a:rPr lang="en-ID" sz="2800" dirty="0"/>
              <a:t> </a:t>
            </a:r>
            <a:r>
              <a:rPr lang="en-ID" sz="2800" dirty="0" err="1"/>
              <a:t>organisasi</a:t>
            </a:r>
            <a:r>
              <a:rPr lang="en-ID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0977263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260350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a typeface="+mj-ea"/>
              </a:rPr>
              <a:t>Hubungan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Strategi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Organisasi</a:t>
            </a:r>
            <a:r>
              <a:rPr lang="en-US" sz="2800" b="1" dirty="0">
                <a:ea typeface="+mj-ea"/>
              </a:rPr>
              <a:t> dan </a:t>
            </a:r>
            <a:r>
              <a:rPr lang="en-US" sz="2800" b="1" dirty="0" err="1">
                <a:ea typeface="+mj-ea"/>
              </a:rPr>
              <a:t>Sistem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Manajemen</a:t>
            </a:r>
            <a:r>
              <a:rPr lang="en-US" sz="2800" b="1" dirty="0">
                <a:ea typeface="+mj-ea"/>
              </a:rPr>
              <a:t> Kinerja</a:t>
            </a:r>
            <a:endParaRPr lang="id-ID" sz="2800" b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395536" y="1628800"/>
            <a:ext cx="8229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400" dirty="0" err="1"/>
              <a:t>Keberadaan</a:t>
            </a:r>
            <a:r>
              <a:rPr lang="en-ID" sz="2400" dirty="0"/>
              <a:t> </a:t>
            </a:r>
            <a:r>
              <a:rPr lang="en-ID" sz="2400" dirty="0" err="1"/>
              <a:t>organisasi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mencapai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yang </a:t>
            </a:r>
            <a:r>
              <a:rPr lang="en-ID" sz="2400" dirty="0" err="1"/>
              <a:t>berhubungan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prestasi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sangat</a:t>
            </a:r>
            <a:r>
              <a:rPr lang="en-ID" sz="2400" dirty="0"/>
              <a:t> </a:t>
            </a:r>
            <a:r>
              <a:rPr lang="en-ID" sz="2400" dirty="0" err="1"/>
              <a:t>ditentukan</a:t>
            </a:r>
            <a:r>
              <a:rPr lang="en-ID" sz="2400" dirty="0"/>
              <a:t> </a:t>
            </a:r>
            <a:r>
              <a:rPr lang="en-ID" sz="2400" dirty="0" err="1"/>
              <a:t>adanya</a:t>
            </a:r>
            <a:r>
              <a:rPr lang="en-ID" sz="2400" dirty="0"/>
              <a:t> </a:t>
            </a:r>
            <a:r>
              <a:rPr lang="en-ID" sz="2400" dirty="0" err="1"/>
              <a:t>kesepahaman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mendefinisikan</a:t>
            </a:r>
            <a:r>
              <a:rPr lang="en-ID" sz="2400" dirty="0"/>
              <a:t> </a:t>
            </a:r>
            <a:r>
              <a:rPr lang="en-ID" sz="2400" dirty="0" err="1"/>
              <a:t>kebutuhan</a:t>
            </a:r>
            <a:r>
              <a:rPr lang="en-ID" sz="2400" dirty="0"/>
              <a:t> </a:t>
            </a:r>
            <a:r>
              <a:rPr lang="en-ID" sz="2400" dirty="0" err="1"/>
              <a:t>harapan</a:t>
            </a:r>
            <a:r>
              <a:rPr lang="en-ID" sz="2400" dirty="0"/>
              <a:t> di </a:t>
            </a:r>
            <a:r>
              <a:rPr lang="en-ID" sz="2400" dirty="0" err="1"/>
              <a:t>antara</a:t>
            </a:r>
            <a:r>
              <a:rPr lang="en-ID" sz="2400" dirty="0"/>
              <a:t> stakeholders dan orang-orang yang </a:t>
            </a:r>
            <a:r>
              <a:rPr lang="en-ID" sz="2400" dirty="0" err="1"/>
              <a:t>bekerja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lingkungan</a:t>
            </a:r>
            <a:r>
              <a:rPr lang="en-ID" sz="2400" dirty="0"/>
              <a:t> </a:t>
            </a:r>
            <a:r>
              <a:rPr lang="en-ID" sz="2400" dirty="0" err="1"/>
              <a:t>organisasi</a:t>
            </a:r>
            <a:r>
              <a:rPr lang="en-ID" sz="2400" dirty="0"/>
              <a:t>. </a:t>
            </a:r>
          </a:p>
          <a:p>
            <a:pPr algn="just"/>
            <a:endParaRPr lang="en-ID" sz="2400" dirty="0"/>
          </a:p>
          <a:p>
            <a:pPr algn="just"/>
            <a:r>
              <a:rPr lang="en-ID" sz="2400" dirty="0" err="1"/>
              <a:t>Organisasi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efektif</a:t>
            </a:r>
            <a:r>
              <a:rPr lang="en-ID" sz="2400" dirty="0"/>
              <a:t> </a:t>
            </a:r>
            <a:r>
              <a:rPr lang="en-ID" sz="2400" dirty="0" err="1"/>
              <a:t>apabila</a:t>
            </a:r>
            <a:r>
              <a:rPr lang="en-ID" sz="2400" dirty="0"/>
              <a:t> </a:t>
            </a:r>
            <a:r>
              <a:rPr lang="en-ID" sz="2400" dirty="0" err="1"/>
              <a:t>mampu</a:t>
            </a:r>
            <a:r>
              <a:rPr lang="en-ID" sz="2400" dirty="0"/>
              <a:t> </a:t>
            </a:r>
            <a:r>
              <a:rPr lang="en-ID" sz="2400" dirty="0" err="1"/>
              <a:t>mengelola</a:t>
            </a:r>
            <a:r>
              <a:rPr lang="en-ID" sz="2400" dirty="0"/>
              <a:t> dan </a:t>
            </a:r>
            <a:r>
              <a:rPr lang="en-ID" sz="2400" dirty="0" err="1"/>
              <a:t>mendefinisikan</a:t>
            </a:r>
            <a:r>
              <a:rPr lang="en-ID" sz="2400" dirty="0"/>
              <a:t> </a:t>
            </a:r>
            <a:r>
              <a:rPr lang="en-ID" sz="2400" dirty="0" err="1"/>
              <a:t>sasaran</a:t>
            </a:r>
            <a:r>
              <a:rPr lang="en-ID" sz="2400" dirty="0"/>
              <a:t> </a:t>
            </a:r>
            <a:r>
              <a:rPr lang="en-ID" sz="2400" dirty="0" err="1"/>
              <a:t>perencanaan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meningkatkan</a:t>
            </a:r>
            <a:r>
              <a:rPr lang="en-ID" sz="2400" dirty="0"/>
              <a:t> </a:t>
            </a:r>
            <a:r>
              <a:rPr lang="en-ID" sz="2400" dirty="0" err="1"/>
              <a:t>kinerjanya</a:t>
            </a:r>
            <a:r>
              <a:rPr lang="en-ID" sz="2400" dirty="0"/>
              <a:t>. </a:t>
            </a:r>
            <a:r>
              <a:rPr lang="en-ID" sz="2400" dirty="0" err="1"/>
              <a:t>Pengelolaan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kinerja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organisasi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berhubungan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manajemen</a:t>
            </a:r>
            <a:r>
              <a:rPr lang="en-ID" sz="2400" dirty="0"/>
              <a:t> </a:t>
            </a:r>
            <a:r>
              <a:rPr lang="en-ID" sz="2400" dirty="0" err="1"/>
              <a:t>kinerja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9444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326713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a typeface="+mj-ea"/>
              </a:rPr>
              <a:t>Tujuan</a:t>
            </a:r>
            <a:r>
              <a:rPr lang="en-US" sz="2800" b="1" dirty="0">
                <a:ea typeface="+mj-ea"/>
              </a:rPr>
              <a:t> dan </a:t>
            </a:r>
            <a:r>
              <a:rPr lang="en-US" sz="2800" b="1" dirty="0" err="1">
                <a:ea typeface="+mj-ea"/>
              </a:rPr>
              <a:t>Manfaat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Penilaian</a:t>
            </a:r>
            <a:r>
              <a:rPr lang="en-US" sz="2800" b="1" dirty="0">
                <a:ea typeface="+mj-ea"/>
              </a:rPr>
              <a:t> Kinerja</a:t>
            </a:r>
            <a:endParaRPr lang="id-ID" sz="2800" b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395536" y="162880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ID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E94682-259C-468E-8A70-A6926477DB83}"/>
              </a:ext>
            </a:extLst>
          </p:cNvPr>
          <p:cNvSpPr/>
          <p:nvPr/>
        </p:nvSpPr>
        <p:spPr>
          <a:xfrm>
            <a:off x="488032" y="1351216"/>
            <a:ext cx="8229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000" dirty="0" err="1"/>
              <a:t>Penilaian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menurut</a:t>
            </a:r>
            <a:r>
              <a:rPr lang="en-ID" sz="2000" dirty="0"/>
              <a:t> </a:t>
            </a:r>
            <a:r>
              <a:rPr lang="en-ID" sz="2000" i="1" dirty="0"/>
              <a:t>Werther dan Davis</a:t>
            </a:r>
            <a:r>
              <a:rPr lang="en-ID" sz="2000" dirty="0"/>
              <a:t> (1996) </a:t>
            </a:r>
            <a:r>
              <a:rPr lang="en-ID" sz="2000" dirty="0" err="1"/>
              <a:t>mempunyai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b="1" dirty="0" err="1"/>
              <a:t>tujuan</a:t>
            </a:r>
            <a:r>
              <a:rPr lang="en-ID" sz="2000" b="1" dirty="0"/>
              <a:t> dan </a:t>
            </a:r>
            <a:r>
              <a:rPr lang="en-ID" sz="2000" b="1" dirty="0" err="1"/>
              <a:t>manfaat</a:t>
            </a:r>
            <a:r>
              <a:rPr lang="en-ID" sz="2000" dirty="0"/>
              <a:t> </a:t>
            </a:r>
            <a:r>
              <a:rPr lang="en-ID" sz="2000" dirty="0" err="1"/>
              <a:t>bagi</a:t>
            </a:r>
            <a:r>
              <a:rPr lang="en-ID" sz="2000" dirty="0"/>
              <a:t> </a:t>
            </a:r>
            <a:r>
              <a:rPr lang="en-ID" sz="2000" dirty="0" err="1"/>
              <a:t>organisasi</a:t>
            </a:r>
            <a:r>
              <a:rPr lang="en-ID" sz="2000" dirty="0"/>
              <a:t> dan </a:t>
            </a:r>
            <a:r>
              <a:rPr lang="en-ID" sz="2000" dirty="0" err="1"/>
              <a:t>pegawai</a:t>
            </a:r>
            <a:r>
              <a:rPr lang="en-ID" sz="2000" dirty="0"/>
              <a:t> yang </a:t>
            </a:r>
            <a:r>
              <a:rPr lang="en-ID" sz="2000" dirty="0" err="1"/>
              <a:t>dinilai</a:t>
            </a:r>
            <a:r>
              <a:rPr lang="en-ID" sz="2000" dirty="0"/>
              <a:t>, </a:t>
            </a:r>
            <a:r>
              <a:rPr lang="en-ID" sz="2000" dirty="0" err="1"/>
              <a:t>yaitu</a:t>
            </a:r>
            <a:r>
              <a:rPr lang="en-ID" sz="2000" dirty="0"/>
              <a:t>: </a:t>
            </a:r>
          </a:p>
          <a:p>
            <a:pPr marL="722313" indent="-368300">
              <a:buAutoNum type="arabicPeriod"/>
            </a:pPr>
            <a:r>
              <a:rPr lang="en-ID" sz="2000" i="1" dirty="0"/>
              <a:t>Performance Improvement</a:t>
            </a:r>
          </a:p>
          <a:p>
            <a:pPr marL="722313" indent="-368300">
              <a:buAutoNum type="arabicPeriod"/>
            </a:pPr>
            <a:r>
              <a:rPr lang="en-ID" sz="2000" i="1" dirty="0" err="1"/>
              <a:t>Compansation</a:t>
            </a:r>
            <a:r>
              <a:rPr lang="en-ID" sz="2000" i="1" dirty="0"/>
              <a:t> Adjustment</a:t>
            </a:r>
          </a:p>
          <a:p>
            <a:pPr marL="722313" indent="-368300">
              <a:buAutoNum type="arabicPeriod"/>
            </a:pPr>
            <a:r>
              <a:rPr lang="en-ID" sz="2000" i="1" dirty="0"/>
              <a:t>Placement Decision</a:t>
            </a:r>
          </a:p>
          <a:p>
            <a:pPr marL="722313" indent="-368300">
              <a:buAutoNum type="arabicPeriod"/>
            </a:pPr>
            <a:r>
              <a:rPr lang="en-ID" sz="2000" i="1" dirty="0" err="1"/>
              <a:t>Tranining</a:t>
            </a:r>
            <a:r>
              <a:rPr lang="en-ID" sz="2000" i="1" dirty="0"/>
              <a:t> and Development Needs</a:t>
            </a:r>
          </a:p>
          <a:p>
            <a:pPr marL="722313" indent="-368300">
              <a:buAutoNum type="arabicPeriod"/>
            </a:pPr>
            <a:r>
              <a:rPr lang="en-ID" sz="2000" i="1" dirty="0" err="1"/>
              <a:t>Carrer</a:t>
            </a:r>
            <a:r>
              <a:rPr lang="en-ID" sz="2000" i="1" dirty="0"/>
              <a:t> Planning and Development</a:t>
            </a:r>
          </a:p>
          <a:p>
            <a:pPr marL="722313" indent="-368300">
              <a:buAutoNum type="arabicPeriod"/>
            </a:pPr>
            <a:r>
              <a:rPr lang="en-ID" sz="2000" i="1" dirty="0"/>
              <a:t>Staffing Process Deficiencies</a:t>
            </a:r>
          </a:p>
          <a:p>
            <a:pPr marL="722313" indent="-368300">
              <a:buAutoNum type="arabicPeriod"/>
            </a:pPr>
            <a:r>
              <a:rPr lang="en-ID" sz="2000" i="1" dirty="0"/>
              <a:t>Informational </a:t>
            </a:r>
            <a:r>
              <a:rPr lang="en-ID" sz="2000" i="1" dirty="0" err="1"/>
              <a:t>Inaccurancies</a:t>
            </a:r>
            <a:r>
              <a:rPr lang="en-ID" sz="2000" i="1" dirty="0"/>
              <a:t> and Job-Design Errors</a:t>
            </a:r>
          </a:p>
          <a:p>
            <a:pPr marL="722313" indent="-368300">
              <a:buAutoNum type="arabicPeriod"/>
            </a:pPr>
            <a:r>
              <a:rPr lang="en-ID" sz="2000" i="1" dirty="0"/>
              <a:t>Equal Employment Opportunity</a:t>
            </a:r>
          </a:p>
          <a:p>
            <a:pPr marL="722313" indent="-368300">
              <a:buAutoNum type="arabicPeriod"/>
            </a:pPr>
            <a:r>
              <a:rPr lang="en-ID" sz="2000" i="1" dirty="0"/>
              <a:t>External Challenges</a:t>
            </a:r>
          </a:p>
          <a:p>
            <a:pPr marL="722313" indent="-368300">
              <a:buAutoNum type="arabicPeriod"/>
            </a:pPr>
            <a:r>
              <a:rPr lang="en-ID" sz="2000" i="1" dirty="0"/>
              <a:t>Feedback </a:t>
            </a:r>
          </a:p>
        </p:txBody>
      </p:sp>
    </p:spTree>
    <p:extLst>
      <p:ext uri="{BB962C8B-B14F-4D97-AF65-F5344CB8AC3E}">
        <p14:creationId xmlns:p14="http://schemas.microsoft.com/office/powerpoint/2010/main" val="70199198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326713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a typeface="+mj-ea"/>
              </a:rPr>
              <a:t>Metode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Penilaian</a:t>
            </a:r>
            <a:r>
              <a:rPr lang="en-US" sz="2800" b="1" dirty="0">
                <a:ea typeface="+mj-ea"/>
              </a:rPr>
              <a:t> Kinerja</a:t>
            </a:r>
            <a:endParaRPr lang="id-ID" sz="2800" b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395536" y="162880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ID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E94682-259C-468E-8A70-A6926477DB83}"/>
              </a:ext>
            </a:extLst>
          </p:cNvPr>
          <p:cNvSpPr/>
          <p:nvPr/>
        </p:nvSpPr>
        <p:spPr>
          <a:xfrm>
            <a:off x="395536" y="1340768"/>
            <a:ext cx="8229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en-ID" sz="2000" b="1" i="1" dirty="0"/>
              <a:t>Past based methods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penilaian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atas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seseorang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pekerjaan</a:t>
            </a:r>
            <a:r>
              <a:rPr lang="en-ID" sz="2000" dirty="0"/>
              <a:t> yang </a:t>
            </a:r>
            <a:r>
              <a:rPr lang="en-ID" sz="2000" dirty="0" err="1"/>
              <a:t>telah</a:t>
            </a:r>
            <a:r>
              <a:rPr lang="en-ID" sz="2000" dirty="0"/>
              <a:t> </a:t>
            </a:r>
            <a:r>
              <a:rPr lang="en-ID" sz="2000" dirty="0" err="1"/>
              <a:t>dilakukannya</a:t>
            </a:r>
            <a:r>
              <a:rPr lang="en-ID" sz="2000" dirty="0"/>
              <a:t>. </a:t>
            </a:r>
            <a:r>
              <a:rPr lang="en-ID" sz="2000" i="1" u="sng" dirty="0" err="1"/>
              <a:t>Kelebihannya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jelas</a:t>
            </a:r>
            <a:r>
              <a:rPr lang="en-ID" sz="2000" dirty="0"/>
              <a:t> dan </a:t>
            </a:r>
            <a:r>
              <a:rPr lang="en-ID" sz="2000" dirty="0" err="1"/>
              <a:t>mudah</a:t>
            </a:r>
            <a:r>
              <a:rPr lang="en-ID" sz="2000" dirty="0"/>
              <a:t> </a:t>
            </a:r>
            <a:r>
              <a:rPr lang="en-ID" sz="2000" dirty="0" err="1"/>
              <a:t>diukur</a:t>
            </a:r>
            <a:r>
              <a:rPr lang="en-ID" sz="2000" dirty="0"/>
              <a:t>, </a:t>
            </a:r>
            <a:r>
              <a:rPr lang="en-ID" sz="2000" dirty="0" err="1"/>
              <a:t>terutama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kuantitatif</a:t>
            </a:r>
            <a:r>
              <a:rPr lang="en-ID" sz="2000" dirty="0"/>
              <a:t>. </a:t>
            </a:r>
            <a:r>
              <a:rPr lang="en-ID" sz="2000" i="1" u="sng" dirty="0" err="1"/>
              <a:t>Kekurangannya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yang </a:t>
            </a:r>
            <a:r>
              <a:rPr lang="en-ID" sz="2000" dirty="0" err="1"/>
              <a:t>diukur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diubah</a:t>
            </a:r>
            <a:r>
              <a:rPr lang="en-ID" sz="2000" dirty="0"/>
              <a:t> </a:t>
            </a:r>
            <a:r>
              <a:rPr lang="en-ID" sz="2000" dirty="0" err="1"/>
              <a:t>sehingga</a:t>
            </a:r>
            <a:r>
              <a:rPr lang="en-ID" sz="2000" dirty="0"/>
              <a:t> </a:t>
            </a:r>
            <a:r>
              <a:rPr lang="en-ID" sz="2000" dirty="0" err="1"/>
              <a:t>kadang-kadang</a:t>
            </a:r>
            <a:r>
              <a:rPr lang="en-ID" sz="2000" dirty="0"/>
              <a:t> </a:t>
            </a:r>
            <a:r>
              <a:rPr lang="en-ID" sz="2000" dirty="0" err="1"/>
              <a:t>justru</a:t>
            </a:r>
            <a:r>
              <a:rPr lang="en-ID" sz="2000" dirty="0"/>
              <a:t> salah </a:t>
            </a:r>
            <a:r>
              <a:rPr lang="en-ID" sz="2000" dirty="0" err="1"/>
              <a:t>menunjukkan</a:t>
            </a:r>
            <a:r>
              <a:rPr lang="en-ID" sz="2000" dirty="0"/>
              <a:t> </a:t>
            </a:r>
            <a:r>
              <a:rPr lang="en-ID" sz="2000" dirty="0" err="1"/>
              <a:t>seberapa</a:t>
            </a:r>
            <a:r>
              <a:rPr lang="en-ID" sz="2000" dirty="0"/>
              <a:t> </a:t>
            </a:r>
            <a:r>
              <a:rPr lang="en-ID" sz="2000" dirty="0" err="1"/>
              <a:t>besar</a:t>
            </a:r>
            <a:r>
              <a:rPr lang="en-ID" sz="2000" dirty="0"/>
              <a:t> </a:t>
            </a:r>
            <a:r>
              <a:rPr lang="en-ID" sz="2000" dirty="0" err="1"/>
              <a:t>potensi</a:t>
            </a:r>
            <a:r>
              <a:rPr lang="en-ID" sz="2000" dirty="0"/>
              <a:t> yang </a:t>
            </a:r>
            <a:r>
              <a:rPr lang="en-ID" sz="2000" dirty="0" err="1"/>
              <a:t>dimiliki</a:t>
            </a:r>
            <a:r>
              <a:rPr lang="en-ID" sz="2000" dirty="0"/>
              <a:t> oleh </a:t>
            </a:r>
            <a:r>
              <a:rPr lang="en-ID" sz="2000" dirty="0" err="1"/>
              <a:t>seseorang</a:t>
            </a:r>
            <a:r>
              <a:rPr lang="en-ID" sz="2000" dirty="0"/>
              <a:t>. </a:t>
            </a:r>
            <a:r>
              <a:rPr lang="en-ID" sz="2000" dirty="0" err="1"/>
              <a:t>Selain</a:t>
            </a:r>
            <a:r>
              <a:rPr lang="en-ID" sz="2000" dirty="0"/>
              <a:t> </a:t>
            </a:r>
            <a:r>
              <a:rPr lang="en-ID" sz="2000" dirty="0" err="1"/>
              <a:t>itu</a:t>
            </a:r>
            <a:r>
              <a:rPr lang="en-ID" sz="2000" dirty="0"/>
              <a:t>, </a:t>
            </a:r>
            <a:r>
              <a:rPr lang="en-ID" sz="2000" dirty="0" err="1"/>
              <a:t>metode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kadang-kadang</a:t>
            </a:r>
            <a:r>
              <a:rPr lang="en-ID" sz="2000" dirty="0"/>
              <a:t> </a:t>
            </a:r>
            <a:r>
              <a:rPr lang="en-ID" sz="2000" dirty="0" err="1"/>
              <a:t>sangat</a:t>
            </a:r>
            <a:r>
              <a:rPr lang="en-ID" sz="2000" dirty="0"/>
              <a:t> </a:t>
            </a:r>
            <a:r>
              <a:rPr lang="en-ID" sz="2000" dirty="0" err="1"/>
              <a:t>subyektif</a:t>
            </a:r>
            <a:r>
              <a:rPr lang="en-ID" sz="2000" dirty="0"/>
              <a:t> dan </a:t>
            </a:r>
            <a:r>
              <a:rPr lang="en-ID" sz="2000" dirty="0" err="1"/>
              <a:t>banyak</a:t>
            </a:r>
            <a:r>
              <a:rPr lang="en-ID" sz="2000" dirty="0"/>
              <a:t> </a:t>
            </a:r>
            <a:r>
              <a:rPr lang="en-ID" sz="2000" dirty="0" err="1"/>
              <a:t>biasnya</a:t>
            </a:r>
            <a:r>
              <a:rPr lang="en-ID" sz="2000" dirty="0"/>
              <a:t>.</a:t>
            </a:r>
          </a:p>
          <a:p>
            <a:pPr marL="457200" indent="-457200" algn="just">
              <a:buAutoNum type="arabicPeriod"/>
            </a:pPr>
            <a:endParaRPr lang="en-ID" sz="2000" b="1" i="1" dirty="0"/>
          </a:p>
          <a:p>
            <a:pPr marL="457200" indent="-457200" algn="just">
              <a:buAutoNum type="arabicPeriod"/>
            </a:pPr>
            <a:r>
              <a:rPr lang="en-ID" sz="2000" b="1" i="1" dirty="0"/>
              <a:t>Future based methods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penilaian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menilai</a:t>
            </a:r>
            <a:r>
              <a:rPr lang="en-ID" sz="2000" dirty="0"/>
              <a:t> </a:t>
            </a:r>
            <a:r>
              <a:rPr lang="en-ID" sz="2000" dirty="0" err="1"/>
              <a:t>seberapa</a:t>
            </a:r>
            <a:r>
              <a:rPr lang="en-ID" sz="2000" dirty="0"/>
              <a:t> </a:t>
            </a:r>
            <a:r>
              <a:rPr lang="en-ID" sz="2000" dirty="0" err="1"/>
              <a:t>besar</a:t>
            </a:r>
            <a:r>
              <a:rPr lang="en-ID" sz="2000" dirty="0"/>
              <a:t> </a:t>
            </a:r>
            <a:r>
              <a:rPr lang="en-ID" sz="2000" dirty="0" err="1"/>
              <a:t>potensi</a:t>
            </a:r>
            <a:r>
              <a:rPr lang="en-ID" sz="2000" dirty="0"/>
              <a:t> </a:t>
            </a:r>
            <a:r>
              <a:rPr lang="en-ID" sz="2000" dirty="0" err="1"/>
              <a:t>pegawai</a:t>
            </a:r>
            <a:r>
              <a:rPr lang="en-ID" sz="2000" dirty="0"/>
              <a:t> dan </a:t>
            </a:r>
            <a:r>
              <a:rPr lang="en-ID" sz="2000" dirty="0" err="1"/>
              <a:t>mampu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menetapkan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yang </a:t>
            </a:r>
            <a:r>
              <a:rPr lang="en-ID" sz="2000" dirty="0" err="1"/>
              <a:t>diharapkan</a:t>
            </a:r>
            <a:r>
              <a:rPr lang="en-ID" sz="2000" dirty="0"/>
              <a:t> pada masa </a:t>
            </a:r>
            <a:r>
              <a:rPr lang="en-ID" sz="2000" dirty="0" err="1"/>
              <a:t>datang</a:t>
            </a:r>
            <a:r>
              <a:rPr lang="en-ID" sz="2000" dirty="0"/>
              <a:t>. </a:t>
            </a:r>
            <a:r>
              <a:rPr lang="en-ID" sz="2000" dirty="0" err="1"/>
              <a:t>Kekurangan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metode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keakuratannya</a:t>
            </a:r>
            <a:r>
              <a:rPr lang="en-ID" sz="2000" dirty="0"/>
              <a:t>,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ada</a:t>
            </a:r>
            <a:r>
              <a:rPr lang="en-ID" sz="2000" dirty="0"/>
              <a:t> yang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memastikan</a:t>
            </a:r>
            <a:r>
              <a:rPr lang="en-ID" sz="2000" dirty="0"/>
              <a:t> 100% </a:t>
            </a:r>
            <a:r>
              <a:rPr lang="en-ID" sz="2000" dirty="0" err="1"/>
              <a:t>bagaimana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seseorang</a:t>
            </a:r>
            <a:r>
              <a:rPr lang="en-ID" sz="2000" dirty="0"/>
              <a:t> pada masa </a:t>
            </a:r>
            <a:r>
              <a:rPr lang="en-ID" sz="2000" dirty="0" err="1"/>
              <a:t>datang</a:t>
            </a:r>
            <a:r>
              <a:rPr lang="en-ID" sz="2000" dirty="0"/>
              <a:t>.   </a:t>
            </a:r>
            <a:endParaRPr lang="en-ID" sz="2000" i="1" dirty="0"/>
          </a:p>
        </p:txBody>
      </p:sp>
    </p:spTree>
    <p:extLst>
      <p:ext uri="{BB962C8B-B14F-4D97-AF65-F5344CB8AC3E}">
        <p14:creationId xmlns:p14="http://schemas.microsoft.com/office/powerpoint/2010/main" val="127920322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326713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a typeface="+mj-ea"/>
              </a:rPr>
              <a:t>Indikator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Penilaian</a:t>
            </a:r>
            <a:r>
              <a:rPr lang="en-US" sz="2800" b="1" dirty="0">
                <a:ea typeface="+mj-ea"/>
              </a:rPr>
              <a:t> Kinerja </a:t>
            </a:r>
            <a:r>
              <a:rPr lang="en-US" sz="2800" b="1" i="1" dirty="0">
                <a:ea typeface="+mj-ea"/>
              </a:rPr>
              <a:t>(Performance Appraisal)</a:t>
            </a:r>
            <a:endParaRPr lang="id-ID" sz="2800" b="1" i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395536" y="162880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ID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E94682-259C-468E-8A70-A6926477DB83}"/>
              </a:ext>
            </a:extLst>
          </p:cNvPr>
          <p:cNvSpPr/>
          <p:nvPr/>
        </p:nvSpPr>
        <p:spPr>
          <a:xfrm>
            <a:off x="395536" y="1428745"/>
            <a:ext cx="8229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000" b="1" dirty="0"/>
              <a:t>1. </a:t>
            </a:r>
            <a:r>
              <a:rPr lang="en-ID" sz="2000" b="1" dirty="0" err="1"/>
              <a:t>Pengetahuan</a:t>
            </a:r>
            <a:r>
              <a:rPr lang="en-ID" sz="2000" b="1" dirty="0"/>
              <a:t> yang </a:t>
            </a:r>
            <a:r>
              <a:rPr lang="en-ID" sz="2000" b="1" dirty="0" err="1"/>
              <a:t>Dimiliki</a:t>
            </a:r>
            <a:endParaRPr lang="en-ID" sz="2000" dirty="0"/>
          </a:p>
          <a:p>
            <a:pPr marL="265113" algn="just"/>
            <a:r>
              <a:rPr lang="en-ID" sz="2000" dirty="0" err="1"/>
              <a:t>Pengetahuan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mengenai</a:t>
            </a:r>
            <a:r>
              <a:rPr lang="en-ID" sz="2000" dirty="0"/>
              <a:t> </a:t>
            </a:r>
            <a:r>
              <a:rPr lang="en-ID" sz="2000" dirty="0" err="1"/>
              <a:t>pekerjaan</a:t>
            </a:r>
            <a:r>
              <a:rPr lang="en-ID" sz="2000" dirty="0"/>
              <a:t> </a:t>
            </a:r>
            <a:r>
              <a:rPr lang="en-ID" sz="2000" dirty="0" err="1"/>
              <a:t>sangat</a:t>
            </a:r>
            <a:r>
              <a:rPr lang="en-ID" sz="2000" dirty="0"/>
              <a:t> </a:t>
            </a:r>
            <a:r>
              <a:rPr lang="en-ID" sz="2000" dirty="0" err="1"/>
              <a:t>penting</a:t>
            </a:r>
            <a:r>
              <a:rPr lang="en-ID" sz="2000" dirty="0"/>
              <a:t>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bagian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tanggung</a:t>
            </a:r>
            <a:r>
              <a:rPr lang="en-ID" sz="2000" dirty="0"/>
              <a:t> </a:t>
            </a:r>
            <a:r>
              <a:rPr lang="en-ID" sz="2000" dirty="0" err="1"/>
              <a:t>jawabnya</a:t>
            </a:r>
            <a:r>
              <a:rPr lang="en-ID" sz="2000" dirty="0"/>
              <a:t>.</a:t>
            </a:r>
          </a:p>
          <a:p>
            <a:pPr algn="just"/>
            <a:r>
              <a:rPr lang="en-ID" sz="2000" dirty="0"/>
              <a:t> </a:t>
            </a:r>
          </a:p>
          <a:p>
            <a:pPr algn="just"/>
            <a:r>
              <a:rPr lang="en-ID" sz="2000" b="1" dirty="0"/>
              <a:t>2. </a:t>
            </a:r>
            <a:r>
              <a:rPr lang="en-ID" sz="2000" b="1" dirty="0" err="1"/>
              <a:t>Ketepatan</a:t>
            </a:r>
            <a:r>
              <a:rPr lang="en-ID" sz="2000" b="1" dirty="0"/>
              <a:t> Waktu</a:t>
            </a:r>
            <a:endParaRPr lang="en-ID" sz="2000" dirty="0"/>
          </a:p>
          <a:p>
            <a:pPr marL="265113" algn="just"/>
            <a:r>
              <a:rPr lang="en-ID" sz="2000" dirty="0" err="1"/>
              <a:t>Apakah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mampu</a:t>
            </a:r>
            <a:r>
              <a:rPr lang="en-ID" sz="2000" dirty="0"/>
              <a:t> </a:t>
            </a:r>
            <a:r>
              <a:rPr lang="en-ID" sz="2000" dirty="0" err="1"/>
              <a:t>membuat</a:t>
            </a:r>
            <a:r>
              <a:rPr lang="en-ID" sz="2000" dirty="0"/>
              <a:t> </a:t>
            </a:r>
            <a:r>
              <a:rPr lang="en-ID" sz="2000" dirty="0" err="1"/>
              <a:t>perencanaan</a:t>
            </a:r>
            <a:r>
              <a:rPr lang="en-ID" sz="2000" dirty="0"/>
              <a:t> dan </a:t>
            </a:r>
            <a:r>
              <a:rPr lang="en-ID" sz="2000" dirty="0" err="1"/>
              <a:t>jadwal</a:t>
            </a:r>
            <a:r>
              <a:rPr lang="en-ID" sz="2000" dirty="0"/>
              <a:t> </a:t>
            </a:r>
            <a:r>
              <a:rPr lang="en-ID" sz="2000" dirty="0" err="1"/>
              <a:t>pekerjaannya</a:t>
            </a:r>
            <a:r>
              <a:rPr lang="en-ID" sz="2000" dirty="0"/>
              <a:t>. Hal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sangat</a:t>
            </a:r>
            <a:r>
              <a:rPr lang="en-ID" sz="2000" dirty="0"/>
              <a:t> </a:t>
            </a:r>
            <a:r>
              <a:rPr lang="en-ID" sz="2000" dirty="0" err="1"/>
              <a:t>mempengaruhi</a:t>
            </a:r>
            <a:r>
              <a:rPr lang="en-ID" sz="2000" dirty="0"/>
              <a:t> </a:t>
            </a:r>
            <a:r>
              <a:rPr lang="en-ID" sz="2000" dirty="0" err="1"/>
              <a:t>ketepatan</a:t>
            </a:r>
            <a:r>
              <a:rPr lang="en-ID" sz="2000" dirty="0"/>
              <a:t> </a:t>
            </a:r>
            <a:r>
              <a:rPr lang="en-ID" sz="2000" dirty="0" err="1"/>
              <a:t>waktu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menyelesaikan</a:t>
            </a:r>
            <a:r>
              <a:rPr lang="en-ID" sz="2000" dirty="0"/>
              <a:t> </a:t>
            </a:r>
            <a:r>
              <a:rPr lang="en-ID" sz="2000" dirty="0" err="1"/>
              <a:t>hasil</a:t>
            </a:r>
            <a:r>
              <a:rPr lang="en-ID" sz="2000" dirty="0"/>
              <a:t> </a:t>
            </a:r>
            <a:r>
              <a:rPr lang="en-ID" sz="2000" dirty="0" err="1"/>
              <a:t>pekerjaan</a:t>
            </a:r>
            <a:r>
              <a:rPr lang="en-ID" sz="2000" dirty="0"/>
              <a:t> yang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tanggung</a:t>
            </a:r>
            <a:r>
              <a:rPr lang="en-ID" sz="2000" dirty="0"/>
              <a:t> </a:t>
            </a:r>
            <a:r>
              <a:rPr lang="en-ID" sz="2000" dirty="0" err="1"/>
              <a:t>jawab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.</a:t>
            </a:r>
          </a:p>
          <a:p>
            <a:pPr algn="just"/>
            <a:r>
              <a:rPr lang="en-ID" sz="2000" dirty="0"/>
              <a:t> </a:t>
            </a:r>
          </a:p>
          <a:p>
            <a:pPr algn="just"/>
            <a:r>
              <a:rPr lang="en-ID" sz="2000" b="1" dirty="0"/>
              <a:t>3. </a:t>
            </a:r>
            <a:r>
              <a:rPr lang="en-ID" sz="2000" b="1" dirty="0" err="1"/>
              <a:t>Kualitas</a:t>
            </a:r>
            <a:r>
              <a:rPr lang="en-ID" sz="2000" b="1" dirty="0"/>
              <a:t> </a:t>
            </a:r>
            <a:r>
              <a:rPr lang="en-ID" sz="2000" b="1" dirty="0" err="1"/>
              <a:t>Pekerjaan</a:t>
            </a:r>
            <a:endParaRPr lang="en-ID" sz="2000" dirty="0"/>
          </a:p>
          <a:p>
            <a:pPr marL="265113" algn="just"/>
            <a:r>
              <a:rPr lang="en-ID" sz="2000" dirty="0" err="1"/>
              <a:t>Apakah</a:t>
            </a:r>
            <a:r>
              <a:rPr lang="en-ID" sz="2000" dirty="0"/>
              <a:t> </a:t>
            </a:r>
            <a:r>
              <a:rPr lang="en-ID" sz="2000" dirty="0" err="1"/>
              <a:t>seorang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mengetahui</a:t>
            </a:r>
            <a:r>
              <a:rPr lang="en-ID" sz="2000" dirty="0"/>
              <a:t> </a:t>
            </a:r>
            <a:r>
              <a:rPr lang="en-ID" sz="2000" dirty="0" err="1"/>
              <a:t>standar</a:t>
            </a:r>
            <a:r>
              <a:rPr lang="en-ID" sz="2000" dirty="0"/>
              <a:t> </a:t>
            </a:r>
            <a:r>
              <a:rPr lang="en-ID" sz="2000" dirty="0" err="1"/>
              <a:t>mutu</a:t>
            </a:r>
            <a:r>
              <a:rPr lang="en-ID" sz="2000" dirty="0"/>
              <a:t> </a:t>
            </a:r>
            <a:r>
              <a:rPr lang="en-ID" sz="2000" dirty="0" err="1"/>
              <a:t>pekerjaan</a:t>
            </a:r>
            <a:r>
              <a:rPr lang="en-ID" sz="2000" dirty="0"/>
              <a:t> yang </a:t>
            </a:r>
            <a:r>
              <a:rPr lang="en-ID" sz="2000" dirty="0" err="1"/>
              <a:t>disyaratkan</a:t>
            </a:r>
            <a:r>
              <a:rPr lang="en-ID" sz="2000" dirty="0"/>
              <a:t> </a:t>
            </a:r>
            <a:r>
              <a:rPr lang="en-ID" sz="2000" dirty="0" err="1"/>
              <a:t>perusahaan</a:t>
            </a:r>
            <a:r>
              <a:rPr lang="en-ID" sz="2000" dirty="0"/>
              <a:t> </a:t>
            </a:r>
            <a:r>
              <a:rPr lang="en-ID" sz="2000" dirty="0" err="1"/>
              <a:t>kepadanya</a:t>
            </a:r>
            <a:r>
              <a:rPr lang="en-ID" sz="2000" dirty="0"/>
              <a:t>.</a:t>
            </a:r>
          </a:p>
          <a:p>
            <a:pPr algn="just"/>
            <a:endParaRPr lang="en-ID" sz="2000" i="1" dirty="0"/>
          </a:p>
        </p:txBody>
      </p:sp>
    </p:spTree>
    <p:extLst>
      <p:ext uri="{BB962C8B-B14F-4D97-AF65-F5344CB8AC3E}">
        <p14:creationId xmlns:p14="http://schemas.microsoft.com/office/powerpoint/2010/main" val="309370406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326713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a typeface="+mj-ea"/>
              </a:rPr>
              <a:t>Indikator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Penilaian</a:t>
            </a:r>
            <a:r>
              <a:rPr lang="en-US" sz="2800" b="1" dirty="0">
                <a:ea typeface="+mj-ea"/>
              </a:rPr>
              <a:t> Kinerja </a:t>
            </a:r>
            <a:r>
              <a:rPr lang="en-US" sz="2800" b="1" i="1" dirty="0">
                <a:ea typeface="+mj-ea"/>
              </a:rPr>
              <a:t>(Performance Appraisal) &lt;cont.&gt;</a:t>
            </a:r>
            <a:endParaRPr lang="id-ID" sz="2800" b="1" i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395536" y="162880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ID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E94682-259C-468E-8A70-A6926477DB83}"/>
              </a:ext>
            </a:extLst>
          </p:cNvPr>
          <p:cNvSpPr/>
          <p:nvPr/>
        </p:nvSpPr>
        <p:spPr>
          <a:xfrm>
            <a:off x="518864" y="1412776"/>
            <a:ext cx="82296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000" b="1" dirty="0"/>
              <a:t>4. </a:t>
            </a:r>
            <a:r>
              <a:rPr lang="en-ID" b="1" dirty="0" err="1"/>
              <a:t>Kecepatan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Menyelesaikan</a:t>
            </a:r>
            <a:r>
              <a:rPr lang="en-ID" b="1" dirty="0"/>
              <a:t> </a:t>
            </a:r>
            <a:r>
              <a:rPr lang="en-ID" b="1" dirty="0" err="1"/>
              <a:t>Pekerjaan</a:t>
            </a:r>
            <a:endParaRPr lang="en-ID" dirty="0"/>
          </a:p>
          <a:p>
            <a:pPr marL="265113" algn="just"/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mutu</a:t>
            </a:r>
            <a:r>
              <a:rPr lang="en-ID" dirty="0"/>
              <a:t> </a:t>
            </a:r>
            <a:r>
              <a:rPr lang="en-ID" dirty="0" err="1"/>
              <a:t>produktivitas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mutu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dan </a:t>
            </a:r>
            <a:r>
              <a:rPr lang="en-ID" dirty="0" err="1"/>
              <a:t>kecepatan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menyelesaikan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jawabnya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 </a:t>
            </a:r>
          </a:p>
          <a:p>
            <a:pPr algn="just"/>
            <a:r>
              <a:rPr lang="en-ID" b="1" dirty="0"/>
              <a:t>5. </a:t>
            </a:r>
            <a:r>
              <a:rPr lang="en-ID" b="1" dirty="0" err="1"/>
              <a:t>Pengetahuan</a:t>
            </a:r>
            <a:r>
              <a:rPr lang="en-ID" b="1" dirty="0"/>
              <a:t> Teknis </a:t>
            </a:r>
            <a:r>
              <a:rPr lang="en-ID" b="1" dirty="0" err="1"/>
              <a:t>Seputar</a:t>
            </a:r>
            <a:r>
              <a:rPr lang="en-ID" b="1" dirty="0"/>
              <a:t> </a:t>
            </a:r>
            <a:r>
              <a:rPr lang="en-ID" b="1" dirty="0" err="1"/>
              <a:t>Pekerjaan</a:t>
            </a:r>
            <a:endParaRPr lang="en-ID" dirty="0"/>
          </a:p>
          <a:p>
            <a:pPr marL="265113" algn="just"/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 </a:t>
            </a:r>
            <a:r>
              <a:rPr lang="en-ID" dirty="0" err="1"/>
              <a:t>teknis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tugasnya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juga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mutu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dan </a:t>
            </a:r>
            <a:r>
              <a:rPr lang="en-ID" dirty="0" err="1"/>
              <a:t>kecepatan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menyelesaikan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jawabnya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 </a:t>
            </a:r>
          </a:p>
          <a:p>
            <a:pPr algn="just"/>
            <a:r>
              <a:rPr lang="en-ID" b="1" dirty="0"/>
              <a:t>6. Self </a:t>
            </a:r>
            <a:r>
              <a:rPr lang="en-ID" b="1" dirty="0" err="1"/>
              <a:t>Confifence</a:t>
            </a:r>
            <a:endParaRPr lang="en-ID" dirty="0"/>
          </a:p>
          <a:p>
            <a:pPr marL="265113" algn="just"/>
            <a:r>
              <a:rPr lang="en-ID" dirty="0" err="1"/>
              <a:t>Seberapa</a:t>
            </a:r>
            <a:r>
              <a:rPr lang="en-ID" dirty="0"/>
              <a:t> </a:t>
            </a:r>
            <a:r>
              <a:rPr lang="en-ID" dirty="0" err="1"/>
              <a:t>jauh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ketergantungan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lain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menyelesaikan</a:t>
            </a:r>
            <a:r>
              <a:rPr lang="en-ID" dirty="0"/>
              <a:t> </a:t>
            </a:r>
            <a:r>
              <a:rPr lang="en-ID" dirty="0" err="1"/>
              <a:t>pekerjaannya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kemandirian</a:t>
            </a:r>
            <a:r>
              <a:rPr lang="en-ID" dirty="0"/>
              <a:t> (</a:t>
            </a:r>
            <a:r>
              <a:rPr lang="en-ID" i="1" dirty="0"/>
              <a:t>self confidence</a:t>
            </a:r>
            <a:r>
              <a:rPr lang="en-ID" dirty="0"/>
              <a:t>)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.</a:t>
            </a:r>
          </a:p>
          <a:p>
            <a:pPr algn="just"/>
            <a:endParaRPr lang="en-ID" sz="2000" i="1" dirty="0"/>
          </a:p>
        </p:txBody>
      </p:sp>
    </p:spTree>
    <p:extLst>
      <p:ext uri="{BB962C8B-B14F-4D97-AF65-F5344CB8AC3E}">
        <p14:creationId xmlns:p14="http://schemas.microsoft.com/office/powerpoint/2010/main" val="282605383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2ED9FA5-6FA9-45AB-B7CC-BC937F8FB9C2}"/>
              </a:ext>
            </a:extLst>
          </p:cNvPr>
          <p:cNvSpPr txBox="1">
            <a:spLocks/>
          </p:cNvSpPr>
          <p:nvPr/>
        </p:nvSpPr>
        <p:spPr bwMode="auto">
          <a:xfrm>
            <a:off x="395536" y="326713"/>
            <a:ext cx="8229600" cy="72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 err="1">
                <a:ea typeface="+mj-ea"/>
              </a:rPr>
              <a:t>Indikator</a:t>
            </a:r>
            <a:r>
              <a:rPr lang="en-US" sz="2800" b="1" dirty="0">
                <a:ea typeface="+mj-ea"/>
              </a:rPr>
              <a:t> </a:t>
            </a:r>
            <a:r>
              <a:rPr lang="en-US" sz="2800" b="1" dirty="0" err="1">
                <a:ea typeface="+mj-ea"/>
              </a:rPr>
              <a:t>Penilaian</a:t>
            </a:r>
            <a:r>
              <a:rPr lang="en-US" sz="2800" b="1" dirty="0">
                <a:ea typeface="+mj-ea"/>
              </a:rPr>
              <a:t> Kinerja </a:t>
            </a:r>
            <a:r>
              <a:rPr lang="en-US" sz="2800" b="1" i="1" dirty="0">
                <a:ea typeface="+mj-ea"/>
              </a:rPr>
              <a:t>(Performance Appraisal) &lt;cont.&gt;</a:t>
            </a:r>
            <a:endParaRPr lang="id-ID" sz="2800" b="1" i="1" dirty="0">
              <a:ea typeface="+mj-ea"/>
            </a:endParaRPr>
          </a:p>
        </p:txBody>
      </p:sp>
      <p:sp>
        <p:nvSpPr>
          <p:cNvPr id="15364" name="Footer Placeholder 1">
            <a:extLst>
              <a:ext uri="{FF2B5EF4-FFF2-40B4-BE49-F238E27FC236}">
                <a16:creationId xmlns:a16="http://schemas.microsoft.com/office/drawing/2014/main" id="{0DFE0BC8-3801-408E-A442-DC500F47C8EB}"/>
              </a:ext>
            </a:extLst>
          </p:cNvPr>
          <p:cNvSpPr txBox="1">
            <a:spLocks/>
          </p:cNvSpPr>
          <p:nvPr/>
        </p:nvSpPr>
        <p:spPr bwMode="auto">
          <a:xfrm>
            <a:off x="3059113" y="6356350"/>
            <a:ext cx="38163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/>
              <a:t>MK :</a:t>
            </a:r>
            <a:r>
              <a:rPr lang="id-ID" altLang="en-US" sz="1200"/>
              <a:t> Manajemen Sumber Daya Manusia Lanjutan</a:t>
            </a:r>
          </a:p>
          <a:p>
            <a:pPr algn="ctr"/>
            <a:r>
              <a:rPr lang="id-ID" altLang="en-US" sz="1200"/>
              <a:t>Kode </a:t>
            </a:r>
            <a:r>
              <a:rPr lang="en-US" altLang="en-US" sz="1200"/>
              <a:t>MK</a:t>
            </a:r>
            <a:r>
              <a:rPr lang="id-ID" altLang="en-US" sz="1200"/>
              <a:t> MAN19425</a:t>
            </a:r>
          </a:p>
        </p:txBody>
      </p:sp>
      <p:sp>
        <p:nvSpPr>
          <p:cNvPr id="15365" name="Date Placeholder 2">
            <a:extLst>
              <a:ext uri="{FF2B5EF4-FFF2-40B4-BE49-F238E27FC236}">
                <a16:creationId xmlns:a16="http://schemas.microsoft.com/office/drawing/2014/main" id="{84D405EC-DC01-4130-989A-CF2685D2DFF0}"/>
              </a:ext>
            </a:extLst>
          </p:cNvPr>
          <p:cNvSpPr txBox="1"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1200"/>
              <a:t>30-03-2020</a:t>
            </a:r>
            <a:endParaRPr lang="en-US" altLang="en-US" sz="1200"/>
          </a:p>
          <a:p>
            <a:pPr eaLnBrk="1" hangingPunct="1"/>
            <a:endParaRPr lang="en-US" altLang="en-US" sz="1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F8CC2-D9EE-451D-A399-7AB2183BACE1}"/>
              </a:ext>
            </a:extLst>
          </p:cNvPr>
          <p:cNvSpPr/>
          <p:nvPr/>
        </p:nvSpPr>
        <p:spPr>
          <a:xfrm>
            <a:off x="395536" y="162880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ID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E94682-259C-468E-8A70-A6926477DB83}"/>
              </a:ext>
            </a:extLst>
          </p:cNvPr>
          <p:cNvSpPr/>
          <p:nvPr/>
        </p:nvSpPr>
        <p:spPr>
          <a:xfrm>
            <a:off x="395536" y="1428745"/>
            <a:ext cx="82296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000" b="1" dirty="0"/>
              <a:t>7. </a:t>
            </a:r>
            <a:r>
              <a:rPr lang="en-ID" sz="2000" b="1" dirty="0" err="1"/>
              <a:t>Kemampuan</a:t>
            </a:r>
            <a:r>
              <a:rPr lang="en-ID" sz="2000" b="1" dirty="0"/>
              <a:t> </a:t>
            </a:r>
            <a:r>
              <a:rPr lang="en-ID" sz="2000" b="1" dirty="0" err="1"/>
              <a:t>Menyesuaikan</a:t>
            </a:r>
            <a:r>
              <a:rPr lang="en-ID" sz="2000" b="1" dirty="0"/>
              <a:t> </a:t>
            </a:r>
            <a:r>
              <a:rPr lang="en-ID" sz="2000" b="1" dirty="0" err="1"/>
              <a:t>Diri</a:t>
            </a:r>
            <a:endParaRPr lang="en-ID" sz="2000" dirty="0"/>
          </a:p>
          <a:p>
            <a:pPr marL="265113" algn="just"/>
            <a:r>
              <a:rPr lang="en-ID" sz="2000" dirty="0" err="1"/>
              <a:t>Apakah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kebijakan</a:t>
            </a:r>
            <a:r>
              <a:rPr lang="en-ID" sz="2000" dirty="0"/>
              <a:t> (</a:t>
            </a:r>
            <a:r>
              <a:rPr lang="en-ID" sz="2000" i="1" dirty="0"/>
              <a:t>judgment)</a:t>
            </a:r>
            <a:r>
              <a:rPr lang="en-ID" sz="2000" dirty="0"/>
              <a:t> yang </a:t>
            </a:r>
            <a:r>
              <a:rPr lang="en-ID" sz="2000" dirty="0" err="1"/>
              <a:t>bersifat</a:t>
            </a:r>
            <a:r>
              <a:rPr lang="en-ID" sz="2000" dirty="0"/>
              <a:t> </a:t>
            </a:r>
            <a:r>
              <a:rPr lang="en-ID" sz="2000" dirty="0" err="1"/>
              <a:t>naluriah</a:t>
            </a:r>
            <a:r>
              <a:rPr lang="en-ID" sz="2000" dirty="0"/>
              <a:t> yang </a:t>
            </a:r>
            <a:r>
              <a:rPr lang="en-ID" sz="2000" dirty="0" err="1"/>
              <a:t>dimiliki</a:t>
            </a:r>
            <a:r>
              <a:rPr lang="en-ID" sz="2000" dirty="0"/>
              <a:t> oleh </a:t>
            </a:r>
            <a:r>
              <a:rPr lang="en-ID" sz="2000" dirty="0" err="1"/>
              <a:t>seseorang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yang </a:t>
            </a:r>
            <a:r>
              <a:rPr lang="en-ID" sz="2000" dirty="0" err="1"/>
              <a:t>mempengaruhi</a:t>
            </a:r>
            <a:r>
              <a:rPr lang="en-ID" sz="2000" dirty="0"/>
              <a:t> </a:t>
            </a:r>
            <a:r>
              <a:rPr lang="en-ID" sz="2000" dirty="0" err="1"/>
              <a:t>kinerjanya</a:t>
            </a:r>
            <a:r>
              <a:rPr lang="en-ID" sz="2000" dirty="0"/>
              <a:t>,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dia</a:t>
            </a:r>
            <a:r>
              <a:rPr lang="en-ID" sz="2000" dirty="0"/>
              <a:t> </a:t>
            </a:r>
            <a:r>
              <a:rPr lang="en-ID" sz="2000" dirty="0" err="1"/>
              <a:t>mempunyai</a:t>
            </a:r>
            <a:r>
              <a:rPr lang="en-ID" sz="2000" dirty="0"/>
              <a:t> </a:t>
            </a:r>
            <a:r>
              <a:rPr lang="en-ID" sz="2000" dirty="0" err="1"/>
              <a:t>kemampuan</a:t>
            </a:r>
            <a:r>
              <a:rPr lang="en-ID" sz="2000" dirty="0"/>
              <a:t> </a:t>
            </a:r>
            <a:r>
              <a:rPr lang="en-ID" sz="2000" dirty="0" err="1"/>
              <a:t>menyesuaikan</a:t>
            </a:r>
            <a:r>
              <a:rPr lang="en-ID" sz="2000" dirty="0"/>
              <a:t> dan </a:t>
            </a:r>
            <a:r>
              <a:rPr lang="en-ID" sz="2000" dirty="0" err="1"/>
              <a:t>menilai</a:t>
            </a:r>
            <a:r>
              <a:rPr lang="en-ID" sz="2000" dirty="0"/>
              <a:t> </a:t>
            </a:r>
            <a:r>
              <a:rPr lang="en-ID" sz="2000" dirty="0" err="1"/>
              <a:t>tugasnya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menunjang</a:t>
            </a:r>
            <a:r>
              <a:rPr lang="en-ID" sz="2000" dirty="0"/>
              <a:t> </a:t>
            </a:r>
            <a:r>
              <a:rPr lang="en-ID" sz="2000" dirty="0" err="1"/>
              <a:t>visi</a:t>
            </a:r>
            <a:r>
              <a:rPr lang="en-ID" sz="2000" dirty="0"/>
              <a:t> dan </a:t>
            </a:r>
            <a:r>
              <a:rPr lang="en-ID" sz="2000" dirty="0" err="1"/>
              <a:t>misi</a:t>
            </a:r>
            <a:r>
              <a:rPr lang="en-ID" sz="2000" dirty="0"/>
              <a:t> </a:t>
            </a:r>
            <a:r>
              <a:rPr lang="en-ID" sz="2000" dirty="0" err="1"/>
              <a:t>perusahaan</a:t>
            </a:r>
            <a:r>
              <a:rPr lang="en-ID" sz="2000" dirty="0"/>
              <a:t>.</a:t>
            </a:r>
          </a:p>
          <a:p>
            <a:pPr algn="just"/>
            <a:r>
              <a:rPr lang="en-ID" sz="2000" dirty="0"/>
              <a:t> </a:t>
            </a:r>
          </a:p>
          <a:p>
            <a:pPr algn="just"/>
            <a:r>
              <a:rPr lang="en-ID" sz="2000" b="1" dirty="0"/>
              <a:t>8. </a:t>
            </a:r>
            <a:r>
              <a:rPr lang="en-ID" sz="2000" b="1" dirty="0" err="1"/>
              <a:t>Komunikasi</a:t>
            </a:r>
            <a:r>
              <a:rPr lang="en-ID" sz="2000" b="1" dirty="0"/>
              <a:t> </a:t>
            </a:r>
            <a:r>
              <a:rPr lang="en-ID" sz="2000" b="1" dirty="0" err="1"/>
              <a:t>Antar</a:t>
            </a:r>
            <a:r>
              <a:rPr lang="en-ID" sz="2000" b="1" dirty="0"/>
              <a:t> </a:t>
            </a:r>
            <a:r>
              <a:rPr lang="en-ID" sz="2000" b="1" dirty="0" err="1"/>
              <a:t>Karyawan</a:t>
            </a:r>
            <a:endParaRPr lang="en-ID" sz="2000" dirty="0"/>
          </a:p>
          <a:p>
            <a:pPr marL="265113" algn="just"/>
            <a:r>
              <a:rPr lang="en-ID" sz="2000" dirty="0" err="1"/>
              <a:t>Kemampuan</a:t>
            </a:r>
            <a:r>
              <a:rPr lang="en-ID" sz="2000" dirty="0"/>
              <a:t> </a:t>
            </a:r>
            <a:r>
              <a:rPr lang="en-ID" sz="2000" dirty="0" err="1"/>
              <a:t>berkomunikasi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, </a:t>
            </a:r>
            <a:r>
              <a:rPr lang="en-ID" sz="2000" dirty="0" err="1"/>
              <a:t>baik</a:t>
            </a:r>
            <a:r>
              <a:rPr lang="en-ID" sz="2000" dirty="0"/>
              <a:t> </a:t>
            </a:r>
            <a:r>
              <a:rPr lang="en-ID" sz="2000" dirty="0" err="1"/>
              <a:t>terhadap</a:t>
            </a:r>
            <a:r>
              <a:rPr lang="en-ID" sz="2000" dirty="0"/>
              <a:t> </a:t>
            </a:r>
            <a:r>
              <a:rPr lang="en-ID" sz="2000" dirty="0" err="1"/>
              <a:t>sesama</a:t>
            </a:r>
            <a:r>
              <a:rPr lang="en-ID" sz="2000" dirty="0"/>
              <a:t> </a:t>
            </a:r>
            <a:r>
              <a:rPr lang="en-ID" sz="2000" dirty="0" err="1"/>
              <a:t>rekan</a:t>
            </a:r>
            <a:r>
              <a:rPr lang="en-ID" sz="2000" dirty="0"/>
              <a:t> </a:t>
            </a:r>
            <a:r>
              <a:rPr lang="en-ID" sz="2000" dirty="0" err="1"/>
              <a:t>maupun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</a:t>
            </a:r>
            <a:r>
              <a:rPr lang="en-ID" sz="2000" dirty="0" err="1"/>
              <a:t>atasannya</a:t>
            </a:r>
            <a:r>
              <a:rPr lang="en-ID" sz="2000" dirty="0"/>
              <a:t>.</a:t>
            </a:r>
          </a:p>
          <a:p>
            <a:pPr algn="just"/>
            <a:r>
              <a:rPr lang="en-ID" sz="2000" dirty="0"/>
              <a:t> </a:t>
            </a:r>
          </a:p>
          <a:p>
            <a:pPr algn="just"/>
            <a:r>
              <a:rPr lang="en-ID" sz="2000" b="1" dirty="0"/>
              <a:t>9. Kerjasama Tim</a:t>
            </a:r>
            <a:endParaRPr lang="en-ID" sz="2000" dirty="0"/>
          </a:p>
          <a:p>
            <a:pPr marL="265113" algn="just"/>
            <a:r>
              <a:rPr lang="en-ID" sz="2000" dirty="0" err="1"/>
              <a:t>Kemampuan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bekerja</a:t>
            </a:r>
            <a:r>
              <a:rPr lang="en-ID" sz="2000" dirty="0"/>
              <a:t> </a:t>
            </a:r>
            <a:r>
              <a:rPr lang="en-ID" sz="2000" dirty="0" err="1"/>
              <a:t>sama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lain. Hal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sangat</a:t>
            </a:r>
            <a:r>
              <a:rPr lang="en-ID" sz="2000" dirty="0"/>
              <a:t> </a:t>
            </a:r>
            <a:r>
              <a:rPr lang="en-ID" sz="2000" dirty="0" err="1"/>
              <a:t>berperan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kinerja</a:t>
            </a:r>
            <a:r>
              <a:rPr lang="en-ID" sz="2000" dirty="0"/>
              <a:t> </a:t>
            </a:r>
            <a:r>
              <a:rPr lang="en-ID" sz="2000" dirty="0" err="1"/>
              <a:t>karyawan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.</a:t>
            </a:r>
          </a:p>
          <a:p>
            <a:pPr algn="just"/>
            <a:endParaRPr lang="en-ID" sz="2000" i="1" dirty="0"/>
          </a:p>
        </p:txBody>
      </p:sp>
    </p:spTree>
    <p:extLst>
      <p:ext uri="{BB962C8B-B14F-4D97-AF65-F5344CB8AC3E}">
        <p14:creationId xmlns:p14="http://schemas.microsoft.com/office/powerpoint/2010/main" val="269684106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21465</TotalTime>
  <Words>1376</Words>
  <Application>Microsoft Office PowerPoint</Application>
  <PresentationFormat>On-screen Show (4:3)</PresentationFormat>
  <Paragraphs>151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Kurnia Fadila</cp:lastModifiedBy>
  <cp:revision>540</cp:revision>
  <cp:lastPrinted>2015-09-17T08:41:14Z</cp:lastPrinted>
  <dcterms:created xsi:type="dcterms:W3CDTF">2010-04-18T12:06:30Z</dcterms:created>
  <dcterms:modified xsi:type="dcterms:W3CDTF">2020-06-08T08:56:47Z</dcterms:modified>
</cp:coreProperties>
</file>