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nva Sans" panose="020B0604020202020204" charset="0"/>
      <p:regular r:id="rId26"/>
    </p:embeddedFont>
    <p:embeddedFont>
      <p:font typeface="Canva Sans Bold" panose="020B0604020202020204" charset="0"/>
      <p:regular r:id="rId27"/>
    </p:embeddedFont>
    <p:embeddedFont>
      <p:font typeface="Codec Pro Bold" panose="020B0604020202020204" charset="0"/>
      <p:regular r:id="rId28"/>
    </p:embeddedFont>
    <p:embeddedFont>
      <p:font typeface="Open Sauce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svg"/><Relationship Id="rId7" Type="http://schemas.openxmlformats.org/officeDocument/2006/relationships/image" Target="../media/image3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28662" y="-21929"/>
            <a:ext cx="6259338" cy="10960546"/>
            <a:chOff x="0" y="0"/>
            <a:chExt cx="969735" cy="16980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9735" cy="1698075"/>
            </a:xfrm>
            <a:custGeom>
              <a:avLst/>
              <a:gdLst/>
              <a:ahLst/>
              <a:cxnLst/>
              <a:rect l="l" t="t" r="r" b="b"/>
              <a:pathLst>
                <a:path w="969735" h="1698075">
                  <a:moveTo>
                    <a:pt x="0" y="0"/>
                  </a:moveTo>
                  <a:lnTo>
                    <a:pt x="969735" y="0"/>
                  </a:lnTo>
                  <a:lnTo>
                    <a:pt x="969735" y="1698075"/>
                  </a:lnTo>
                  <a:lnTo>
                    <a:pt x="0" y="1698075"/>
                  </a:lnTo>
                  <a:close/>
                </a:path>
              </a:pathLst>
            </a:custGeom>
            <a:blipFill>
              <a:blip r:embed="rId2"/>
              <a:stretch>
                <a:fillRect l="-113779" r="-490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500454" y="5935214"/>
            <a:ext cx="6455122" cy="1032861"/>
            <a:chOff x="0" y="0"/>
            <a:chExt cx="1623316" cy="2597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3316" cy="259741"/>
            </a:xfrm>
            <a:custGeom>
              <a:avLst/>
              <a:gdLst/>
              <a:ahLst/>
              <a:cxnLst/>
              <a:rect l="l" t="t" r="r" b="b"/>
              <a:pathLst>
                <a:path w="1623316" h="259741">
                  <a:moveTo>
                    <a:pt x="61167" y="0"/>
                  </a:moveTo>
                  <a:lnTo>
                    <a:pt x="1562149" y="0"/>
                  </a:lnTo>
                  <a:cubicBezTo>
                    <a:pt x="1595930" y="0"/>
                    <a:pt x="1623316" y="27385"/>
                    <a:pt x="1623316" y="61167"/>
                  </a:cubicBezTo>
                  <a:lnTo>
                    <a:pt x="1623316" y="198574"/>
                  </a:lnTo>
                  <a:cubicBezTo>
                    <a:pt x="1623316" y="232356"/>
                    <a:pt x="1595930" y="259741"/>
                    <a:pt x="1562149" y="259741"/>
                  </a:cubicBezTo>
                  <a:lnTo>
                    <a:pt x="61167" y="259741"/>
                  </a:lnTo>
                  <a:cubicBezTo>
                    <a:pt x="27385" y="259741"/>
                    <a:pt x="0" y="232356"/>
                    <a:pt x="0" y="198574"/>
                  </a:cubicBezTo>
                  <a:lnTo>
                    <a:pt x="0" y="61167"/>
                  </a:lnTo>
                  <a:cubicBezTo>
                    <a:pt x="0" y="27385"/>
                    <a:pt x="27385" y="0"/>
                    <a:pt x="6116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23316" cy="297841"/>
            </a:xfrm>
            <a:prstGeom prst="rect">
              <a:avLst/>
            </a:prstGeom>
          </p:spPr>
          <p:txBody>
            <a:bodyPr lIns="56791" tIns="56791" rIns="56791" bIns="5679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8796674" y="7268167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3231988" y="0"/>
                </a:moveTo>
                <a:lnTo>
                  <a:pt x="0" y="0"/>
                </a:lnTo>
                <a:lnTo>
                  <a:pt x="0" y="4114800"/>
                </a:lnTo>
                <a:lnTo>
                  <a:pt x="3231988" y="4114800"/>
                </a:lnTo>
                <a:lnTo>
                  <a:pt x="32319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80719" y="8811926"/>
            <a:ext cx="350396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Open Sauce"/>
              </a:rPr>
              <a:t>Abdi Darmawan</a:t>
            </a:r>
          </a:p>
        </p:txBody>
      </p:sp>
      <p:sp>
        <p:nvSpPr>
          <p:cNvPr id="9" name="Freeform 9"/>
          <p:cNvSpPr/>
          <p:nvPr/>
        </p:nvSpPr>
        <p:spPr>
          <a:xfrm flipV="1">
            <a:off x="-58676" y="-1171307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0" y="4114800"/>
                </a:moveTo>
                <a:lnTo>
                  <a:pt x="3231989" y="4114800"/>
                </a:lnTo>
                <a:lnTo>
                  <a:pt x="323198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8502" y="1470250"/>
            <a:ext cx="2231246" cy="399399"/>
          </a:xfrm>
          <a:custGeom>
            <a:avLst/>
            <a:gdLst/>
            <a:ahLst/>
            <a:cxnLst/>
            <a:rect l="l" t="t" r="r" b="b"/>
            <a:pathLst>
              <a:path w="2231246" h="399399">
                <a:moveTo>
                  <a:pt x="0" y="0"/>
                </a:moveTo>
                <a:lnTo>
                  <a:pt x="2231246" y="0"/>
                </a:lnTo>
                <a:lnTo>
                  <a:pt x="2231246" y="399399"/>
                </a:lnTo>
                <a:lnTo>
                  <a:pt x="0" y="399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00454" y="2226005"/>
            <a:ext cx="9433751" cy="340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37"/>
              </a:lnSpc>
            </a:pPr>
            <a:r>
              <a:rPr lang="en-US" sz="10697" dirty="0">
                <a:solidFill>
                  <a:srgbClr val="000000"/>
                </a:solidFill>
                <a:latin typeface="Codec Pro Bold"/>
              </a:rPr>
              <a:t>METODE </a:t>
            </a:r>
          </a:p>
          <a:p>
            <a:pPr>
              <a:lnSpc>
                <a:spcPts val="12837"/>
              </a:lnSpc>
            </a:pPr>
            <a:r>
              <a:rPr lang="en-US" sz="10697" dirty="0">
                <a:solidFill>
                  <a:srgbClr val="000000"/>
                </a:solidFill>
                <a:latin typeface="Codec Pro Bold"/>
              </a:rPr>
              <a:t>DESAIN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66793" y="6154793"/>
            <a:ext cx="523406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  <a:latin typeface="Open Sauce"/>
              </a:rPr>
              <a:t>Minggu</a:t>
            </a:r>
            <a:r>
              <a:rPr lang="en-US" sz="3500" dirty="0">
                <a:solidFill>
                  <a:srgbClr val="FFFFFF"/>
                </a:solidFill>
                <a:latin typeface="Open Sauce"/>
              </a:rPr>
              <a:t> @3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21331" y="9003936"/>
            <a:ext cx="2476628" cy="443323"/>
          </a:xfrm>
          <a:custGeom>
            <a:avLst/>
            <a:gdLst/>
            <a:ahLst/>
            <a:cxnLst/>
            <a:rect l="l" t="t" r="r" b="b"/>
            <a:pathLst>
              <a:path w="2476628" h="443323">
                <a:moveTo>
                  <a:pt x="0" y="0"/>
                </a:moveTo>
                <a:lnTo>
                  <a:pt x="2476628" y="0"/>
                </a:lnTo>
                <a:lnTo>
                  <a:pt x="2476628" y="443323"/>
                </a:lnTo>
                <a:lnTo>
                  <a:pt x="0" y="4433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56" b="-20621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40237" y="564814"/>
            <a:ext cx="7748897" cy="1589517"/>
          </a:xfrm>
          <a:custGeom>
            <a:avLst/>
            <a:gdLst/>
            <a:ahLst/>
            <a:cxnLst/>
            <a:rect l="l" t="t" r="r" b="b"/>
            <a:pathLst>
              <a:path w="7748897" h="1589517">
                <a:moveTo>
                  <a:pt x="0" y="0"/>
                </a:moveTo>
                <a:lnTo>
                  <a:pt x="7748897" y="0"/>
                </a:lnTo>
                <a:lnTo>
                  <a:pt x="7748897" y="1589517"/>
                </a:lnTo>
                <a:lnTo>
                  <a:pt x="0" y="15895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34240" y="1871094"/>
            <a:ext cx="8014223" cy="8132296"/>
          </a:xfrm>
          <a:custGeom>
            <a:avLst/>
            <a:gdLst/>
            <a:ahLst/>
            <a:cxnLst/>
            <a:rect l="l" t="t" r="r" b="b"/>
            <a:pathLst>
              <a:path w="8014223" h="8132296">
                <a:moveTo>
                  <a:pt x="0" y="0"/>
                </a:moveTo>
                <a:lnTo>
                  <a:pt x="8014222" y="0"/>
                </a:lnTo>
                <a:lnTo>
                  <a:pt x="8014222" y="8132296"/>
                </a:lnTo>
                <a:lnTo>
                  <a:pt x="0" y="81322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40237" y="564814"/>
            <a:ext cx="7748897" cy="1589517"/>
          </a:xfrm>
          <a:custGeom>
            <a:avLst/>
            <a:gdLst/>
            <a:ahLst/>
            <a:cxnLst/>
            <a:rect l="l" t="t" r="r" b="b"/>
            <a:pathLst>
              <a:path w="7748897" h="1589517">
                <a:moveTo>
                  <a:pt x="0" y="0"/>
                </a:moveTo>
                <a:lnTo>
                  <a:pt x="7748897" y="0"/>
                </a:lnTo>
                <a:lnTo>
                  <a:pt x="7748897" y="1589517"/>
                </a:lnTo>
                <a:lnTo>
                  <a:pt x="0" y="1589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41106" y="2361565"/>
            <a:ext cx="14325723" cy="552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000000"/>
                </a:solidFill>
                <a:latin typeface="Canva Sans"/>
              </a:rPr>
              <a:t>Langkah-langkahnya:</a:t>
            </a:r>
          </a:p>
          <a:p>
            <a:pPr marL="1122683" lvl="1" indent="-561341">
              <a:lnSpc>
                <a:spcPts val="7280"/>
              </a:lnSpc>
              <a:buFont typeface="Arial"/>
              <a:buChar char="•"/>
            </a:pPr>
            <a:r>
              <a:rPr lang="en-US" sz="5200">
                <a:solidFill>
                  <a:srgbClr val="000000"/>
                </a:solidFill>
                <a:latin typeface="Canva Sans"/>
              </a:rPr>
              <a:t>Membuat suatu kelompok untuk memberikan  gagasan-gagasan serta ide-ide.</a:t>
            </a:r>
          </a:p>
          <a:p>
            <a:pPr marL="1122683" lvl="1" indent="-561341">
              <a:lnSpc>
                <a:spcPts val="7280"/>
              </a:lnSpc>
              <a:buFont typeface="Arial"/>
              <a:buChar char="•"/>
            </a:pPr>
            <a:r>
              <a:rPr lang="en-US" sz="5200">
                <a:solidFill>
                  <a:srgbClr val="000000"/>
                </a:solidFill>
                <a:latin typeface="Canva Sans"/>
              </a:rPr>
              <a:t>Seluruh gagasan dirangkum dan  diformulasikan menjadi kesimpulan tim.</a:t>
            </a:r>
          </a:p>
        </p:txBody>
      </p:sp>
      <p:sp>
        <p:nvSpPr>
          <p:cNvPr id="4" name="Freeform 4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9107" y="2726691"/>
            <a:ext cx="14529787" cy="6066932"/>
          </a:xfrm>
          <a:custGeom>
            <a:avLst/>
            <a:gdLst/>
            <a:ahLst/>
            <a:cxnLst/>
            <a:rect l="l" t="t" r="r" b="b"/>
            <a:pathLst>
              <a:path w="14529787" h="6066932">
                <a:moveTo>
                  <a:pt x="0" y="0"/>
                </a:moveTo>
                <a:lnTo>
                  <a:pt x="14529786" y="0"/>
                </a:lnTo>
                <a:lnTo>
                  <a:pt x="14529786" y="6066931"/>
                </a:lnTo>
                <a:lnTo>
                  <a:pt x="0" y="6066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49587" y="687866"/>
            <a:ext cx="7748897" cy="1589517"/>
          </a:xfrm>
          <a:custGeom>
            <a:avLst/>
            <a:gdLst/>
            <a:ahLst/>
            <a:cxnLst/>
            <a:rect l="l" t="t" r="r" b="b"/>
            <a:pathLst>
              <a:path w="7748897" h="1589517">
                <a:moveTo>
                  <a:pt x="0" y="0"/>
                </a:moveTo>
                <a:lnTo>
                  <a:pt x="7748897" y="0"/>
                </a:lnTo>
                <a:lnTo>
                  <a:pt x="7748897" y="1589517"/>
                </a:lnTo>
                <a:lnTo>
                  <a:pt x="0" y="15895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51296"/>
            <a:ext cx="10781824" cy="529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Metode ini hampir sama dengan brainstorming,  perbedaan yang khusus pada synectics adalah  bahwa individu anggota tim berasal dari ‘luar’  yang memiliki keahlian lain di luar bidang  desain.</a:t>
            </a:r>
          </a:p>
        </p:txBody>
      </p:sp>
      <p:sp>
        <p:nvSpPr>
          <p:cNvPr id="3" name="Freeform 3"/>
          <p:cNvSpPr/>
          <p:nvPr/>
        </p:nvSpPr>
        <p:spPr>
          <a:xfrm>
            <a:off x="1572585" y="684815"/>
            <a:ext cx="8185965" cy="2070014"/>
          </a:xfrm>
          <a:custGeom>
            <a:avLst/>
            <a:gdLst/>
            <a:ahLst/>
            <a:cxnLst/>
            <a:rect l="l" t="t" r="r" b="b"/>
            <a:pathLst>
              <a:path w="8185965" h="2070014">
                <a:moveTo>
                  <a:pt x="0" y="0"/>
                </a:moveTo>
                <a:lnTo>
                  <a:pt x="8185965" y="0"/>
                </a:lnTo>
                <a:lnTo>
                  <a:pt x="8185965" y="2070014"/>
                </a:lnTo>
                <a:lnTo>
                  <a:pt x="0" y="2070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09605" y="1184620"/>
            <a:ext cx="5664747" cy="6444086"/>
          </a:xfrm>
          <a:custGeom>
            <a:avLst/>
            <a:gdLst/>
            <a:ahLst/>
            <a:cxnLst/>
            <a:rect l="l" t="t" r="r" b="b"/>
            <a:pathLst>
              <a:path w="5664747" h="6444086">
                <a:moveTo>
                  <a:pt x="0" y="0"/>
                </a:moveTo>
                <a:lnTo>
                  <a:pt x="5664747" y="0"/>
                </a:lnTo>
                <a:lnTo>
                  <a:pt x="5664747" y="6444085"/>
                </a:lnTo>
                <a:lnTo>
                  <a:pt x="0" y="644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18507"/>
            <a:ext cx="10707022" cy="450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1"/>
              </a:lnSpc>
              <a:spcBef>
                <a:spcPct val="0"/>
              </a:spcBef>
            </a:pPr>
            <a:r>
              <a:rPr lang="en-US" sz="4272">
                <a:solidFill>
                  <a:srgbClr val="000000"/>
                </a:solidFill>
                <a:latin typeface="Canva Sans"/>
              </a:rPr>
              <a:t>analisis SWOT terutama dipergunakan untuk  menilai dan menilai ulang (re-evaluasi) suatu  hal yang telah ada dan telah diputuskan  sebelumnya dengan tujuan meminimumkan  risiko yang mungkin timbul.</a:t>
            </a:r>
          </a:p>
        </p:txBody>
      </p:sp>
      <p:sp>
        <p:nvSpPr>
          <p:cNvPr id="3" name="Freeform 3"/>
          <p:cNvSpPr/>
          <p:nvPr/>
        </p:nvSpPr>
        <p:spPr>
          <a:xfrm>
            <a:off x="4396090" y="489786"/>
            <a:ext cx="7044308" cy="2104920"/>
          </a:xfrm>
          <a:custGeom>
            <a:avLst/>
            <a:gdLst/>
            <a:ahLst/>
            <a:cxnLst/>
            <a:rect l="l" t="t" r="r" b="b"/>
            <a:pathLst>
              <a:path w="7044308" h="2104920">
                <a:moveTo>
                  <a:pt x="0" y="0"/>
                </a:moveTo>
                <a:lnTo>
                  <a:pt x="7044307" y="0"/>
                </a:lnTo>
                <a:lnTo>
                  <a:pt x="7044307" y="2104921"/>
                </a:lnTo>
                <a:lnTo>
                  <a:pt x="0" y="2104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72476" y="5561399"/>
            <a:ext cx="5552877" cy="4427356"/>
          </a:xfrm>
          <a:custGeom>
            <a:avLst/>
            <a:gdLst/>
            <a:ahLst/>
            <a:cxnLst/>
            <a:rect l="l" t="t" r="r" b="b"/>
            <a:pathLst>
              <a:path w="5552877" h="4427356">
                <a:moveTo>
                  <a:pt x="0" y="0"/>
                </a:moveTo>
                <a:lnTo>
                  <a:pt x="5552878" y="0"/>
                </a:lnTo>
                <a:lnTo>
                  <a:pt x="5552878" y="4427357"/>
                </a:lnTo>
                <a:lnTo>
                  <a:pt x="0" y="4427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87"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8765" y="9258300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1" y="0"/>
                </a:lnTo>
                <a:lnTo>
                  <a:pt x="2857621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56" b="-206214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7924" y="2690971"/>
            <a:ext cx="13812152" cy="4905058"/>
          </a:xfrm>
          <a:custGeom>
            <a:avLst/>
            <a:gdLst/>
            <a:ahLst/>
            <a:cxnLst/>
            <a:rect l="l" t="t" r="r" b="b"/>
            <a:pathLst>
              <a:path w="13812152" h="4905058">
                <a:moveTo>
                  <a:pt x="0" y="0"/>
                </a:moveTo>
                <a:lnTo>
                  <a:pt x="13812152" y="0"/>
                </a:lnTo>
                <a:lnTo>
                  <a:pt x="13812152" y="4905058"/>
                </a:lnTo>
                <a:lnTo>
                  <a:pt x="0" y="4905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96090" y="489786"/>
            <a:ext cx="7044308" cy="2104920"/>
          </a:xfrm>
          <a:custGeom>
            <a:avLst/>
            <a:gdLst/>
            <a:ahLst/>
            <a:cxnLst/>
            <a:rect l="l" t="t" r="r" b="b"/>
            <a:pathLst>
              <a:path w="7044308" h="2104920">
                <a:moveTo>
                  <a:pt x="0" y="0"/>
                </a:moveTo>
                <a:lnTo>
                  <a:pt x="7044307" y="0"/>
                </a:lnTo>
                <a:lnTo>
                  <a:pt x="7044307" y="2104921"/>
                </a:lnTo>
                <a:lnTo>
                  <a:pt x="0" y="210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01678" y="1028700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56" b="-206214"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08645" y="313046"/>
            <a:ext cx="9294363" cy="9850595"/>
          </a:xfrm>
          <a:custGeom>
            <a:avLst/>
            <a:gdLst/>
            <a:ahLst/>
            <a:cxnLst/>
            <a:rect l="l" t="t" r="r" b="b"/>
            <a:pathLst>
              <a:path w="9294363" h="9850595">
                <a:moveTo>
                  <a:pt x="0" y="0"/>
                </a:moveTo>
                <a:lnTo>
                  <a:pt x="9294363" y="0"/>
                </a:lnTo>
                <a:lnTo>
                  <a:pt x="9294363" y="9850595"/>
                </a:lnTo>
                <a:lnTo>
                  <a:pt x="0" y="9850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13" b="-311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8700" y="-507710"/>
            <a:ext cx="3536693" cy="3536693"/>
          </a:xfrm>
          <a:custGeom>
            <a:avLst/>
            <a:gdLst/>
            <a:ahLst/>
            <a:cxnLst/>
            <a:rect l="l" t="t" r="r" b="b"/>
            <a:pathLst>
              <a:path w="3536693" h="3536693">
                <a:moveTo>
                  <a:pt x="0" y="0"/>
                </a:moveTo>
                <a:lnTo>
                  <a:pt x="3536693" y="0"/>
                </a:lnTo>
                <a:lnTo>
                  <a:pt x="3536693" y="3536692"/>
                </a:lnTo>
                <a:lnTo>
                  <a:pt x="0" y="3536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89264" y="2696636"/>
            <a:ext cx="6533344" cy="6524407"/>
          </a:xfrm>
          <a:custGeom>
            <a:avLst/>
            <a:gdLst/>
            <a:ahLst/>
            <a:cxnLst/>
            <a:rect l="l" t="t" r="r" b="b"/>
            <a:pathLst>
              <a:path w="6533344" h="6524407">
                <a:moveTo>
                  <a:pt x="0" y="0"/>
                </a:moveTo>
                <a:lnTo>
                  <a:pt x="6533344" y="0"/>
                </a:lnTo>
                <a:lnTo>
                  <a:pt x="6533344" y="6524407"/>
                </a:lnTo>
                <a:lnTo>
                  <a:pt x="0" y="65244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08824" y="2602229"/>
            <a:ext cx="6539721" cy="728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8417" lvl="1" indent="-319209">
              <a:lnSpc>
                <a:spcPts val="4139"/>
              </a:lnSpc>
              <a:buAutoNum type="arabicPeriod"/>
            </a:pPr>
            <a:r>
              <a:rPr lang="en-US" sz="2957">
                <a:solidFill>
                  <a:srgbClr val="000000"/>
                </a:solidFill>
                <a:latin typeface="Canva Sans"/>
              </a:rPr>
              <a:t> Peluang dan Kekuatan  Mengembangkan peluang menjadi  kekuatan</a:t>
            </a:r>
          </a:p>
          <a:p>
            <a:pPr marL="638417" lvl="1" indent="-319209">
              <a:lnSpc>
                <a:spcPts val="4139"/>
              </a:lnSpc>
              <a:buAutoNum type="arabicPeriod"/>
            </a:pPr>
            <a:r>
              <a:rPr lang="en-US" sz="2957">
                <a:solidFill>
                  <a:srgbClr val="000000"/>
                </a:solidFill>
                <a:latin typeface="Canva Sans"/>
              </a:rPr>
              <a:t>PeluangdanKelemahan  Mengembangkan Peluang untuk  mengatasi kelemahan</a:t>
            </a:r>
          </a:p>
          <a:p>
            <a:pPr marL="638417" lvl="1" indent="-319209">
              <a:lnSpc>
                <a:spcPts val="4139"/>
              </a:lnSpc>
              <a:buAutoNum type="arabicPeriod"/>
            </a:pPr>
            <a:r>
              <a:rPr lang="en-US" sz="2957">
                <a:solidFill>
                  <a:srgbClr val="000000"/>
                </a:solidFill>
                <a:latin typeface="Canva Sans"/>
              </a:rPr>
              <a:t>Ancaman danKekuatan  Mengenali dan mengantisipasi  ancaman untuk menambah  kekuatan</a:t>
            </a:r>
          </a:p>
          <a:p>
            <a:pPr marL="638417" lvl="1" indent="-319209">
              <a:lnSpc>
                <a:spcPts val="4139"/>
              </a:lnSpc>
              <a:buAutoNum type="arabicPeriod"/>
            </a:pPr>
            <a:r>
              <a:rPr lang="en-US" sz="2957">
                <a:solidFill>
                  <a:srgbClr val="000000"/>
                </a:solidFill>
                <a:latin typeface="Canva Sans"/>
              </a:rPr>
              <a:t>Ancaman dan Kelemahan  Mengenali dan mengantisipasi  ancaman untuk meminimalisir  kelemahan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15093" y="628810"/>
            <a:ext cx="9623853" cy="1206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38B6FF"/>
                </a:solidFill>
                <a:latin typeface="Canva Sans Bold"/>
              </a:rPr>
              <a:t>Penyusunan kesimpulan metode SWOT dengan Matriks Pakal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5780007" y="-507710"/>
            <a:ext cx="3536693" cy="3536693"/>
          </a:xfrm>
          <a:custGeom>
            <a:avLst/>
            <a:gdLst/>
            <a:ahLst/>
            <a:cxnLst/>
            <a:rect l="l" t="t" r="r" b="b"/>
            <a:pathLst>
              <a:path w="3536693" h="3536693">
                <a:moveTo>
                  <a:pt x="3536693" y="0"/>
                </a:moveTo>
                <a:lnTo>
                  <a:pt x="0" y="0"/>
                </a:lnTo>
                <a:lnTo>
                  <a:pt x="0" y="3536692"/>
                </a:lnTo>
                <a:lnTo>
                  <a:pt x="3536693" y="3536692"/>
                </a:lnTo>
                <a:lnTo>
                  <a:pt x="35366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9855" y="3695842"/>
            <a:ext cx="13296082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Dampak positif yang menghasilkan manfaat  (benefit)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Dampak negatif yang merupakan beban atau  biaya (cost)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40553" y="1259386"/>
            <a:ext cx="7429245" cy="100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6"/>
              </a:lnSpc>
              <a:spcBef>
                <a:spcPct val="0"/>
              </a:spcBef>
            </a:pPr>
            <a:r>
              <a:rPr lang="en-US" sz="5797">
                <a:solidFill>
                  <a:srgbClr val="00AEEF"/>
                </a:solidFill>
                <a:latin typeface="Canva Sans"/>
              </a:rPr>
              <a:t>Metode Cost-Benefit</a:t>
            </a:r>
          </a:p>
        </p:txBody>
      </p:sp>
      <p:sp>
        <p:nvSpPr>
          <p:cNvPr id="4" name="Freeform 4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028700" y="-507710"/>
            <a:ext cx="3389197" cy="3389197"/>
          </a:xfrm>
          <a:custGeom>
            <a:avLst/>
            <a:gdLst/>
            <a:ahLst/>
            <a:cxnLst/>
            <a:rect l="l" t="t" r="r" b="b"/>
            <a:pathLst>
              <a:path w="3389197" h="3389197">
                <a:moveTo>
                  <a:pt x="0" y="0"/>
                </a:moveTo>
                <a:lnTo>
                  <a:pt x="3389197" y="0"/>
                </a:lnTo>
                <a:lnTo>
                  <a:pt x="3389197" y="3389196"/>
                </a:lnTo>
                <a:lnTo>
                  <a:pt x="0" y="3389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5927907" y="-507710"/>
            <a:ext cx="3388793" cy="3388793"/>
          </a:xfrm>
          <a:custGeom>
            <a:avLst/>
            <a:gdLst/>
            <a:ahLst/>
            <a:cxnLst/>
            <a:rect l="l" t="t" r="r" b="b"/>
            <a:pathLst>
              <a:path w="3388793" h="3388793">
                <a:moveTo>
                  <a:pt x="3388793" y="0"/>
                </a:moveTo>
                <a:lnTo>
                  <a:pt x="0" y="0"/>
                </a:lnTo>
                <a:lnTo>
                  <a:pt x="0" y="3388792"/>
                </a:lnTo>
                <a:lnTo>
                  <a:pt x="3388793" y="3388792"/>
                </a:lnTo>
                <a:lnTo>
                  <a:pt x="33887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0097" y="332487"/>
            <a:ext cx="12347807" cy="9236657"/>
          </a:xfrm>
          <a:custGeom>
            <a:avLst/>
            <a:gdLst/>
            <a:ahLst/>
            <a:cxnLst/>
            <a:rect l="l" t="t" r="r" b="b"/>
            <a:pathLst>
              <a:path w="12347807" h="9236657">
                <a:moveTo>
                  <a:pt x="0" y="0"/>
                </a:moveTo>
                <a:lnTo>
                  <a:pt x="12347806" y="0"/>
                </a:lnTo>
                <a:lnTo>
                  <a:pt x="12347806" y="9236657"/>
                </a:lnTo>
                <a:lnTo>
                  <a:pt x="0" y="92366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28700" y="-507710"/>
            <a:ext cx="3389197" cy="3389197"/>
          </a:xfrm>
          <a:custGeom>
            <a:avLst/>
            <a:gdLst/>
            <a:ahLst/>
            <a:cxnLst/>
            <a:rect l="l" t="t" r="r" b="b"/>
            <a:pathLst>
              <a:path w="3389197" h="3389197">
                <a:moveTo>
                  <a:pt x="0" y="0"/>
                </a:moveTo>
                <a:lnTo>
                  <a:pt x="3389197" y="0"/>
                </a:lnTo>
                <a:lnTo>
                  <a:pt x="3389197" y="3389196"/>
                </a:lnTo>
                <a:lnTo>
                  <a:pt x="0" y="3389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927907" y="-507710"/>
            <a:ext cx="3388793" cy="3388793"/>
          </a:xfrm>
          <a:custGeom>
            <a:avLst/>
            <a:gdLst/>
            <a:ahLst/>
            <a:cxnLst/>
            <a:rect l="l" t="t" r="r" b="b"/>
            <a:pathLst>
              <a:path w="3388793" h="3388793">
                <a:moveTo>
                  <a:pt x="3388793" y="0"/>
                </a:moveTo>
                <a:lnTo>
                  <a:pt x="0" y="0"/>
                </a:lnTo>
                <a:lnTo>
                  <a:pt x="0" y="3388792"/>
                </a:lnTo>
                <a:lnTo>
                  <a:pt x="3388793" y="3388792"/>
                </a:lnTo>
                <a:lnTo>
                  <a:pt x="338879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3852" y="-157526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0" y="0"/>
                </a:moveTo>
                <a:lnTo>
                  <a:pt x="3479082" y="0"/>
                </a:lnTo>
                <a:lnTo>
                  <a:pt x="3479082" y="4429387"/>
                </a:lnTo>
                <a:lnTo>
                  <a:pt x="0" y="4429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365574" y="-367719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3479081" y="0"/>
                </a:moveTo>
                <a:lnTo>
                  <a:pt x="0" y="0"/>
                </a:lnTo>
                <a:lnTo>
                  <a:pt x="0" y="4429387"/>
                </a:lnTo>
                <a:lnTo>
                  <a:pt x="3479081" y="4429387"/>
                </a:lnTo>
                <a:lnTo>
                  <a:pt x="3479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95198" y="802327"/>
            <a:ext cx="12232189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>
                <a:solidFill>
                  <a:srgbClr val="000000"/>
                </a:solidFill>
                <a:latin typeface="Codec Pro Bold"/>
              </a:rPr>
              <a:t>MEMBANGUN PERSPEKTIF DESAIN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07577" y="3945892"/>
            <a:ext cx="14960639" cy="5055233"/>
            <a:chOff x="0" y="0"/>
            <a:chExt cx="3764367" cy="12719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64367" cy="1271988"/>
            </a:xfrm>
            <a:custGeom>
              <a:avLst/>
              <a:gdLst/>
              <a:ahLst/>
              <a:cxnLst/>
              <a:rect l="l" t="t" r="r" b="b"/>
              <a:pathLst>
                <a:path w="3764367" h="1271988">
                  <a:moveTo>
                    <a:pt x="26392" y="0"/>
                  </a:moveTo>
                  <a:lnTo>
                    <a:pt x="3737975" y="0"/>
                  </a:lnTo>
                  <a:cubicBezTo>
                    <a:pt x="3752551" y="0"/>
                    <a:pt x="3764367" y="11816"/>
                    <a:pt x="3764367" y="26392"/>
                  </a:cubicBezTo>
                  <a:lnTo>
                    <a:pt x="3764367" y="1245596"/>
                  </a:lnTo>
                  <a:cubicBezTo>
                    <a:pt x="3764367" y="1252596"/>
                    <a:pt x="3761586" y="1259308"/>
                    <a:pt x="3756637" y="1264258"/>
                  </a:cubicBezTo>
                  <a:cubicBezTo>
                    <a:pt x="3751687" y="1269207"/>
                    <a:pt x="3744975" y="1271988"/>
                    <a:pt x="3737975" y="1271988"/>
                  </a:cubicBezTo>
                  <a:lnTo>
                    <a:pt x="26392" y="1271988"/>
                  </a:lnTo>
                  <a:cubicBezTo>
                    <a:pt x="11816" y="1271988"/>
                    <a:pt x="0" y="1260172"/>
                    <a:pt x="0" y="1245596"/>
                  </a:cubicBezTo>
                  <a:lnTo>
                    <a:pt x="0" y="26392"/>
                  </a:lnTo>
                  <a:cubicBezTo>
                    <a:pt x="0" y="19392"/>
                    <a:pt x="2781" y="12679"/>
                    <a:pt x="7730" y="7730"/>
                  </a:cubicBezTo>
                  <a:cubicBezTo>
                    <a:pt x="12679" y="2781"/>
                    <a:pt x="19392" y="0"/>
                    <a:pt x="26392" y="0"/>
                  </a:cubicBezTo>
                  <a:close/>
                </a:path>
              </a:pathLst>
            </a:custGeom>
            <a:solidFill>
              <a:srgbClr val="004AAD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64367" cy="1310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326148">
            <a:off x="15940566" y="8210578"/>
            <a:ext cx="987630" cy="2799981"/>
          </a:xfrm>
          <a:custGeom>
            <a:avLst/>
            <a:gdLst/>
            <a:ahLst/>
            <a:cxnLst/>
            <a:rect l="l" t="t" r="r" b="b"/>
            <a:pathLst>
              <a:path w="987630" h="2799981">
                <a:moveTo>
                  <a:pt x="0" y="0"/>
                </a:moveTo>
                <a:lnTo>
                  <a:pt x="987630" y="0"/>
                </a:lnTo>
                <a:lnTo>
                  <a:pt x="987630" y="2799981"/>
                </a:lnTo>
                <a:lnTo>
                  <a:pt x="0" y="2799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7415" flipH="1">
            <a:off x="1348993" y="8206023"/>
            <a:ext cx="987630" cy="2799981"/>
          </a:xfrm>
          <a:custGeom>
            <a:avLst/>
            <a:gdLst/>
            <a:ahLst/>
            <a:cxnLst/>
            <a:rect l="l" t="t" r="r" b="b"/>
            <a:pathLst>
              <a:path w="987630" h="2799981">
                <a:moveTo>
                  <a:pt x="987630" y="0"/>
                </a:moveTo>
                <a:lnTo>
                  <a:pt x="0" y="0"/>
                </a:lnTo>
                <a:lnTo>
                  <a:pt x="0" y="2799981"/>
                </a:lnTo>
                <a:lnTo>
                  <a:pt x="987630" y="2799981"/>
                </a:lnTo>
                <a:lnTo>
                  <a:pt x="9876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125665">
            <a:off x="315950" y="-1119333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0" y="0"/>
                </a:moveTo>
                <a:lnTo>
                  <a:pt x="3479082" y="0"/>
                </a:lnTo>
                <a:lnTo>
                  <a:pt x="3479082" y="4429386"/>
                </a:lnTo>
                <a:lnTo>
                  <a:pt x="0" y="4429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814997" flipH="1">
            <a:off x="14558533" y="-1356707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3479081" y="0"/>
                </a:moveTo>
                <a:lnTo>
                  <a:pt x="0" y="0"/>
                </a:lnTo>
                <a:lnTo>
                  <a:pt x="0" y="4429387"/>
                </a:lnTo>
                <a:lnTo>
                  <a:pt x="3479081" y="4429387"/>
                </a:lnTo>
                <a:lnTo>
                  <a:pt x="3479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813533" y="4632920"/>
            <a:ext cx="5972190" cy="3529756"/>
            <a:chOff x="0" y="0"/>
            <a:chExt cx="1572922" cy="9296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2922" cy="929648"/>
            </a:xfrm>
            <a:custGeom>
              <a:avLst/>
              <a:gdLst/>
              <a:ahLst/>
              <a:cxnLst/>
              <a:rect l="l" t="t" r="r" b="b"/>
              <a:pathLst>
                <a:path w="1572922" h="929648">
                  <a:moveTo>
                    <a:pt x="66113" y="0"/>
                  </a:moveTo>
                  <a:lnTo>
                    <a:pt x="1506810" y="0"/>
                  </a:lnTo>
                  <a:cubicBezTo>
                    <a:pt x="1543323" y="0"/>
                    <a:pt x="1572922" y="29600"/>
                    <a:pt x="1572922" y="66113"/>
                  </a:cubicBezTo>
                  <a:lnTo>
                    <a:pt x="1572922" y="863535"/>
                  </a:lnTo>
                  <a:cubicBezTo>
                    <a:pt x="1572922" y="881069"/>
                    <a:pt x="1565957" y="897885"/>
                    <a:pt x="1553558" y="910284"/>
                  </a:cubicBezTo>
                  <a:cubicBezTo>
                    <a:pt x="1541160" y="922682"/>
                    <a:pt x="1524344" y="929648"/>
                    <a:pt x="1506810" y="929648"/>
                  </a:cubicBezTo>
                  <a:lnTo>
                    <a:pt x="66113" y="929648"/>
                  </a:lnTo>
                  <a:cubicBezTo>
                    <a:pt x="48579" y="929648"/>
                    <a:pt x="31763" y="922682"/>
                    <a:pt x="19364" y="910284"/>
                  </a:cubicBezTo>
                  <a:cubicBezTo>
                    <a:pt x="6965" y="897885"/>
                    <a:pt x="0" y="881069"/>
                    <a:pt x="0" y="863535"/>
                  </a:cubicBezTo>
                  <a:lnTo>
                    <a:pt x="0" y="66113"/>
                  </a:lnTo>
                  <a:cubicBezTo>
                    <a:pt x="0" y="48579"/>
                    <a:pt x="6965" y="31763"/>
                    <a:pt x="19364" y="19364"/>
                  </a:cubicBezTo>
                  <a:cubicBezTo>
                    <a:pt x="31763" y="6965"/>
                    <a:pt x="48579" y="0"/>
                    <a:pt x="66113" y="0"/>
                  </a:cubicBezTo>
                  <a:close/>
                </a:path>
              </a:pathLst>
            </a:custGeom>
            <a:solidFill>
              <a:srgbClr val="FFD96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72922" cy="967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251557" y="5060420"/>
            <a:ext cx="4594120" cy="212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62262"/>
                </a:solidFill>
                <a:latin typeface="Codec Pro Bold"/>
              </a:rPr>
              <a:t>Dunia Desain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62262"/>
                </a:solidFill>
                <a:latin typeface="Codec Pro Bold"/>
              </a:rPr>
              <a:t>Ruang </a:t>
            </a: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Lingkup</a:t>
            </a:r>
            <a:r>
              <a:rPr lang="en-US" sz="3200" dirty="0">
                <a:solidFill>
                  <a:srgbClr val="262262"/>
                </a:solidFill>
                <a:latin typeface="Codec Pro Bold"/>
              </a:rPr>
              <a:t> DKV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Paradigma</a:t>
            </a:r>
            <a:r>
              <a:rPr lang="en-US" sz="3200" dirty="0">
                <a:solidFill>
                  <a:srgbClr val="262262"/>
                </a:solidFill>
                <a:latin typeface="Codec Pro Bold"/>
              </a:rPr>
              <a:t> </a:t>
            </a: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Kreatif</a:t>
            </a:r>
            <a:r>
              <a:rPr lang="en-US" sz="3200" dirty="0">
                <a:solidFill>
                  <a:srgbClr val="262262"/>
                </a:solidFill>
                <a:latin typeface="Codec Pro Bold"/>
              </a:rPr>
              <a:t> dan Orang </a:t>
            </a: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Kreatif</a:t>
            </a:r>
            <a:endParaRPr lang="en-US" sz="3200" dirty="0">
              <a:solidFill>
                <a:srgbClr val="262262"/>
              </a:solidFill>
              <a:latin typeface="Codec Pro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9492445" y="4613543"/>
            <a:ext cx="5972190" cy="3529756"/>
            <a:chOff x="0" y="0"/>
            <a:chExt cx="1572922" cy="9296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72922" cy="929648"/>
            </a:xfrm>
            <a:custGeom>
              <a:avLst/>
              <a:gdLst/>
              <a:ahLst/>
              <a:cxnLst/>
              <a:rect l="l" t="t" r="r" b="b"/>
              <a:pathLst>
                <a:path w="1572922" h="929648">
                  <a:moveTo>
                    <a:pt x="66113" y="0"/>
                  </a:moveTo>
                  <a:lnTo>
                    <a:pt x="1506810" y="0"/>
                  </a:lnTo>
                  <a:cubicBezTo>
                    <a:pt x="1543323" y="0"/>
                    <a:pt x="1572922" y="29600"/>
                    <a:pt x="1572922" y="66113"/>
                  </a:cubicBezTo>
                  <a:lnTo>
                    <a:pt x="1572922" y="863535"/>
                  </a:lnTo>
                  <a:cubicBezTo>
                    <a:pt x="1572922" y="881069"/>
                    <a:pt x="1565957" y="897885"/>
                    <a:pt x="1553558" y="910284"/>
                  </a:cubicBezTo>
                  <a:cubicBezTo>
                    <a:pt x="1541160" y="922682"/>
                    <a:pt x="1524344" y="929648"/>
                    <a:pt x="1506810" y="929648"/>
                  </a:cubicBezTo>
                  <a:lnTo>
                    <a:pt x="66113" y="929648"/>
                  </a:lnTo>
                  <a:cubicBezTo>
                    <a:pt x="48579" y="929648"/>
                    <a:pt x="31763" y="922682"/>
                    <a:pt x="19364" y="910284"/>
                  </a:cubicBezTo>
                  <a:cubicBezTo>
                    <a:pt x="6965" y="897885"/>
                    <a:pt x="0" y="881069"/>
                    <a:pt x="0" y="863535"/>
                  </a:cubicBezTo>
                  <a:lnTo>
                    <a:pt x="0" y="66113"/>
                  </a:lnTo>
                  <a:cubicBezTo>
                    <a:pt x="0" y="48579"/>
                    <a:pt x="6965" y="31763"/>
                    <a:pt x="19364" y="19364"/>
                  </a:cubicBezTo>
                  <a:cubicBezTo>
                    <a:pt x="31763" y="6965"/>
                    <a:pt x="48579" y="0"/>
                    <a:pt x="66113" y="0"/>
                  </a:cubicBezTo>
                  <a:close/>
                </a:path>
              </a:pathLst>
            </a:custGeom>
            <a:solidFill>
              <a:srgbClr val="FFD96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72922" cy="967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16">
            <a:extLst>
              <a:ext uri="{FF2B5EF4-FFF2-40B4-BE49-F238E27FC236}">
                <a16:creationId xmlns:a16="http://schemas.microsoft.com/office/drawing/2014/main" id="{5ED36647-EFEF-41FE-BBB0-AEA2FB2AF7E2}"/>
              </a:ext>
            </a:extLst>
          </p:cNvPr>
          <p:cNvSpPr txBox="1"/>
          <p:nvPr/>
        </p:nvSpPr>
        <p:spPr>
          <a:xfrm>
            <a:off x="10101841" y="4990794"/>
            <a:ext cx="5125546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62262"/>
                </a:solidFill>
                <a:latin typeface="Codec Pro Bold"/>
              </a:rPr>
              <a:t>Cara </a:t>
            </a: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berfikir</a:t>
            </a:r>
            <a:r>
              <a:rPr lang="en-US" sz="3200" dirty="0">
                <a:solidFill>
                  <a:srgbClr val="262262"/>
                </a:solidFill>
                <a:latin typeface="Codec Pro Bold"/>
              </a:rPr>
              <a:t> </a:t>
            </a: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Desainer</a:t>
            </a:r>
            <a:r>
              <a:rPr lang="en-US" sz="3200" dirty="0">
                <a:solidFill>
                  <a:srgbClr val="262262"/>
                </a:solidFill>
                <a:latin typeface="Codec Pro Bold"/>
              </a:rPr>
              <a:t> </a:t>
            </a: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Komunikasi</a:t>
            </a:r>
            <a:r>
              <a:rPr lang="en-US" sz="3200" dirty="0">
                <a:solidFill>
                  <a:srgbClr val="262262"/>
                </a:solidFill>
                <a:latin typeface="Codec Pro Bold"/>
              </a:rPr>
              <a:t> Visual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Mengenali</a:t>
            </a:r>
            <a:r>
              <a:rPr lang="en-US" sz="3200" dirty="0">
                <a:solidFill>
                  <a:srgbClr val="262262"/>
                </a:solidFill>
                <a:latin typeface="Codec Pro Bold"/>
              </a:rPr>
              <a:t> </a:t>
            </a: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Objek</a:t>
            </a:r>
            <a:r>
              <a:rPr lang="en-US" sz="3200" dirty="0">
                <a:solidFill>
                  <a:srgbClr val="262262"/>
                </a:solidFill>
                <a:latin typeface="Codec Pro Bold"/>
              </a:rPr>
              <a:t> dan </a:t>
            </a: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memahami</a:t>
            </a:r>
            <a:r>
              <a:rPr lang="en-US" sz="3200" dirty="0">
                <a:solidFill>
                  <a:srgbClr val="262262"/>
                </a:solidFill>
                <a:latin typeface="Codec Pro Bold"/>
              </a:rPr>
              <a:t> </a:t>
            </a: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sasaran</a:t>
            </a:r>
            <a:r>
              <a:rPr lang="en-US" sz="3200" dirty="0">
                <a:solidFill>
                  <a:srgbClr val="262262"/>
                </a:solidFill>
                <a:latin typeface="Codec Pro Bold"/>
              </a:rPr>
              <a:t> </a:t>
            </a:r>
            <a:r>
              <a:rPr lang="en-US" sz="3200" dirty="0" err="1">
                <a:solidFill>
                  <a:srgbClr val="262262"/>
                </a:solidFill>
                <a:latin typeface="Codec Pro Bold"/>
              </a:rPr>
              <a:t>Penelitian</a:t>
            </a:r>
            <a:endParaRPr lang="en-US" sz="3200" dirty="0">
              <a:solidFill>
                <a:srgbClr val="262262"/>
              </a:solidFill>
              <a:latin typeface="Codec Pro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94319" y="2903269"/>
            <a:ext cx="13899363" cy="3253139"/>
            <a:chOff x="0" y="0"/>
            <a:chExt cx="2822468" cy="6605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22468" cy="660597"/>
            </a:xfrm>
            <a:custGeom>
              <a:avLst/>
              <a:gdLst/>
              <a:ahLst/>
              <a:cxnLst/>
              <a:rect l="l" t="t" r="r" b="b"/>
              <a:pathLst>
                <a:path w="2822468" h="660597">
                  <a:moveTo>
                    <a:pt x="28407" y="0"/>
                  </a:moveTo>
                  <a:lnTo>
                    <a:pt x="2794061" y="0"/>
                  </a:lnTo>
                  <a:cubicBezTo>
                    <a:pt x="2801595" y="0"/>
                    <a:pt x="2808821" y="2993"/>
                    <a:pt x="2814148" y="8320"/>
                  </a:cubicBezTo>
                  <a:cubicBezTo>
                    <a:pt x="2819475" y="13648"/>
                    <a:pt x="2822468" y="20873"/>
                    <a:pt x="2822468" y="28407"/>
                  </a:cubicBezTo>
                  <a:lnTo>
                    <a:pt x="2822468" y="632190"/>
                  </a:lnTo>
                  <a:cubicBezTo>
                    <a:pt x="2822468" y="639724"/>
                    <a:pt x="2819475" y="646950"/>
                    <a:pt x="2814148" y="652277"/>
                  </a:cubicBezTo>
                  <a:cubicBezTo>
                    <a:pt x="2808821" y="657604"/>
                    <a:pt x="2801595" y="660597"/>
                    <a:pt x="2794061" y="660597"/>
                  </a:cubicBezTo>
                  <a:lnTo>
                    <a:pt x="28407" y="660597"/>
                  </a:lnTo>
                  <a:cubicBezTo>
                    <a:pt x="12718" y="660597"/>
                    <a:pt x="0" y="647879"/>
                    <a:pt x="0" y="632190"/>
                  </a:cubicBezTo>
                  <a:lnTo>
                    <a:pt x="0" y="28407"/>
                  </a:lnTo>
                  <a:cubicBezTo>
                    <a:pt x="0" y="12718"/>
                    <a:pt x="12718" y="0"/>
                    <a:pt x="2840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22468" cy="698697"/>
            </a:xfrm>
            <a:prstGeom prst="rect">
              <a:avLst/>
            </a:prstGeom>
          </p:spPr>
          <p:txBody>
            <a:bodyPr lIns="63735" tIns="63735" rIns="63735" bIns="6373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0287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72715" y="6573298"/>
            <a:ext cx="810433" cy="810433"/>
          </a:xfrm>
          <a:custGeom>
            <a:avLst/>
            <a:gdLst/>
            <a:ahLst/>
            <a:cxnLst/>
            <a:rect l="l" t="t" r="r" b="b"/>
            <a:pathLst>
              <a:path w="810433" h="810433">
                <a:moveTo>
                  <a:pt x="0" y="0"/>
                </a:moveTo>
                <a:lnTo>
                  <a:pt x="810433" y="0"/>
                </a:lnTo>
                <a:lnTo>
                  <a:pt x="810433" y="810433"/>
                </a:lnTo>
                <a:lnTo>
                  <a:pt x="0" y="8104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20769" y="6555532"/>
            <a:ext cx="810433" cy="810433"/>
          </a:xfrm>
          <a:custGeom>
            <a:avLst/>
            <a:gdLst/>
            <a:ahLst/>
            <a:cxnLst/>
            <a:rect l="l" t="t" r="r" b="b"/>
            <a:pathLst>
              <a:path w="810433" h="810433">
                <a:moveTo>
                  <a:pt x="0" y="0"/>
                </a:moveTo>
                <a:lnTo>
                  <a:pt x="810433" y="0"/>
                </a:lnTo>
                <a:lnTo>
                  <a:pt x="810433" y="810433"/>
                </a:lnTo>
                <a:lnTo>
                  <a:pt x="0" y="8104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46198" y="6753645"/>
            <a:ext cx="3258287" cy="44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6"/>
              </a:lnSpc>
            </a:pPr>
            <a:r>
              <a:rPr lang="en-US" sz="2864">
                <a:solidFill>
                  <a:srgbClr val="000000"/>
                </a:solidFill>
                <a:latin typeface="Open Sauce"/>
              </a:rPr>
              <a:t>+123-456-7890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31202" y="6735880"/>
            <a:ext cx="5212114" cy="44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6"/>
              </a:lnSpc>
            </a:pPr>
            <a:r>
              <a:rPr lang="en-US" sz="2864">
                <a:solidFill>
                  <a:srgbClr val="000000"/>
                </a:solidFill>
                <a:latin typeface="Open Sauce"/>
              </a:rPr>
              <a:t>www.reallygreatsite.com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44684" y="3581718"/>
            <a:ext cx="12598631" cy="206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4"/>
              </a:lnSpc>
            </a:pPr>
            <a:r>
              <a:rPr lang="en-US" sz="12420">
                <a:solidFill>
                  <a:srgbClr val="FFFFFF"/>
                </a:solidFill>
                <a:latin typeface="Codec Pro Bold"/>
              </a:rPr>
              <a:t>TERIMA KASIH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2019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29000" y="2423956"/>
            <a:ext cx="1017323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>
                <a:solidFill>
                  <a:srgbClr val="000000"/>
                </a:solidFill>
                <a:latin typeface="Codec Pro Bold"/>
              </a:rPr>
              <a:t>DUNIA DESAIN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53244" y="5037029"/>
            <a:ext cx="1458151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6"/>
              </a:lnSpc>
            </a:pPr>
            <a:r>
              <a:rPr lang="en-US" sz="3755" dirty="0">
                <a:solidFill>
                  <a:srgbClr val="38B6FF"/>
                </a:solidFill>
                <a:latin typeface="Open Sauce"/>
              </a:rPr>
              <a:t>“Mathematic is easy but design is so hard”//</a:t>
            </a:r>
            <a:r>
              <a:rPr lang="en-US" sz="3755" dirty="0" err="1">
                <a:solidFill>
                  <a:srgbClr val="38B6FF"/>
                </a:solidFill>
                <a:latin typeface="Open Sauce"/>
              </a:rPr>
              <a:t>effrey</a:t>
            </a:r>
            <a:r>
              <a:rPr lang="en-US" sz="3755" dirty="0">
                <a:solidFill>
                  <a:srgbClr val="38B6FF"/>
                </a:solidFill>
                <a:latin typeface="Open Sauce"/>
              </a:rPr>
              <a:t> </a:t>
            </a:r>
            <a:r>
              <a:rPr lang="en-US" sz="3755" dirty="0" err="1">
                <a:solidFill>
                  <a:srgbClr val="38B6FF"/>
                </a:solidFill>
                <a:latin typeface="Open Sauce"/>
              </a:rPr>
              <a:t>veen</a:t>
            </a:r>
            <a:endParaRPr lang="en-US" sz="3255" dirty="0">
              <a:solidFill>
                <a:srgbClr val="737373"/>
              </a:solidFill>
              <a:latin typeface="Open Sauce"/>
            </a:endParaRPr>
          </a:p>
          <a:p>
            <a:pPr>
              <a:lnSpc>
                <a:spcPts val="3546"/>
              </a:lnSpc>
            </a:pPr>
            <a:endParaRPr lang="en-US" sz="3255" dirty="0">
              <a:solidFill>
                <a:srgbClr val="737373"/>
              </a:solidFill>
              <a:latin typeface="Open Sauce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687977" y="-1055626"/>
            <a:ext cx="4652284" cy="465228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  <a:ln w="285750" cap="sq">
              <a:solidFill>
                <a:srgbClr val="00AEEF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57383" y="528144"/>
            <a:ext cx="1017323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>
                <a:solidFill>
                  <a:srgbClr val="000000"/>
                </a:solidFill>
                <a:latin typeface="Codec Pro Bold"/>
              </a:rPr>
              <a:t>Ruang </a:t>
            </a:r>
            <a:r>
              <a:rPr lang="en-US" sz="8000" dirty="0" err="1">
                <a:solidFill>
                  <a:srgbClr val="000000"/>
                </a:solidFill>
                <a:latin typeface="Codec Pro Bold"/>
              </a:rPr>
              <a:t>Lingkup</a:t>
            </a:r>
            <a:r>
              <a:rPr lang="en-US" sz="8000" dirty="0">
                <a:solidFill>
                  <a:srgbClr val="000000"/>
                </a:solidFill>
                <a:latin typeface="Codec Pro Bold"/>
              </a:rPr>
              <a:t> DKV</a:t>
            </a:r>
          </a:p>
        </p:txBody>
      </p:sp>
      <p:sp>
        <p:nvSpPr>
          <p:cNvPr id="6" name="Freeform 6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70747" y="2141528"/>
            <a:ext cx="14146506" cy="6003944"/>
          </a:xfrm>
          <a:custGeom>
            <a:avLst/>
            <a:gdLst/>
            <a:ahLst/>
            <a:cxnLst/>
            <a:rect l="l" t="t" r="r" b="b"/>
            <a:pathLst>
              <a:path w="14146506" h="6003944">
                <a:moveTo>
                  <a:pt x="0" y="0"/>
                </a:moveTo>
                <a:lnTo>
                  <a:pt x="14146506" y="0"/>
                </a:lnTo>
                <a:lnTo>
                  <a:pt x="14146506" y="6003944"/>
                </a:lnTo>
                <a:lnTo>
                  <a:pt x="0" y="60039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0320" b="-371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83222" y="904875"/>
            <a:ext cx="1017323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odec Pro Bold"/>
              </a:rPr>
              <a:t>SINTESIS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27254" y="3672733"/>
            <a:ext cx="14590825" cy="323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01"/>
              </a:lnSpc>
            </a:pPr>
            <a:r>
              <a:rPr lang="en-US" sz="4250">
                <a:solidFill>
                  <a:srgbClr val="00AEEF"/>
                </a:solidFill>
                <a:latin typeface="Open Sauce"/>
              </a:rPr>
              <a:t>sintesis/sin·te·sis/ /sintésis/ n</a:t>
            </a:r>
          </a:p>
          <a:p>
            <a:pPr marL="917784" lvl="1" indent="-458892" algn="just">
              <a:lnSpc>
                <a:spcPts val="5101"/>
              </a:lnSpc>
              <a:buFont typeface="Arial"/>
              <a:buChar char="•"/>
            </a:pPr>
            <a:r>
              <a:rPr lang="en-US" sz="4250">
                <a:solidFill>
                  <a:srgbClr val="737373"/>
                </a:solidFill>
                <a:latin typeface="Open Sauce"/>
              </a:rPr>
              <a:t>paduan (campuran) berbagai pengertian atau hal  sehingga merupakan kesatuan yang selaras:</a:t>
            </a:r>
          </a:p>
          <a:p>
            <a:pPr marL="917784" lvl="1" indent="-458892" algn="just">
              <a:lnSpc>
                <a:spcPts val="5101"/>
              </a:lnSpc>
              <a:buFont typeface="Arial"/>
              <a:buChar char="•"/>
            </a:pPr>
            <a:r>
              <a:rPr lang="en-US" sz="4250">
                <a:solidFill>
                  <a:srgbClr val="737373"/>
                </a:solidFill>
                <a:latin typeface="Open Sauce"/>
              </a:rPr>
              <a:t>penentuan hukum yang umum berdasarkan hukum  yang khusus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42110" y="-421636"/>
            <a:ext cx="5232611" cy="523261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 flipH="1">
            <a:off x="13542110" y="-459941"/>
            <a:ext cx="5270916" cy="5270916"/>
          </a:xfrm>
          <a:custGeom>
            <a:avLst/>
            <a:gdLst/>
            <a:ahLst/>
            <a:cxnLst/>
            <a:rect l="l" t="t" r="r" b="b"/>
            <a:pathLst>
              <a:path w="5270916" h="5270916">
                <a:moveTo>
                  <a:pt x="5270916" y="0"/>
                </a:moveTo>
                <a:lnTo>
                  <a:pt x="0" y="0"/>
                </a:lnTo>
                <a:lnTo>
                  <a:pt x="0" y="5270916"/>
                </a:lnTo>
                <a:lnTo>
                  <a:pt x="5270916" y="5270916"/>
                </a:lnTo>
                <a:lnTo>
                  <a:pt x="52709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49590" y="7159148"/>
            <a:ext cx="4819419" cy="862689"/>
          </a:xfrm>
          <a:custGeom>
            <a:avLst/>
            <a:gdLst/>
            <a:ahLst/>
            <a:cxnLst/>
            <a:rect l="l" t="t" r="r" b="b"/>
            <a:pathLst>
              <a:path w="4819419" h="862689">
                <a:moveTo>
                  <a:pt x="0" y="0"/>
                </a:moveTo>
                <a:lnTo>
                  <a:pt x="4819420" y="0"/>
                </a:lnTo>
                <a:lnTo>
                  <a:pt x="4819420" y="862689"/>
                </a:lnTo>
                <a:lnTo>
                  <a:pt x="0" y="86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6630" y="1643765"/>
            <a:ext cx="11571843" cy="7614535"/>
          </a:xfrm>
          <a:custGeom>
            <a:avLst/>
            <a:gdLst/>
            <a:ahLst/>
            <a:cxnLst/>
            <a:rect l="l" t="t" r="r" b="b"/>
            <a:pathLst>
              <a:path w="11571843" h="7614535">
                <a:moveTo>
                  <a:pt x="0" y="0"/>
                </a:moveTo>
                <a:lnTo>
                  <a:pt x="11571843" y="0"/>
                </a:lnTo>
                <a:lnTo>
                  <a:pt x="11571843" y="7614535"/>
                </a:lnTo>
                <a:lnTo>
                  <a:pt x="0" y="7614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91337" y="300740"/>
            <a:ext cx="1017323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Codec Pro Bold"/>
              </a:rPr>
              <a:t>SINTESIS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287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2019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63963" y="868783"/>
            <a:ext cx="11613946" cy="1361812"/>
          </a:xfrm>
          <a:custGeom>
            <a:avLst/>
            <a:gdLst/>
            <a:ahLst/>
            <a:cxnLst/>
            <a:rect l="l" t="t" r="r" b="b"/>
            <a:pathLst>
              <a:path w="11613946" h="1361812">
                <a:moveTo>
                  <a:pt x="0" y="0"/>
                </a:moveTo>
                <a:lnTo>
                  <a:pt x="11613946" y="0"/>
                </a:lnTo>
                <a:lnTo>
                  <a:pt x="11613946" y="1361813"/>
                </a:lnTo>
                <a:lnTo>
                  <a:pt x="0" y="13618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06459" y="3946925"/>
            <a:ext cx="4723765" cy="4723765"/>
          </a:xfrm>
          <a:custGeom>
            <a:avLst/>
            <a:gdLst/>
            <a:ahLst/>
            <a:cxnLst/>
            <a:rect l="l" t="t" r="r" b="b"/>
            <a:pathLst>
              <a:path w="4723765" h="4723765">
                <a:moveTo>
                  <a:pt x="0" y="0"/>
                </a:moveTo>
                <a:lnTo>
                  <a:pt x="4723765" y="0"/>
                </a:lnTo>
                <a:lnTo>
                  <a:pt x="4723765" y="4723766"/>
                </a:lnTo>
                <a:lnTo>
                  <a:pt x="0" y="47237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06714" y="3624536"/>
            <a:ext cx="8656032" cy="563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3"/>
              </a:lnSpc>
              <a:spcBef>
                <a:spcPct val="0"/>
              </a:spcBef>
            </a:pPr>
            <a:r>
              <a:rPr lang="en-US" sz="4573">
                <a:solidFill>
                  <a:srgbClr val="000000"/>
                </a:solidFill>
                <a:latin typeface="Canva Sans"/>
              </a:rPr>
              <a:t>Dalam proses  perancangan, untuk  keperluan eksplorasi  gagasan maupun untuk  menilai kembali keputusan  yang telah ditetapkan,  digunakan beberapa  metode analisis,  diantaranya;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1999" y="5218394"/>
            <a:ext cx="3981160" cy="5068606"/>
          </a:xfrm>
          <a:custGeom>
            <a:avLst/>
            <a:gdLst/>
            <a:ahLst/>
            <a:cxnLst/>
            <a:rect l="l" t="t" r="r" b="b"/>
            <a:pathLst>
              <a:path w="3981160" h="5068606">
                <a:moveTo>
                  <a:pt x="0" y="0"/>
                </a:moveTo>
                <a:lnTo>
                  <a:pt x="3981160" y="0"/>
                </a:lnTo>
                <a:lnTo>
                  <a:pt x="3981160" y="5068606"/>
                </a:lnTo>
                <a:lnTo>
                  <a:pt x="0" y="506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506989" y="5218394"/>
            <a:ext cx="3981160" cy="5068606"/>
          </a:xfrm>
          <a:custGeom>
            <a:avLst/>
            <a:gdLst/>
            <a:ahLst/>
            <a:cxnLst/>
            <a:rect l="l" t="t" r="r" b="b"/>
            <a:pathLst>
              <a:path w="3981160" h="5068606">
                <a:moveTo>
                  <a:pt x="3981160" y="0"/>
                </a:moveTo>
                <a:lnTo>
                  <a:pt x="0" y="0"/>
                </a:lnTo>
                <a:lnTo>
                  <a:pt x="0" y="5068606"/>
                </a:lnTo>
                <a:lnTo>
                  <a:pt x="3981160" y="5068606"/>
                </a:lnTo>
                <a:lnTo>
                  <a:pt x="3981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29979" y="2030302"/>
            <a:ext cx="6588865" cy="4307347"/>
          </a:xfrm>
          <a:custGeom>
            <a:avLst/>
            <a:gdLst/>
            <a:ahLst/>
            <a:cxnLst/>
            <a:rect l="l" t="t" r="r" b="b"/>
            <a:pathLst>
              <a:path w="6588865" h="4307347">
                <a:moveTo>
                  <a:pt x="0" y="0"/>
                </a:moveTo>
                <a:lnTo>
                  <a:pt x="6588865" y="0"/>
                </a:lnTo>
                <a:lnTo>
                  <a:pt x="6588865" y="4307347"/>
                </a:lnTo>
                <a:lnTo>
                  <a:pt x="0" y="4307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925527"/>
            <a:ext cx="9377482" cy="4145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3781" lvl="1" indent="-636891">
              <a:lnSpc>
                <a:spcPts val="8259"/>
              </a:lnSpc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Canva Sans"/>
              </a:rPr>
              <a:t>Metode Brainstorming</a:t>
            </a:r>
          </a:p>
          <a:p>
            <a:pPr marL="1273781" lvl="1" indent="-636891">
              <a:lnSpc>
                <a:spcPts val="8259"/>
              </a:lnSpc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Canva Sans"/>
              </a:rPr>
              <a:t>Metode Synectics</a:t>
            </a:r>
          </a:p>
          <a:p>
            <a:pPr marL="1273781" lvl="1" indent="-636891">
              <a:lnSpc>
                <a:spcPts val="8259"/>
              </a:lnSpc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Canva Sans"/>
              </a:rPr>
              <a:t>Metode SWOT</a:t>
            </a:r>
          </a:p>
          <a:p>
            <a:pPr marL="1273781" lvl="1" indent="-636891">
              <a:lnSpc>
                <a:spcPts val="8259"/>
              </a:lnSpc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Canva Sans"/>
              </a:rPr>
              <a:t>Metode Cost-Benefit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78390" y="6708973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03608" y="-536773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02471" y="3761019"/>
            <a:ext cx="11790851" cy="393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000000"/>
                </a:solidFill>
                <a:latin typeface="Canva Sans"/>
              </a:rPr>
              <a:t>Proses pencarian ide, gagasan, analisis,  pengembangan dan penetapan solusi baik  secara konseptual maupun desain.</a:t>
            </a:r>
          </a:p>
        </p:txBody>
      </p:sp>
      <p:sp>
        <p:nvSpPr>
          <p:cNvPr id="7" name="Freeform 7"/>
          <p:cNvSpPr/>
          <p:nvPr/>
        </p:nvSpPr>
        <p:spPr>
          <a:xfrm>
            <a:off x="3625933" y="1520627"/>
            <a:ext cx="11479122" cy="2354692"/>
          </a:xfrm>
          <a:custGeom>
            <a:avLst/>
            <a:gdLst/>
            <a:ahLst/>
            <a:cxnLst/>
            <a:rect l="l" t="t" r="r" b="b"/>
            <a:pathLst>
              <a:path w="11479122" h="2354692">
                <a:moveTo>
                  <a:pt x="0" y="0"/>
                </a:moveTo>
                <a:lnTo>
                  <a:pt x="11479122" y="0"/>
                </a:lnTo>
                <a:lnTo>
                  <a:pt x="11479122" y="2354692"/>
                </a:lnTo>
                <a:lnTo>
                  <a:pt x="0" y="23546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283</Words>
  <Application>Microsoft Office PowerPoint</Application>
  <PresentationFormat>Custom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Open Sauce</vt:lpstr>
      <vt:lpstr>Canva Sans</vt:lpstr>
      <vt:lpstr>Codec Pro Bold</vt:lpstr>
      <vt:lpstr>Calibri</vt:lpstr>
      <vt:lpstr>Canva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Profesional Periklanan Presentasi</dc:title>
  <dc:creator>THIS-PC</dc:creator>
  <cp:lastModifiedBy>Abdi Darmawan</cp:lastModifiedBy>
  <cp:revision>3</cp:revision>
  <dcterms:created xsi:type="dcterms:W3CDTF">2006-08-16T00:00:00Z</dcterms:created>
  <dcterms:modified xsi:type="dcterms:W3CDTF">2024-04-22T07:45:48Z</dcterms:modified>
  <dc:identifier>DAGDGkKbmjs</dc:identifier>
</cp:coreProperties>
</file>