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2214" y="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F7F7F"/>
                </a:solidFill>
                <a:latin typeface="Cambria"/>
                <a:cs typeface="Cambria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‹#›</a:t>
            </a:fld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F7F7F"/>
                </a:solidFill>
                <a:latin typeface="Cambria"/>
                <a:cs typeface="Cambria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‹#›</a:t>
            </a:fld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F7F7F"/>
                </a:solidFill>
                <a:latin typeface="Cambria"/>
                <a:cs typeface="Cambria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‹#›</a:t>
            </a:fld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F7F7F"/>
                </a:solidFill>
                <a:latin typeface="Cambria"/>
                <a:cs typeface="Cambria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‹#›</a:t>
            </a:fld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F7F7F"/>
                </a:solidFill>
                <a:latin typeface="Cambria"/>
                <a:cs typeface="Cambria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‹#›</a:t>
            </a:fld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26344" y="9235320"/>
            <a:ext cx="5291455" cy="6350"/>
          </a:xfrm>
          <a:custGeom>
            <a:avLst/>
            <a:gdLst/>
            <a:ahLst/>
            <a:cxnLst/>
            <a:rect l="l" t="t" r="r" b="b"/>
            <a:pathLst>
              <a:path w="5291455" h="6350">
                <a:moveTo>
                  <a:pt x="5291328" y="0"/>
                </a:moveTo>
                <a:lnTo>
                  <a:pt x="0" y="0"/>
                </a:lnTo>
                <a:lnTo>
                  <a:pt x="0" y="6096"/>
                </a:lnTo>
                <a:lnTo>
                  <a:pt x="5291328" y="6096"/>
                </a:lnTo>
                <a:lnTo>
                  <a:pt x="529132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06533" y="9242402"/>
            <a:ext cx="2691765" cy="204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7F7F7F"/>
                </a:solidFill>
                <a:latin typeface="Cambria"/>
                <a:cs typeface="Cambria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‹#›</a:t>
            </a:fld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5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5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5.xml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lideshare.net/k_tarou/bmp-ekma4369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1971" y="269121"/>
            <a:ext cx="7377429" cy="9713946"/>
            <a:chOff x="211971" y="269121"/>
            <a:chExt cx="7377429" cy="9713946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1971" y="269121"/>
              <a:ext cx="7377429" cy="954913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2603" y="454892"/>
              <a:ext cx="7376159" cy="9528175"/>
            </a:xfrm>
            <a:prstGeom prst="rect">
              <a:avLst/>
            </a:prstGeom>
          </p:spPr>
        </p:pic>
      </p:grpSp>
      <p:sp>
        <p:nvSpPr>
          <p:cNvPr id="8" name="object 8"/>
          <p:cNvSpPr/>
          <p:nvPr/>
        </p:nvSpPr>
        <p:spPr>
          <a:xfrm>
            <a:off x="3554681" y="6958834"/>
            <a:ext cx="2876550" cy="118745"/>
          </a:xfrm>
          <a:custGeom>
            <a:avLst/>
            <a:gdLst/>
            <a:ahLst/>
            <a:cxnLst/>
            <a:rect l="l" t="t" r="r" b="b"/>
            <a:pathLst>
              <a:path w="2876550" h="118745">
                <a:moveTo>
                  <a:pt x="2876550" y="0"/>
                </a:moveTo>
                <a:lnTo>
                  <a:pt x="0" y="0"/>
                </a:lnTo>
                <a:lnTo>
                  <a:pt x="0" y="118744"/>
                </a:lnTo>
                <a:lnTo>
                  <a:pt x="2876550" y="118744"/>
                </a:lnTo>
                <a:lnTo>
                  <a:pt x="2876550" y="0"/>
                </a:lnTo>
                <a:close/>
              </a:path>
            </a:pathLst>
          </a:custGeom>
          <a:solidFill>
            <a:srgbClr val="4F81B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26337" y="5044325"/>
            <a:ext cx="5291455" cy="27940"/>
          </a:xfrm>
          <a:custGeom>
            <a:avLst/>
            <a:gdLst/>
            <a:ahLst/>
            <a:cxnLst/>
            <a:rect l="l" t="t" r="r" b="b"/>
            <a:pathLst>
              <a:path w="5291455" h="27939">
                <a:moveTo>
                  <a:pt x="5291328" y="18288"/>
                </a:moveTo>
                <a:lnTo>
                  <a:pt x="0" y="18288"/>
                </a:lnTo>
                <a:lnTo>
                  <a:pt x="0" y="27432"/>
                </a:lnTo>
                <a:lnTo>
                  <a:pt x="5291328" y="27432"/>
                </a:lnTo>
                <a:lnTo>
                  <a:pt x="5291328" y="18288"/>
                </a:lnTo>
                <a:close/>
              </a:path>
              <a:path w="5291455" h="27939">
                <a:moveTo>
                  <a:pt x="5291328" y="0"/>
                </a:moveTo>
                <a:lnTo>
                  <a:pt x="0" y="0"/>
                </a:lnTo>
                <a:lnTo>
                  <a:pt x="0" y="9144"/>
                </a:lnTo>
                <a:lnTo>
                  <a:pt x="5291328" y="9144"/>
                </a:lnTo>
                <a:lnTo>
                  <a:pt x="529132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431933" y="1063124"/>
            <a:ext cx="5279390" cy="5509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BAB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II.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STRATEGI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OPERASI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latin typeface="Times New Roman"/>
                <a:cs typeface="Times New Roman"/>
              </a:rPr>
              <a:t>TUJUAN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UMUM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Diharapkan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mahasiswa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mampu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merancang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Operational</a:t>
            </a:r>
            <a:r>
              <a:rPr sz="1200" i="1" spc="5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Management</a:t>
            </a:r>
            <a:r>
              <a:rPr sz="1200" i="1" spc="5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System</a:t>
            </a:r>
            <a:r>
              <a:rPr sz="1200" i="1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menjelaskan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Hubungan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antara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Bussines;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Corporation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Manufacturing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setiap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sehingga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mengambil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opersi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mengevaluasi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praktek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sistem manajemen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TUJUAN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KHUSUS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50"/>
              </a:spcBef>
              <a:buAutoNum type="alphaL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Diharapkan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mahasiswa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mampu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menjelaskan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Operational</a:t>
            </a:r>
            <a:r>
              <a:rPr sz="1200" i="1" spc="1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Management</a:t>
            </a:r>
            <a:r>
              <a:rPr sz="1200" i="1" spc="1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System</a:t>
            </a:r>
            <a:r>
              <a:rPr sz="1200" spc="-5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Merancang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Operational</a:t>
            </a:r>
            <a:r>
              <a:rPr sz="1200" i="1" spc="1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Management</a:t>
            </a:r>
            <a:r>
              <a:rPr sz="1200" i="1" spc="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System</a:t>
            </a:r>
            <a:r>
              <a:rPr sz="1200" i="1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sebuah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0"/>
              </a:spcBef>
              <a:buAutoNum type="alphaL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Menjelaskan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hubungan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Bussines;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Corporation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Manufacturing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>
              <a:lnSpc>
                <a:spcPts val="2090"/>
              </a:lnSpc>
              <a:spcBef>
                <a:spcPts val="155"/>
              </a:spcBef>
              <a:buAutoNum type="alphaLcPeriod"/>
              <a:tabLst>
                <a:tab pos="282575" algn="l"/>
                <a:tab pos="283210" algn="l"/>
                <a:tab pos="1461770" algn="l"/>
                <a:tab pos="2479675" algn="l"/>
                <a:tab pos="2921635" algn="l"/>
                <a:tab pos="3508375" algn="l"/>
                <a:tab pos="4238625" algn="l"/>
                <a:tab pos="5147310" algn="l"/>
              </a:tabLst>
            </a:pPr>
            <a:r>
              <a:rPr sz="1200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mb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-5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ngk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	tu</a:t>
            </a:r>
            <a:r>
              <a:rPr sz="1200" spc="-5" dirty="0">
                <a:latin typeface="Times New Roman"/>
                <a:cs typeface="Times New Roman"/>
              </a:rPr>
              <a:t>j</a:t>
            </a:r>
            <a:r>
              <a:rPr sz="1200" dirty="0">
                <a:latin typeface="Times New Roman"/>
                <a:cs typeface="Times New Roman"/>
              </a:rPr>
              <a:t>u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/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	y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ng	d</a:t>
            </a:r>
            <a:r>
              <a:rPr sz="1200" spc="-5" dirty="0">
                <a:latin typeface="Times New Roman"/>
                <a:cs typeface="Times New Roman"/>
              </a:rPr>
              <a:t>ica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	</a:t>
            </a:r>
            <a:r>
              <a:rPr sz="1200" i="1" dirty="0">
                <a:latin typeface="Times New Roman"/>
                <a:cs typeface="Times New Roman"/>
              </a:rPr>
              <a:t>Bussin</a:t>
            </a:r>
            <a:r>
              <a:rPr sz="1200" i="1" spc="-5" dirty="0">
                <a:latin typeface="Times New Roman"/>
                <a:cs typeface="Times New Roman"/>
              </a:rPr>
              <a:t>e</a:t>
            </a:r>
            <a:r>
              <a:rPr sz="1200" i="1" dirty="0">
                <a:latin typeface="Times New Roman"/>
                <a:cs typeface="Times New Roman"/>
              </a:rPr>
              <a:t>s;	Corpora</a:t>
            </a:r>
            <a:r>
              <a:rPr sz="1200" i="1" spc="-5" dirty="0">
                <a:latin typeface="Times New Roman"/>
                <a:cs typeface="Times New Roman"/>
              </a:rPr>
              <a:t>t</a:t>
            </a:r>
            <a:r>
              <a:rPr sz="1200" i="1" dirty="0">
                <a:latin typeface="Times New Roman"/>
                <a:cs typeface="Times New Roman"/>
              </a:rPr>
              <a:t>ion	&amp;  </a:t>
            </a:r>
            <a:r>
              <a:rPr sz="1200" i="1" spc="-5" dirty="0">
                <a:latin typeface="Times New Roman"/>
                <a:cs typeface="Times New Roman"/>
              </a:rPr>
              <a:t>Manufacturing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445"/>
              </a:spcBef>
              <a:buAutoNum type="alphaL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Menjelaskan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langkah-langkah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pembuatan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700"/>
              </a:lnSpc>
              <a:spcBef>
                <a:spcPts val="900"/>
              </a:spcBef>
            </a:pPr>
            <a:r>
              <a:rPr sz="1200" spc="-5" dirty="0">
                <a:latin typeface="Times New Roman"/>
                <a:cs typeface="Times New Roman"/>
              </a:rPr>
              <a:t>Untuk bisa membuat suatu perencanaan operasi perusahaan, ada baiknya kita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memahami terlebih dahulu perencanaan korporasi yang tercakup didalamnya antara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lain pembuatan visi, </a:t>
            </a:r>
            <a:r>
              <a:rPr sz="1200" dirty="0">
                <a:latin typeface="Times New Roman"/>
                <a:cs typeface="Times New Roman"/>
              </a:rPr>
              <a:t>misi, </a:t>
            </a:r>
            <a:r>
              <a:rPr sz="1200" spc="-5" dirty="0">
                <a:latin typeface="Times New Roman"/>
                <a:cs typeface="Times New Roman"/>
              </a:rPr>
              <a:t>strategi, tujuan strategis, standar/indikator keberhasilan,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target,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program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(action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plan),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pemakaian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berbagai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sumber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daya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9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3893820" cy="55626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745"/>
              </a:spcBef>
            </a:pPr>
            <a:r>
              <a:rPr sz="1200" spc="-5" dirty="0">
                <a:latin typeface="Times New Roman"/>
                <a:cs typeface="Times New Roman"/>
              </a:rPr>
              <a:t>Model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Pengembangan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  <a:tabLst>
                <a:tab pos="282575" algn="l"/>
              </a:tabLst>
            </a:pPr>
            <a:r>
              <a:rPr sz="1200" dirty="0">
                <a:latin typeface="Times New Roman"/>
                <a:cs typeface="Times New Roman"/>
              </a:rPr>
              <a:t>1.	</a:t>
            </a:r>
            <a:r>
              <a:rPr sz="1200" spc="-5" dirty="0">
                <a:latin typeface="Times New Roman"/>
                <a:cs typeface="Times New Roman"/>
              </a:rPr>
              <a:t>Model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pilihan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31933" y="2904116"/>
            <a:ext cx="44430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2575" algn="l"/>
              </a:tabLst>
            </a:pPr>
            <a:r>
              <a:rPr sz="1200" dirty="0">
                <a:latin typeface="Times New Roman"/>
                <a:cs typeface="Times New Roman"/>
              </a:rPr>
              <a:t>2.	</a:t>
            </a:r>
            <a:r>
              <a:rPr sz="1200" spc="-5" dirty="0">
                <a:latin typeface="Times New Roman"/>
                <a:cs typeface="Times New Roman"/>
              </a:rPr>
              <a:t>Model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tindak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lanjut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1933" y="5796668"/>
            <a:ext cx="370712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2575" algn="l"/>
              </a:tabLst>
            </a:pPr>
            <a:r>
              <a:rPr sz="1200" dirty="0">
                <a:latin typeface="Times New Roman"/>
                <a:cs typeface="Times New Roman"/>
              </a:rPr>
              <a:t>3.	</a:t>
            </a:r>
            <a:r>
              <a:rPr sz="1200" spc="-5" dirty="0">
                <a:latin typeface="Times New Roman"/>
                <a:cs typeface="Times New Roman"/>
              </a:rPr>
              <a:t>Model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Pengembangan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675010" y="1654013"/>
            <a:ext cx="5077460" cy="3980179"/>
            <a:chOff x="1675010" y="1654013"/>
            <a:chExt cx="5077460" cy="3980179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75010" y="1654013"/>
              <a:ext cx="5077433" cy="162877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75010" y="3186158"/>
              <a:ext cx="4877409" cy="2447922"/>
            </a:xfrm>
            <a:prstGeom prst="rect">
              <a:avLst/>
            </a:prstGeom>
          </p:spPr>
        </p:pic>
      </p:grp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38678" y="6063730"/>
            <a:ext cx="4899896" cy="2466972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10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2" y="980828"/>
            <a:ext cx="5278755" cy="791400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200" b="1" spc="-5" dirty="0">
                <a:latin typeface="Times New Roman"/>
                <a:cs typeface="Times New Roman"/>
              </a:rPr>
              <a:t>PENGAMATAN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LINGKUNGAN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dirty="0">
                <a:latin typeface="Times New Roman"/>
                <a:cs typeface="Times New Roman"/>
              </a:rPr>
              <a:t>Buku </a:t>
            </a:r>
            <a:r>
              <a:rPr sz="1200" spc="-5" dirty="0">
                <a:latin typeface="Times New Roman"/>
                <a:cs typeface="Times New Roman"/>
              </a:rPr>
              <a:t>”The </a:t>
            </a:r>
            <a:r>
              <a:rPr sz="1200" dirty="0">
                <a:latin typeface="Times New Roman"/>
                <a:cs typeface="Times New Roman"/>
              </a:rPr>
              <a:t>Art of </a:t>
            </a:r>
            <a:r>
              <a:rPr sz="1200" spc="-5" dirty="0">
                <a:latin typeface="Times New Roman"/>
                <a:cs typeface="Times New Roman"/>
              </a:rPr>
              <a:t>War” oleh </a:t>
            </a:r>
            <a:r>
              <a:rPr sz="1200" dirty="0">
                <a:latin typeface="Times New Roman"/>
                <a:cs typeface="Times New Roman"/>
              </a:rPr>
              <a:t>Sun </a:t>
            </a:r>
            <a:r>
              <a:rPr sz="1200" spc="-5" dirty="0">
                <a:latin typeface="Times New Roman"/>
                <a:cs typeface="Times New Roman"/>
              </a:rPr>
              <a:t>Tzu mengatakan: ketahuilah </a:t>
            </a:r>
            <a:r>
              <a:rPr sz="1200" dirty="0">
                <a:latin typeface="Times New Roman"/>
                <a:cs typeface="Times New Roman"/>
              </a:rPr>
              <a:t>musuh, </a:t>
            </a:r>
            <a:r>
              <a:rPr sz="1200" spc="-5" dirty="0">
                <a:latin typeface="Times New Roman"/>
                <a:cs typeface="Times New Roman"/>
              </a:rPr>
              <a:t>diri sendiri,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daerah dan cuaca dengan baik maka akan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peroleh kemenangan total.</a:t>
            </a:r>
            <a:r>
              <a:rPr sz="1200" dirty="0">
                <a:latin typeface="Times New Roman"/>
                <a:cs typeface="Times New Roman"/>
              </a:rPr>
              <a:t> Di </a:t>
            </a:r>
            <a:r>
              <a:rPr sz="1200" spc="-5" dirty="0">
                <a:latin typeface="Times New Roman"/>
                <a:cs typeface="Times New Roman"/>
              </a:rPr>
              <a:t>bedakan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</a:t>
            </a:r>
            <a:r>
              <a:rPr sz="1200" dirty="0">
                <a:latin typeface="Times New Roman"/>
                <a:cs typeface="Times New Roman"/>
              </a:rPr>
              <a:t> 2 : </a:t>
            </a:r>
            <a:r>
              <a:rPr sz="1200" spc="-5" dirty="0">
                <a:latin typeface="Times New Roman"/>
                <a:cs typeface="Times New Roman"/>
              </a:rPr>
              <a:t>lingkungan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eksternal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internal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VISI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pernyataan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menyeluruh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tentang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gambaran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ideal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ingin</a:t>
            </a:r>
            <a:r>
              <a:rPr sz="1200" dirty="0">
                <a:latin typeface="Times New Roman"/>
                <a:cs typeface="Times New Roman"/>
              </a:rPr>
              <a:t> di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capai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</a:t>
            </a:r>
            <a:r>
              <a:rPr sz="1200" dirty="0">
                <a:latin typeface="Times New Roman"/>
                <a:cs typeface="Times New Roman"/>
              </a:rPr>
              <a:t> di</a:t>
            </a:r>
            <a:r>
              <a:rPr sz="1200" spc="-5" dirty="0">
                <a:latin typeface="Times New Roman"/>
                <a:cs typeface="Times New Roman"/>
              </a:rPr>
              <a:t> masa 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datang.</a:t>
            </a:r>
            <a:endParaRPr sz="12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625"/>
              </a:spcBef>
            </a:pP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“WHAT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WE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BELIEVE,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WE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CAN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BE”=</a:t>
            </a:r>
            <a:r>
              <a:rPr sz="12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sim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salabin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jadi apa?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>
              <a:lnSpc>
                <a:spcPct val="143300"/>
              </a:lnSpc>
              <a:spcBef>
                <a:spcPts val="25"/>
              </a:spcBef>
              <a:buFont typeface="Wingdings"/>
              <a:buChar char="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Citraan-citraan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ideal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masa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datang,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mempengaruhi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mental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orang-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orang agar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berhasrat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mencapainya.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Font typeface="Wingdings"/>
              <a:buChar char="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Memberikan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arah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fokus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Font typeface="Wingdings"/>
              <a:buChar char="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Tak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berbatas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45"/>
              </a:spcBef>
              <a:buFont typeface="Wingdings"/>
              <a:buChar char="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Diciptakan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melalui konsensus.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b="1" spc="-5" dirty="0">
                <a:latin typeface="Times New Roman"/>
                <a:cs typeface="Times New Roman"/>
              </a:rPr>
              <a:t>MISI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pernyataan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bisnis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sebuah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(perusahaan)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menjelaskan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rangkaian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aktivitas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pencapaian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visi.</a:t>
            </a:r>
            <a:endParaRPr sz="12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650"/>
              </a:spcBef>
            </a:pP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“WHAT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WE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BELIEVE,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WE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CAN DO”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=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Lakukan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sekarang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0"/>
              </a:spcBef>
              <a:buFont typeface="Wingdings"/>
              <a:buChar char="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Menyatakan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alasan-alasan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bisnis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tentang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keberadaan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Font typeface="Wingdings"/>
              <a:buChar char="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Tidak menyatakan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 hasil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Font typeface="Wingdings"/>
              <a:buChar char="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 batas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pengukuran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>
              <a:lnSpc>
                <a:spcPts val="2090"/>
              </a:lnSpc>
              <a:spcBef>
                <a:spcPts val="150"/>
              </a:spcBef>
              <a:buFont typeface="Wingdings"/>
              <a:buChar char="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Mendefinisikan bisnis sekarang dan yang akan datang dalam bentuk nilai, </a:t>
            </a:r>
            <a:r>
              <a:rPr sz="1200" dirty="0">
                <a:latin typeface="Times New Roman"/>
                <a:cs typeface="Times New Roman"/>
              </a:rPr>
              <a:t>produk,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pelanggan, alasan-alasan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pasar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1200" b="1" dirty="0">
                <a:latin typeface="Times New Roman"/>
                <a:cs typeface="Times New Roman"/>
              </a:rPr>
              <a:t>TUJUAN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STRATEGIS:</a:t>
            </a:r>
            <a:endParaRPr sz="1200">
              <a:latin typeface="Times New Roman"/>
              <a:cs typeface="Times New Roman"/>
            </a:endParaRPr>
          </a:p>
          <a:p>
            <a:pPr marL="12700" marR="5715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Hasil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akhir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harapakan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diraih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dicapai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individu,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kelompok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seluruh organisasi.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spc="-5" dirty="0">
                <a:latin typeface="Times New Roman"/>
                <a:cs typeface="Times New Roman"/>
              </a:rPr>
              <a:t>Perumusan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tujuan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mengikuti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kaidah: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Font typeface="Wingdings"/>
              <a:buChar char=""/>
              <a:tabLst>
                <a:tab pos="282575" algn="l"/>
                <a:tab pos="283210" algn="l"/>
              </a:tabLst>
            </a:pP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Specific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(spesifik)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Font typeface="Wingdings"/>
              <a:buChar char=""/>
              <a:tabLst>
                <a:tab pos="282575" algn="l"/>
                <a:tab pos="283210" algn="l"/>
              </a:tabLst>
            </a:pPr>
            <a:r>
              <a:rPr sz="1200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5" dirty="0">
                <a:latin typeface="Times New Roman"/>
                <a:cs typeface="Times New Roman"/>
              </a:rPr>
              <a:t> Measurable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(dapat diukur)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0"/>
              </a:spcBef>
              <a:buFont typeface="Wingdings"/>
              <a:buChar char=""/>
              <a:tabLst>
                <a:tab pos="282575" algn="l"/>
                <a:tab pos="283210" algn="l"/>
              </a:tabLst>
            </a:pP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Achievable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(dapat dicapai)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11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2" y="980828"/>
            <a:ext cx="5278755" cy="292100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283210" indent="-270510">
              <a:lnSpc>
                <a:spcPct val="100000"/>
              </a:lnSpc>
              <a:spcBef>
                <a:spcPts val="745"/>
              </a:spcBef>
              <a:buFont typeface="Wingdings"/>
              <a:buChar char=""/>
              <a:tabLst>
                <a:tab pos="282575" algn="l"/>
                <a:tab pos="283210" algn="l"/>
              </a:tabLst>
            </a:pPr>
            <a:r>
              <a:rPr sz="1200" dirty="0">
                <a:latin typeface="Times New Roman"/>
                <a:cs typeface="Times New Roman"/>
              </a:rPr>
              <a:t>R :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Result-oriented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(berfokus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 hasil)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50"/>
              </a:spcBef>
              <a:buFont typeface="Wingdings"/>
              <a:buChar char=""/>
              <a:tabLst>
                <a:tab pos="282575" algn="l"/>
                <a:tab pos="283210" algn="l"/>
              </a:tabLst>
            </a:pP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Time-bound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(berbatas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b="1" dirty="0">
                <a:latin typeface="Times New Roman"/>
                <a:cs typeface="Times New Roman"/>
              </a:rPr>
              <a:t>ACTION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PLAN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/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RENCANA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KERJA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/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PROGRAM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KERJA: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Segala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rencana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memuat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jelas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mengenai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langkah-langkah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dilakukan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guna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pencapaian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tujuan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target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lakukan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guna</a:t>
            </a:r>
            <a:endParaRPr sz="1200">
              <a:latin typeface="Times New Roman"/>
              <a:cs typeface="Times New Roman"/>
            </a:endParaRPr>
          </a:p>
          <a:p>
            <a:pPr marL="12700" marR="993140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pencapaian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tujuan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target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telah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ditetapkan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diawal.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PERUMUSAN</a:t>
            </a:r>
            <a:r>
              <a:rPr sz="1200" spc="-5" dirty="0">
                <a:latin typeface="Times New Roman"/>
                <a:cs typeface="Times New Roman"/>
              </a:rPr>
              <a:t> “ACTION</a:t>
            </a:r>
            <a:r>
              <a:rPr sz="1200" dirty="0">
                <a:latin typeface="Times New Roman"/>
                <a:cs typeface="Times New Roman"/>
              </a:rPr>
              <a:t> PLAN”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MEMUAT </a:t>
            </a:r>
            <a:r>
              <a:rPr sz="1200" spc="-5" dirty="0">
                <a:latin typeface="Times New Roman"/>
                <a:cs typeface="Times New Roman"/>
              </a:rPr>
              <a:t>5W+2H:</a:t>
            </a:r>
            <a:endParaRPr sz="1200">
              <a:latin typeface="Times New Roman"/>
              <a:cs typeface="Times New Roman"/>
            </a:endParaRPr>
          </a:p>
          <a:p>
            <a:pPr marL="283210" indent="-227965">
              <a:lnSpc>
                <a:spcPct val="100000"/>
              </a:lnSpc>
              <a:spcBef>
                <a:spcPts val="620"/>
              </a:spcBef>
              <a:buFont typeface="Wingdings"/>
              <a:buChar char=""/>
              <a:tabLst>
                <a:tab pos="283210" algn="l"/>
              </a:tabLst>
            </a:pP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5W</a:t>
            </a:r>
            <a:endParaRPr sz="1200">
              <a:latin typeface="Times New Roman"/>
              <a:cs typeface="Times New Roman"/>
            </a:endParaRPr>
          </a:p>
          <a:p>
            <a:pPr marL="283210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What</a:t>
            </a:r>
            <a:r>
              <a:rPr sz="1200" spc="3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Apa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tindakan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diajukan </a:t>
            </a:r>
            <a:r>
              <a:rPr sz="1200" dirty="0">
                <a:latin typeface="Times New Roman"/>
                <a:cs typeface="Times New Roman"/>
              </a:rPr>
              <a:t>?</a:t>
            </a:r>
            <a:endParaRPr sz="1200">
              <a:latin typeface="Times New Roman"/>
              <a:cs typeface="Times New Roman"/>
            </a:endParaRPr>
          </a:p>
          <a:p>
            <a:pPr marL="283210" marR="1179195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When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Bilamana/kapan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tindakan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mulai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diterapkan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?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Where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Dimana tindakan</a:t>
            </a:r>
            <a:r>
              <a:rPr sz="1200" dirty="0">
                <a:latin typeface="Times New Roman"/>
                <a:cs typeface="Times New Roman"/>
              </a:rPr>
              <a:t> itu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diterapkan</a:t>
            </a:r>
            <a:r>
              <a:rPr sz="1200" dirty="0">
                <a:latin typeface="Times New Roman"/>
                <a:cs typeface="Times New Roman"/>
              </a:rPr>
              <a:t> ?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12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31932" y="3876428"/>
            <a:ext cx="4032885" cy="1076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210" marR="5080">
              <a:lnSpc>
                <a:spcPct val="143300"/>
              </a:lnSpc>
              <a:spcBef>
                <a:spcPts val="100"/>
              </a:spcBef>
              <a:tabLst>
                <a:tab pos="731520" algn="l"/>
                <a:tab pos="769620" algn="l"/>
              </a:tabLst>
            </a:pPr>
            <a:r>
              <a:rPr sz="1200" spc="-5" dirty="0">
                <a:latin typeface="Times New Roman"/>
                <a:cs typeface="Times New Roman"/>
              </a:rPr>
              <a:t>Who	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Siapa 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melakukan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&amp;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bertanggung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jawab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?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Why		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5" dirty="0">
                <a:latin typeface="Times New Roman"/>
                <a:cs typeface="Times New Roman"/>
              </a:rPr>
              <a:t> Mengapa tindakan</a:t>
            </a:r>
            <a:r>
              <a:rPr sz="1200" dirty="0">
                <a:latin typeface="Times New Roman"/>
                <a:cs typeface="Times New Roman"/>
              </a:rPr>
              <a:t> itu </a:t>
            </a:r>
            <a:r>
              <a:rPr sz="1200" spc="-5" dirty="0">
                <a:latin typeface="Times New Roman"/>
                <a:cs typeface="Times New Roman"/>
              </a:rPr>
              <a:t>dilakukan</a:t>
            </a:r>
            <a:r>
              <a:rPr sz="1200" dirty="0">
                <a:latin typeface="Times New Roman"/>
                <a:cs typeface="Times New Roman"/>
              </a:rPr>
              <a:t> ?</a:t>
            </a:r>
            <a:endParaRPr sz="1200">
              <a:latin typeface="Times New Roman"/>
              <a:cs typeface="Times New Roman"/>
            </a:endParaRPr>
          </a:p>
          <a:p>
            <a:pPr marL="283210" marR="3444875" indent="-270510">
              <a:lnSpc>
                <a:spcPct val="143300"/>
              </a:lnSpc>
              <a:spcBef>
                <a:spcPts val="25"/>
              </a:spcBef>
              <a:buFont typeface="Wingdings"/>
              <a:buChar char=""/>
              <a:tabLst>
                <a:tab pos="282575" algn="l"/>
                <a:tab pos="283210" algn="l"/>
              </a:tabLst>
            </a:pPr>
            <a:r>
              <a:rPr sz="1200" dirty="0">
                <a:latin typeface="Times New Roman"/>
                <a:cs typeface="Times New Roman"/>
              </a:rPr>
              <a:t>2H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How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89296" y="4745108"/>
            <a:ext cx="39058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Bagaimana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langkah-langkah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menerapkan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tindakan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?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1933" y="4927988"/>
            <a:ext cx="5278755" cy="2653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210" marR="5080">
              <a:lnSpc>
                <a:spcPct val="1433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How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Much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Berapa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manfaat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diterima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implementasi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tindakan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itu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?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SISTEM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MANAJEMEN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OPERASIONAL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Manajer operasi mengelola proses transformasi yang menghasilkan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 dan jasa. Perubahan pada lingkungan sering kali memerlukan perubahan pada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sistem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operasi.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transformasi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mengubah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input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material,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energi,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tenaga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kerja, modal dan informasi menjadi </a:t>
            </a:r>
            <a:r>
              <a:rPr sz="1200" dirty="0">
                <a:latin typeface="Times New Roman"/>
                <a:cs typeface="Times New Roman"/>
              </a:rPr>
              <a:t>ouput </a:t>
            </a:r>
            <a:r>
              <a:rPr sz="1200" spc="-5" dirty="0">
                <a:latin typeface="Times New Roman"/>
                <a:cs typeface="Times New Roman"/>
              </a:rPr>
              <a:t>yaitu barang dan jasa yang dapat dilakukan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melalui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Operational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Management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System.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jelasnya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praktek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Operational 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Management System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dilihat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gambar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berikut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2" y="4226948"/>
            <a:ext cx="5278755" cy="441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Gambar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2 1 </a:t>
            </a:r>
            <a:r>
              <a:rPr sz="1200" spc="-5" dirty="0">
                <a:latin typeface="Times New Roman"/>
                <a:cs typeface="Times New Roman"/>
              </a:rPr>
              <a:t>Sistem Manajemen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-5" dirty="0">
                <a:latin typeface="Times New Roman"/>
                <a:cs typeface="Times New Roman"/>
              </a:rPr>
              <a:t>Keterangan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Gambar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>
              <a:lnSpc>
                <a:spcPct val="143300"/>
              </a:lnSpc>
              <a:buFont typeface="Wingdings"/>
              <a:buChar char="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perubahan</a:t>
            </a:r>
            <a:r>
              <a:rPr sz="1200" dirty="0">
                <a:latin typeface="Times New Roman"/>
                <a:cs typeface="Times New Roman"/>
              </a:rPr>
              <a:t> input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&amp;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output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terdiri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dirty="0">
                <a:latin typeface="Times New Roman"/>
                <a:cs typeface="Times New Roman"/>
              </a:rPr>
              <a:t> SDM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(TK</a:t>
            </a:r>
            <a:r>
              <a:rPr sz="1200" dirty="0">
                <a:latin typeface="Times New Roman"/>
                <a:cs typeface="Times New Roman"/>
              </a:rPr>
              <a:t> &amp;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Manajer),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Modal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(Peralatan</a:t>
            </a:r>
            <a:r>
              <a:rPr sz="1200" dirty="0">
                <a:latin typeface="Times New Roman"/>
                <a:cs typeface="Times New Roman"/>
              </a:rPr>
              <a:t> &amp; </a:t>
            </a:r>
            <a:r>
              <a:rPr sz="1200" spc="-5" dirty="0">
                <a:latin typeface="Times New Roman"/>
                <a:cs typeface="Times New Roman"/>
              </a:rPr>
              <a:t>Fasilitas),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Pembelian</a:t>
            </a:r>
            <a:r>
              <a:rPr sz="1200" dirty="0">
                <a:latin typeface="Times New Roman"/>
                <a:cs typeface="Times New Roman"/>
              </a:rPr>
              <a:t> BB &amp;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tanah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serta energi.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>
              <a:lnSpc>
                <a:spcPts val="2090"/>
              </a:lnSpc>
              <a:spcBef>
                <a:spcPts val="150"/>
              </a:spcBef>
              <a:buFont typeface="Wingdings"/>
              <a:buChar char="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Lingkaran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mewakili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dilalui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jasa,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orang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serta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dimana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 dilaksanakan.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445"/>
              </a:spcBef>
              <a:buFont typeface="Wingdings"/>
              <a:buChar char="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Tanda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panah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menunjukan</a:t>
            </a:r>
            <a:r>
              <a:rPr sz="1200" spc="4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arah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4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dilaksanakan.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Baik</a:t>
            </a:r>
            <a:r>
              <a:rPr sz="1200" spc="4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endParaRPr sz="1200">
              <a:latin typeface="Times New Roman"/>
              <a:cs typeface="Times New Roman"/>
            </a:endParaRPr>
          </a:p>
          <a:p>
            <a:pPr marL="283210" marR="5080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maupun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disektor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memiliki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berada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diluar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maupun didalam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>
              <a:lnSpc>
                <a:spcPct val="143300"/>
              </a:lnSpc>
              <a:spcBef>
                <a:spcPts val="25"/>
              </a:spcBef>
              <a:buFont typeface="Wingdings"/>
              <a:buChar char="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Garis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terputus-putus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mewakili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dua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input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khusus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partisipasi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kinerja informasi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berasal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dalam/diluar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b="1" spc="-5" dirty="0">
                <a:latin typeface="Times New Roman"/>
                <a:cs typeface="Times New Roman"/>
              </a:rPr>
              <a:t>MANAJEMEN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OPERASI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JASA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200" b="1" spc="-5" dirty="0">
                <a:latin typeface="Times New Roman"/>
                <a:cs typeface="Times New Roman"/>
              </a:rPr>
              <a:t>Pengertian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Jasa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pelayanan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(services)</a:t>
            </a:r>
            <a:r>
              <a:rPr sz="1200" i="1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didefinisikan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kegiatan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ekonomi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menghasilkan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waktu,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tempat,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bentuk,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kegunaan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psikologis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pelayanan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64008" y="1097798"/>
            <a:ext cx="5166163" cy="3075303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13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9390" cy="5024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45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juga </a:t>
            </a:r>
            <a:r>
              <a:rPr sz="1200" spc="-5" dirty="0">
                <a:latin typeface="Times New Roman"/>
                <a:cs typeface="Times New Roman"/>
              </a:rPr>
              <a:t>merupakan kegiatan, proses, dan interaksi, serta merupakan perubahan dalam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kondisi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sesuatu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kepemilikan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pelanggan.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input.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Selain</a:t>
            </a:r>
            <a:r>
              <a:rPr sz="1200" dirty="0">
                <a:latin typeface="Times New Roman"/>
                <a:cs typeface="Times New Roman"/>
              </a:rPr>
              <a:t> itu,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informasi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 </a:t>
            </a:r>
            <a:r>
              <a:rPr sz="1200" dirty="0">
                <a:latin typeface="Times New Roman"/>
                <a:cs typeface="Times New Roman"/>
              </a:rPr>
              <a:t>input juga </a:t>
            </a:r>
            <a:r>
              <a:rPr sz="1200" spc="-5" dirty="0">
                <a:latin typeface="Times New Roman"/>
                <a:cs typeface="Times New Roman"/>
              </a:rPr>
              <a:t>diperlukan dalam perusahaan jasa. </a:t>
            </a:r>
            <a:r>
              <a:rPr sz="1200" dirty="0">
                <a:latin typeface="Times New Roman"/>
                <a:cs typeface="Times New Roman"/>
              </a:rPr>
              <a:t>Industri </a:t>
            </a:r>
            <a:r>
              <a:rPr sz="1200" spc="-5" dirty="0">
                <a:latin typeface="Times New Roman"/>
                <a:cs typeface="Times New Roman"/>
              </a:rPr>
              <a:t>jasa </a:t>
            </a:r>
            <a:r>
              <a:rPr sz="1200" dirty="0">
                <a:latin typeface="Times New Roman"/>
                <a:cs typeface="Times New Roman"/>
              </a:rPr>
              <a:t>juga </a:t>
            </a:r>
            <a:r>
              <a:rPr sz="1200" spc="-5" dirty="0">
                <a:latin typeface="Times New Roman"/>
                <a:cs typeface="Times New Roman"/>
              </a:rPr>
              <a:t>dapat diukur </a:t>
            </a:r>
            <a:r>
              <a:rPr sz="1200" dirty="0">
                <a:latin typeface="Times New Roman"/>
                <a:cs typeface="Times New Roman"/>
              </a:rPr>
              <a:t> sama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industri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manufaktur,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produktivitas,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kualitas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pelayanan,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dan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45"/>
              </a:spcBef>
            </a:pPr>
            <a:r>
              <a:rPr sz="1200" b="1" spc="-5" dirty="0">
                <a:latin typeface="Times New Roman"/>
                <a:cs typeface="Times New Roman"/>
              </a:rPr>
              <a:t>efisiensi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300"/>
              </a:lnSpc>
              <a:buAutoNum type="arabicPeriod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Produktivitas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meliputi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produktivitas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pelayanan,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pengukuran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produktivitas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pelayanan,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keterkaitan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produktivitas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pelayanan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kualitas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pelayanan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keuntungannya,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serta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bagaimana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meningkatkan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produktivitas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endParaRPr sz="1200">
              <a:latin typeface="Times New Roman"/>
              <a:cs typeface="Times New Roman"/>
            </a:endParaRPr>
          </a:p>
          <a:p>
            <a:pPr marL="283210" algn="just">
              <a:lnSpc>
                <a:spcPct val="100000"/>
              </a:lnSpc>
              <a:spcBef>
                <a:spcPts val="650"/>
              </a:spcBef>
            </a:pPr>
            <a:r>
              <a:rPr sz="1200" spc="-5" dirty="0">
                <a:latin typeface="Times New Roman"/>
                <a:cs typeface="Times New Roman"/>
              </a:rPr>
              <a:t>memperbaiki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kualitas.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300"/>
              </a:lnSpc>
              <a:buFont typeface="Times New Roman"/>
              <a:buAutoNum type="arabicPeriod" startAt="2"/>
              <a:tabLst>
                <a:tab pos="321310" algn="l"/>
              </a:tabLst>
            </a:pPr>
            <a:r>
              <a:rPr dirty="0"/>
              <a:t>	</a:t>
            </a:r>
            <a:r>
              <a:rPr sz="1200" spc="-5" dirty="0">
                <a:latin typeface="Times New Roman"/>
                <a:cs typeface="Times New Roman"/>
              </a:rPr>
              <a:t>Kualitas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pelayanan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sinonim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kepuasan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Hal</a:t>
            </a:r>
            <a:r>
              <a:rPr sz="1200" dirty="0">
                <a:latin typeface="Times New Roman"/>
                <a:cs typeface="Times New Roman"/>
              </a:rPr>
              <a:t> ini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didukung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spesifikasi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pelayanan,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penentuan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mekanisme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mengendalikan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pelayanan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mencakup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perilaku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karyawan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endParaRPr sz="1200">
              <a:latin typeface="Times New Roman"/>
              <a:cs typeface="Times New Roman"/>
            </a:endParaRPr>
          </a:p>
          <a:p>
            <a:pPr marL="283210" algn="just">
              <a:lnSpc>
                <a:spcPct val="100000"/>
              </a:lnSpc>
              <a:spcBef>
                <a:spcPts val="650"/>
              </a:spcBef>
            </a:pPr>
            <a:r>
              <a:rPr sz="1200" spc="-5" dirty="0">
                <a:latin typeface="Times New Roman"/>
                <a:cs typeface="Times New Roman"/>
              </a:rPr>
              <a:t>bagaimana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mengelola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pelayanan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agar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sesuai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spesifikasi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ditetapkan.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300"/>
              </a:lnSpc>
              <a:buAutoNum type="arabicPeriod" startAt="3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Efisiensi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pemetaan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umum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pendekatan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digunakan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agar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memberikan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pelayanan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sesuai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harapan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pelanggan.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Hal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disebabkan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kepuasan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loyalitas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endParaRPr sz="1200">
              <a:latin typeface="Times New Roman"/>
              <a:cs typeface="Times New Roman"/>
            </a:endParaRPr>
          </a:p>
          <a:p>
            <a:pPr marL="28321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merupakan kemampuan penting suatu organisasi jasa untuk menanggapi secara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efektif kebutuhan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14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1063124"/>
            <a:ext cx="27425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Gambar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2 2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Gambar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Sistem Pelayanan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31933" y="5979548"/>
            <a:ext cx="5278755" cy="107696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25"/>
              </a:spcBef>
            </a:pPr>
            <a:r>
              <a:rPr sz="1200" b="1" dirty="0">
                <a:latin typeface="Times New Roman"/>
                <a:cs typeface="Times New Roman"/>
              </a:rPr>
              <a:t>EVALUASI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DAN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PENGENDALIAN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penilaian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pelaksanaan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aktivitas-aktivitas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pemantauan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terhadap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hasil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kinerja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diperoleh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berdasarkan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perbandingan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antara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kinerja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1200" spc="-5" dirty="0">
                <a:latin typeface="Times New Roman"/>
                <a:cs typeface="Times New Roman"/>
              </a:rPr>
              <a:t>sesungguhnya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kinerja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diinginkan.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130063" y="3654285"/>
            <a:ext cx="76200" cy="457200"/>
          </a:xfrm>
          <a:custGeom>
            <a:avLst/>
            <a:gdLst/>
            <a:ahLst/>
            <a:cxnLst/>
            <a:rect l="l" t="t" r="r" b="b"/>
            <a:pathLst>
              <a:path w="76200" h="457200">
                <a:moveTo>
                  <a:pt x="33337" y="381000"/>
                </a:moveTo>
                <a:lnTo>
                  <a:pt x="0" y="381001"/>
                </a:lnTo>
                <a:lnTo>
                  <a:pt x="38100" y="457200"/>
                </a:lnTo>
                <a:lnTo>
                  <a:pt x="69849" y="393701"/>
                </a:lnTo>
                <a:lnTo>
                  <a:pt x="33337" y="393701"/>
                </a:lnTo>
                <a:lnTo>
                  <a:pt x="33337" y="381000"/>
                </a:lnTo>
                <a:close/>
              </a:path>
              <a:path w="76200" h="457200">
                <a:moveTo>
                  <a:pt x="42862" y="381000"/>
                </a:moveTo>
                <a:lnTo>
                  <a:pt x="33337" y="381000"/>
                </a:lnTo>
                <a:lnTo>
                  <a:pt x="33337" y="393701"/>
                </a:lnTo>
                <a:lnTo>
                  <a:pt x="42862" y="393701"/>
                </a:lnTo>
                <a:lnTo>
                  <a:pt x="42862" y="381000"/>
                </a:lnTo>
                <a:close/>
              </a:path>
              <a:path w="76200" h="457200">
                <a:moveTo>
                  <a:pt x="76200" y="381000"/>
                </a:moveTo>
                <a:lnTo>
                  <a:pt x="42862" y="381000"/>
                </a:lnTo>
                <a:lnTo>
                  <a:pt x="42862" y="393701"/>
                </a:lnTo>
                <a:lnTo>
                  <a:pt x="69849" y="393701"/>
                </a:lnTo>
                <a:lnTo>
                  <a:pt x="76200" y="381000"/>
                </a:lnTo>
                <a:close/>
              </a:path>
              <a:path w="76200" h="457200">
                <a:moveTo>
                  <a:pt x="42861" y="0"/>
                </a:moveTo>
                <a:lnTo>
                  <a:pt x="33336" y="0"/>
                </a:lnTo>
                <a:lnTo>
                  <a:pt x="33337" y="381000"/>
                </a:lnTo>
                <a:lnTo>
                  <a:pt x="42862" y="381000"/>
                </a:lnTo>
                <a:lnTo>
                  <a:pt x="4286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322606" y="1473061"/>
            <a:ext cx="1642110" cy="51435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233679" marR="146050" indent="-82550">
              <a:lnSpc>
                <a:spcPts val="1390"/>
              </a:lnSpc>
              <a:spcBef>
                <a:spcPts val="390"/>
              </a:spcBef>
            </a:pPr>
            <a:r>
              <a:rPr sz="1200" spc="-5" dirty="0">
                <a:latin typeface="Times New Roman"/>
                <a:cs typeface="Times New Roman"/>
              </a:rPr>
              <a:t>Organisasi Jasa, </a:t>
            </a:r>
            <a:r>
              <a:rPr sz="1200" spc="-10" dirty="0">
                <a:latin typeface="Times New Roman"/>
                <a:cs typeface="Times New Roman"/>
              </a:rPr>
              <a:t>Misi,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Strategi,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Kebijakan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21668" y="1520686"/>
            <a:ext cx="1052195" cy="46672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50800" rIns="0" bIns="0" rtlCol="0">
            <a:spAutoFit/>
          </a:bodyPr>
          <a:lstStyle/>
          <a:p>
            <a:pPr marL="96520" marR="280035">
              <a:lnSpc>
                <a:spcPts val="1390"/>
              </a:lnSpc>
              <a:spcBef>
                <a:spcPts val="400"/>
              </a:spcBef>
            </a:pPr>
            <a:r>
              <a:rPr sz="1200" spc="-5" dirty="0">
                <a:latin typeface="Times New Roman"/>
                <a:cs typeface="Times New Roman"/>
              </a:rPr>
              <a:t>Ke</a:t>
            </a:r>
            <a:r>
              <a:rPr sz="1200" dirty="0">
                <a:latin typeface="Times New Roman"/>
                <a:cs typeface="Times New Roman"/>
              </a:rPr>
              <a:t>butuh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 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26660" y="1473061"/>
            <a:ext cx="1258570" cy="46672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259715">
              <a:lnSpc>
                <a:spcPct val="100000"/>
              </a:lnSpc>
              <a:spcBef>
                <a:spcPts val="325"/>
              </a:spcBef>
            </a:pPr>
            <a:r>
              <a:rPr sz="1200" spc="-5" dirty="0">
                <a:latin typeface="Times New Roman"/>
                <a:cs typeface="Times New Roman"/>
              </a:rPr>
              <a:t>Lingkungan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706056" y="2301735"/>
            <a:ext cx="963930" cy="37147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330"/>
              </a:spcBef>
            </a:pPr>
            <a:r>
              <a:rPr sz="1200" spc="-5" dirty="0">
                <a:latin typeface="Times New Roman"/>
                <a:cs typeface="Times New Roman"/>
              </a:rPr>
              <a:t>Operasi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21668" y="2301735"/>
            <a:ext cx="963930" cy="37147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30"/>
              </a:spcBef>
            </a:pPr>
            <a:r>
              <a:rPr sz="1200" spc="-5" dirty="0">
                <a:latin typeface="Times New Roman"/>
                <a:cs typeface="Times New Roman"/>
              </a:rPr>
              <a:t>Pemasaran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26660" y="2254110"/>
            <a:ext cx="963930" cy="37147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320"/>
              </a:spcBef>
            </a:pPr>
            <a:r>
              <a:rPr sz="1200" spc="-5" dirty="0">
                <a:latin typeface="Times New Roman"/>
                <a:cs typeface="Times New Roman"/>
              </a:rPr>
              <a:t>SDM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253783" y="3158985"/>
            <a:ext cx="2005964" cy="4953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6355" rIns="0" bIns="0" rtlCol="0">
            <a:spAutoFit/>
          </a:bodyPr>
          <a:lstStyle/>
          <a:p>
            <a:pPr marL="363220" marR="186690" indent="-173990">
              <a:lnSpc>
                <a:spcPts val="1420"/>
              </a:lnSpc>
              <a:spcBef>
                <a:spcPts val="365"/>
              </a:spcBef>
            </a:pPr>
            <a:r>
              <a:rPr sz="1200" spc="-5" dirty="0">
                <a:latin typeface="Times New Roman"/>
                <a:cs typeface="Times New Roman"/>
              </a:rPr>
              <a:t>Desain Paket Pelayanan </a:t>
            </a:r>
            <a:r>
              <a:rPr sz="1200" dirty="0">
                <a:latin typeface="Times New Roman"/>
                <a:cs typeface="Times New Roman"/>
              </a:rPr>
              <a:t>&amp;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Sistem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Penyampaian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21668" y="4111485"/>
            <a:ext cx="1052195" cy="73342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96520" marR="112395">
              <a:lnSpc>
                <a:spcPct val="96700"/>
              </a:lnSpc>
              <a:spcBef>
                <a:spcPts val="360"/>
              </a:spcBef>
            </a:pP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&amp;/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 </a:t>
            </a:r>
            <a:r>
              <a:rPr sz="1200" spc="-10" dirty="0">
                <a:latin typeface="Times New Roman"/>
                <a:cs typeface="Times New Roman"/>
              </a:rPr>
              <a:t>asset </a:t>
            </a:r>
            <a:r>
              <a:rPr sz="1200" spc="-5" dirty="0">
                <a:latin typeface="Times New Roman"/>
                <a:cs typeface="Times New Roman"/>
              </a:rPr>
              <a:t> pelanggan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16166" y="4106722"/>
            <a:ext cx="1641640" cy="1695450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3504064" y="4138556"/>
            <a:ext cx="1299845" cy="116840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>
              <a:lnSpc>
                <a:spcPts val="1370"/>
              </a:lnSpc>
              <a:spcBef>
                <a:spcPts val="204"/>
              </a:spcBef>
            </a:pPr>
            <a:r>
              <a:rPr sz="1200" spc="-5" dirty="0">
                <a:latin typeface="Times New Roman"/>
                <a:cs typeface="Times New Roman"/>
              </a:rPr>
              <a:t>Sistem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Penyampaian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Jasa</a:t>
            </a:r>
            <a:endParaRPr sz="1200">
              <a:latin typeface="Times New Roman"/>
              <a:cs typeface="Times New Roman"/>
            </a:endParaRPr>
          </a:p>
          <a:p>
            <a:pPr marL="12700" marR="364490">
              <a:lnSpc>
                <a:spcPct val="106700"/>
              </a:lnSpc>
              <a:spcBef>
                <a:spcPts val="155"/>
              </a:spcBef>
            </a:pPr>
            <a:r>
              <a:rPr sz="1200" spc="-5" dirty="0">
                <a:latin typeface="Times New Roman"/>
                <a:cs typeface="Times New Roman"/>
              </a:rPr>
              <a:t>Ruang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Depan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Penyedia </a:t>
            </a:r>
            <a:r>
              <a:rPr sz="1200" spc="-10" dirty="0">
                <a:latin typeface="Times New Roman"/>
                <a:cs typeface="Times New Roman"/>
              </a:rPr>
              <a:t>Jasa </a:t>
            </a:r>
            <a:r>
              <a:rPr sz="1200" spc="-5" dirty="0">
                <a:latin typeface="Times New Roman"/>
                <a:cs typeface="Times New Roman"/>
              </a:rPr>
              <a:t> Ruang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90"/>
              </a:lnSpc>
            </a:pPr>
            <a:r>
              <a:rPr sz="1200" spc="-5" dirty="0">
                <a:latin typeface="Times New Roman"/>
                <a:cs typeface="Times New Roman"/>
              </a:rPr>
              <a:t>Belakang:Personil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544644" y="4111485"/>
            <a:ext cx="1052195" cy="107632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96520" marR="97155">
              <a:lnSpc>
                <a:spcPct val="96100"/>
              </a:lnSpc>
              <a:spcBef>
                <a:spcPts val="370"/>
              </a:spcBef>
            </a:pPr>
            <a:r>
              <a:rPr sz="1200" spc="-5" dirty="0">
                <a:latin typeface="Times New Roman"/>
                <a:cs typeface="Times New Roman"/>
              </a:rPr>
              <a:t>Meningkatka </a:t>
            </a:r>
            <a:r>
              <a:rPr sz="1200" dirty="0">
                <a:latin typeface="Times New Roman"/>
                <a:cs typeface="Times New Roman"/>
              </a:rPr>
              <a:t> n </a:t>
            </a:r>
            <a:r>
              <a:rPr sz="1200" spc="-5" dirty="0">
                <a:latin typeface="Times New Roman"/>
                <a:cs typeface="Times New Roman"/>
              </a:rPr>
              <a:t>Pelanggan </a:t>
            </a:r>
            <a:r>
              <a:rPr sz="1200" dirty="0">
                <a:latin typeface="Times New Roman"/>
                <a:cs typeface="Times New Roman"/>
              </a:rPr>
              <a:t> &amp;/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Aset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673694" y="1711186"/>
            <a:ext cx="648970" cy="76200"/>
          </a:xfrm>
          <a:custGeom>
            <a:avLst/>
            <a:gdLst/>
            <a:ahLst/>
            <a:cxnLst/>
            <a:rect l="l" t="t" r="r" b="b"/>
            <a:pathLst>
              <a:path w="648970" h="76200">
                <a:moveTo>
                  <a:pt x="572713" y="42862"/>
                </a:moveTo>
                <a:lnTo>
                  <a:pt x="572712" y="76200"/>
                </a:lnTo>
                <a:lnTo>
                  <a:pt x="639387" y="42862"/>
                </a:lnTo>
                <a:lnTo>
                  <a:pt x="572713" y="42862"/>
                </a:lnTo>
                <a:close/>
              </a:path>
              <a:path w="648970" h="76200">
                <a:moveTo>
                  <a:pt x="572713" y="33337"/>
                </a:moveTo>
                <a:lnTo>
                  <a:pt x="572713" y="42862"/>
                </a:lnTo>
                <a:lnTo>
                  <a:pt x="585414" y="42862"/>
                </a:lnTo>
                <a:lnTo>
                  <a:pt x="585414" y="33337"/>
                </a:lnTo>
                <a:lnTo>
                  <a:pt x="572713" y="33337"/>
                </a:lnTo>
                <a:close/>
              </a:path>
              <a:path w="648970" h="76200">
                <a:moveTo>
                  <a:pt x="572714" y="0"/>
                </a:moveTo>
                <a:lnTo>
                  <a:pt x="572713" y="33337"/>
                </a:lnTo>
                <a:lnTo>
                  <a:pt x="585414" y="33337"/>
                </a:lnTo>
                <a:lnTo>
                  <a:pt x="585414" y="42862"/>
                </a:lnTo>
                <a:lnTo>
                  <a:pt x="639390" y="42861"/>
                </a:lnTo>
                <a:lnTo>
                  <a:pt x="648912" y="38100"/>
                </a:lnTo>
                <a:lnTo>
                  <a:pt x="572714" y="0"/>
                </a:lnTo>
                <a:close/>
              </a:path>
              <a:path w="648970" h="76200">
                <a:moveTo>
                  <a:pt x="0" y="33336"/>
                </a:moveTo>
                <a:lnTo>
                  <a:pt x="0" y="42861"/>
                </a:lnTo>
                <a:lnTo>
                  <a:pt x="572713" y="42862"/>
                </a:lnTo>
                <a:lnTo>
                  <a:pt x="572713" y="33337"/>
                </a:lnTo>
                <a:lnTo>
                  <a:pt x="0" y="333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964555" y="1711186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79" h="76200">
                <a:moveTo>
                  <a:pt x="76200" y="0"/>
                </a:moveTo>
                <a:lnTo>
                  <a:pt x="0" y="38100"/>
                </a:lnTo>
                <a:lnTo>
                  <a:pt x="76200" y="76200"/>
                </a:lnTo>
                <a:lnTo>
                  <a:pt x="76200" y="42862"/>
                </a:lnTo>
                <a:lnTo>
                  <a:pt x="63500" y="42862"/>
                </a:lnTo>
                <a:lnTo>
                  <a:pt x="63500" y="33337"/>
                </a:lnTo>
                <a:lnTo>
                  <a:pt x="76200" y="33337"/>
                </a:lnTo>
                <a:lnTo>
                  <a:pt x="76200" y="0"/>
                </a:lnTo>
                <a:close/>
              </a:path>
              <a:path w="462279" h="76200">
                <a:moveTo>
                  <a:pt x="76200" y="33337"/>
                </a:moveTo>
                <a:lnTo>
                  <a:pt x="63500" y="33337"/>
                </a:lnTo>
                <a:lnTo>
                  <a:pt x="63500" y="42862"/>
                </a:lnTo>
                <a:lnTo>
                  <a:pt x="76200" y="42862"/>
                </a:lnTo>
                <a:lnTo>
                  <a:pt x="76200" y="33337"/>
                </a:lnTo>
                <a:close/>
              </a:path>
              <a:path w="462279" h="76200">
                <a:moveTo>
                  <a:pt x="76200" y="42862"/>
                </a:moveTo>
                <a:lnTo>
                  <a:pt x="63500" y="42862"/>
                </a:lnTo>
                <a:lnTo>
                  <a:pt x="76200" y="42862"/>
                </a:lnTo>
                <a:close/>
              </a:path>
              <a:path w="462279" h="76200">
                <a:moveTo>
                  <a:pt x="462104" y="33336"/>
                </a:moveTo>
                <a:lnTo>
                  <a:pt x="76200" y="33337"/>
                </a:lnTo>
                <a:lnTo>
                  <a:pt x="76200" y="42862"/>
                </a:lnTo>
                <a:lnTo>
                  <a:pt x="462104" y="42861"/>
                </a:lnTo>
                <a:lnTo>
                  <a:pt x="462104" y="333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23100" y="1982757"/>
            <a:ext cx="1446530" cy="340360"/>
          </a:xfrm>
          <a:custGeom>
            <a:avLst/>
            <a:gdLst/>
            <a:ahLst/>
            <a:cxnLst/>
            <a:rect l="l" t="t" r="r" b="b"/>
            <a:pathLst>
              <a:path w="1446529" h="340360">
                <a:moveTo>
                  <a:pt x="66363" y="265555"/>
                </a:moveTo>
                <a:lnTo>
                  <a:pt x="0" y="318978"/>
                </a:lnTo>
                <a:lnTo>
                  <a:pt x="82556" y="340014"/>
                </a:lnTo>
                <a:lnTo>
                  <a:pt x="76059" y="310137"/>
                </a:lnTo>
                <a:lnTo>
                  <a:pt x="63061" y="310137"/>
                </a:lnTo>
                <a:lnTo>
                  <a:pt x="61037" y="300831"/>
                </a:lnTo>
                <a:lnTo>
                  <a:pt x="73448" y="298132"/>
                </a:lnTo>
                <a:lnTo>
                  <a:pt x="66363" y="265555"/>
                </a:lnTo>
                <a:close/>
              </a:path>
              <a:path w="1446529" h="340360">
                <a:moveTo>
                  <a:pt x="73448" y="298132"/>
                </a:moveTo>
                <a:lnTo>
                  <a:pt x="61037" y="300831"/>
                </a:lnTo>
                <a:lnTo>
                  <a:pt x="63061" y="310137"/>
                </a:lnTo>
                <a:lnTo>
                  <a:pt x="75472" y="307438"/>
                </a:lnTo>
                <a:lnTo>
                  <a:pt x="73448" y="298132"/>
                </a:lnTo>
                <a:close/>
              </a:path>
              <a:path w="1446529" h="340360">
                <a:moveTo>
                  <a:pt x="75472" y="307438"/>
                </a:moveTo>
                <a:lnTo>
                  <a:pt x="63061" y="310137"/>
                </a:lnTo>
                <a:lnTo>
                  <a:pt x="76059" y="310137"/>
                </a:lnTo>
                <a:lnTo>
                  <a:pt x="75472" y="307438"/>
                </a:lnTo>
                <a:close/>
              </a:path>
              <a:path w="1446529" h="340360">
                <a:moveTo>
                  <a:pt x="1444294" y="0"/>
                </a:moveTo>
                <a:lnTo>
                  <a:pt x="73448" y="298132"/>
                </a:lnTo>
                <a:lnTo>
                  <a:pt x="75472" y="307438"/>
                </a:lnTo>
                <a:lnTo>
                  <a:pt x="1446319" y="9307"/>
                </a:lnTo>
                <a:lnTo>
                  <a:pt x="144429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668635" y="1982745"/>
            <a:ext cx="1299845" cy="293370"/>
          </a:xfrm>
          <a:custGeom>
            <a:avLst/>
            <a:gdLst/>
            <a:ahLst/>
            <a:cxnLst/>
            <a:rect l="l" t="t" r="r" b="b"/>
            <a:pathLst>
              <a:path w="1299845" h="293369">
                <a:moveTo>
                  <a:pt x="1223840" y="260699"/>
                </a:moveTo>
                <a:lnTo>
                  <a:pt x="1217133" y="293354"/>
                </a:lnTo>
                <a:lnTo>
                  <a:pt x="1299441" y="271364"/>
                </a:lnTo>
                <a:lnTo>
                  <a:pt x="1289124" y="263254"/>
                </a:lnTo>
                <a:lnTo>
                  <a:pt x="1236281" y="263254"/>
                </a:lnTo>
                <a:lnTo>
                  <a:pt x="1223840" y="260699"/>
                </a:lnTo>
                <a:close/>
              </a:path>
              <a:path w="1299845" h="293369">
                <a:moveTo>
                  <a:pt x="1225756" y="251369"/>
                </a:moveTo>
                <a:lnTo>
                  <a:pt x="1223840" y="260699"/>
                </a:lnTo>
                <a:lnTo>
                  <a:pt x="1236281" y="263254"/>
                </a:lnTo>
                <a:lnTo>
                  <a:pt x="1238197" y="253925"/>
                </a:lnTo>
                <a:lnTo>
                  <a:pt x="1225756" y="251369"/>
                </a:lnTo>
                <a:close/>
              </a:path>
              <a:path w="1299845" h="293369">
                <a:moveTo>
                  <a:pt x="1232463" y="218713"/>
                </a:moveTo>
                <a:lnTo>
                  <a:pt x="1225756" y="251369"/>
                </a:lnTo>
                <a:lnTo>
                  <a:pt x="1238197" y="253925"/>
                </a:lnTo>
                <a:lnTo>
                  <a:pt x="1236281" y="263254"/>
                </a:lnTo>
                <a:lnTo>
                  <a:pt x="1289124" y="263254"/>
                </a:lnTo>
                <a:lnTo>
                  <a:pt x="1232463" y="218713"/>
                </a:lnTo>
                <a:close/>
              </a:path>
              <a:path w="1299845" h="293369">
                <a:moveTo>
                  <a:pt x="1916" y="0"/>
                </a:moveTo>
                <a:lnTo>
                  <a:pt x="0" y="9330"/>
                </a:lnTo>
                <a:lnTo>
                  <a:pt x="1223840" y="260699"/>
                </a:lnTo>
                <a:lnTo>
                  <a:pt x="1225756" y="251369"/>
                </a:lnTo>
                <a:lnTo>
                  <a:pt x="191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130063" y="2673210"/>
            <a:ext cx="76200" cy="485775"/>
          </a:xfrm>
          <a:custGeom>
            <a:avLst/>
            <a:gdLst/>
            <a:ahLst/>
            <a:cxnLst/>
            <a:rect l="l" t="t" r="r" b="b"/>
            <a:pathLst>
              <a:path w="76200" h="485775">
                <a:moveTo>
                  <a:pt x="33337" y="409575"/>
                </a:moveTo>
                <a:lnTo>
                  <a:pt x="0" y="409576"/>
                </a:lnTo>
                <a:lnTo>
                  <a:pt x="38100" y="485775"/>
                </a:lnTo>
                <a:lnTo>
                  <a:pt x="69850" y="422275"/>
                </a:lnTo>
                <a:lnTo>
                  <a:pt x="33337" y="422275"/>
                </a:lnTo>
                <a:lnTo>
                  <a:pt x="33337" y="409575"/>
                </a:lnTo>
                <a:close/>
              </a:path>
              <a:path w="76200" h="485775">
                <a:moveTo>
                  <a:pt x="42862" y="409575"/>
                </a:moveTo>
                <a:lnTo>
                  <a:pt x="33337" y="409575"/>
                </a:lnTo>
                <a:lnTo>
                  <a:pt x="33337" y="422275"/>
                </a:lnTo>
                <a:lnTo>
                  <a:pt x="42862" y="422275"/>
                </a:lnTo>
                <a:lnTo>
                  <a:pt x="42862" y="409575"/>
                </a:lnTo>
                <a:close/>
              </a:path>
              <a:path w="76200" h="485775">
                <a:moveTo>
                  <a:pt x="76200" y="409575"/>
                </a:moveTo>
                <a:lnTo>
                  <a:pt x="42862" y="409575"/>
                </a:lnTo>
                <a:lnTo>
                  <a:pt x="42862" y="422275"/>
                </a:lnTo>
                <a:lnTo>
                  <a:pt x="69850" y="422275"/>
                </a:lnTo>
                <a:lnTo>
                  <a:pt x="76200" y="409575"/>
                </a:lnTo>
                <a:close/>
              </a:path>
              <a:path w="76200" h="485775">
                <a:moveTo>
                  <a:pt x="42861" y="0"/>
                </a:moveTo>
                <a:lnTo>
                  <a:pt x="33336" y="0"/>
                </a:lnTo>
                <a:lnTo>
                  <a:pt x="33337" y="409575"/>
                </a:lnTo>
                <a:lnTo>
                  <a:pt x="42862" y="409575"/>
                </a:lnTo>
                <a:lnTo>
                  <a:pt x="4286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120510" y="2669214"/>
            <a:ext cx="1133475" cy="737870"/>
          </a:xfrm>
          <a:custGeom>
            <a:avLst/>
            <a:gdLst/>
            <a:ahLst/>
            <a:cxnLst/>
            <a:rect l="l" t="t" r="r" b="b"/>
            <a:pathLst>
              <a:path w="1133475" h="737870">
                <a:moveTo>
                  <a:pt x="1066753" y="699948"/>
                </a:moveTo>
                <a:lnTo>
                  <a:pt x="1048611" y="727917"/>
                </a:lnTo>
                <a:lnTo>
                  <a:pt x="1133273" y="737420"/>
                </a:lnTo>
                <a:lnTo>
                  <a:pt x="1115296" y="706860"/>
                </a:lnTo>
                <a:lnTo>
                  <a:pt x="1077408" y="706860"/>
                </a:lnTo>
                <a:lnTo>
                  <a:pt x="1066753" y="699948"/>
                </a:lnTo>
                <a:close/>
              </a:path>
              <a:path w="1133475" h="737870">
                <a:moveTo>
                  <a:pt x="1071936" y="691958"/>
                </a:moveTo>
                <a:lnTo>
                  <a:pt x="1066753" y="699948"/>
                </a:lnTo>
                <a:lnTo>
                  <a:pt x="1077408" y="706860"/>
                </a:lnTo>
                <a:lnTo>
                  <a:pt x="1082591" y="698869"/>
                </a:lnTo>
                <a:lnTo>
                  <a:pt x="1071936" y="691958"/>
                </a:lnTo>
                <a:close/>
              </a:path>
              <a:path w="1133475" h="737870">
                <a:moveTo>
                  <a:pt x="1090079" y="663989"/>
                </a:moveTo>
                <a:lnTo>
                  <a:pt x="1071936" y="691958"/>
                </a:lnTo>
                <a:lnTo>
                  <a:pt x="1082591" y="698869"/>
                </a:lnTo>
                <a:lnTo>
                  <a:pt x="1077408" y="706860"/>
                </a:lnTo>
                <a:lnTo>
                  <a:pt x="1115296" y="706860"/>
                </a:lnTo>
                <a:lnTo>
                  <a:pt x="1090079" y="663989"/>
                </a:lnTo>
                <a:close/>
              </a:path>
              <a:path w="1133475" h="737870">
                <a:moveTo>
                  <a:pt x="5182" y="0"/>
                </a:moveTo>
                <a:lnTo>
                  <a:pt x="0" y="7992"/>
                </a:lnTo>
                <a:lnTo>
                  <a:pt x="1066753" y="699948"/>
                </a:lnTo>
                <a:lnTo>
                  <a:pt x="1071936" y="691958"/>
                </a:lnTo>
                <a:lnTo>
                  <a:pt x="518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585206" y="2435734"/>
            <a:ext cx="1121410" cy="84455"/>
          </a:xfrm>
          <a:custGeom>
            <a:avLst/>
            <a:gdLst/>
            <a:ahLst/>
            <a:cxnLst/>
            <a:rect l="l" t="t" r="r" b="b"/>
            <a:pathLst>
              <a:path w="1121410" h="84455">
                <a:moveTo>
                  <a:pt x="1044976" y="8230"/>
                </a:moveTo>
                <a:lnTo>
                  <a:pt x="1044692" y="41567"/>
                </a:lnTo>
                <a:lnTo>
                  <a:pt x="1057393" y="41675"/>
                </a:lnTo>
                <a:lnTo>
                  <a:pt x="1057311" y="51198"/>
                </a:lnTo>
                <a:lnTo>
                  <a:pt x="1044611" y="51198"/>
                </a:lnTo>
                <a:lnTo>
                  <a:pt x="1044328" y="84428"/>
                </a:lnTo>
                <a:lnTo>
                  <a:pt x="1112222" y="51198"/>
                </a:lnTo>
                <a:lnTo>
                  <a:pt x="1057311" y="51198"/>
                </a:lnTo>
                <a:lnTo>
                  <a:pt x="1112442" y="51090"/>
                </a:lnTo>
                <a:lnTo>
                  <a:pt x="1120849" y="46976"/>
                </a:lnTo>
                <a:lnTo>
                  <a:pt x="1044976" y="8230"/>
                </a:lnTo>
                <a:close/>
              </a:path>
              <a:path w="1121410" h="84455">
                <a:moveTo>
                  <a:pt x="76520" y="0"/>
                </a:moveTo>
                <a:lnTo>
                  <a:pt x="0" y="37451"/>
                </a:lnTo>
                <a:lnTo>
                  <a:pt x="75873" y="76197"/>
                </a:lnTo>
                <a:lnTo>
                  <a:pt x="76156" y="42861"/>
                </a:lnTo>
                <a:lnTo>
                  <a:pt x="63458" y="42753"/>
                </a:lnTo>
                <a:lnTo>
                  <a:pt x="63538" y="33229"/>
                </a:lnTo>
                <a:lnTo>
                  <a:pt x="76238" y="33229"/>
                </a:lnTo>
                <a:lnTo>
                  <a:pt x="76520" y="0"/>
                </a:lnTo>
                <a:close/>
              </a:path>
              <a:path w="1121410" h="84455">
                <a:moveTo>
                  <a:pt x="1044692" y="41567"/>
                </a:moveTo>
                <a:lnTo>
                  <a:pt x="1044611" y="51090"/>
                </a:lnTo>
                <a:lnTo>
                  <a:pt x="1057311" y="51198"/>
                </a:lnTo>
                <a:lnTo>
                  <a:pt x="1057393" y="41675"/>
                </a:lnTo>
                <a:lnTo>
                  <a:pt x="1044692" y="41567"/>
                </a:lnTo>
                <a:close/>
              </a:path>
              <a:path w="1121410" h="84455">
                <a:moveTo>
                  <a:pt x="76237" y="33337"/>
                </a:moveTo>
                <a:lnTo>
                  <a:pt x="76156" y="42861"/>
                </a:lnTo>
                <a:lnTo>
                  <a:pt x="1044611" y="51090"/>
                </a:lnTo>
                <a:lnTo>
                  <a:pt x="1044692" y="41567"/>
                </a:lnTo>
                <a:lnTo>
                  <a:pt x="76237" y="33337"/>
                </a:lnTo>
                <a:close/>
              </a:path>
              <a:path w="1121410" h="84455">
                <a:moveTo>
                  <a:pt x="63538" y="33229"/>
                </a:moveTo>
                <a:lnTo>
                  <a:pt x="63458" y="42753"/>
                </a:lnTo>
                <a:lnTo>
                  <a:pt x="76156" y="42861"/>
                </a:lnTo>
                <a:lnTo>
                  <a:pt x="76237" y="33337"/>
                </a:lnTo>
                <a:lnTo>
                  <a:pt x="63538" y="33229"/>
                </a:lnTo>
                <a:close/>
              </a:path>
              <a:path w="1121410" h="84455">
                <a:moveTo>
                  <a:pt x="76238" y="33229"/>
                </a:moveTo>
                <a:lnTo>
                  <a:pt x="63538" y="33229"/>
                </a:lnTo>
                <a:lnTo>
                  <a:pt x="76237" y="333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669594" y="2435086"/>
            <a:ext cx="757555" cy="76200"/>
          </a:xfrm>
          <a:custGeom>
            <a:avLst/>
            <a:gdLst/>
            <a:ahLst/>
            <a:cxnLst/>
            <a:rect l="l" t="t" r="r" b="b"/>
            <a:pathLst>
              <a:path w="757554" h="76200">
                <a:moveTo>
                  <a:pt x="76200" y="0"/>
                </a:moveTo>
                <a:lnTo>
                  <a:pt x="0" y="38098"/>
                </a:lnTo>
                <a:lnTo>
                  <a:pt x="76200" y="76200"/>
                </a:lnTo>
                <a:lnTo>
                  <a:pt x="76200" y="42862"/>
                </a:lnTo>
                <a:lnTo>
                  <a:pt x="63500" y="42862"/>
                </a:lnTo>
                <a:lnTo>
                  <a:pt x="63500" y="33337"/>
                </a:lnTo>
                <a:lnTo>
                  <a:pt x="76200" y="33337"/>
                </a:lnTo>
                <a:lnTo>
                  <a:pt x="76200" y="0"/>
                </a:lnTo>
                <a:close/>
              </a:path>
              <a:path w="757554" h="76200">
                <a:moveTo>
                  <a:pt x="680864" y="0"/>
                </a:moveTo>
                <a:lnTo>
                  <a:pt x="680864" y="76200"/>
                </a:lnTo>
                <a:lnTo>
                  <a:pt x="747539" y="42862"/>
                </a:lnTo>
                <a:lnTo>
                  <a:pt x="693564" y="42862"/>
                </a:lnTo>
                <a:lnTo>
                  <a:pt x="693564" y="33337"/>
                </a:lnTo>
                <a:lnTo>
                  <a:pt x="747539" y="33337"/>
                </a:lnTo>
                <a:lnTo>
                  <a:pt x="680864" y="0"/>
                </a:lnTo>
                <a:close/>
              </a:path>
              <a:path w="757554" h="76200">
                <a:moveTo>
                  <a:pt x="76200" y="33337"/>
                </a:moveTo>
                <a:lnTo>
                  <a:pt x="63500" y="33337"/>
                </a:lnTo>
                <a:lnTo>
                  <a:pt x="63500" y="42862"/>
                </a:lnTo>
                <a:lnTo>
                  <a:pt x="76200" y="42862"/>
                </a:lnTo>
                <a:lnTo>
                  <a:pt x="76200" y="33337"/>
                </a:lnTo>
                <a:close/>
              </a:path>
              <a:path w="757554" h="76200">
                <a:moveTo>
                  <a:pt x="680864" y="33337"/>
                </a:moveTo>
                <a:lnTo>
                  <a:pt x="76200" y="33337"/>
                </a:lnTo>
                <a:lnTo>
                  <a:pt x="76200" y="42862"/>
                </a:lnTo>
                <a:lnTo>
                  <a:pt x="680864" y="42862"/>
                </a:lnTo>
                <a:lnTo>
                  <a:pt x="680864" y="33337"/>
                </a:lnTo>
                <a:close/>
              </a:path>
              <a:path w="757554" h="76200">
                <a:moveTo>
                  <a:pt x="747539" y="33337"/>
                </a:moveTo>
                <a:lnTo>
                  <a:pt x="693564" y="33337"/>
                </a:lnTo>
                <a:lnTo>
                  <a:pt x="693564" y="42862"/>
                </a:lnTo>
                <a:lnTo>
                  <a:pt x="747539" y="42862"/>
                </a:lnTo>
                <a:lnTo>
                  <a:pt x="757064" y="38100"/>
                </a:lnTo>
                <a:lnTo>
                  <a:pt x="747539" y="333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4" name="object 24"/>
          <p:cNvGrpSpPr/>
          <p:nvPr/>
        </p:nvGrpSpPr>
        <p:grpSpPr>
          <a:xfrm>
            <a:off x="2673694" y="2587486"/>
            <a:ext cx="3298190" cy="1981200"/>
            <a:chOff x="2673694" y="2587486"/>
            <a:chExt cx="3298190" cy="1981200"/>
          </a:xfrm>
        </p:grpSpPr>
        <p:sp>
          <p:nvSpPr>
            <p:cNvPr id="25" name="object 25"/>
            <p:cNvSpPr/>
            <p:nvPr/>
          </p:nvSpPr>
          <p:spPr>
            <a:xfrm>
              <a:off x="2673693" y="2622397"/>
              <a:ext cx="3298190" cy="1946910"/>
            </a:xfrm>
            <a:custGeom>
              <a:avLst/>
              <a:gdLst/>
              <a:ahLst/>
              <a:cxnLst/>
              <a:rect l="l" t="t" r="r" b="b"/>
              <a:pathLst>
                <a:path w="3298190" h="1946910">
                  <a:moveTo>
                    <a:pt x="747229" y="1908200"/>
                  </a:moveTo>
                  <a:lnTo>
                    <a:pt x="671029" y="1870100"/>
                  </a:lnTo>
                  <a:lnTo>
                    <a:pt x="671029" y="1903437"/>
                  </a:lnTo>
                  <a:lnTo>
                    <a:pt x="0" y="1903425"/>
                  </a:lnTo>
                  <a:lnTo>
                    <a:pt x="0" y="1912950"/>
                  </a:lnTo>
                  <a:lnTo>
                    <a:pt x="671029" y="1912962"/>
                  </a:lnTo>
                  <a:lnTo>
                    <a:pt x="671029" y="1946300"/>
                  </a:lnTo>
                  <a:lnTo>
                    <a:pt x="737704" y="1912962"/>
                  </a:lnTo>
                  <a:lnTo>
                    <a:pt x="683729" y="1912962"/>
                  </a:lnTo>
                  <a:lnTo>
                    <a:pt x="737704" y="1912950"/>
                  </a:lnTo>
                  <a:lnTo>
                    <a:pt x="747229" y="1908200"/>
                  </a:lnTo>
                  <a:close/>
                </a:path>
                <a:path w="3298190" h="1946910">
                  <a:moveTo>
                    <a:pt x="2870949" y="1908200"/>
                  </a:moveTo>
                  <a:lnTo>
                    <a:pt x="2794749" y="1870100"/>
                  </a:lnTo>
                  <a:lnTo>
                    <a:pt x="2794749" y="1903437"/>
                  </a:lnTo>
                  <a:lnTo>
                    <a:pt x="2379345" y="1903425"/>
                  </a:lnTo>
                  <a:lnTo>
                    <a:pt x="2379345" y="1912950"/>
                  </a:lnTo>
                  <a:lnTo>
                    <a:pt x="2794749" y="1912962"/>
                  </a:lnTo>
                  <a:lnTo>
                    <a:pt x="2794749" y="1946300"/>
                  </a:lnTo>
                  <a:lnTo>
                    <a:pt x="2861424" y="1912962"/>
                  </a:lnTo>
                  <a:lnTo>
                    <a:pt x="2807449" y="1912962"/>
                  </a:lnTo>
                  <a:lnTo>
                    <a:pt x="2861424" y="1912950"/>
                  </a:lnTo>
                  <a:lnTo>
                    <a:pt x="2870949" y="1908200"/>
                  </a:lnTo>
                  <a:close/>
                </a:path>
                <a:path w="3298190" h="1946910">
                  <a:moveTo>
                    <a:pt x="3297910" y="6388"/>
                  </a:moveTo>
                  <a:lnTo>
                    <a:pt x="3290849" y="0"/>
                  </a:lnTo>
                  <a:lnTo>
                    <a:pt x="2633484" y="724611"/>
                  </a:lnTo>
                  <a:lnTo>
                    <a:pt x="2608796" y="702208"/>
                  </a:lnTo>
                  <a:lnTo>
                    <a:pt x="2585821" y="784250"/>
                  </a:lnTo>
                  <a:lnTo>
                    <a:pt x="2665234" y="753402"/>
                  </a:lnTo>
                  <a:lnTo>
                    <a:pt x="2650909" y="740410"/>
                  </a:lnTo>
                  <a:lnTo>
                    <a:pt x="2640546" y="731012"/>
                  </a:lnTo>
                  <a:lnTo>
                    <a:pt x="3297910" y="63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318507" y="2625585"/>
              <a:ext cx="0" cy="1905000"/>
            </a:xfrm>
            <a:custGeom>
              <a:avLst/>
              <a:gdLst/>
              <a:ahLst/>
              <a:cxnLst/>
              <a:rect l="l" t="t" r="r" b="b"/>
              <a:pathLst>
                <a:path h="1905000">
                  <a:moveTo>
                    <a:pt x="0" y="1905000"/>
                  </a:moveTo>
                  <a:lnTo>
                    <a:pt x="1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669594" y="2587486"/>
              <a:ext cx="648970" cy="76200"/>
            </a:xfrm>
            <a:custGeom>
              <a:avLst/>
              <a:gdLst/>
              <a:ahLst/>
              <a:cxnLst/>
              <a:rect l="l" t="t" r="r" b="b"/>
              <a:pathLst>
                <a:path w="648970" h="76200">
                  <a:moveTo>
                    <a:pt x="76200" y="0"/>
                  </a:moveTo>
                  <a:lnTo>
                    <a:pt x="0" y="38100"/>
                  </a:lnTo>
                  <a:lnTo>
                    <a:pt x="76200" y="76200"/>
                  </a:lnTo>
                  <a:lnTo>
                    <a:pt x="76200" y="42862"/>
                  </a:lnTo>
                  <a:lnTo>
                    <a:pt x="63500" y="42862"/>
                  </a:lnTo>
                  <a:lnTo>
                    <a:pt x="63500" y="33337"/>
                  </a:lnTo>
                  <a:lnTo>
                    <a:pt x="76200" y="33337"/>
                  </a:lnTo>
                  <a:lnTo>
                    <a:pt x="76200" y="0"/>
                  </a:lnTo>
                  <a:close/>
                </a:path>
                <a:path w="648970" h="76200">
                  <a:moveTo>
                    <a:pt x="76200" y="33337"/>
                  </a:moveTo>
                  <a:lnTo>
                    <a:pt x="63500" y="33337"/>
                  </a:lnTo>
                  <a:lnTo>
                    <a:pt x="63500" y="42862"/>
                  </a:lnTo>
                  <a:lnTo>
                    <a:pt x="76200" y="42862"/>
                  </a:lnTo>
                  <a:lnTo>
                    <a:pt x="76200" y="33337"/>
                  </a:lnTo>
                  <a:close/>
                </a:path>
                <a:path w="648970" h="76200">
                  <a:moveTo>
                    <a:pt x="76200" y="42862"/>
                  </a:moveTo>
                  <a:lnTo>
                    <a:pt x="63500" y="42862"/>
                  </a:lnTo>
                  <a:lnTo>
                    <a:pt x="76200" y="42862"/>
                  </a:lnTo>
                  <a:close/>
                </a:path>
                <a:path w="648970" h="76200">
                  <a:moveTo>
                    <a:pt x="648912" y="33336"/>
                  </a:moveTo>
                  <a:lnTo>
                    <a:pt x="76200" y="33337"/>
                  </a:lnTo>
                  <a:lnTo>
                    <a:pt x="76200" y="42862"/>
                  </a:lnTo>
                  <a:lnTo>
                    <a:pt x="648912" y="42861"/>
                  </a:lnTo>
                  <a:lnTo>
                    <a:pt x="648912" y="333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15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791400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LATIHAN</a:t>
            </a:r>
            <a:r>
              <a:rPr sz="1200" b="1" u="heavy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SOAL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6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Untuk memperlancar pembuatan perencanaan operasi, ada baiknya mahasiswa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diperkenalkan terlebih dahulu dalam pembuatan perencanaan korporasi (hanya sebatas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visi, </a:t>
            </a:r>
            <a:r>
              <a:rPr sz="1200" dirty="0">
                <a:latin typeface="Times New Roman"/>
                <a:cs typeface="Times New Roman"/>
              </a:rPr>
              <a:t>misi, </a:t>
            </a:r>
            <a:r>
              <a:rPr sz="1200" spc="-5" dirty="0">
                <a:latin typeface="Times New Roman"/>
                <a:cs typeface="Times New Roman"/>
              </a:rPr>
              <a:t>tujuan strategis, dan rencana kerja). Setelah dipahami, kemudian mahasiswa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diminta untuk membuat perencanaan operasi (dalam hal yang sama yaitu visi operasi, </a:t>
            </a:r>
            <a:r>
              <a:rPr sz="1200" dirty="0">
                <a:latin typeface="Times New Roman"/>
                <a:cs typeface="Times New Roman"/>
              </a:rPr>
              <a:t> misi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operasi,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tujuan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strategis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operasi,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rencana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operasi),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setelah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itu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bandingkan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perbedaan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antara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perencanaan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korporasi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dan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perencanaan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operasinya.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Sebutkan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perbedaanya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Buatlah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perencanan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terhadap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ingin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Anda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bangun.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Tentukan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buatlah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terlebih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dahulu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model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ingin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gunakan,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kemudian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buatlah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(visi,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misi,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tujuan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strategis,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dan</a:t>
            </a:r>
            <a:r>
              <a:rPr sz="12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rencana kerja).</a:t>
            </a:r>
            <a:endParaRPr sz="1200">
              <a:latin typeface="Times New Roman"/>
              <a:cs typeface="Times New Roman"/>
            </a:endParaRPr>
          </a:p>
          <a:p>
            <a:pPr marL="12700" marR="2967990">
              <a:lnSpc>
                <a:spcPct val="143300"/>
              </a:lnSpc>
            </a:pPr>
            <a:r>
              <a:rPr sz="1200" b="1" dirty="0">
                <a:latin typeface="Times New Roman"/>
                <a:cs typeface="Times New Roman"/>
              </a:rPr>
              <a:t>1.</a:t>
            </a:r>
            <a:r>
              <a:rPr sz="1200" b="1" spc="-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PERENCANAAN</a:t>
            </a:r>
            <a:r>
              <a:rPr sz="1200" b="1" spc="-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KORPORASI  </a:t>
            </a:r>
            <a:r>
              <a:rPr sz="1200" b="1" spc="-5" dirty="0">
                <a:latin typeface="Times New Roman"/>
                <a:cs typeface="Times New Roman"/>
              </a:rPr>
              <a:t>VISI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50"/>
              </a:spcBef>
            </a:pPr>
            <a:r>
              <a:rPr sz="1200" spc="-5" dirty="0">
                <a:latin typeface="Times New Roman"/>
                <a:cs typeface="Times New Roman"/>
              </a:rPr>
              <a:t>Menjadi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pembuat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sepatu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kulit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ular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kelas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dunia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terbesar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Indonesia.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b="1" spc="-5" dirty="0">
                <a:latin typeface="Times New Roman"/>
                <a:cs typeface="Times New Roman"/>
              </a:rPr>
              <a:t>MISI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222250" marR="5080" indent="-209550">
              <a:lnSpc>
                <a:spcPct val="143300"/>
              </a:lnSpc>
              <a:buAutoNum type="arabicPeriod"/>
              <a:tabLst>
                <a:tab pos="222250" algn="l"/>
              </a:tabLst>
            </a:pPr>
            <a:r>
              <a:rPr sz="1200" spc="-5" dirty="0">
                <a:latin typeface="Times New Roman"/>
                <a:cs typeface="Times New Roman"/>
              </a:rPr>
              <a:t>Pengembangan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bisnis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ekspor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sepatu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kulit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ular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hulu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hilir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(dimulai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penangkaran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ular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sampai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ekspor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sepatu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kulit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ular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kelas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dunia</a:t>
            </a:r>
            <a:r>
              <a:rPr sz="1200" dirty="0">
                <a:latin typeface="Times New Roman"/>
                <a:cs typeface="Times New Roman"/>
              </a:rPr>
              <a:t> ke </a:t>
            </a:r>
            <a:r>
              <a:rPr sz="1200" spc="-5" dirty="0">
                <a:latin typeface="Times New Roman"/>
                <a:cs typeface="Times New Roman"/>
              </a:rPr>
              <a:t>manca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negara)</a:t>
            </a:r>
            <a:endParaRPr sz="1200">
              <a:latin typeface="Times New Roman"/>
              <a:cs typeface="Times New Roman"/>
            </a:endParaRPr>
          </a:p>
          <a:p>
            <a:pPr marL="222250" marR="5080" indent="-209550">
              <a:lnSpc>
                <a:spcPct val="143300"/>
              </a:lnSpc>
              <a:spcBef>
                <a:spcPts val="25"/>
              </a:spcBef>
              <a:buAutoNum type="arabicPeriod"/>
              <a:tabLst>
                <a:tab pos="222250" algn="l"/>
              </a:tabLst>
            </a:pPr>
            <a:r>
              <a:rPr sz="1200" spc="-5" dirty="0">
                <a:latin typeface="Times New Roman"/>
                <a:cs typeface="Times New Roman"/>
              </a:rPr>
              <a:t>Kepuasan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dituangkan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melalui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sepatu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kulit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ular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unik,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eksotis,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penuh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kemewahan</a:t>
            </a:r>
            <a:endParaRPr sz="1200">
              <a:latin typeface="Times New Roman"/>
              <a:cs typeface="Times New Roman"/>
            </a:endParaRPr>
          </a:p>
          <a:p>
            <a:pPr marL="222250" marR="5080" indent="-209550">
              <a:lnSpc>
                <a:spcPct val="143300"/>
              </a:lnSpc>
              <a:buAutoNum type="arabicPeriod"/>
              <a:tabLst>
                <a:tab pos="222250" algn="l"/>
              </a:tabLst>
            </a:pPr>
            <a:r>
              <a:rPr sz="1200" spc="-5" dirty="0">
                <a:latin typeface="Times New Roman"/>
                <a:cs typeface="Times New Roman"/>
              </a:rPr>
              <a:t>Melayani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sepenuh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hati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menomorsatukan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kepuasan kami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200" b="1" dirty="0">
                <a:latin typeface="Times New Roman"/>
                <a:cs typeface="Times New Roman"/>
              </a:rPr>
              <a:t>TUJUAN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STRATEGIS:</a:t>
            </a:r>
            <a:endParaRPr sz="1200">
              <a:latin typeface="Times New Roman"/>
              <a:cs typeface="Times New Roman"/>
            </a:endParaRPr>
          </a:p>
          <a:p>
            <a:pPr marL="222250" marR="5080" indent="-209550">
              <a:lnSpc>
                <a:spcPct val="143300"/>
              </a:lnSpc>
              <a:spcBef>
                <a:spcPts val="25"/>
              </a:spcBef>
              <a:buAutoNum type="arabicPeriod"/>
              <a:tabLst>
                <a:tab pos="22225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Meningkatkan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keuntungan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bersih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sebesar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10%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pertahun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selama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depan,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dimulai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 akhir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Desember</a:t>
            </a:r>
            <a:r>
              <a:rPr sz="1200" dirty="0">
                <a:latin typeface="Times New Roman"/>
                <a:cs typeface="Times New Roman"/>
              </a:rPr>
              <a:t> 2008</a:t>
            </a:r>
            <a:endParaRPr sz="1200">
              <a:latin typeface="Times New Roman"/>
              <a:cs typeface="Times New Roman"/>
            </a:endParaRPr>
          </a:p>
          <a:p>
            <a:pPr marL="222250" marR="5080" indent="-209550">
              <a:lnSpc>
                <a:spcPct val="143300"/>
              </a:lnSpc>
              <a:buAutoNum type="arabicPeriod"/>
              <a:tabLst>
                <a:tab pos="222250" algn="l"/>
              </a:tabLst>
            </a:pPr>
            <a:r>
              <a:rPr sz="1200" spc="-5" dirty="0">
                <a:latin typeface="Times New Roman"/>
                <a:cs typeface="Times New Roman"/>
              </a:rPr>
              <a:t>Selama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depan,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pangsa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pasar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domestik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meningkat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75%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keseluruhan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total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pangsa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pasar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sepatu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kulit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ular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kualitas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internasional</a:t>
            </a:r>
            <a:endParaRPr sz="1200">
              <a:latin typeface="Times New Roman"/>
              <a:cs typeface="Times New Roman"/>
            </a:endParaRPr>
          </a:p>
          <a:p>
            <a:pPr marL="222250" marR="5080" indent="-209550">
              <a:lnSpc>
                <a:spcPct val="143300"/>
              </a:lnSpc>
              <a:spcBef>
                <a:spcPts val="25"/>
              </a:spcBef>
              <a:buAutoNum type="arabicPeriod"/>
              <a:tabLst>
                <a:tab pos="22225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Menurunkan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cacat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2%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total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pertahun,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dimulai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akhir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Desember </a:t>
            </a:r>
            <a:r>
              <a:rPr sz="1200" dirty="0">
                <a:latin typeface="Times New Roman"/>
                <a:cs typeface="Times New Roman"/>
              </a:rPr>
              <a:t>2008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b="1" dirty="0">
                <a:latin typeface="Times New Roman"/>
                <a:cs typeface="Times New Roman"/>
              </a:rPr>
              <a:t>RENCANA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KERJA: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1.</a:t>
            </a:r>
            <a:r>
              <a:rPr sz="1200" spc="4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Membeli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indukan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ular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berkualitas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tinggi ke </a:t>
            </a:r>
            <a:r>
              <a:rPr sz="1200" spc="-5" dirty="0">
                <a:latin typeface="Times New Roman"/>
                <a:cs typeface="Times New Roman"/>
              </a:rPr>
              <a:t>pemasok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ular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Kalimantan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Barat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16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9390" cy="712724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222250" indent="-209550">
              <a:lnSpc>
                <a:spcPct val="100000"/>
              </a:lnSpc>
              <a:spcBef>
                <a:spcPts val="745"/>
              </a:spcBef>
              <a:buAutoNum type="arabicPeriod" startAt="2"/>
              <a:tabLst>
                <a:tab pos="222250" algn="l"/>
              </a:tabLst>
            </a:pPr>
            <a:r>
              <a:rPr sz="1200" spc="-5" dirty="0">
                <a:latin typeface="Times New Roman"/>
                <a:cs typeface="Times New Roman"/>
              </a:rPr>
              <a:t>Membangun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tempat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penangkaran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beberapa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sumber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daya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pendukung</a:t>
            </a:r>
            <a:endParaRPr sz="1200">
              <a:latin typeface="Times New Roman"/>
              <a:cs typeface="Times New Roman"/>
            </a:endParaRPr>
          </a:p>
          <a:p>
            <a:pPr marL="222250" marR="5080" indent="-209550">
              <a:lnSpc>
                <a:spcPct val="143300"/>
              </a:lnSpc>
              <a:spcBef>
                <a:spcPts val="25"/>
              </a:spcBef>
              <a:buAutoNum type="arabicPeriod" startAt="2"/>
              <a:tabLst>
                <a:tab pos="225425" algn="l"/>
              </a:tabLst>
            </a:pPr>
            <a:r>
              <a:rPr sz="1200" spc="-5" dirty="0">
                <a:latin typeface="Times New Roman"/>
                <a:cs typeface="Times New Roman"/>
              </a:rPr>
              <a:t>Mencari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buyer-buyer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mancanegara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mengikuti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pameran-pameran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internasional</a:t>
            </a:r>
            <a:endParaRPr sz="1200">
              <a:latin typeface="Times New Roman"/>
              <a:cs typeface="Times New Roman"/>
            </a:endParaRPr>
          </a:p>
          <a:p>
            <a:pPr marL="222250" marR="5080" indent="-209550">
              <a:lnSpc>
                <a:spcPct val="143300"/>
              </a:lnSpc>
              <a:buAutoNum type="arabicPeriod" startAt="2"/>
              <a:tabLst>
                <a:tab pos="21082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Mengikuti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pelatihan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peningkatan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kinerja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SDM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memproduksi,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terutama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mendesain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sepatu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berkualitas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internasional</a:t>
            </a:r>
            <a:endParaRPr sz="1200">
              <a:latin typeface="Times New Roman"/>
              <a:cs typeface="Times New Roman"/>
            </a:endParaRPr>
          </a:p>
          <a:p>
            <a:pPr marL="12700" marR="3213100">
              <a:lnSpc>
                <a:spcPct val="143300"/>
              </a:lnSpc>
              <a:spcBef>
                <a:spcPts val="25"/>
              </a:spcBef>
            </a:pPr>
            <a:r>
              <a:rPr sz="1200" b="1" dirty="0">
                <a:latin typeface="Times New Roman"/>
                <a:cs typeface="Times New Roman"/>
              </a:rPr>
              <a:t>2.</a:t>
            </a:r>
            <a:r>
              <a:rPr sz="1200" b="1" spc="-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PERENCANAAN</a:t>
            </a:r>
            <a:r>
              <a:rPr sz="1200" b="1" spc="-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OPERASI </a:t>
            </a:r>
            <a:r>
              <a:rPr sz="1200" b="1" spc="-28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VISI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Mewujudkan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departemen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kaos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sablon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terlengkap,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handal,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up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date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sejenis</a:t>
            </a:r>
            <a:r>
              <a:rPr sz="1200" dirty="0">
                <a:latin typeface="Times New Roman"/>
                <a:cs typeface="Times New Roman"/>
              </a:rPr>
              <a:t> di</a:t>
            </a:r>
            <a:r>
              <a:rPr sz="1200" spc="-5" dirty="0">
                <a:latin typeface="Times New Roman"/>
                <a:cs typeface="Times New Roman"/>
              </a:rPr>
              <a:t> Indonesia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b="1" spc="-5" dirty="0">
                <a:latin typeface="Times New Roman"/>
                <a:cs typeface="Times New Roman"/>
              </a:rPr>
              <a:t>MISI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222250" indent="-20955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2225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Menyelenggarakan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kaos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sablon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teknologi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terkomputerisasi</a:t>
            </a:r>
            <a:endParaRPr sz="1200">
              <a:latin typeface="Times New Roman"/>
              <a:cs typeface="Times New Roman"/>
            </a:endParaRPr>
          </a:p>
          <a:p>
            <a:pPr marL="222250" marR="5715" indent="-209550">
              <a:lnSpc>
                <a:spcPct val="143300"/>
              </a:lnSpc>
              <a:buAutoNum type="arabicPeriod"/>
              <a:tabLst>
                <a:tab pos="222250" algn="l"/>
              </a:tabLst>
            </a:pPr>
            <a:r>
              <a:rPr sz="1200" spc="-5" dirty="0">
                <a:latin typeface="Times New Roman"/>
                <a:cs typeface="Times New Roman"/>
              </a:rPr>
              <a:t>Senantiasa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beradaptasi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berorientasi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kepada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selera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pasar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mewujudkan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desain-desain yang</a:t>
            </a:r>
            <a:r>
              <a:rPr sz="1200" dirty="0">
                <a:latin typeface="Times New Roman"/>
                <a:cs typeface="Times New Roman"/>
              </a:rPr>
              <a:t> up to </a:t>
            </a:r>
            <a:r>
              <a:rPr sz="1200" spc="-5" dirty="0">
                <a:latin typeface="Times New Roman"/>
                <a:cs typeface="Times New Roman"/>
              </a:rPr>
              <a:t>date</a:t>
            </a:r>
            <a:endParaRPr sz="1200">
              <a:latin typeface="Times New Roman"/>
              <a:cs typeface="Times New Roman"/>
            </a:endParaRPr>
          </a:p>
          <a:p>
            <a:pPr marL="222250" marR="5080" indent="-209550">
              <a:lnSpc>
                <a:spcPct val="143300"/>
              </a:lnSpc>
              <a:spcBef>
                <a:spcPts val="25"/>
              </a:spcBef>
              <a:buAutoNum type="arabicPeriod"/>
              <a:tabLst>
                <a:tab pos="22225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Mengutamakan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kepuasan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mengedepankan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kualitas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pelayanan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200" b="1" dirty="0">
                <a:latin typeface="Times New Roman"/>
                <a:cs typeface="Times New Roman"/>
              </a:rPr>
              <a:t>TUJUAN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STRATEGIS:</a:t>
            </a:r>
            <a:endParaRPr sz="1200">
              <a:latin typeface="Times New Roman"/>
              <a:cs typeface="Times New Roman"/>
            </a:endParaRPr>
          </a:p>
          <a:p>
            <a:pPr marL="222250" indent="-20955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22250" algn="l"/>
              </a:tabLst>
            </a:pP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depan,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departemen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berhasil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mempertinggi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tingkat</a:t>
            </a:r>
            <a:endParaRPr sz="1200">
              <a:latin typeface="Times New Roman"/>
              <a:cs typeface="Times New Roman"/>
            </a:endParaRPr>
          </a:p>
          <a:p>
            <a:pPr marL="222250" marR="5080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penyelesaian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(sesuai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jadwal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produksi)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hingga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95%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total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endParaRPr sz="1200">
              <a:latin typeface="Times New Roman"/>
              <a:cs typeface="Times New Roman"/>
            </a:endParaRPr>
          </a:p>
          <a:p>
            <a:pPr marL="222250" marR="5080" indent="-209550">
              <a:lnSpc>
                <a:spcPct val="143300"/>
              </a:lnSpc>
              <a:buAutoNum type="arabicPeriod" startAt="2"/>
              <a:tabLst>
                <a:tab pos="222250" algn="l"/>
              </a:tabLst>
            </a:pPr>
            <a:r>
              <a:rPr sz="1200" spc="-5" dirty="0">
                <a:latin typeface="Times New Roman"/>
                <a:cs typeface="Times New Roman"/>
              </a:rPr>
              <a:t>Departemen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berhasil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menurunkan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cacat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hingga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5%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saja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total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-5" dirty="0">
                <a:latin typeface="Times New Roman"/>
                <a:cs typeface="Times New Roman"/>
              </a:rPr>
              <a:t> per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5 </a:t>
            </a:r>
            <a:r>
              <a:rPr sz="1200" spc="-5" dirty="0">
                <a:latin typeface="Times New Roman"/>
                <a:cs typeface="Times New Roman"/>
              </a:rPr>
              <a:t>tahun</a:t>
            </a:r>
            <a:r>
              <a:rPr sz="1200" dirty="0">
                <a:latin typeface="Times New Roman"/>
                <a:cs typeface="Times New Roman"/>
              </a:rPr>
              <a:t> ke</a:t>
            </a:r>
            <a:r>
              <a:rPr sz="1200" spc="-5" dirty="0">
                <a:latin typeface="Times New Roman"/>
                <a:cs typeface="Times New Roman"/>
              </a:rPr>
              <a:t> depan.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b="1" dirty="0">
                <a:latin typeface="Times New Roman"/>
                <a:cs typeface="Times New Roman"/>
              </a:rPr>
              <a:t>RENCANA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KERJA:</a:t>
            </a:r>
            <a:endParaRPr sz="1200">
              <a:latin typeface="Times New Roman"/>
              <a:cs typeface="Times New Roman"/>
            </a:endParaRPr>
          </a:p>
          <a:p>
            <a:pPr marL="222250" indent="-209550">
              <a:lnSpc>
                <a:spcPct val="100000"/>
              </a:lnSpc>
              <a:spcBef>
                <a:spcPts val="650"/>
              </a:spcBef>
              <a:buAutoNum type="arabicPeriod"/>
              <a:tabLst>
                <a:tab pos="222250" algn="l"/>
              </a:tabLst>
            </a:pPr>
            <a:r>
              <a:rPr sz="1200" spc="-5" dirty="0">
                <a:latin typeface="Times New Roman"/>
                <a:cs typeface="Times New Roman"/>
              </a:rPr>
              <a:t>Melakukan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perawatan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perbaikan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mesin-mesin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rusak</a:t>
            </a:r>
            <a:endParaRPr sz="1200">
              <a:latin typeface="Times New Roman"/>
              <a:cs typeface="Times New Roman"/>
            </a:endParaRPr>
          </a:p>
          <a:p>
            <a:pPr marL="222250" marR="5080" indent="-209550">
              <a:lnSpc>
                <a:spcPct val="143300"/>
              </a:lnSpc>
              <a:buAutoNum type="arabicPeriod"/>
              <a:tabLst>
                <a:tab pos="22225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Meningkatkan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ketrampilan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keahlian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karyawan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memberikan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pelatihan-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pelatihan 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signifikan</a:t>
            </a:r>
            <a:endParaRPr sz="1200">
              <a:latin typeface="Times New Roman"/>
              <a:cs typeface="Times New Roman"/>
            </a:endParaRPr>
          </a:p>
          <a:p>
            <a:pPr marL="222250" marR="5080" indent="-209550">
              <a:lnSpc>
                <a:spcPts val="2090"/>
              </a:lnSpc>
              <a:spcBef>
                <a:spcPts val="70"/>
              </a:spcBef>
              <a:buAutoNum type="arabicPeriod"/>
              <a:tabLst>
                <a:tab pos="22225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Menyediakan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material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benar-benar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sesuai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persyaratan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17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07090" y="1063124"/>
            <a:ext cx="23285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BAB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III.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MANAJEMEN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PROYEK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654937" y="3913517"/>
            <a:ext cx="5062855" cy="27940"/>
          </a:xfrm>
          <a:custGeom>
            <a:avLst/>
            <a:gdLst/>
            <a:ahLst/>
            <a:cxnLst/>
            <a:rect l="l" t="t" r="r" b="b"/>
            <a:pathLst>
              <a:path w="5062855" h="27939">
                <a:moveTo>
                  <a:pt x="5062728" y="18288"/>
                </a:moveTo>
                <a:lnTo>
                  <a:pt x="0" y="18288"/>
                </a:lnTo>
                <a:lnTo>
                  <a:pt x="0" y="27432"/>
                </a:lnTo>
                <a:lnTo>
                  <a:pt x="5062728" y="27432"/>
                </a:lnTo>
                <a:lnTo>
                  <a:pt x="5062728" y="18288"/>
                </a:lnTo>
                <a:close/>
              </a:path>
              <a:path w="5062855" h="27939">
                <a:moveTo>
                  <a:pt x="5062728" y="0"/>
                </a:moveTo>
                <a:lnTo>
                  <a:pt x="0" y="0"/>
                </a:lnTo>
                <a:lnTo>
                  <a:pt x="0" y="9144"/>
                </a:lnTo>
                <a:lnTo>
                  <a:pt x="5062728" y="9144"/>
                </a:lnTo>
                <a:lnTo>
                  <a:pt x="506272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424948" y="1767212"/>
            <a:ext cx="5285740" cy="6932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Tujuan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Umum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5" dirty="0">
                <a:latin typeface="Times New Roman"/>
                <a:cs typeface="Times New Roman"/>
              </a:rPr>
              <a:t> memahami manajemen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19685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Tujuan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Khusus: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50">
              <a:latin typeface="Times New Roman"/>
              <a:cs typeface="Times New Roman"/>
            </a:endParaRPr>
          </a:p>
          <a:p>
            <a:pPr marL="476884" indent="-2286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76884" algn="l"/>
              </a:tabLst>
            </a:pPr>
            <a:r>
              <a:rPr sz="1200" spc="-5" dirty="0">
                <a:latin typeface="Times New Roman"/>
                <a:cs typeface="Times New Roman"/>
              </a:rPr>
              <a:t>Menjelaskan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pengertian,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elemen,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jaringan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proyek.</a:t>
            </a:r>
            <a:endParaRPr sz="1200">
              <a:latin typeface="Times New Roman"/>
              <a:cs typeface="Times New Roman"/>
            </a:endParaRPr>
          </a:p>
          <a:p>
            <a:pPr marL="476884" indent="-228600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476884" algn="l"/>
              </a:tabLst>
            </a:pPr>
            <a:r>
              <a:rPr sz="1200" spc="-5" dirty="0">
                <a:latin typeface="Times New Roman"/>
                <a:cs typeface="Times New Roman"/>
              </a:rPr>
              <a:t>Menjelaskan penjadwalan aktivitas</a:t>
            </a:r>
            <a:endParaRPr sz="1200">
              <a:latin typeface="Times New Roman"/>
              <a:cs typeface="Times New Roman"/>
            </a:endParaRPr>
          </a:p>
          <a:p>
            <a:pPr marL="476884" indent="-2286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476884" algn="l"/>
              </a:tabLst>
            </a:pPr>
            <a:r>
              <a:rPr sz="1200" spc="-5" dirty="0">
                <a:latin typeface="Times New Roman"/>
                <a:cs typeface="Times New Roman"/>
              </a:rPr>
              <a:t>Menjelaskan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penghitungan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</a:t>
            </a:r>
            <a:endParaRPr sz="1200">
              <a:latin typeface="Times New Roman"/>
              <a:cs typeface="Times New Roman"/>
            </a:endParaRPr>
          </a:p>
          <a:p>
            <a:pPr marL="476884" indent="-2286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476884" algn="l"/>
              </a:tabLst>
            </a:pPr>
            <a:r>
              <a:rPr sz="1200" spc="-5" dirty="0">
                <a:latin typeface="Times New Roman"/>
                <a:cs typeface="Times New Roman"/>
              </a:rPr>
              <a:t>Menjelaskan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probabilitas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</a:t>
            </a:r>
            <a:endParaRPr sz="1200">
              <a:latin typeface="Times New Roman"/>
              <a:cs typeface="Times New Roman"/>
            </a:endParaRPr>
          </a:p>
          <a:p>
            <a:pPr marL="476884" indent="-228600">
              <a:lnSpc>
                <a:spcPct val="100000"/>
              </a:lnSpc>
              <a:spcBef>
                <a:spcPts val="650"/>
              </a:spcBef>
              <a:buAutoNum type="arabicPeriod"/>
              <a:tabLst>
                <a:tab pos="476884" algn="l"/>
              </a:tabLst>
            </a:pPr>
            <a:r>
              <a:rPr sz="1200" spc="-5" dirty="0">
                <a:latin typeface="Times New Roman"/>
                <a:cs typeface="Times New Roman"/>
              </a:rPr>
              <a:t>Menjelaskan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trade </a:t>
            </a:r>
            <a:r>
              <a:rPr sz="1200" dirty="0">
                <a:latin typeface="Times New Roman"/>
                <a:cs typeface="Times New Roman"/>
              </a:rPr>
              <a:t>off </a:t>
            </a:r>
            <a:r>
              <a:rPr sz="1200" spc="-5" dirty="0">
                <a:latin typeface="Times New Roman"/>
                <a:cs typeface="Times New Roman"/>
              </a:rPr>
              <a:t>antara waktu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9685">
              <a:lnSpc>
                <a:spcPct val="100000"/>
              </a:lnSpc>
              <a:spcBef>
                <a:spcPts val="855"/>
              </a:spcBef>
            </a:pPr>
            <a:r>
              <a:rPr sz="1200" b="1" spc="-5" dirty="0">
                <a:latin typeface="Times New Roman"/>
                <a:cs typeface="Times New Roman"/>
              </a:rPr>
              <a:t>Pengertian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Manajemen Proyek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marL="19685" marR="5080" indent="457200" algn="just">
              <a:lnSpc>
                <a:spcPct val="143700"/>
              </a:lnSpc>
            </a:pPr>
            <a:r>
              <a:rPr sz="1200" spc="-5" dirty="0">
                <a:latin typeface="Times New Roman"/>
                <a:cs typeface="Times New Roman"/>
              </a:rPr>
              <a:t>Manajemen Proyek menggambarkan suatu komitmen sumberdaya-sumberdaya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 melakukan suatu aktivitas yang penting pada jangka waktu yang relatif singkat </a:t>
            </a:r>
            <a:r>
              <a:rPr sz="1200" dirty="0">
                <a:latin typeface="Times New Roman"/>
                <a:cs typeface="Times New Roman"/>
              </a:rPr>
              <a:t> di </a:t>
            </a:r>
            <a:r>
              <a:rPr sz="1200" spc="-5" dirty="0">
                <a:latin typeface="Times New Roman"/>
                <a:cs typeface="Times New Roman"/>
              </a:rPr>
              <a:t>mana setelah selesai manajemen akan dibubarkan. Salah satu penggunaan jaringan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paling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populer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analisis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Proyek-proyek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dianalisis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misalnya</a:t>
            </a:r>
            <a:r>
              <a:rPr sz="1200" dirty="0">
                <a:latin typeface="Times New Roman"/>
                <a:cs typeface="Times New Roman"/>
              </a:rPr>
              <a:t> :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konstruksi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sebuah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bangunan,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pembuatan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obat-obatan,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pemasangan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sistem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komputer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digambarkan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jaringan.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marL="19685" marR="5080" indent="457200" algn="just">
              <a:lnSpc>
                <a:spcPct val="144200"/>
              </a:lnSpc>
            </a:pPr>
            <a:r>
              <a:rPr sz="1200" spc="-5" dirty="0">
                <a:latin typeface="Times New Roman"/>
                <a:cs typeface="Times New Roman"/>
              </a:rPr>
              <a:t>Teknik jaringan yang digunakan untuk analisis proyek adalah </a:t>
            </a:r>
            <a:r>
              <a:rPr sz="1200" dirty="0">
                <a:latin typeface="Times New Roman"/>
                <a:cs typeface="Times New Roman"/>
              </a:rPr>
              <a:t>CPM </a:t>
            </a:r>
            <a:r>
              <a:rPr sz="1200" spc="-5" dirty="0">
                <a:latin typeface="Times New Roman"/>
                <a:cs typeface="Times New Roman"/>
              </a:rPr>
              <a:t>(Critical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Path Method)/ metode garis edar kritis dan </a:t>
            </a:r>
            <a:r>
              <a:rPr sz="1200" dirty="0">
                <a:latin typeface="Times New Roman"/>
                <a:cs typeface="Times New Roman"/>
              </a:rPr>
              <a:t>PERT </a:t>
            </a:r>
            <a:r>
              <a:rPr sz="1200" spc="-5" dirty="0">
                <a:latin typeface="Times New Roman"/>
                <a:cs typeface="Times New Roman"/>
              </a:rPr>
              <a:t>(Poject Evaluation and Review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Technique)/Teknik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Evaluasi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Pengkajian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50">
              <a:latin typeface="Times New Roman"/>
              <a:cs typeface="Times New Roman"/>
            </a:endParaRPr>
          </a:p>
          <a:p>
            <a:pPr marL="19685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Elemen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Manajemen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Proyek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19685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Tiga</a:t>
            </a:r>
            <a:r>
              <a:rPr sz="1200" spc="-5" dirty="0">
                <a:latin typeface="Times New Roman"/>
                <a:cs typeface="Times New Roman"/>
              </a:rPr>
              <a:t> elemen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utama manajemen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</a:t>
            </a:r>
            <a:r>
              <a:rPr sz="1200" dirty="0">
                <a:latin typeface="Times New Roman"/>
                <a:cs typeface="Times New Roman"/>
              </a:rPr>
              <a:t> :</a:t>
            </a:r>
            <a:endParaRPr sz="1200">
              <a:latin typeface="Times New Roman"/>
              <a:cs typeface="Times New Roman"/>
            </a:endParaRPr>
          </a:p>
          <a:p>
            <a:pPr marL="476884" marR="29845" indent="-464184">
              <a:lnSpc>
                <a:spcPct val="193300"/>
              </a:lnSpc>
              <a:spcBef>
                <a:spcPts val="675"/>
              </a:spcBef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1.	</a:t>
            </a:r>
            <a:r>
              <a:rPr sz="1200" spc="-5" dirty="0">
                <a:latin typeface="Times New Roman"/>
                <a:cs typeface="Times New Roman"/>
              </a:rPr>
              <a:t>Anggota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terdiri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individu-individu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berbagai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departemen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konsultan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luar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berdasarkan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kemampuan,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18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1063124"/>
            <a:ext cx="5272405" cy="3601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" algn="ctr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DAFTAR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ISI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latin typeface="Times New Roman"/>
                <a:cs typeface="Times New Roman"/>
              </a:rPr>
              <a:t>DAFTAR ISI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................................................................................................................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900"/>
              </a:lnSpc>
              <a:spcBef>
                <a:spcPts val="110"/>
              </a:spcBef>
            </a:pPr>
            <a:r>
              <a:rPr sz="1200" dirty="0">
                <a:latin typeface="Times New Roman"/>
                <a:cs typeface="Times New Roman"/>
              </a:rPr>
              <a:t>KATA PENGANTAR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..................................................................................................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  BAB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I.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KONSEP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MANAJEMEN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OPERASI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..............................................................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II.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STRATEGI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OPERASI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...................................................................................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9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200" dirty="0">
                <a:latin typeface="Times New Roman"/>
                <a:cs typeface="Times New Roman"/>
              </a:rPr>
              <a:t>BAB IV.  PERAMALAN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...........................................................................................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26</a:t>
            </a:r>
            <a:endParaRPr sz="1200">
              <a:latin typeface="Times New Roman"/>
              <a:cs typeface="Times New Roman"/>
            </a:endParaRPr>
          </a:p>
          <a:p>
            <a:pPr marL="12065" marR="5080" algn="ctr">
              <a:lnSpc>
                <a:spcPct val="130000"/>
              </a:lnSpc>
              <a:spcBef>
                <a:spcPts val="25"/>
              </a:spcBef>
            </a:pPr>
            <a:r>
              <a:rPr sz="1200" dirty="0">
                <a:latin typeface="Times New Roman"/>
                <a:cs typeface="Times New Roman"/>
              </a:rPr>
              <a:t>BAB V.  PER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NCANAAN DAN PENGEMBANGAN PRODUK</a:t>
            </a:r>
            <a:r>
              <a:rPr sz="1200" spc="-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..........................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36  BAB VI. MANAJEMEN KUALI</a:t>
            </a:r>
            <a:r>
              <a:rPr sz="1200" spc="-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AS</a:t>
            </a:r>
            <a:r>
              <a:rPr sz="1200" spc="-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.......................................................................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48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30000"/>
              </a:lnSpc>
            </a:pPr>
            <a:r>
              <a:rPr sz="1200" dirty="0">
                <a:latin typeface="Times New Roman"/>
                <a:cs typeface="Times New Roman"/>
              </a:rPr>
              <a:t>BAB VII. DESAIN PRODUK DAN JASA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...............................................................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58  BAB VIII. STRATEGI PROSES DAN PER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NCANAAN KAPASI</a:t>
            </a:r>
            <a:r>
              <a:rPr sz="1200" spc="-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AS</a:t>
            </a:r>
            <a:r>
              <a:rPr sz="1200" spc="-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................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69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sz="1200" dirty="0">
                <a:latin typeface="Times New Roman"/>
                <a:cs typeface="Times New Roman"/>
              </a:rPr>
              <a:t>BAB IX. PENENTUAN LOKASI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.............................................................................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75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200" dirty="0">
                <a:latin typeface="Times New Roman"/>
                <a:cs typeface="Times New Roman"/>
              </a:rPr>
              <a:t>BAB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X.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LAYOUT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(TATA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LETAK)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.........................................................................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87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200" dirty="0">
                <a:latin typeface="Times New Roman"/>
                <a:cs typeface="Times New Roman"/>
              </a:rPr>
              <a:t>KRI</a:t>
            </a:r>
            <a:r>
              <a:rPr sz="1200" spc="-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ERIA KETUNTASAN</a:t>
            </a:r>
            <a:r>
              <a:rPr sz="1200" spc="-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......................................................................................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97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sz="1200" dirty="0">
                <a:latin typeface="Times New Roman"/>
                <a:cs typeface="Times New Roman"/>
              </a:rPr>
              <a:t>DAFTAR PUSTAKA</a:t>
            </a:r>
            <a:r>
              <a:rPr sz="1200" spc="-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.................................................................................................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98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9133" y="1063124"/>
            <a:ext cx="48158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keahlian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pengalaman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khusus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mereka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terkait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aktivitas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24948" y="1416692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2.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82148" y="1337444"/>
            <a:ext cx="4828540" cy="16014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43700"/>
              </a:lnSpc>
              <a:spcBef>
                <a:spcPts val="95"/>
              </a:spcBef>
            </a:pPr>
            <a:r>
              <a:rPr sz="1200" spc="-5" dirty="0">
                <a:latin typeface="Times New Roman"/>
                <a:cs typeface="Times New Roman"/>
              </a:rPr>
              <a:t>Perencanaan Proyek </a:t>
            </a:r>
            <a:r>
              <a:rPr sz="1200" dirty="0">
                <a:latin typeface="Times New Roman"/>
                <a:cs typeface="Times New Roman"/>
              </a:rPr>
              <a:t>– </a:t>
            </a:r>
            <a:r>
              <a:rPr sz="1200" spc="-5" dirty="0">
                <a:latin typeface="Times New Roman"/>
                <a:cs typeface="Times New Roman"/>
              </a:rPr>
              <a:t>pernyataan pekerjaan merupakan format deskripsi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tertulis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mengenai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tujuan,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pekerjaan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pelaksanaan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proyek. </a:t>
            </a:r>
            <a:r>
              <a:rPr sz="1200" dirty="0">
                <a:latin typeface="Times New Roman"/>
                <a:cs typeface="Times New Roman"/>
              </a:rPr>
              <a:t> Elemen- </a:t>
            </a:r>
            <a:r>
              <a:rPr sz="1200" spc="-5" dirty="0">
                <a:latin typeface="Times New Roman"/>
                <a:cs typeface="Times New Roman"/>
              </a:rPr>
              <a:t>elemen proses perencanaan proyek </a:t>
            </a:r>
            <a:r>
              <a:rPr sz="1200" dirty="0">
                <a:latin typeface="Times New Roman"/>
                <a:cs typeface="Times New Roman"/>
              </a:rPr>
              <a:t>: </a:t>
            </a:r>
            <a:r>
              <a:rPr sz="1200" spc="-5" dirty="0">
                <a:latin typeface="Times New Roman"/>
                <a:cs typeface="Times New Roman"/>
              </a:rPr>
              <a:t>tujuan proyek, mengidentifikasi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aktivitas,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menetapkan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hubungan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mendahului,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membuat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estimasi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waktu,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menentukan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penyelesaian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membandingkan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tujuan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jadwal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menentukan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sumberdaya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mencapai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tujuan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1933" y="2995556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4.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89133" y="2995556"/>
            <a:ext cx="48215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86155" algn="l"/>
                <a:tab pos="1571625" algn="l"/>
                <a:tab pos="1800860" algn="l"/>
                <a:tab pos="2689860" algn="l"/>
                <a:tab pos="3241040" algn="l"/>
                <a:tab pos="3843020" algn="l"/>
                <a:tab pos="4512310" algn="l"/>
              </a:tabLst>
            </a:pP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li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	Proy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k	–	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stik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	b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hwa	s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luruh	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-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iv</a:t>
            </a:r>
            <a:r>
              <a:rPr sz="1200" spc="-5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	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h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31933" y="3178436"/>
            <a:ext cx="5278755" cy="2482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>
              <a:lnSpc>
                <a:spcPct val="1433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diindentifikasi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dicakup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memastikan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bahwa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aktivitas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dilakukan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sesuia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urutan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seharusnya.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Jaringan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Proyek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800"/>
              </a:lnSpc>
            </a:pPr>
            <a:r>
              <a:rPr sz="1200" b="1" dirty="0">
                <a:latin typeface="Times New Roman"/>
                <a:cs typeface="Times New Roman"/>
              </a:rPr>
              <a:t>Gantt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Chart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teknik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tradisional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penjadwalan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perencanaan proyek kecil dengan relatif sedikit aktivitas dan hubungan mendahului.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Gantt Chart merupakan grafik dengan baris yang mewakili waktu untuk tiap aktivitas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 proyek yang sedang dianalisis. Gambar </a:t>
            </a:r>
            <a:r>
              <a:rPr sz="1200" dirty="0">
                <a:latin typeface="Times New Roman"/>
                <a:cs typeface="Times New Roman"/>
              </a:rPr>
              <a:t>1 </a:t>
            </a:r>
            <a:r>
              <a:rPr sz="1200" spc="-5" dirty="0">
                <a:latin typeface="Times New Roman"/>
                <a:cs typeface="Times New Roman"/>
              </a:rPr>
              <a:t>memperlihatkan Gannt Chart untuk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membangun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rumah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sederhana 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tujuh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aktivitas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444632" y="5916048"/>
          <a:ext cx="5252085" cy="21767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9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32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63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63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832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44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844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832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8638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01167"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Aktivitas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903">
                <a:tc>
                  <a:txBody>
                    <a:bodyPr/>
                    <a:lstStyle/>
                    <a:p>
                      <a:pPr marL="12065">
                        <a:lnSpc>
                          <a:spcPts val="1370"/>
                        </a:lnSpc>
                        <a:spcBef>
                          <a:spcPts val="105"/>
                        </a:spcBef>
                        <a:tabLst>
                          <a:tab pos="661035" algn="l"/>
                          <a:tab pos="1276350" algn="l"/>
                          <a:tab pos="1620520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in	ru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	&amp;	m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ro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pendanaan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368"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Mendirikan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fondasi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512"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Menerima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memesan material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Membangun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rumah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415"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Memilih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cat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6887"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Memilih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karpet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6887"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Pekerjaan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selesai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1431933" y="8433188"/>
            <a:ext cx="5278755" cy="549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57200">
              <a:lnSpc>
                <a:spcPct val="1433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CPM/PERT</a:t>
            </a:r>
            <a:r>
              <a:rPr sz="1200" b="1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jaringan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CPM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juga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terdiri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cabang-cabang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simpul-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simpul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menggambarkan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aktivitas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simpul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melambangkan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223264" y="6080330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" name="object 11"/>
          <p:cNvGrpSpPr/>
          <p:nvPr/>
        </p:nvGrpSpPr>
        <p:grpSpPr>
          <a:xfrm>
            <a:off x="5364360" y="6075250"/>
            <a:ext cx="20320" cy="10160"/>
            <a:chOff x="5364360" y="6075250"/>
            <a:chExt cx="20320" cy="10160"/>
          </a:xfrm>
        </p:grpSpPr>
        <p:sp>
          <p:nvSpPr>
            <p:cNvPr id="12" name="object 12"/>
            <p:cNvSpPr/>
            <p:nvPr/>
          </p:nvSpPr>
          <p:spPr>
            <a:xfrm>
              <a:off x="5364360" y="6080330"/>
              <a:ext cx="10160" cy="0"/>
            </a:xfrm>
            <a:custGeom>
              <a:avLst/>
              <a:gdLst/>
              <a:ahLst/>
              <a:cxnLst/>
              <a:rect l="l" t="t" r="r" b="b"/>
              <a:pathLst>
                <a:path w="10160">
                  <a:moveTo>
                    <a:pt x="0" y="0"/>
                  </a:moveTo>
                  <a:lnTo>
                    <a:pt x="10160" y="0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374518" y="6080330"/>
              <a:ext cx="10160" cy="0"/>
            </a:xfrm>
            <a:custGeom>
              <a:avLst/>
              <a:gdLst/>
              <a:ahLst/>
              <a:cxnLst/>
              <a:rect l="l" t="t" r="r" b="b"/>
              <a:pathLst>
                <a:path w="10160">
                  <a:moveTo>
                    <a:pt x="0" y="0"/>
                  </a:moveTo>
                  <a:lnTo>
                    <a:pt x="10160" y="0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/>
          <p:nvPr/>
        </p:nvSpPr>
        <p:spPr>
          <a:xfrm>
            <a:off x="5858389" y="6080330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5" name="object 15"/>
          <p:cNvGrpSpPr/>
          <p:nvPr/>
        </p:nvGrpSpPr>
        <p:grpSpPr>
          <a:xfrm>
            <a:off x="6427349" y="6075250"/>
            <a:ext cx="20320" cy="10160"/>
            <a:chOff x="6427349" y="6075250"/>
            <a:chExt cx="20320" cy="10160"/>
          </a:xfrm>
        </p:grpSpPr>
        <p:sp>
          <p:nvSpPr>
            <p:cNvPr id="16" name="object 16"/>
            <p:cNvSpPr/>
            <p:nvPr/>
          </p:nvSpPr>
          <p:spPr>
            <a:xfrm>
              <a:off x="6427349" y="6080330"/>
              <a:ext cx="10160" cy="0"/>
            </a:xfrm>
            <a:custGeom>
              <a:avLst/>
              <a:gdLst/>
              <a:ahLst/>
              <a:cxnLst/>
              <a:rect l="l" t="t" r="r" b="b"/>
              <a:pathLst>
                <a:path w="10160">
                  <a:moveTo>
                    <a:pt x="0" y="0"/>
                  </a:moveTo>
                  <a:lnTo>
                    <a:pt x="10160" y="0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437507" y="6080330"/>
              <a:ext cx="10160" cy="0"/>
            </a:xfrm>
            <a:custGeom>
              <a:avLst/>
              <a:gdLst/>
              <a:ahLst/>
              <a:cxnLst/>
              <a:rect l="l" t="t" r="r" b="b"/>
              <a:pathLst>
                <a:path w="10160">
                  <a:moveTo>
                    <a:pt x="0" y="0"/>
                  </a:moveTo>
                  <a:lnTo>
                    <a:pt x="10160" y="0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/>
          <p:nvPr/>
        </p:nvSpPr>
        <p:spPr>
          <a:xfrm>
            <a:off x="3863218" y="6727938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9" name="object 19"/>
          <p:cNvGrpSpPr/>
          <p:nvPr/>
        </p:nvGrpSpPr>
        <p:grpSpPr>
          <a:xfrm>
            <a:off x="4147064" y="6722857"/>
            <a:ext cx="20320" cy="10160"/>
            <a:chOff x="4147064" y="6722857"/>
            <a:chExt cx="20320" cy="10160"/>
          </a:xfrm>
        </p:grpSpPr>
        <p:sp>
          <p:nvSpPr>
            <p:cNvPr id="20" name="object 20"/>
            <p:cNvSpPr/>
            <p:nvPr/>
          </p:nvSpPr>
          <p:spPr>
            <a:xfrm>
              <a:off x="4147064" y="6727937"/>
              <a:ext cx="10160" cy="0"/>
            </a:xfrm>
            <a:custGeom>
              <a:avLst/>
              <a:gdLst/>
              <a:ahLst/>
              <a:cxnLst/>
              <a:rect l="l" t="t" r="r" b="b"/>
              <a:pathLst>
                <a:path w="10160">
                  <a:moveTo>
                    <a:pt x="0" y="0"/>
                  </a:moveTo>
                  <a:lnTo>
                    <a:pt x="10160" y="0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157221" y="6727937"/>
              <a:ext cx="10160" cy="0"/>
            </a:xfrm>
            <a:custGeom>
              <a:avLst/>
              <a:gdLst/>
              <a:ahLst/>
              <a:cxnLst/>
              <a:rect l="l" t="t" r="r" b="b"/>
              <a:pathLst>
                <a:path w="10160">
                  <a:moveTo>
                    <a:pt x="0" y="0"/>
                  </a:moveTo>
                  <a:lnTo>
                    <a:pt x="10160" y="0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/>
          <p:nvPr/>
        </p:nvSpPr>
        <p:spPr>
          <a:xfrm>
            <a:off x="5003677" y="6727938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288160" y="6727938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858389" y="6727938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427349" y="6727938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147064" y="7548994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003677" y="7548994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288160" y="7548994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858389" y="7548994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427349" y="7548994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478794" y="7775425"/>
            <a:ext cx="0" cy="10160"/>
          </a:xfrm>
          <a:custGeom>
            <a:avLst/>
            <a:gdLst/>
            <a:ahLst/>
            <a:cxnLst/>
            <a:rect l="l" t="t" r="r" b="b"/>
            <a:pathLst>
              <a:path h="10159">
                <a:moveTo>
                  <a:pt x="-5080" y="5079"/>
                </a:moveTo>
                <a:lnTo>
                  <a:pt x="5080" y="5079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478794" y="8023075"/>
            <a:ext cx="0" cy="10160"/>
          </a:xfrm>
          <a:custGeom>
            <a:avLst/>
            <a:gdLst/>
            <a:ahLst/>
            <a:cxnLst/>
            <a:rect l="l" t="t" r="r" b="b"/>
            <a:pathLst>
              <a:path h="10159">
                <a:moveTo>
                  <a:pt x="-5080" y="5079"/>
                </a:moveTo>
                <a:lnTo>
                  <a:pt x="5080" y="5079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19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556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5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awal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akhir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aktivitas.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Jaringan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membangun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sebuah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rumah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ditunjukkan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 gambar</a:t>
            </a:r>
            <a:r>
              <a:rPr sz="1200" dirty="0">
                <a:latin typeface="Times New Roman"/>
                <a:cs typeface="Times New Roman"/>
              </a:rPr>
              <a:t> 2 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31933" y="3090044"/>
            <a:ext cx="5278755" cy="2226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Gambar</a:t>
            </a:r>
            <a:r>
              <a:rPr sz="1200" b="1" spc="-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900"/>
              </a:lnSpc>
            </a:pPr>
            <a:r>
              <a:rPr sz="1200" spc="-5" dirty="0">
                <a:latin typeface="Times New Roman"/>
                <a:cs typeface="Times New Roman"/>
              </a:rPr>
              <a:t>Jaringan</a:t>
            </a:r>
            <a:r>
              <a:rPr sz="1200" dirty="0">
                <a:latin typeface="Times New Roman"/>
                <a:cs typeface="Times New Roman"/>
              </a:rPr>
              <a:t> ini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terdiri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dirty="0">
                <a:latin typeface="Times New Roman"/>
                <a:cs typeface="Times New Roman"/>
              </a:rPr>
              <a:t> tiga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aktivitas,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lingkaran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mencerminkan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kejadian-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kejadian.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Tujuan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membangun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jaringan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membantu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perencanaan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penjadwalan suatu proyek. Jaringan untuk membangun rumah aktivitas-aktivitas mana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saja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termasuk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pembangunan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sebuah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rumah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urutan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pelaksanaan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aktivitas tersebut. Walaupun demikian penjadwalan membutuhkan waktu-waktu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berkenaan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aktivitas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Perkiraan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lamanya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aktivitas-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aktivitas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pembangunan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jaringan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rumah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ditunjukkan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gambar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 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1933" y="7302380"/>
            <a:ext cx="5278755" cy="1174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Gambar</a:t>
            </a:r>
            <a:r>
              <a:rPr sz="1200" b="1" spc="-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b="1" spc="-5" dirty="0">
                <a:latin typeface="Times New Roman"/>
                <a:cs typeface="Times New Roman"/>
              </a:rPr>
              <a:t>Aktivitas </a:t>
            </a:r>
            <a:r>
              <a:rPr sz="1200" b="1" dirty="0">
                <a:latin typeface="Times New Roman"/>
                <a:cs typeface="Times New Roman"/>
              </a:rPr>
              <a:t>yang </a:t>
            </a:r>
            <a:r>
              <a:rPr sz="1200" b="1" spc="-5" dirty="0">
                <a:latin typeface="Times New Roman"/>
                <a:cs typeface="Times New Roman"/>
              </a:rPr>
              <a:t>bersamaan, </a:t>
            </a:r>
            <a:r>
              <a:rPr sz="1200" spc="-5" dirty="0">
                <a:latin typeface="Times New Roman"/>
                <a:cs typeface="Times New Roman"/>
              </a:rPr>
              <a:t>Contoh pembangunan rumah sering mencakup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beberapa aktivitas yang terjadi pada saat yang bersamaan seperti yang ditunjukkan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 gambar</a:t>
            </a:r>
            <a:r>
              <a:rPr sz="1200" dirty="0">
                <a:latin typeface="Times New Roman"/>
                <a:cs typeface="Times New Roman"/>
              </a:rPr>
              <a:t> 4 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690166" y="2421665"/>
            <a:ext cx="408305" cy="408305"/>
          </a:xfrm>
          <a:custGeom>
            <a:avLst/>
            <a:gdLst/>
            <a:ahLst/>
            <a:cxnLst/>
            <a:rect l="l" t="t" r="r" b="b"/>
            <a:pathLst>
              <a:path w="408304" h="408305">
                <a:moveTo>
                  <a:pt x="0" y="204055"/>
                </a:moveTo>
                <a:lnTo>
                  <a:pt x="5391" y="157267"/>
                </a:lnTo>
                <a:lnTo>
                  <a:pt x="20747" y="114316"/>
                </a:lnTo>
                <a:lnTo>
                  <a:pt x="44844" y="76429"/>
                </a:lnTo>
                <a:lnTo>
                  <a:pt x="76455" y="44828"/>
                </a:lnTo>
                <a:lnTo>
                  <a:pt x="114357" y="20740"/>
                </a:lnTo>
                <a:lnTo>
                  <a:pt x="157322" y="5389"/>
                </a:lnTo>
                <a:lnTo>
                  <a:pt x="204127" y="0"/>
                </a:lnTo>
                <a:lnTo>
                  <a:pt x="250931" y="5389"/>
                </a:lnTo>
                <a:lnTo>
                  <a:pt x="293896" y="20740"/>
                </a:lnTo>
                <a:lnTo>
                  <a:pt x="331798" y="44828"/>
                </a:lnTo>
                <a:lnTo>
                  <a:pt x="363409" y="76429"/>
                </a:lnTo>
                <a:lnTo>
                  <a:pt x="387506" y="114316"/>
                </a:lnTo>
                <a:lnTo>
                  <a:pt x="402862" y="157267"/>
                </a:lnTo>
                <a:lnTo>
                  <a:pt x="408254" y="204055"/>
                </a:lnTo>
                <a:lnTo>
                  <a:pt x="402862" y="250842"/>
                </a:lnTo>
                <a:lnTo>
                  <a:pt x="387506" y="293793"/>
                </a:lnTo>
                <a:lnTo>
                  <a:pt x="363409" y="331680"/>
                </a:lnTo>
                <a:lnTo>
                  <a:pt x="331798" y="363281"/>
                </a:lnTo>
                <a:lnTo>
                  <a:pt x="293896" y="387369"/>
                </a:lnTo>
                <a:lnTo>
                  <a:pt x="250931" y="402720"/>
                </a:lnTo>
                <a:lnTo>
                  <a:pt x="204127" y="408110"/>
                </a:lnTo>
                <a:lnTo>
                  <a:pt x="157322" y="402720"/>
                </a:lnTo>
                <a:lnTo>
                  <a:pt x="114357" y="387369"/>
                </a:lnTo>
                <a:lnTo>
                  <a:pt x="76455" y="363281"/>
                </a:lnTo>
                <a:lnTo>
                  <a:pt x="44844" y="331680"/>
                </a:lnTo>
                <a:lnTo>
                  <a:pt x="20747" y="293793"/>
                </a:lnTo>
                <a:lnTo>
                  <a:pt x="5391" y="250842"/>
                </a:lnTo>
                <a:lnTo>
                  <a:pt x="0" y="20405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841880" y="2517020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4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217935" y="2483280"/>
            <a:ext cx="408940" cy="408940"/>
          </a:xfrm>
          <a:custGeom>
            <a:avLst/>
            <a:gdLst/>
            <a:ahLst/>
            <a:cxnLst/>
            <a:rect l="l" t="t" r="r" b="b"/>
            <a:pathLst>
              <a:path w="408939" h="408939">
                <a:moveTo>
                  <a:pt x="0" y="204172"/>
                </a:moveTo>
                <a:lnTo>
                  <a:pt x="5394" y="157357"/>
                </a:lnTo>
                <a:lnTo>
                  <a:pt x="20759" y="114382"/>
                </a:lnTo>
                <a:lnTo>
                  <a:pt x="44870" y="76473"/>
                </a:lnTo>
                <a:lnTo>
                  <a:pt x="76499" y="44854"/>
                </a:lnTo>
                <a:lnTo>
                  <a:pt x="114422" y="20752"/>
                </a:lnTo>
                <a:lnTo>
                  <a:pt x="157413" y="5392"/>
                </a:lnTo>
                <a:lnTo>
                  <a:pt x="204244" y="0"/>
                </a:lnTo>
                <a:lnTo>
                  <a:pt x="251075" y="5392"/>
                </a:lnTo>
                <a:lnTo>
                  <a:pt x="294066" y="20752"/>
                </a:lnTo>
                <a:lnTo>
                  <a:pt x="331989" y="44854"/>
                </a:lnTo>
                <a:lnTo>
                  <a:pt x="363618" y="76473"/>
                </a:lnTo>
                <a:lnTo>
                  <a:pt x="387729" y="114382"/>
                </a:lnTo>
                <a:lnTo>
                  <a:pt x="403094" y="157357"/>
                </a:lnTo>
                <a:lnTo>
                  <a:pt x="408489" y="204172"/>
                </a:lnTo>
                <a:lnTo>
                  <a:pt x="403094" y="250987"/>
                </a:lnTo>
                <a:lnTo>
                  <a:pt x="387729" y="293962"/>
                </a:lnTo>
                <a:lnTo>
                  <a:pt x="363618" y="331872"/>
                </a:lnTo>
                <a:lnTo>
                  <a:pt x="331989" y="363490"/>
                </a:lnTo>
                <a:lnTo>
                  <a:pt x="294066" y="387592"/>
                </a:lnTo>
                <a:lnTo>
                  <a:pt x="251075" y="402952"/>
                </a:lnTo>
                <a:lnTo>
                  <a:pt x="204244" y="408345"/>
                </a:lnTo>
                <a:lnTo>
                  <a:pt x="157413" y="402952"/>
                </a:lnTo>
                <a:lnTo>
                  <a:pt x="114422" y="387592"/>
                </a:lnTo>
                <a:lnTo>
                  <a:pt x="76499" y="363490"/>
                </a:lnTo>
                <a:lnTo>
                  <a:pt x="44870" y="331872"/>
                </a:lnTo>
                <a:lnTo>
                  <a:pt x="20759" y="293962"/>
                </a:lnTo>
                <a:lnTo>
                  <a:pt x="5394" y="250987"/>
                </a:lnTo>
                <a:lnTo>
                  <a:pt x="0" y="204172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370208" y="2577980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529331" y="2473012"/>
            <a:ext cx="408940" cy="408940"/>
          </a:xfrm>
          <a:custGeom>
            <a:avLst/>
            <a:gdLst/>
            <a:ahLst/>
            <a:cxnLst/>
            <a:rect l="l" t="t" r="r" b="b"/>
            <a:pathLst>
              <a:path w="408939" h="408939">
                <a:moveTo>
                  <a:pt x="0" y="204172"/>
                </a:moveTo>
                <a:lnTo>
                  <a:pt x="5394" y="157357"/>
                </a:lnTo>
                <a:lnTo>
                  <a:pt x="20759" y="114382"/>
                </a:lnTo>
                <a:lnTo>
                  <a:pt x="44870" y="76473"/>
                </a:lnTo>
                <a:lnTo>
                  <a:pt x="76499" y="44854"/>
                </a:lnTo>
                <a:lnTo>
                  <a:pt x="114422" y="20752"/>
                </a:lnTo>
                <a:lnTo>
                  <a:pt x="157413" y="5392"/>
                </a:lnTo>
                <a:lnTo>
                  <a:pt x="204244" y="0"/>
                </a:lnTo>
                <a:lnTo>
                  <a:pt x="251075" y="5392"/>
                </a:lnTo>
                <a:lnTo>
                  <a:pt x="294066" y="20752"/>
                </a:lnTo>
                <a:lnTo>
                  <a:pt x="331989" y="44854"/>
                </a:lnTo>
                <a:lnTo>
                  <a:pt x="363618" y="76473"/>
                </a:lnTo>
                <a:lnTo>
                  <a:pt x="387729" y="114382"/>
                </a:lnTo>
                <a:lnTo>
                  <a:pt x="403094" y="157357"/>
                </a:lnTo>
                <a:lnTo>
                  <a:pt x="408489" y="204172"/>
                </a:lnTo>
                <a:lnTo>
                  <a:pt x="403094" y="250987"/>
                </a:lnTo>
                <a:lnTo>
                  <a:pt x="387729" y="293962"/>
                </a:lnTo>
                <a:lnTo>
                  <a:pt x="363618" y="331872"/>
                </a:lnTo>
                <a:lnTo>
                  <a:pt x="331989" y="363490"/>
                </a:lnTo>
                <a:lnTo>
                  <a:pt x="294066" y="387592"/>
                </a:lnTo>
                <a:lnTo>
                  <a:pt x="251075" y="402952"/>
                </a:lnTo>
                <a:lnTo>
                  <a:pt x="204244" y="408345"/>
                </a:lnTo>
                <a:lnTo>
                  <a:pt x="157413" y="402952"/>
                </a:lnTo>
                <a:lnTo>
                  <a:pt x="114422" y="387592"/>
                </a:lnTo>
                <a:lnTo>
                  <a:pt x="76499" y="363490"/>
                </a:lnTo>
                <a:lnTo>
                  <a:pt x="44870" y="331872"/>
                </a:lnTo>
                <a:lnTo>
                  <a:pt x="20759" y="293962"/>
                </a:lnTo>
                <a:lnTo>
                  <a:pt x="5394" y="250987"/>
                </a:lnTo>
                <a:lnTo>
                  <a:pt x="0" y="204172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680592" y="2565788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368495" y="2462742"/>
            <a:ext cx="408305" cy="408305"/>
          </a:xfrm>
          <a:custGeom>
            <a:avLst/>
            <a:gdLst/>
            <a:ahLst/>
            <a:cxnLst/>
            <a:rect l="l" t="t" r="r" b="b"/>
            <a:pathLst>
              <a:path w="408304" h="408305">
                <a:moveTo>
                  <a:pt x="0" y="204055"/>
                </a:moveTo>
                <a:lnTo>
                  <a:pt x="5391" y="157267"/>
                </a:lnTo>
                <a:lnTo>
                  <a:pt x="20747" y="114316"/>
                </a:lnTo>
                <a:lnTo>
                  <a:pt x="44844" y="76429"/>
                </a:lnTo>
                <a:lnTo>
                  <a:pt x="76455" y="44828"/>
                </a:lnTo>
                <a:lnTo>
                  <a:pt x="114357" y="20740"/>
                </a:lnTo>
                <a:lnTo>
                  <a:pt x="157322" y="5389"/>
                </a:lnTo>
                <a:lnTo>
                  <a:pt x="204127" y="0"/>
                </a:lnTo>
                <a:lnTo>
                  <a:pt x="250931" y="5389"/>
                </a:lnTo>
                <a:lnTo>
                  <a:pt x="293896" y="20740"/>
                </a:lnTo>
                <a:lnTo>
                  <a:pt x="331798" y="44828"/>
                </a:lnTo>
                <a:lnTo>
                  <a:pt x="363409" y="76429"/>
                </a:lnTo>
                <a:lnTo>
                  <a:pt x="387506" y="114316"/>
                </a:lnTo>
                <a:lnTo>
                  <a:pt x="402862" y="157267"/>
                </a:lnTo>
                <a:lnTo>
                  <a:pt x="408254" y="204055"/>
                </a:lnTo>
                <a:lnTo>
                  <a:pt x="402862" y="250842"/>
                </a:lnTo>
                <a:lnTo>
                  <a:pt x="387506" y="293793"/>
                </a:lnTo>
                <a:lnTo>
                  <a:pt x="363409" y="331680"/>
                </a:lnTo>
                <a:lnTo>
                  <a:pt x="331798" y="363281"/>
                </a:lnTo>
                <a:lnTo>
                  <a:pt x="293896" y="387369"/>
                </a:lnTo>
                <a:lnTo>
                  <a:pt x="250931" y="402720"/>
                </a:lnTo>
                <a:lnTo>
                  <a:pt x="204127" y="408110"/>
                </a:lnTo>
                <a:lnTo>
                  <a:pt x="157322" y="402720"/>
                </a:lnTo>
                <a:lnTo>
                  <a:pt x="114357" y="387369"/>
                </a:lnTo>
                <a:lnTo>
                  <a:pt x="76455" y="363281"/>
                </a:lnTo>
                <a:lnTo>
                  <a:pt x="44844" y="331680"/>
                </a:lnTo>
                <a:lnTo>
                  <a:pt x="20747" y="293793"/>
                </a:lnTo>
                <a:lnTo>
                  <a:pt x="5391" y="250842"/>
                </a:lnTo>
                <a:lnTo>
                  <a:pt x="0" y="20405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519304" y="2556644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2616150" y="1936586"/>
            <a:ext cx="3205480" cy="854075"/>
            <a:chOff x="2616150" y="1936586"/>
            <a:chExt cx="3205480" cy="854075"/>
          </a:xfrm>
        </p:grpSpPr>
        <p:sp>
          <p:nvSpPr>
            <p:cNvPr id="14" name="object 14"/>
            <p:cNvSpPr/>
            <p:nvPr/>
          </p:nvSpPr>
          <p:spPr>
            <a:xfrm>
              <a:off x="2628850" y="2570284"/>
              <a:ext cx="748030" cy="207645"/>
            </a:xfrm>
            <a:custGeom>
              <a:avLst/>
              <a:gdLst/>
              <a:ahLst/>
              <a:cxnLst/>
              <a:rect l="l" t="t" r="r" b="b"/>
              <a:pathLst>
                <a:path w="748029" h="207644">
                  <a:moveTo>
                    <a:pt x="643722" y="0"/>
                  </a:moveTo>
                  <a:lnTo>
                    <a:pt x="643722" y="51885"/>
                  </a:lnTo>
                  <a:lnTo>
                    <a:pt x="0" y="51885"/>
                  </a:lnTo>
                  <a:lnTo>
                    <a:pt x="0" y="155658"/>
                  </a:lnTo>
                  <a:lnTo>
                    <a:pt x="643722" y="155658"/>
                  </a:lnTo>
                  <a:lnTo>
                    <a:pt x="643722" y="207545"/>
                  </a:lnTo>
                  <a:lnTo>
                    <a:pt x="747495" y="103772"/>
                  </a:lnTo>
                  <a:lnTo>
                    <a:pt x="643722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628850" y="2570284"/>
              <a:ext cx="748030" cy="207645"/>
            </a:xfrm>
            <a:custGeom>
              <a:avLst/>
              <a:gdLst/>
              <a:ahLst/>
              <a:cxnLst/>
              <a:rect l="l" t="t" r="r" b="b"/>
              <a:pathLst>
                <a:path w="748029" h="207644">
                  <a:moveTo>
                    <a:pt x="0" y="51886"/>
                  </a:moveTo>
                  <a:lnTo>
                    <a:pt x="643722" y="51886"/>
                  </a:lnTo>
                  <a:lnTo>
                    <a:pt x="643722" y="0"/>
                  </a:lnTo>
                  <a:lnTo>
                    <a:pt x="747495" y="103773"/>
                  </a:lnTo>
                  <a:lnTo>
                    <a:pt x="643722" y="207546"/>
                  </a:lnTo>
                  <a:lnTo>
                    <a:pt x="643722" y="155659"/>
                  </a:lnTo>
                  <a:lnTo>
                    <a:pt x="0" y="155659"/>
                  </a:lnTo>
                  <a:lnTo>
                    <a:pt x="0" y="51886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779411" y="2570284"/>
              <a:ext cx="748030" cy="207645"/>
            </a:xfrm>
            <a:custGeom>
              <a:avLst/>
              <a:gdLst/>
              <a:ahLst/>
              <a:cxnLst/>
              <a:rect l="l" t="t" r="r" b="b"/>
              <a:pathLst>
                <a:path w="748029" h="207644">
                  <a:moveTo>
                    <a:pt x="643722" y="0"/>
                  </a:moveTo>
                  <a:lnTo>
                    <a:pt x="643722" y="51885"/>
                  </a:lnTo>
                  <a:lnTo>
                    <a:pt x="0" y="51885"/>
                  </a:lnTo>
                  <a:lnTo>
                    <a:pt x="0" y="155658"/>
                  </a:lnTo>
                  <a:lnTo>
                    <a:pt x="643722" y="155658"/>
                  </a:lnTo>
                  <a:lnTo>
                    <a:pt x="643722" y="207545"/>
                  </a:lnTo>
                  <a:lnTo>
                    <a:pt x="747495" y="103772"/>
                  </a:lnTo>
                  <a:lnTo>
                    <a:pt x="643722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779411" y="2570284"/>
              <a:ext cx="748030" cy="207645"/>
            </a:xfrm>
            <a:custGeom>
              <a:avLst/>
              <a:gdLst/>
              <a:ahLst/>
              <a:cxnLst/>
              <a:rect l="l" t="t" r="r" b="b"/>
              <a:pathLst>
                <a:path w="748029" h="207644">
                  <a:moveTo>
                    <a:pt x="0" y="51886"/>
                  </a:moveTo>
                  <a:lnTo>
                    <a:pt x="643722" y="51886"/>
                  </a:lnTo>
                  <a:lnTo>
                    <a:pt x="643722" y="0"/>
                  </a:lnTo>
                  <a:lnTo>
                    <a:pt x="747495" y="103773"/>
                  </a:lnTo>
                  <a:lnTo>
                    <a:pt x="643722" y="207546"/>
                  </a:lnTo>
                  <a:lnTo>
                    <a:pt x="643722" y="155659"/>
                  </a:lnTo>
                  <a:lnTo>
                    <a:pt x="0" y="155659"/>
                  </a:lnTo>
                  <a:lnTo>
                    <a:pt x="0" y="51886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940246" y="2570284"/>
              <a:ext cx="748030" cy="207645"/>
            </a:xfrm>
            <a:custGeom>
              <a:avLst/>
              <a:gdLst/>
              <a:ahLst/>
              <a:cxnLst/>
              <a:rect l="l" t="t" r="r" b="b"/>
              <a:pathLst>
                <a:path w="748029" h="207644">
                  <a:moveTo>
                    <a:pt x="643722" y="0"/>
                  </a:moveTo>
                  <a:lnTo>
                    <a:pt x="643722" y="51885"/>
                  </a:lnTo>
                  <a:lnTo>
                    <a:pt x="0" y="51885"/>
                  </a:lnTo>
                  <a:lnTo>
                    <a:pt x="0" y="155658"/>
                  </a:lnTo>
                  <a:lnTo>
                    <a:pt x="643722" y="155658"/>
                  </a:lnTo>
                  <a:lnTo>
                    <a:pt x="643722" y="207545"/>
                  </a:lnTo>
                  <a:lnTo>
                    <a:pt x="747495" y="103772"/>
                  </a:lnTo>
                  <a:lnTo>
                    <a:pt x="643722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940246" y="2570284"/>
              <a:ext cx="748030" cy="207645"/>
            </a:xfrm>
            <a:custGeom>
              <a:avLst/>
              <a:gdLst/>
              <a:ahLst/>
              <a:cxnLst/>
              <a:rect l="l" t="t" r="r" b="b"/>
              <a:pathLst>
                <a:path w="748029" h="207644">
                  <a:moveTo>
                    <a:pt x="0" y="51886"/>
                  </a:moveTo>
                  <a:lnTo>
                    <a:pt x="643722" y="51886"/>
                  </a:lnTo>
                  <a:lnTo>
                    <a:pt x="643722" y="0"/>
                  </a:lnTo>
                  <a:lnTo>
                    <a:pt x="747495" y="103773"/>
                  </a:lnTo>
                  <a:lnTo>
                    <a:pt x="643722" y="207546"/>
                  </a:lnTo>
                  <a:lnTo>
                    <a:pt x="643722" y="155659"/>
                  </a:lnTo>
                  <a:lnTo>
                    <a:pt x="0" y="155659"/>
                  </a:lnTo>
                  <a:lnTo>
                    <a:pt x="0" y="51886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814547" y="1936586"/>
              <a:ext cx="1007110" cy="500380"/>
            </a:xfrm>
            <a:custGeom>
              <a:avLst/>
              <a:gdLst/>
              <a:ahLst/>
              <a:cxnLst/>
              <a:rect l="l" t="t" r="r" b="b"/>
              <a:pathLst>
                <a:path w="1007110" h="500380">
                  <a:moveTo>
                    <a:pt x="1006741" y="0"/>
                  </a:moveTo>
                  <a:lnTo>
                    <a:pt x="0" y="0"/>
                  </a:lnTo>
                  <a:lnTo>
                    <a:pt x="0" y="500198"/>
                  </a:lnTo>
                  <a:lnTo>
                    <a:pt x="1006741" y="500198"/>
                  </a:lnTo>
                  <a:lnTo>
                    <a:pt x="10067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2503149" y="1936586"/>
            <a:ext cx="1006475" cy="50038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92710" marR="240665">
              <a:lnSpc>
                <a:spcPts val="1390"/>
              </a:lnSpc>
              <a:spcBef>
                <a:spcPts val="390"/>
              </a:spcBef>
            </a:pPr>
            <a:r>
              <a:rPr sz="1200" spc="-15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-15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in  rumah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674257" y="1936586"/>
            <a:ext cx="1007110" cy="50038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95250" marR="126364">
              <a:lnSpc>
                <a:spcPts val="1390"/>
              </a:lnSpc>
              <a:spcBef>
                <a:spcPts val="390"/>
              </a:spcBef>
            </a:pPr>
            <a:r>
              <a:rPr sz="1200" spc="-15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mp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ol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h  </a:t>
            </a:r>
            <a:r>
              <a:rPr sz="1200" spc="-5" dirty="0">
                <a:latin typeface="Times New Roman"/>
                <a:cs typeface="Times New Roman"/>
              </a:rPr>
              <a:t>pendanaan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814547" y="1936586"/>
            <a:ext cx="1007110" cy="50038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94615" marR="135890">
              <a:lnSpc>
                <a:spcPts val="1390"/>
              </a:lnSpc>
              <a:spcBef>
                <a:spcPts val="390"/>
              </a:spcBef>
            </a:pPr>
            <a:r>
              <a:rPr sz="1200" spc="-15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mb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ngun  rumah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5556816" y="6218243"/>
            <a:ext cx="408305" cy="408305"/>
          </a:xfrm>
          <a:custGeom>
            <a:avLst/>
            <a:gdLst/>
            <a:ahLst/>
            <a:cxnLst/>
            <a:rect l="l" t="t" r="r" b="b"/>
            <a:pathLst>
              <a:path w="408304" h="408304">
                <a:moveTo>
                  <a:pt x="0" y="204122"/>
                </a:moveTo>
                <a:lnTo>
                  <a:pt x="5391" y="157318"/>
                </a:lnTo>
                <a:lnTo>
                  <a:pt x="20747" y="114354"/>
                </a:lnTo>
                <a:lnTo>
                  <a:pt x="44844" y="76454"/>
                </a:lnTo>
                <a:lnTo>
                  <a:pt x="76455" y="44843"/>
                </a:lnTo>
                <a:lnTo>
                  <a:pt x="114357" y="20747"/>
                </a:lnTo>
                <a:lnTo>
                  <a:pt x="157322" y="5391"/>
                </a:lnTo>
                <a:lnTo>
                  <a:pt x="204127" y="0"/>
                </a:lnTo>
                <a:lnTo>
                  <a:pt x="250931" y="5391"/>
                </a:lnTo>
                <a:lnTo>
                  <a:pt x="293896" y="20747"/>
                </a:lnTo>
                <a:lnTo>
                  <a:pt x="331798" y="44843"/>
                </a:lnTo>
                <a:lnTo>
                  <a:pt x="363409" y="76454"/>
                </a:lnTo>
                <a:lnTo>
                  <a:pt x="387506" y="114354"/>
                </a:lnTo>
                <a:lnTo>
                  <a:pt x="402862" y="157318"/>
                </a:lnTo>
                <a:lnTo>
                  <a:pt x="408254" y="204122"/>
                </a:lnTo>
                <a:lnTo>
                  <a:pt x="402862" y="250925"/>
                </a:lnTo>
                <a:lnTo>
                  <a:pt x="387506" y="293889"/>
                </a:lnTo>
                <a:lnTo>
                  <a:pt x="363409" y="331789"/>
                </a:lnTo>
                <a:lnTo>
                  <a:pt x="331798" y="363400"/>
                </a:lnTo>
                <a:lnTo>
                  <a:pt x="293896" y="387496"/>
                </a:lnTo>
                <a:lnTo>
                  <a:pt x="250931" y="402853"/>
                </a:lnTo>
                <a:lnTo>
                  <a:pt x="204127" y="408244"/>
                </a:lnTo>
                <a:lnTo>
                  <a:pt x="157322" y="402853"/>
                </a:lnTo>
                <a:lnTo>
                  <a:pt x="114357" y="387496"/>
                </a:lnTo>
                <a:lnTo>
                  <a:pt x="76455" y="363400"/>
                </a:lnTo>
                <a:lnTo>
                  <a:pt x="44844" y="331789"/>
                </a:lnTo>
                <a:lnTo>
                  <a:pt x="20747" y="293889"/>
                </a:lnTo>
                <a:lnTo>
                  <a:pt x="5391" y="250925"/>
                </a:lnTo>
                <a:lnTo>
                  <a:pt x="0" y="204122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5707768" y="6311780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4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084585" y="6279879"/>
            <a:ext cx="408940" cy="408940"/>
          </a:xfrm>
          <a:custGeom>
            <a:avLst/>
            <a:gdLst/>
            <a:ahLst/>
            <a:cxnLst/>
            <a:rect l="l" t="t" r="r" b="b"/>
            <a:pathLst>
              <a:path w="408939" h="408940">
                <a:moveTo>
                  <a:pt x="0" y="204239"/>
                </a:moveTo>
                <a:lnTo>
                  <a:pt x="5394" y="157409"/>
                </a:lnTo>
                <a:lnTo>
                  <a:pt x="20759" y="114420"/>
                </a:lnTo>
                <a:lnTo>
                  <a:pt x="44870" y="76498"/>
                </a:lnTo>
                <a:lnTo>
                  <a:pt x="76499" y="44869"/>
                </a:lnTo>
                <a:lnTo>
                  <a:pt x="114422" y="20759"/>
                </a:lnTo>
                <a:lnTo>
                  <a:pt x="157413" y="5394"/>
                </a:lnTo>
                <a:lnTo>
                  <a:pt x="204244" y="0"/>
                </a:lnTo>
                <a:lnTo>
                  <a:pt x="251075" y="5394"/>
                </a:lnTo>
                <a:lnTo>
                  <a:pt x="294066" y="20759"/>
                </a:lnTo>
                <a:lnTo>
                  <a:pt x="331989" y="44869"/>
                </a:lnTo>
                <a:lnTo>
                  <a:pt x="363618" y="76498"/>
                </a:lnTo>
                <a:lnTo>
                  <a:pt x="387729" y="114420"/>
                </a:lnTo>
                <a:lnTo>
                  <a:pt x="403094" y="157409"/>
                </a:lnTo>
                <a:lnTo>
                  <a:pt x="408489" y="204239"/>
                </a:lnTo>
                <a:lnTo>
                  <a:pt x="403094" y="251069"/>
                </a:lnTo>
                <a:lnTo>
                  <a:pt x="387729" y="294058"/>
                </a:lnTo>
                <a:lnTo>
                  <a:pt x="363618" y="331980"/>
                </a:lnTo>
                <a:lnTo>
                  <a:pt x="331989" y="363609"/>
                </a:lnTo>
                <a:lnTo>
                  <a:pt x="294066" y="387719"/>
                </a:lnTo>
                <a:lnTo>
                  <a:pt x="251075" y="403084"/>
                </a:lnTo>
                <a:lnTo>
                  <a:pt x="204244" y="408479"/>
                </a:lnTo>
                <a:lnTo>
                  <a:pt x="157413" y="403084"/>
                </a:lnTo>
                <a:lnTo>
                  <a:pt x="114422" y="387719"/>
                </a:lnTo>
                <a:lnTo>
                  <a:pt x="76499" y="363609"/>
                </a:lnTo>
                <a:lnTo>
                  <a:pt x="44870" y="331980"/>
                </a:lnTo>
                <a:lnTo>
                  <a:pt x="20759" y="294058"/>
                </a:lnTo>
                <a:lnTo>
                  <a:pt x="5394" y="251069"/>
                </a:lnTo>
                <a:lnTo>
                  <a:pt x="0" y="204239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2236096" y="6372740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395981" y="6269606"/>
            <a:ext cx="408940" cy="408940"/>
          </a:xfrm>
          <a:custGeom>
            <a:avLst/>
            <a:gdLst/>
            <a:ahLst/>
            <a:cxnLst/>
            <a:rect l="l" t="t" r="r" b="b"/>
            <a:pathLst>
              <a:path w="408939" h="408940">
                <a:moveTo>
                  <a:pt x="0" y="204239"/>
                </a:moveTo>
                <a:lnTo>
                  <a:pt x="5394" y="157409"/>
                </a:lnTo>
                <a:lnTo>
                  <a:pt x="20759" y="114420"/>
                </a:lnTo>
                <a:lnTo>
                  <a:pt x="44870" y="76498"/>
                </a:lnTo>
                <a:lnTo>
                  <a:pt x="76499" y="44869"/>
                </a:lnTo>
                <a:lnTo>
                  <a:pt x="114422" y="20759"/>
                </a:lnTo>
                <a:lnTo>
                  <a:pt x="157413" y="5394"/>
                </a:lnTo>
                <a:lnTo>
                  <a:pt x="204244" y="0"/>
                </a:lnTo>
                <a:lnTo>
                  <a:pt x="251075" y="5394"/>
                </a:lnTo>
                <a:lnTo>
                  <a:pt x="294066" y="20759"/>
                </a:lnTo>
                <a:lnTo>
                  <a:pt x="331989" y="44869"/>
                </a:lnTo>
                <a:lnTo>
                  <a:pt x="363618" y="76498"/>
                </a:lnTo>
                <a:lnTo>
                  <a:pt x="387729" y="114420"/>
                </a:lnTo>
                <a:lnTo>
                  <a:pt x="403094" y="157409"/>
                </a:lnTo>
                <a:lnTo>
                  <a:pt x="408489" y="204239"/>
                </a:lnTo>
                <a:lnTo>
                  <a:pt x="403094" y="251069"/>
                </a:lnTo>
                <a:lnTo>
                  <a:pt x="387729" y="294058"/>
                </a:lnTo>
                <a:lnTo>
                  <a:pt x="363618" y="331980"/>
                </a:lnTo>
                <a:lnTo>
                  <a:pt x="331989" y="363609"/>
                </a:lnTo>
                <a:lnTo>
                  <a:pt x="294066" y="387719"/>
                </a:lnTo>
                <a:lnTo>
                  <a:pt x="251075" y="403084"/>
                </a:lnTo>
                <a:lnTo>
                  <a:pt x="204244" y="408479"/>
                </a:lnTo>
                <a:lnTo>
                  <a:pt x="157413" y="403084"/>
                </a:lnTo>
                <a:lnTo>
                  <a:pt x="114422" y="387719"/>
                </a:lnTo>
                <a:lnTo>
                  <a:pt x="76499" y="363609"/>
                </a:lnTo>
                <a:lnTo>
                  <a:pt x="44870" y="331980"/>
                </a:lnTo>
                <a:lnTo>
                  <a:pt x="20759" y="294058"/>
                </a:lnTo>
                <a:lnTo>
                  <a:pt x="5394" y="251069"/>
                </a:lnTo>
                <a:lnTo>
                  <a:pt x="0" y="204239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4546480" y="6363596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3235145" y="6259332"/>
            <a:ext cx="408305" cy="408305"/>
          </a:xfrm>
          <a:custGeom>
            <a:avLst/>
            <a:gdLst/>
            <a:ahLst/>
            <a:cxnLst/>
            <a:rect l="l" t="t" r="r" b="b"/>
            <a:pathLst>
              <a:path w="408304" h="408304">
                <a:moveTo>
                  <a:pt x="0" y="204122"/>
                </a:moveTo>
                <a:lnTo>
                  <a:pt x="5391" y="157318"/>
                </a:lnTo>
                <a:lnTo>
                  <a:pt x="20747" y="114354"/>
                </a:lnTo>
                <a:lnTo>
                  <a:pt x="44844" y="76454"/>
                </a:lnTo>
                <a:lnTo>
                  <a:pt x="76455" y="44843"/>
                </a:lnTo>
                <a:lnTo>
                  <a:pt x="114357" y="20747"/>
                </a:lnTo>
                <a:lnTo>
                  <a:pt x="157322" y="5391"/>
                </a:lnTo>
                <a:lnTo>
                  <a:pt x="204127" y="0"/>
                </a:lnTo>
                <a:lnTo>
                  <a:pt x="250931" y="5391"/>
                </a:lnTo>
                <a:lnTo>
                  <a:pt x="293896" y="20747"/>
                </a:lnTo>
                <a:lnTo>
                  <a:pt x="331798" y="44843"/>
                </a:lnTo>
                <a:lnTo>
                  <a:pt x="363409" y="76454"/>
                </a:lnTo>
                <a:lnTo>
                  <a:pt x="387506" y="114354"/>
                </a:lnTo>
                <a:lnTo>
                  <a:pt x="402862" y="157318"/>
                </a:lnTo>
                <a:lnTo>
                  <a:pt x="408254" y="204122"/>
                </a:lnTo>
                <a:lnTo>
                  <a:pt x="402862" y="250925"/>
                </a:lnTo>
                <a:lnTo>
                  <a:pt x="387506" y="293889"/>
                </a:lnTo>
                <a:lnTo>
                  <a:pt x="363409" y="331789"/>
                </a:lnTo>
                <a:lnTo>
                  <a:pt x="331798" y="363400"/>
                </a:lnTo>
                <a:lnTo>
                  <a:pt x="293896" y="387496"/>
                </a:lnTo>
                <a:lnTo>
                  <a:pt x="250931" y="402853"/>
                </a:lnTo>
                <a:lnTo>
                  <a:pt x="204127" y="408244"/>
                </a:lnTo>
                <a:lnTo>
                  <a:pt x="157322" y="402853"/>
                </a:lnTo>
                <a:lnTo>
                  <a:pt x="114357" y="387496"/>
                </a:lnTo>
                <a:lnTo>
                  <a:pt x="76455" y="363400"/>
                </a:lnTo>
                <a:lnTo>
                  <a:pt x="44844" y="331789"/>
                </a:lnTo>
                <a:lnTo>
                  <a:pt x="20747" y="293889"/>
                </a:lnTo>
                <a:lnTo>
                  <a:pt x="5391" y="250925"/>
                </a:lnTo>
                <a:lnTo>
                  <a:pt x="0" y="204122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3385192" y="6354452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2482800" y="5733005"/>
            <a:ext cx="3205480" cy="854710"/>
            <a:chOff x="2482800" y="5733005"/>
            <a:chExt cx="3205480" cy="854710"/>
          </a:xfrm>
        </p:grpSpPr>
        <p:sp>
          <p:nvSpPr>
            <p:cNvPr id="33" name="object 33"/>
            <p:cNvSpPr/>
            <p:nvPr/>
          </p:nvSpPr>
          <p:spPr>
            <a:xfrm>
              <a:off x="2495500" y="6366911"/>
              <a:ext cx="748030" cy="207645"/>
            </a:xfrm>
            <a:custGeom>
              <a:avLst/>
              <a:gdLst/>
              <a:ahLst/>
              <a:cxnLst/>
              <a:rect l="l" t="t" r="r" b="b"/>
              <a:pathLst>
                <a:path w="748030" h="207645">
                  <a:moveTo>
                    <a:pt x="643688" y="0"/>
                  </a:moveTo>
                  <a:lnTo>
                    <a:pt x="643688" y="51903"/>
                  </a:lnTo>
                  <a:lnTo>
                    <a:pt x="0" y="51903"/>
                  </a:lnTo>
                  <a:lnTo>
                    <a:pt x="0" y="155709"/>
                  </a:lnTo>
                  <a:lnTo>
                    <a:pt x="643688" y="155709"/>
                  </a:lnTo>
                  <a:lnTo>
                    <a:pt x="643688" y="207613"/>
                  </a:lnTo>
                  <a:lnTo>
                    <a:pt x="747495" y="103807"/>
                  </a:lnTo>
                  <a:lnTo>
                    <a:pt x="643688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495500" y="6366911"/>
              <a:ext cx="748030" cy="207645"/>
            </a:xfrm>
            <a:custGeom>
              <a:avLst/>
              <a:gdLst/>
              <a:ahLst/>
              <a:cxnLst/>
              <a:rect l="l" t="t" r="r" b="b"/>
              <a:pathLst>
                <a:path w="748030" h="207645">
                  <a:moveTo>
                    <a:pt x="0" y="51903"/>
                  </a:moveTo>
                  <a:lnTo>
                    <a:pt x="643688" y="51903"/>
                  </a:lnTo>
                  <a:lnTo>
                    <a:pt x="643688" y="0"/>
                  </a:lnTo>
                  <a:lnTo>
                    <a:pt x="747495" y="103807"/>
                  </a:lnTo>
                  <a:lnTo>
                    <a:pt x="643688" y="207614"/>
                  </a:lnTo>
                  <a:lnTo>
                    <a:pt x="643688" y="155710"/>
                  </a:lnTo>
                  <a:lnTo>
                    <a:pt x="0" y="155710"/>
                  </a:lnTo>
                  <a:lnTo>
                    <a:pt x="0" y="51903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646061" y="6366911"/>
              <a:ext cx="748030" cy="207645"/>
            </a:xfrm>
            <a:custGeom>
              <a:avLst/>
              <a:gdLst/>
              <a:ahLst/>
              <a:cxnLst/>
              <a:rect l="l" t="t" r="r" b="b"/>
              <a:pathLst>
                <a:path w="748029" h="207645">
                  <a:moveTo>
                    <a:pt x="643689" y="0"/>
                  </a:moveTo>
                  <a:lnTo>
                    <a:pt x="643689" y="51903"/>
                  </a:lnTo>
                  <a:lnTo>
                    <a:pt x="0" y="51903"/>
                  </a:lnTo>
                  <a:lnTo>
                    <a:pt x="0" y="155709"/>
                  </a:lnTo>
                  <a:lnTo>
                    <a:pt x="643689" y="155709"/>
                  </a:lnTo>
                  <a:lnTo>
                    <a:pt x="643689" y="207613"/>
                  </a:lnTo>
                  <a:lnTo>
                    <a:pt x="747495" y="103807"/>
                  </a:lnTo>
                  <a:lnTo>
                    <a:pt x="643689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646061" y="6366911"/>
              <a:ext cx="748030" cy="207645"/>
            </a:xfrm>
            <a:custGeom>
              <a:avLst/>
              <a:gdLst/>
              <a:ahLst/>
              <a:cxnLst/>
              <a:rect l="l" t="t" r="r" b="b"/>
              <a:pathLst>
                <a:path w="748029" h="207645">
                  <a:moveTo>
                    <a:pt x="0" y="51903"/>
                  </a:moveTo>
                  <a:lnTo>
                    <a:pt x="643688" y="51903"/>
                  </a:lnTo>
                  <a:lnTo>
                    <a:pt x="643688" y="0"/>
                  </a:lnTo>
                  <a:lnTo>
                    <a:pt x="747495" y="103807"/>
                  </a:lnTo>
                  <a:lnTo>
                    <a:pt x="643688" y="207614"/>
                  </a:lnTo>
                  <a:lnTo>
                    <a:pt x="643688" y="155710"/>
                  </a:lnTo>
                  <a:lnTo>
                    <a:pt x="0" y="155710"/>
                  </a:lnTo>
                  <a:lnTo>
                    <a:pt x="0" y="51903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806896" y="6366911"/>
              <a:ext cx="748030" cy="207645"/>
            </a:xfrm>
            <a:custGeom>
              <a:avLst/>
              <a:gdLst/>
              <a:ahLst/>
              <a:cxnLst/>
              <a:rect l="l" t="t" r="r" b="b"/>
              <a:pathLst>
                <a:path w="748029" h="207645">
                  <a:moveTo>
                    <a:pt x="643688" y="0"/>
                  </a:moveTo>
                  <a:lnTo>
                    <a:pt x="643688" y="51903"/>
                  </a:lnTo>
                  <a:lnTo>
                    <a:pt x="0" y="51903"/>
                  </a:lnTo>
                  <a:lnTo>
                    <a:pt x="0" y="155709"/>
                  </a:lnTo>
                  <a:lnTo>
                    <a:pt x="643688" y="155709"/>
                  </a:lnTo>
                  <a:lnTo>
                    <a:pt x="643688" y="207613"/>
                  </a:lnTo>
                  <a:lnTo>
                    <a:pt x="747495" y="103807"/>
                  </a:lnTo>
                  <a:lnTo>
                    <a:pt x="643688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4806896" y="6366911"/>
              <a:ext cx="748030" cy="207645"/>
            </a:xfrm>
            <a:custGeom>
              <a:avLst/>
              <a:gdLst/>
              <a:ahLst/>
              <a:cxnLst/>
              <a:rect l="l" t="t" r="r" b="b"/>
              <a:pathLst>
                <a:path w="748029" h="207645">
                  <a:moveTo>
                    <a:pt x="0" y="51903"/>
                  </a:moveTo>
                  <a:lnTo>
                    <a:pt x="643688" y="51903"/>
                  </a:lnTo>
                  <a:lnTo>
                    <a:pt x="643688" y="0"/>
                  </a:lnTo>
                  <a:lnTo>
                    <a:pt x="747495" y="103807"/>
                  </a:lnTo>
                  <a:lnTo>
                    <a:pt x="643688" y="207614"/>
                  </a:lnTo>
                  <a:lnTo>
                    <a:pt x="643688" y="155710"/>
                  </a:lnTo>
                  <a:lnTo>
                    <a:pt x="0" y="155710"/>
                  </a:lnTo>
                  <a:lnTo>
                    <a:pt x="0" y="51903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4681197" y="5733005"/>
              <a:ext cx="1007110" cy="500380"/>
            </a:xfrm>
            <a:custGeom>
              <a:avLst/>
              <a:gdLst/>
              <a:ahLst/>
              <a:cxnLst/>
              <a:rect l="l" t="t" r="r" b="b"/>
              <a:pathLst>
                <a:path w="1007110" h="500379">
                  <a:moveTo>
                    <a:pt x="1006741" y="0"/>
                  </a:moveTo>
                  <a:lnTo>
                    <a:pt x="0" y="0"/>
                  </a:lnTo>
                  <a:lnTo>
                    <a:pt x="0" y="500361"/>
                  </a:lnTo>
                  <a:lnTo>
                    <a:pt x="1006741" y="500361"/>
                  </a:lnTo>
                  <a:lnTo>
                    <a:pt x="10067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2369799" y="5733004"/>
            <a:ext cx="1006475" cy="50038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4450" rIns="0" bIns="0" rtlCol="0">
            <a:spAutoFit/>
          </a:bodyPr>
          <a:lstStyle/>
          <a:p>
            <a:pPr marL="95250" marR="238760">
              <a:lnSpc>
                <a:spcPts val="1420"/>
              </a:lnSpc>
              <a:spcBef>
                <a:spcPts val="350"/>
              </a:spcBef>
            </a:pPr>
            <a:r>
              <a:rPr sz="1200" spc="-15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-15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in  rumah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540907" y="5733004"/>
            <a:ext cx="1007110" cy="50038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4450" rIns="0" bIns="0" rtlCol="0">
            <a:spAutoFit/>
          </a:bodyPr>
          <a:lstStyle/>
          <a:p>
            <a:pPr marL="94615" marR="127000">
              <a:lnSpc>
                <a:spcPts val="1420"/>
              </a:lnSpc>
              <a:spcBef>
                <a:spcPts val="350"/>
              </a:spcBef>
            </a:pPr>
            <a:r>
              <a:rPr sz="1200" spc="-15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mp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ol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h  </a:t>
            </a:r>
            <a:r>
              <a:rPr sz="1200" spc="-5" dirty="0">
                <a:latin typeface="Times New Roman"/>
                <a:cs typeface="Times New Roman"/>
              </a:rPr>
              <a:t>pendanaan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681197" y="5733004"/>
            <a:ext cx="1007110" cy="50038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4450" rIns="0" bIns="0" rtlCol="0">
            <a:spAutoFit/>
          </a:bodyPr>
          <a:lstStyle/>
          <a:p>
            <a:pPr marL="93980" marR="136525">
              <a:lnSpc>
                <a:spcPts val="1420"/>
              </a:lnSpc>
              <a:spcBef>
                <a:spcPts val="350"/>
              </a:spcBef>
            </a:pPr>
            <a:r>
              <a:rPr sz="1200" spc="-15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mb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ngun  rumah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2431439" y="6688357"/>
            <a:ext cx="719455" cy="278130"/>
          </a:xfrm>
          <a:custGeom>
            <a:avLst/>
            <a:gdLst/>
            <a:ahLst/>
            <a:cxnLst/>
            <a:rect l="l" t="t" r="r" b="b"/>
            <a:pathLst>
              <a:path w="719455" h="278129">
                <a:moveTo>
                  <a:pt x="719080" y="0"/>
                </a:moveTo>
                <a:lnTo>
                  <a:pt x="0" y="0"/>
                </a:lnTo>
                <a:lnTo>
                  <a:pt x="0" y="277816"/>
                </a:lnTo>
                <a:lnTo>
                  <a:pt x="719080" y="277816"/>
                </a:lnTo>
                <a:lnTo>
                  <a:pt x="7190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2431439" y="6688358"/>
            <a:ext cx="719455" cy="27813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4615">
              <a:lnSpc>
                <a:spcPct val="100000"/>
              </a:lnSpc>
              <a:spcBef>
                <a:spcPts val="325"/>
              </a:spcBef>
            </a:pP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bulan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20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45" name="object 45"/>
          <p:cNvSpPr txBox="1"/>
          <p:nvPr/>
        </p:nvSpPr>
        <p:spPr>
          <a:xfrm>
            <a:off x="3633363" y="6688358"/>
            <a:ext cx="719455" cy="27813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3345">
              <a:lnSpc>
                <a:spcPct val="100000"/>
              </a:lnSpc>
              <a:spcBef>
                <a:spcPts val="325"/>
              </a:spcBef>
            </a:pPr>
            <a:r>
              <a:rPr sz="1200" dirty="0">
                <a:latin typeface="Times New Roman"/>
                <a:cs typeface="Times New Roman"/>
              </a:rPr>
              <a:t>1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bulan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804471" y="6688358"/>
            <a:ext cx="719455" cy="27813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325"/>
              </a:spcBef>
            </a:pPr>
            <a:r>
              <a:rPr sz="1200" dirty="0">
                <a:latin typeface="Times New Roman"/>
                <a:cs typeface="Times New Roman"/>
              </a:rPr>
              <a:t>6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bulan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4089788"/>
            <a:ext cx="5278755" cy="2138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Gambar</a:t>
            </a:r>
            <a:r>
              <a:rPr sz="1200" b="1" spc="-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4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4200"/>
              </a:lnSpc>
            </a:pPr>
            <a:r>
              <a:rPr sz="1200" b="1" spc="-5" dirty="0">
                <a:latin typeface="Times New Roman"/>
                <a:cs typeface="Times New Roman"/>
              </a:rPr>
              <a:t>Garis </a:t>
            </a:r>
            <a:r>
              <a:rPr sz="1200" b="1" dirty="0">
                <a:latin typeface="Times New Roman"/>
                <a:cs typeface="Times New Roman"/>
              </a:rPr>
              <a:t>Edar </a:t>
            </a:r>
            <a:r>
              <a:rPr sz="1200" b="1" spc="-5" dirty="0">
                <a:latin typeface="Times New Roman"/>
                <a:cs typeface="Times New Roman"/>
              </a:rPr>
              <a:t>Kritis (Critical Path),</a:t>
            </a:r>
            <a:r>
              <a:rPr sz="1200" spc="-5" dirty="0">
                <a:latin typeface="Times New Roman"/>
                <a:cs typeface="Times New Roman"/>
              </a:rPr>
              <a:t>Dalam jaringan pembangunan rumah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 sederhana (sebelum diperluas), terdapat sebuah garis edar (path) tunggal dengan </a:t>
            </a:r>
            <a:r>
              <a:rPr sz="1200" dirty="0">
                <a:latin typeface="Times New Roman"/>
                <a:cs typeface="Times New Roman"/>
              </a:rPr>
              <a:t> lama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dirty="0">
                <a:latin typeface="Times New Roman"/>
                <a:cs typeface="Times New Roman"/>
              </a:rPr>
              <a:t> 9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bulan.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Walaupun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demikian,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jaringan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diperluas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ditunjukkan dalam gambar </a:t>
            </a:r>
            <a:r>
              <a:rPr sz="1200" dirty="0">
                <a:latin typeface="Times New Roman"/>
                <a:cs typeface="Times New Roman"/>
              </a:rPr>
              <a:t>4 </a:t>
            </a:r>
            <a:r>
              <a:rPr sz="1200" spc="-5" dirty="0">
                <a:latin typeface="Times New Roman"/>
                <a:cs typeface="Times New Roman"/>
              </a:rPr>
              <a:t>memiliki empat garis edar, yang diidentifikasi dalam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Tabel </a:t>
            </a:r>
            <a:r>
              <a:rPr sz="1200" dirty="0">
                <a:latin typeface="Times New Roman"/>
                <a:cs typeface="Times New Roman"/>
              </a:rPr>
              <a:t>1 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700">
              <a:latin typeface="Times New Roman"/>
              <a:cs typeface="Times New Roman"/>
            </a:endParaRPr>
          </a:p>
          <a:p>
            <a:pPr marL="457200" algn="ctr">
              <a:lnSpc>
                <a:spcPct val="100000"/>
              </a:lnSpc>
              <a:spcBef>
                <a:spcPts val="5"/>
              </a:spcBef>
            </a:pPr>
            <a:r>
              <a:rPr sz="1200" b="1" spc="-5" dirty="0">
                <a:latin typeface="Times New Roman"/>
                <a:cs typeface="Times New Roman"/>
              </a:rPr>
              <a:t>Tabel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444632" y="6220848"/>
          <a:ext cx="5352415" cy="1450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1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2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59"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Jalur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19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Kejadian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19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Waktu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19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6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ts val="138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ts val="138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1-2–3–4–6–7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ts val="138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bulan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259">
                <a:tc>
                  <a:txBody>
                    <a:bodyPr/>
                    <a:lstStyle/>
                    <a:p>
                      <a:pPr marL="12065">
                        <a:lnSpc>
                          <a:spcPts val="128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ts val="128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1–2–3–4–5–6–7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ts val="128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bulan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5259">
                <a:tc>
                  <a:txBody>
                    <a:bodyPr/>
                    <a:lstStyle/>
                    <a:p>
                      <a:pPr marL="12065">
                        <a:lnSpc>
                          <a:spcPts val="128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C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ts val="128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1–2–4–6–7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ts val="128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bulan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840">
                <a:tc>
                  <a:txBody>
                    <a:bodyPr/>
                    <a:lstStyle/>
                    <a:p>
                      <a:pPr marL="12065">
                        <a:lnSpc>
                          <a:spcPts val="133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D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ts val="133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1–2–4–5–6-7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990">
                        <a:lnSpc>
                          <a:spcPts val="133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bulan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406533" y="7747388"/>
            <a:ext cx="5329555" cy="851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 indent="457200">
              <a:lnSpc>
                <a:spcPct val="1433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Penjadwalan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Aktivitas</a:t>
            </a:r>
            <a:r>
              <a:rPr sz="1200" spc="-5" dirty="0">
                <a:latin typeface="Times New Roman"/>
                <a:cs typeface="Times New Roman"/>
              </a:rPr>
              <a:t>Tiga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jenis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digunakan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PERT,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berikut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800" baseline="-9259" dirty="0">
                <a:latin typeface="Times New Roman"/>
                <a:cs typeface="Times New Roman"/>
              </a:rPr>
              <a:t>o</a:t>
            </a:r>
            <a:r>
              <a:rPr sz="1800" spc="52" baseline="-925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prakiraan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paling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optimis,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800" baseline="-9259" dirty="0">
                <a:latin typeface="Times New Roman"/>
                <a:cs typeface="Times New Roman"/>
              </a:rPr>
              <a:t>m</a:t>
            </a:r>
            <a:r>
              <a:rPr sz="1800" spc="52" baseline="-925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prakiraan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paling</a:t>
            </a:r>
            <a:endParaRPr sz="12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935"/>
              </a:spcBef>
            </a:pPr>
            <a:r>
              <a:rPr sz="1800" spc="-7" baseline="4629" dirty="0">
                <a:latin typeface="Times New Roman"/>
                <a:cs typeface="Times New Roman"/>
              </a:rPr>
              <a:t>mungkin,</a:t>
            </a:r>
            <a:r>
              <a:rPr sz="1800" spc="7" baseline="4629" dirty="0">
                <a:latin typeface="Times New Roman"/>
                <a:cs typeface="Times New Roman"/>
              </a:rPr>
              <a:t> </a:t>
            </a:r>
            <a:r>
              <a:rPr sz="1800" baseline="4629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800" baseline="4629" dirty="0">
                <a:latin typeface="Times New Roman"/>
                <a:cs typeface="Times New Roman"/>
              </a:rPr>
              <a:t>=</a:t>
            </a:r>
            <a:r>
              <a:rPr sz="1800" spc="7" baseline="4629" dirty="0">
                <a:latin typeface="Times New Roman"/>
                <a:cs typeface="Times New Roman"/>
              </a:rPr>
              <a:t> </a:t>
            </a:r>
            <a:r>
              <a:rPr sz="1800" spc="-7" baseline="4629" dirty="0">
                <a:latin typeface="Times New Roman"/>
                <a:cs typeface="Times New Roman"/>
              </a:rPr>
              <a:t>prakiraan</a:t>
            </a:r>
            <a:r>
              <a:rPr sz="1800" spc="7" baseline="4629" dirty="0">
                <a:latin typeface="Times New Roman"/>
                <a:cs typeface="Times New Roman"/>
              </a:rPr>
              <a:t> </a:t>
            </a:r>
            <a:r>
              <a:rPr sz="1800" spc="-7" baseline="4629" dirty="0">
                <a:latin typeface="Times New Roman"/>
                <a:cs typeface="Times New Roman"/>
              </a:rPr>
              <a:t>waktu</a:t>
            </a:r>
            <a:r>
              <a:rPr sz="1800" spc="7" baseline="4629" dirty="0">
                <a:latin typeface="Times New Roman"/>
                <a:cs typeface="Times New Roman"/>
              </a:rPr>
              <a:t> </a:t>
            </a:r>
            <a:r>
              <a:rPr sz="1800" spc="-7" baseline="4629" dirty="0">
                <a:latin typeface="Times New Roman"/>
                <a:cs typeface="Times New Roman"/>
              </a:rPr>
              <a:t>yang</a:t>
            </a:r>
            <a:r>
              <a:rPr sz="1800" spc="7" baseline="4629" dirty="0">
                <a:latin typeface="Times New Roman"/>
                <a:cs typeface="Times New Roman"/>
              </a:rPr>
              <a:t> </a:t>
            </a:r>
            <a:r>
              <a:rPr sz="1800" spc="-7" baseline="4629" dirty="0">
                <a:latin typeface="Times New Roman"/>
                <a:cs typeface="Times New Roman"/>
              </a:rPr>
              <a:t>paling</a:t>
            </a:r>
            <a:r>
              <a:rPr sz="1800" spc="7" baseline="4629" dirty="0">
                <a:latin typeface="Times New Roman"/>
                <a:cs typeface="Times New Roman"/>
              </a:rPr>
              <a:t> </a:t>
            </a:r>
            <a:r>
              <a:rPr sz="1800" spc="-7" baseline="4629" dirty="0">
                <a:latin typeface="Times New Roman"/>
                <a:cs typeface="Times New Roman"/>
              </a:rPr>
              <a:t>pesimis</a:t>
            </a:r>
            <a:endParaRPr sz="1800" baseline="4629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475619" y="6463243"/>
            <a:ext cx="0" cy="10160"/>
          </a:xfrm>
          <a:custGeom>
            <a:avLst/>
            <a:gdLst/>
            <a:ahLst/>
            <a:cxnLst/>
            <a:rect l="l" t="t" r="r" b="b"/>
            <a:pathLst>
              <a:path h="10160">
                <a:moveTo>
                  <a:pt x="-5080" y="5079"/>
                </a:moveTo>
                <a:lnTo>
                  <a:pt x="5080" y="5079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334514" y="6468323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4701845" y="3170848"/>
            <a:ext cx="1541780" cy="687070"/>
            <a:chOff x="4701845" y="3170848"/>
            <a:chExt cx="1541780" cy="687070"/>
          </a:xfrm>
        </p:grpSpPr>
        <p:sp>
          <p:nvSpPr>
            <p:cNvPr id="8" name="object 8"/>
            <p:cNvSpPr/>
            <p:nvPr/>
          </p:nvSpPr>
          <p:spPr>
            <a:xfrm>
              <a:off x="5110766" y="3170848"/>
              <a:ext cx="1132840" cy="535940"/>
            </a:xfrm>
            <a:custGeom>
              <a:avLst/>
              <a:gdLst/>
              <a:ahLst/>
              <a:cxnLst/>
              <a:rect l="l" t="t" r="r" b="b"/>
              <a:pathLst>
                <a:path w="1132839" h="535939">
                  <a:moveTo>
                    <a:pt x="1061677" y="30193"/>
                  </a:moveTo>
                  <a:lnTo>
                    <a:pt x="0" y="527113"/>
                  </a:lnTo>
                  <a:lnTo>
                    <a:pt x="4037" y="535740"/>
                  </a:lnTo>
                  <a:lnTo>
                    <a:pt x="1065715" y="38820"/>
                  </a:lnTo>
                  <a:lnTo>
                    <a:pt x="1061677" y="30193"/>
                  </a:lnTo>
                  <a:close/>
                </a:path>
                <a:path w="1132839" h="535939">
                  <a:moveTo>
                    <a:pt x="1114825" y="24809"/>
                  </a:moveTo>
                  <a:lnTo>
                    <a:pt x="1073181" y="24809"/>
                  </a:lnTo>
                  <a:lnTo>
                    <a:pt x="1077219" y="33436"/>
                  </a:lnTo>
                  <a:lnTo>
                    <a:pt x="1065715" y="38820"/>
                  </a:lnTo>
                  <a:lnTo>
                    <a:pt x="1079847" y="69014"/>
                  </a:lnTo>
                  <a:lnTo>
                    <a:pt x="1114825" y="24809"/>
                  </a:lnTo>
                  <a:close/>
                </a:path>
                <a:path w="1132839" h="535939">
                  <a:moveTo>
                    <a:pt x="1073181" y="24809"/>
                  </a:moveTo>
                  <a:lnTo>
                    <a:pt x="1061677" y="30193"/>
                  </a:lnTo>
                  <a:lnTo>
                    <a:pt x="1065715" y="38820"/>
                  </a:lnTo>
                  <a:lnTo>
                    <a:pt x="1077219" y="33436"/>
                  </a:lnTo>
                  <a:lnTo>
                    <a:pt x="1073181" y="24809"/>
                  </a:lnTo>
                  <a:close/>
                </a:path>
                <a:path w="1132839" h="535939">
                  <a:moveTo>
                    <a:pt x="1047545" y="0"/>
                  </a:moveTo>
                  <a:lnTo>
                    <a:pt x="1061677" y="30193"/>
                  </a:lnTo>
                  <a:lnTo>
                    <a:pt x="1073181" y="24809"/>
                  </a:lnTo>
                  <a:lnTo>
                    <a:pt x="1114825" y="24809"/>
                  </a:lnTo>
                  <a:lnTo>
                    <a:pt x="1132711" y="2204"/>
                  </a:lnTo>
                  <a:lnTo>
                    <a:pt x="104754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714545" y="3386310"/>
              <a:ext cx="407670" cy="459105"/>
            </a:xfrm>
            <a:custGeom>
              <a:avLst/>
              <a:gdLst/>
              <a:ahLst/>
              <a:cxnLst/>
              <a:rect l="l" t="t" r="r" b="b"/>
              <a:pathLst>
                <a:path w="407670" h="459104">
                  <a:moveTo>
                    <a:pt x="0" y="229441"/>
                  </a:moveTo>
                  <a:lnTo>
                    <a:pt x="5383" y="176832"/>
                  </a:lnTo>
                  <a:lnTo>
                    <a:pt x="20716" y="128538"/>
                  </a:lnTo>
                  <a:lnTo>
                    <a:pt x="44777" y="85937"/>
                  </a:lnTo>
                  <a:lnTo>
                    <a:pt x="76341" y="50405"/>
                  </a:lnTo>
                  <a:lnTo>
                    <a:pt x="114185" y="23320"/>
                  </a:lnTo>
                  <a:lnTo>
                    <a:pt x="157086" y="6059"/>
                  </a:lnTo>
                  <a:lnTo>
                    <a:pt x="203821" y="0"/>
                  </a:lnTo>
                  <a:lnTo>
                    <a:pt x="250555" y="6059"/>
                  </a:lnTo>
                  <a:lnTo>
                    <a:pt x="293456" y="23320"/>
                  </a:lnTo>
                  <a:lnTo>
                    <a:pt x="331300" y="50405"/>
                  </a:lnTo>
                  <a:lnTo>
                    <a:pt x="362864" y="85937"/>
                  </a:lnTo>
                  <a:lnTo>
                    <a:pt x="386925" y="128538"/>
                  </a:lnTo>
                  <a:lnTo>
                    <a:pt x="402258" y="176832"/>
                  </a:lnTo>
                  <a:lnTo>
                    <a:pt x="407642" y="229441"/>
                  </a:lnTo>
                  <a:lnTo>
                    <a:pt x="402258" y="282050"/>
                  </a:lnTo>
                  <a:lnTo>
                    <a:pt x="386925" y="330344"/>
                  </a:lnTo>
                  <a:lnTo>
                    <a:pt x="362864" y="372945"/>
                  </a:lnTo>
                  <a:lnTo>
                    <a:pt x="331300" y="408477"/>
                  </a:lnTo>
                  <a:lnTo>
                    <a:pt x="293456" y="435562"/>
                  </a:lnTo>
                  <a:lnTo>
                    <a:pt x="250555" y="452823"/>
                  </a:lnTo>
                  <a:lnTo>
                    <a:pt x="203821" y="458883"/>
                  </a:lnTo>
                  <a:lnTo>
                    <a:pt x="157086" y="452823"/>
                  </a:lnTo>
                  <a:lnTo>
                    <a:pt x="114185" y="435562"/>
                  </a:lnTo>
                  <a:lnTo>
                    <a:pt x="76341" y="408477"/>
                  </a:lnTo>
                  <a:lnTo>
                    <a:pt x="44777" y="372945"/>
                  </a:lnTo>
                  <a:lnTo>
                    <a:pt x="20716" y="330344"/>
                  </a:lnTo>
                  <a:lnTo>
                    <a:pt x="5383" y="282050"/>
                  </a:lnTo>
                  <a:lnTo>
                    <a:pt x="0" y="229441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866520" y="3507620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5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845675" y="3075767"/>
            <a:ext cx="266700" cy="248285"/>
          </a:xfrm>
          <a:custGeom>
            <a:avLst/>
            <a:gdLst/>
            <a:ahLst/>
            <a:cxnLst/>
            <a:rect l="l" t="t" r="r" b="b"/>
            <a:pathLst>
              <a:path w="266700" h="248285">
                <a:moveTo>
                  <a:pt x="0" y="0"/>
                </a:moveTo>
                <a:lnTo>
                  <a:pt x="266682" y="0"/>
                </a:lnTo>
                <a:lnTo>
                  <a:pt x="266682" y="248086"/>
                </a:lnTo>
                <a:lnTo>
                  <a:pt x="0" y="248086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927480" y="3099188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143756" y="2264387"/>
            <a:ext cx="1006475" cy="500380"/>
          </a:xfrm>
          <a:custGeom>
            <a:avLst/>
            <a:gdLst/>
            <a:ahLst/>
            <a:cxnLst/>
            <a:rect l="l" t="t" r="r" b="b"/>
            <a:pathLst>
              <a:path w="1006475" h="500380">
                <a:moveTo>
                  <a:pt x="0" y="0"/>
                </a:moveTo>
                <a:lnTo>
                  <a:pt x="1006407" y="0"/>
                </a:lnTo>
                <a:lnTo>
                  <a:pt x="1006407" y="500208"/>
                </a:lnTo>
                <a:lnTo>
                  <a:pt x="0" y="500208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146931" y="2288420"/>
            <a:ext cx="1000125" cy="388620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92710" marR="234950">
              <a:lnSpc>
                <a:spcPts val="1420"/>
              </a:lnSpc>
              <a:spcBef>
                <a:spcPts val="160"/>
              </a:spcBef>
            </a:pPr>
            <a:r>
              <a:rPr sz="1200" spc="-15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-15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in  rumah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992979" y="2192492"/>
            <a:ext cx="719455" cy="27813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3345">
              <a:lnSpc>
                <a:spcPct val="100000"/>
              </a:lnSpc>
              <a:spcBef>
                <a:spcPts val="325"/>
              </a:spcBef>
            </a:pPr>
            <a:r>
              <a:rPr sz="1200" dirty="0">
                <a:latin typeface="Times New Roman"/>
                <a:cs typeface="Times New Roman"/>
              </a:rPr>
              <a:t>dummy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585366" y="2295199"/>
            <a:ext cx="801370" cy="52451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4450" rIns="0" bIns="0" rtlCol="0">
            <a:spAutoFit/>
          </a:bodyPr>
          <a:lstStyle/>
          <a:p>
            <a:pPr marL="95250" marR="97790">
              <a:lnSpc>
                <a:spcPts val="1420"/>
              </a:lnSpc>
              <a:spcBef>
                <a:spcPts val="350"/>
              </a:spcBef>
            </a:pP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j</a:t>
            </a:r>
            <a:r>
              <a:rPr sz="1200" spc="-5" dirty="0">
                <a:latin typeface="Times New Roman"/>
                <a:cs typeface="Times New Roman"/>
              </a:rPr>
              <a:t>aa</a:t>
            </a:r>
            <a:r>
              <a:rPr sz="1200" dirty="0">
                <a:latin typeface="Times New Roman"/>
                <a:cs typeface="Times New Roman"/>
              </a:rPr>
              <a:t>n  </a:t>
            </a:r>
            <a:r>
              <a:rPr sz="1200" spc="-10" dirty="0">
                <a:latin typeface="Times New Roman"/>
                <a:cs typeface="Times New Roman"/>
              </a:rPr>
              <a:t>selesai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461184" y="2194918"/>
            <a:ext cx="408305" cy="408305"/>
          </a:xfrm>
          <a:custGeom>
            <a:avLst/>
            <a:gdLst/>
            <a:ahLst/>
            <a:cxnLst/>
            <a:rect l="l" t="t" r="r" b="b"/>
            <a:pathLst>
              <a:path w="408304" h="408305">
                <a:moveTo>
                  <a:pt x="0" y="204082"/>
                </a:moveTo>
                <a:lnTo>
                  <a:pt x="5391" y="157288"/>
                </a:lnTo>
                <a:lnTo>
                  <a:pt x="20748" y="114332"/>
                </a:lnTo>
                <a:lnTo>
                  <a:pt x="44846" y="76439"/>
                </a:lnTo>
                <a:lnTo>
                  <a:pt x="76460" y="44834"/>
                </a:lnTo>
                <a:lnTo>
                  <a:pt x="114363" y="20743"/>
                </a:lnTo>
                <a:lnTo>
                  <a:pt x="157331" y="5389"/>
                </a:lnTo>
                <a:lnTo>
                  <a:pt x="204138" y="0"/>
                </a:lnTo>
                <a:lnTo>
                  <a:pt x="250945" y="5389"/>
                </a:lnTo>
                <a:lnTo>
                  <a:pt x="293913" y="20743"/>
                </a:lnTo>
                <a:lnTo>
                  <a:pt x="331816" y="44834"/>
                </a:lnTo>
                <a:lnTo>
                  <a:pt x="363430" y="76439"/>
                </a:lnTo>
                <a:lnTo>
                  <a:pt x="387528" y="114332"/>
                </a:lnTo>
                <a:lnTo>
                  <a:pt x="402885" y="157288"/>
                </a:lnTo>
                <a:lnTo>
                  <a:pt x="408277" y="204082"/>
                </a:lnTo>
                <a:lnTo>
                  <a:pt x="402885" y="250876"/>
                </a:lnTo>
                <a:lnTo>
                  <a:pt x="387528" y="293832"/>
                </a:lnTo>
                <a:lnTo>
                  <a:pt x="363430" y="331725"/>
                </a:lnTo>
                <a:lnTo>
                  <a:pt x="331816" y="363330"/>
                </a:lnTo>
                <a:lnTo>
                  <a:pt x="293913" y="387421"/>
                </a:lnTo>
                <a:lnTo>
                  <a:pt x="250945" y="402775"/>
                </a:lnTo>
                <a:lnTo>
                  <a:pt x="204138" y="408165"/>
                </a:lnTo>
                <a:lnTo>
                  <a:pt x="157331" y="402775"/>
                </a:lnTo>
                <a:lnTo>
                  <a:pt x="114363" y="387421"/>
                </a:lnTo>
                <a:lnTo>
                  <a:pt x="76460" y="363330"/>
                </a:lnTo>
                <a:lnTo>
                  <a:pt x="44846" y="331725"/>
                </a:lnTo>
                <a:lnTo>
                  <a:pt x="20748" y="293832"/>
                </a:lnTo>
                <a:lnTo>
                  <a:pt x="5391" y="250876"/>
                </a:lnTo>
                <a:lnTo>
                  <a:pt x="0" y="204082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613792" y="2288420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5102512" y="2829267"/>
            <a:ext cx="433705" cy="433705"/>
            <a:chOff x="5102512" y="2829267"/>
            <a:chExt cx="433705" cy="433705"/>
          </a:xfrm>
        </p:grpSpPr>
        <p:sp>
          <p:nvSpPr>
            <p:cNvPr id="20" name="object 20"/>
            <p:cNvSpPr/>
            <p:nvPr/>
          </p:nvSpPr>
          <p:spPr>
            <a:xfrm>
              <a:off x="5115212" y="2841967"/>
              <a:ext cx="408305" cy="408305"/>
            </a:xfrm>
            <a:custGeom>
              <a:avLst/>
              <a:gdLst/>
              <a:ahLst/>
              <a:cxnLst/>
              <a:rect l="l" t="t" r="r" b="b"/>
              <a:pathLst>
                <a:path w="408304" h="408305">
                  <a:moveTo>
                    <a:pt x="204138" y="0"/>
                  </a:moveTo>
                  <a:lnTo>
                    <a:pt x="157331" y="5389"/>
                  </a:lnTo>
                  <a:lnTo>
                    <a:pt x="114363" y="20743"/>
                  </a:lnTo>
                  <a:lnTo>
                    <a:pt x="76460" y="44834"/>
                  </a:lnTo>
                  <a:lnTo>
                    <a:pt x="44846" y="76439"/>
                  </a:lnTo>
                  <a:lnTo>
                    <a:pt x="20748" y="114332"/>
                  </a:lnTo>
                  <a:lnTo>
                    <a:pt x="5391" y="157288"/>
                  </a:lnTo>
                  <a:lnTo>
                    <a:pt x="0" y="204082"/>
                  </a:lnTo>
                  <a:lnTo>
                    <a:pt x="5391" y="250876"/>
                  </a:lnTo>
                  <a:lnTo>
                    <a:pt x="20748" y="293832"/>
                  </a:lnTo>
                  <a:lnTo>
                    <a:pt x="44846" y="331725"/>
                  </a:lnTo>
                  <a:lnTo>
                    <a:pt x="76460" y="363330"/>
                  </a:lnTo>
                  <a:lnTo>
                    <a:pt x="114363" y="387422"/>
                  </a:lnTo>
                  <a:lnTo>
                    <a:pt x="157331" y="402775"/>
                  </a:lnTo>
                  <a:lnTo>
                    <a:pt x="204138" y="408165"/>
                  </a:lnTo>
                  <a:lnTo>
                    <a:pt x="250945" y="402775"/>
                  </a:lnTo>
                  <a:lnTo>
                    <a:pt x="293912" y="387422"/>
                  </a:lnTo>
                  <a:lnTo>
                    <a:pt x="331815" y="363330"/>
                  </a:lnTo>
                  <a:lnTo>
                    <a:pt x="363429" y="331725"/>
                  </a:lnTo>
                  <a:lnTo>
                    <a:pt x="387527" y="293832"/>
                  </a:lnTo>
                  <a:lnTo>
                    <a:pt x="402884" y="250876"/>
                  </a:lnTo>
                  <a:lnTo>
                    <a:pt x="408275" y="204082"/>
                  </a:lnTo>
                  <a:lnTo>
                    <a:pt x="402884" y="157288"/>
                  </a:lnTo>
                  <a:lnTo>
                    <a:pt x="387527" y="114332"/>
                  </a:lnTo>
                  <a:lnTo>
                    <a:pt x="363429" y="76439"/>
                  </a:lnTo>
                  <a:lnTo>
                    <a:pt x="331815" y="44834"/>
                  </a:lnTo>
                  <a:lnTo>
                    <a:pt x="293912" y="20743"/>
                  </a:lnTo>
                  <a:lnTo>
                    <a:pt x="250945" y="5389"/>
                  </a:lnTo>
                  <a:lnTo>
                    <a:pt x="2041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115212" y="2841967"/>
              <a:ext cx="408305" cy="408305"/>
            </a:xfrm>
            <a:custGeom>
              <a:avLst/>
              <a:gdLst/>
              <a:ahLst/>
              <a:cxnLst/>
              <a:rect l="l" t="t" r="r" b="b"/>
              <a:pathLst>
                <a:path w="408304" h="408305">
                  <a:moveTo>
                    <a:pt x="0" y="204082"/>
                  </a:moveTo>
                  <a:lnTo>
                    <a:pt x="5391" y="157288"/>
                  </a:lnTo>
                  <a:lnTo>
                    <a:pt x="20748" y="114332"/>
                  </a:lnTo>
                  <a:lnTo>
                    <a:pt x="44846" y="76439"/>
                  </a:lnTo>
                  <a:lnTo>
                    <a:pt x="76460" y="44834"/>
                  </a:lnTo>
                  <a:lnTo>
                    <a:pt x="114363" y="20743"/>
                  </a:lnTo>
                  <a:lnTo>
                    <a:pt x="157331" y="5389"/>
                  </a:lnTo>
                  <a:lnTo>
                    <a:pt x="204138" y="0"/>
                  </a:lnTo>
                  <a:lnTo>
                    <a:pt x="250945" y="5389"/>
                  </a:lnTo>
                  <a:lnTo>
                    <a:pt x="293913" y="20743"/>
                  </a:lnTo>
                  <a:lnTo>
                    <a:pt x="331816" y="44834"/>
                  </a:lnTo>
                  <a:lnTo>
                    <a:pt x="363430" y="76439"/>
                  </a:lnTo>
                  <a:lnTo>
                    <a:pt x="387528" y="114332"/>
                  </a:lnTo>
                  <a:lnTo>
                    <a:pt x="402885" y="157288"/>
                  </a:lnTo>
                  <a:lnTo>
                    <a:pt x="408277" y="204082"/>
                  </a:lnTo>
                  <a:lnTo>
                    <a:pt x="402885" y="250876"/>
                  </a:lnTo>
                  <a:lnTo>
                    <a:pt x="387528" y="293832"/>
                  </a:lnTo>
                  <a:lnTo>
                    <a:pt x="363430" y="331725"/>
                  </a:lnTo>
                  <a:lnTo>
                    <a:pt x="331816" y="363330"/>
                  </a:lnTo>
                  <a:lnTo>
                    <a:pt x="293913" y="387421"/>
                  </a:lnTo>
                  <a:lnTo>
                    <a:pt x="250945" y="402775"/>
                  </a:lnTo>
                  <a:lnTo>
                    <a:pt x="204138" y="408165"/>
                  </a:lnTo>
                  <a:lnTo>
                    <a:pt x="157331" y="402775"/>
                  </a:lnTo>
                  <a:lnTo>
                    <a:pt x="114363" y="387421"/>
                  </a:lnTo>
                  <a:lnTo>
                    <a:pt x="76460" y="363330"/>
                  </a:lnTo>
                  <a:lnTo>
                    <a:pt x="44846" y="331725"/>
                  </a:lnTo>
                  <a:lnTo>
                    <a:pt x="20748" y="293832"/>
                  </a:lnTo>
                  <a:lnTo>
                    <a:pt x="5391" y="250876"/>
                  </a:lnTo>
                  <a:lnTo>
                    <a:pt x="0" y="204082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5265808" y="2934596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6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1858524" y="2841967"/>
            <a:ext cx="408940" cy="408940"/>
          </a:xfrm>
          <a:custGeom>
            <a:avLst/>
            <a:gdLst/>
            <a:ahLst/>
            <a:cxnLst/>
            <a:rect l="l" t="t" r="r" b="b"/>
            <a:pathLst>
              <a:path w="408939" h="408939">
                <a:moveTo>
                  <a:pt x="0" y="204200"/>
                </a:moveTo>
                <a:lnTo>
                  <a:pt x="5394" y="157378"/>
                </a:lnTo>
                <a:lnTo>
                  <a:pt x="20760" y="114398"/>
                </a:lnTo>
                <a:lnTo>
                  <a:pt x="44872" y="76483"/>
                </a:lnTo>
                <a:lnTo>
                  <a:pt x="76504" y="44860"/>
                </a:lnTo>
                <a:lnTo>
                  <a:pt x="114429" y="20755"/>
                </a:lnTo>
                <a:lnTo>
                  <a:pt x="157421" y="5393"/>
                </a:lnTo>
                <a:lnTo>
                  <a:pt x="204256" y="0"/>
                </a:lnTo>
                <a:lnTo>
                  <a:pt x="251090" y="5393"/>
                </a:lnTo>
                <a:lnTo>
                  <a:pt x="294082" y="20755"/>
                </a:lnTo>
                <a:lnTo>
                  <a:pt x="332007" y="44860"/>
                </a:lnTo>
                <a:lnTo>
                  <a:pt x="363639" y="76483"/>
                </a:lnTo>
                <a:lnTo>
                  <a:pt x="387751" y="114398"/>
                </a:lnTo>
                <a:lnTo>
                  <a:pt x="403117" y="157378"/>
                </a:lnTo>
                <a:lnTo>
                  <a:pt x="408512" y="204200"/>
                </a:lnTo>
                <a:lnTo>
                  <a:pt x="403117" y="251021"/>
                </a:lnTo>
                <a:lnTo>
                  <a:pt x="387751" y="294001"/>
                </a:lnTo>
                <a:lnTo>
                  <a:pt x="363639" y="331916"/>
                </a:lnTo>
                <a:lnTo>
                  <a:pt x="332007" y="363539"/>
                </a:lnTo>
                <a:lnTo>
                  <a:pt x="294082" y="387644"/>
                </a:lnTo>
                <a:lnTo>
                  <a:pt x="251090" y="403006"/>
                </a:lnTo>
                <a:lnTo>
                  <a:pt x="204256" y="408400"/>
                </a:lnTo>
                <a:lnTo>
                  <a:pt x="157421" y="403006"/>
                </a:lnTo>
                <a:lnTo>
                  <a:pt x="114429" y="387644"/>
                </a:lnTo>
                <a:lnTo>
                  <a:pt x="76504" y="363539"/>
                </a:lnTo>
                <a:lnTo>
                  <a:pt x="44872" y="331916"/>
                </a:lnTo>
                <a:lnTo>
                  <a:pt x="20760" y="294001"/>
                </a:lnTo>
                <a:lnTo>
                  <a:pt x="5394" y="251021"/>
                </a:lnTo>
                <a:lnTo>
                  <a:pt x="0" y="2042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010544" y="2934596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4026225" y="2811156"/>
            <a:ext cx="408940" cy="408940"/>
          </a:xfrm>
          <a:custGeom>
            <a:avLst/>
            <a:gdLst/>
            <a:ahLst/>
            <a:cxnLst/>
            <a:rect l="l" t="t" r="r" b="b"/>
            <a:pathLst>
              <a:path w="408939" h="408939">
                <a:moveTo>
                  <a:pt x="0" y="204200"/>
                </a:moveTo>
                <a:lnTo>
                  <a:pt x="5394" y="157378"/>
                </a:lnTo>
                <a:lnTo>
                  <a:pt x="20760" y="114398"/>
                </a:lnTo>
                <a:lnTo>
                  <a:pt x="44872" y="76483"/>
                </a:lnTo>
                <a:lnTo>
                  <a:pt x="76504" y="44860"/>
                </a:lnTo>
                <a:lnTo>
                  <a:pt x="114429" y="20755"/>
                </a:lnTo>
                <a:lnTo>
                  <a:pt x="157421" y="5393"/>
                </a:lnTo>
                <a:lnTo>
                  <a:pt x="204256" y="0"/>
                </a:lnTo>
                <a:lnTo>
                  <a:pt x="251090" y="5393"/>
                </a:lnTo>
                <a:lnTo>
                  <a:pt x="294082" y="20755"/>
                </a:lnTo>
                <a:lnTo>
                  <a:pt x="332007" y="44860"/>
                </a:lnTo>
                <a:lnTo>
                  <a:pt x="363639" y="76483"/>
                </a:lnTo>
                <a:lnTo>
                  <a:pt x="387751" y="114398"/>
                </a:lnTo>
                <a:lnTo>
                  <a:pt x="403117" y="157378"/>
                </a:lnTo>
                <a:lnTo>
                  <a:pt x="408512" y="204200"/>
                </a:lnTo>
                <a:lnTo>
                  <a:pt x="403117" y="251021"/>
                </a:lnTo>
                <a:lnTo>
                  <a:pt x="387751" y="294001"/>
                </a:lnTo>
                <a:lnTo>
                  <a:pt x="363639" y="331916"/>
                </a:lnTo>
                <a:lnTo>
                  <a:pt x="332007" y="363539"/>
                </a:lnTo>
                <a:lnTo>
                  <a:pt x="294082" y="387644"/>
                </a:lnTo>
                <a:lnTo>
                  <a:pt x="251090" y="403006"/>
                </a:lnTo>
                <a:lnTo>
                  <a:pt x="204256" y="408400"/>
                </a:lnTo>
                <a:lnTo>
                  <a:pt x="157421" y="403006"/>
                </a:lnTo>
                <a:lnTo>
                  <a:pt x="114429" y="387644"/>
                </a:lnTo>
                <a:lnTo>
                  <a:pt x="76504" y="363539"/>
                </a:lnTo>
                <a:lnTo>
                  <a:pt x="44872" y="331916"/>
                </a:lnTo>
                <a:lnTo>
                  <a:pt x="20760" y="294001"/>
                </a:lnTo>
                <a:lnTo>
                  <a:pt x="5394" y="251021"/>
                </a:lnTo>
                <a:lnTo>
                  <a:pt x="0" y="2042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177672" y="2904116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4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926965" y="2841967"/>
            <a:ext cx="408305" cy="408305"/>
          </a:xfrm>
          <a:custGeom>
            <a:avLst/>
            <a:gdLst/>
            <a:ahLst/>
            <a:cxnLst/>
            <a:rect l="l" t="t" r="r" b="b"/>
            <a:pathLst>
              <a:path w="408304" h="408305">
                <a:moveTo>
                  <a:pt x="0" y="204082"/>
                </a:moveTo>
                <a:lnTo>
                  <a:pt x="5391" y="157288"/>
                </a:lnTo>
                <a:lnTo>
                  <a:pt x="20748" y="114332"/>
                </a:lnTo>
                <a:lnTo>
                  <a:pt x="44846" y="76439"/>
                </a:lnTo>
                <a:lnTo>
                  <a:pt x="76460" y="44834"/>
                </a:lnTo>
                <a:lnTo>
                  <a:pt x="114363" y="20743"/>
                </a:lnTo>
                <a:lnTo>
                  <a:pt x="157331" y="5389"/>
                </a:lnTo>
                <a:lnTo>
                  <a:pt x="204138" y="0"/>
                </a:lnTo>
                <a:lnTo>
                  <a:pt x="250945" y="5389"/>
                </a:lnTo>
                <a:lnTo>
                  <a:pt x="293913" y="20743"/>
                </a:lnTo>
                <a:lnTo>
                  <a:pt x="331816" y="44834"/>
                </a:lnTo>
                <a:lnTo>
                  <a:pt x="363430" y="76439"/>
                </a:lnTo>
                <a:lnTo>
                  <a:pt x="387528" y="114332"/>
                </a:lnTo>
                <a:lnTo>
                  <a:pt x="402885" y="157288"/>
                </a:lnTo>
                <a:lnTo>
                  <a:pt x="408277" y="204082"/>
                </a:lnTo>
                <a:lnTo>
                  <a:pt x="402885" y="250876"/>
                </a:lnTo>
                <a:lnTo>
                  <a:pt x="387528" y="293832"/>
                </a:lnTo>
                <a:lnTo>
                  <a:pt x="363430" y="331725"/>
                </a:lnTo>
                <a:lnTo>
                  <a:pt x="331816" y="363330"/>
                </a:lnTo>
                <a:lnTo>
                  <a:pt x="293913" y="387421"/>
                </a:lnTo>
                <a:lnTo>
                  <a:pt x="250945" y="402775"/>
                </a:lnTo>
                <a:lnTo>
                  <a:pt x="204138" y="408165"/>
                </a:lnTo>
                <a:lnTo>
                  <a:pt x="157331" y="402775"/>
                </a:lnTo>
                <a:lnTo>
                  <a:pt x="114363" y="387421"/>
                </a:lnTo>
                <a:lnTo>
                  <a:pt x="76460" y="363330"/>
                </a:lnTo>
                <a:lnTo>
                  <a:pt x="44846" y="331725"/>
                </a:lnTo>
                <a:lnTo>
                  <a:pt x="20748" y="293832"/>
                </a:lnTo>
                <a:lnTo>
                  <a:pt x="5391" y="250876"/>
                </a:lnTo>
                <a:lnTo>
                  <a:pt x="0" y="204082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077344" y="2934596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4434737" y="2531423"/>
            <a:ext cx="852805" cy="390525"/>
          </a:xfrm>
          <a:custGeom>
            <a:avLst/>
            <a:gdLst/>
            <a:ahLst/>
            <a:cxnLst/>
            <a:rect l="l" t="t" r="r" b="b"/>
            <a:pathLst>
              <a:path w="852804" h="390525">
                <a:moveTo>
                  <a:pt x="852696" y="0"/>
                </a:moveTo>
                <a:lnTo>
                  <a:pt x="0" y="0"/>
                </a:lnTo>
                <a:lnTo>
                  <a:pt x="0" y="390283"/>
                </a:lnTo>
                <a:lnTo>
                  <a:pt x="852696" y="390283"/>
                </a:lnTo>
                <a:lnTo>
                  <a:pt x="8526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4434737" y="2531423"/>
            <a:ext cx="852805" cy="390525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52069" rIns="0" bIns="0" rtlCol="0">
            <a:spAutoFit/>
          </a:bodyPr>
          <a:lstStyle/>
          <a:p>
            <a:pPr marL="93345" marR="104775">
              <a:lnSpc>
                <a:spcPts val="1150"/>
              </a:lnSpc>
              <a:spcBef>
                <a:spcPts val="409"/>
              </a:spcBef>
            </a:pPr>
            <a:r>
              <a:rPr sz="1000" spc="-5" dirty="0">
                <a:latin typeface="Times New Roman"/>
                <a:cs typeface="Times New Roman"/>
              </a:rPr>
              <a:t>M</a:t>
            </a:r>
            <a:r>
              <a:rPr sz="1000" spc="5" dirty="0">
                <a:latin typeface="Times New Roman"/>
                <a:cs typeface="Times New Roman"/>
              </a:rPr>
              <a:t>em</a:t>
            </a:r>
            <a:r>
              <a:rPr sz="1000" spc="-25" dirty="0">
                <a:latin typeface="Times New Roman"/>
                <a:cs typeface="Times New Roman"/>
              </a:rPr>
              <a:t>b</a:t>
            </a:r>
            <a:r>
              <a:rPr sz="1000" spc="5" dirty="0">
                <a:latin typeface="Times New Roman"/>
                <a:cs typeface="Times New Roman"/>
              </a:rPr>
              <a:t>a</a:t>
            </a:r>
            <a:r>
              <a:rPr sz="1000" dirty="0">
                <a:latin typeface="Times New Roman"/>
                <a:cs typeface="Times New Roman"/>
              </a:rPr>
              <a:t>ngun  rumah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6160677" y="2829267"/>
            <a:ext cx="433705" cy="433705"/>
            <a:chOff x="6160677" y="2829267"/>
            <a:chExt cx="433705" cy="433705"/>
          </a:xfrm>
        </p:grpSpPr>
        <p:sp>
          <p:nvSpPr>
            <p:cNvPr id="32" name="object 32"/>
            <p:cNvSpPr/>
            <p:nvPr/>
          </p:nvSpPr>
          <p:spPr>
            <a:xfrm>
              <a:off x="6173377" y="2841967"/>
              <a:ext cx="408305" cy="408305"/>
            </a:xfrm>
            <a:custGeom>
              <a:avLst/>
              <a:gdLst/>
              <a:ahLst/>
              <a:cxnLst/>
              <a:rect l="l" t="t" r="r" b="b"/>
              <a:pathLst>
                <a:path w="408304" h="408305">
                  <a:moveTo>
                    <a:pt x="204138" y="0"/>
                  </a:moveTo>
                  <a:lnTo>
                    <a:pt x="157331" y="5389"/>
                  </a:lnTo>
                  <a:lnTo>
                    <a:pt x="114363" y="20743"/>
                  </a:lnTo>
                  <a:lnTo>
                    <a:pt x="76460" y="44834"/>
                  </a:lnTo>
                  <a:lnTo>
                    <a:pt x="44846" y="76439"/>
                  </a:lnTo>
                  <a:lnTo>
                    <a:pt x="20748" y="114332"/>
                  </a:lnTo>
                  <a:lnTo>
                    <a:pt x="5391" y="157288"/>
                  </a:lnTo>
                  <a:lnTo>
                    <a:pt x="0" y="204082"/>
                  </a:lnTo>
                  <a:lnTo>
                    <a:pt x="5391" y="250876"/>
                  </a:lnTo>
                  <a:lnTo>
                    <a:pt x="20748" y="293832"/>
                  </a:lnTo>
                  <a:lnTo>
                    <a:pt x="44846" y="331725"/>
                  </a:lnTo>
                  <a:lnTo>
                    <a:pt x="76460" y="363330"/>
                  </a:lnTo>
                  <a:lnTo>
                    <a:pt x="114363" y="387422"/>
                  </a:lnTo>
                  <a:lnTo>
                    <a:pt x="157331" y="402775"/>
                  </a:lnTo>
                  <a:lnTo>
                    <a:pt x="204138" y="408165"/>
                  </a:lnTo>
                  <a:lnTo>
                    <a:pt x="250945" y="402775"/>
                  </a:lnTo>
                  <a:lnTo>
                    <a:pt x="293913" y="387422"/>
                  </a:lnTo>
                  <a:lnTo>
                    <a:pt x="331816" y="363330"/>
                  </a:lnTo>
                  <a:lnTo>
                    <a:pt x="363430" y="331725"/>
                  </a:lnTo>
                  <a:lnTo>
                    <a:pt x="387528" y="293832"/>
                  </a:lnTo>
                  <a:lnTo>
                    <a:pt x="402885" y="250876"/>
                  </a:lnTo>
                  <a:lnTo>
                    <a:pt x="408277" y="204082"/>
                  </a:lnTo>
                  <a:lnTo>
                    <a:pt x="402885" y="157288"/>
                  </a:lnTo>
                  <a:lnTo>
                    <a:pt x="387528" y="114332"/>
                  </a:lnTo>
                  <a:lnTo>
                    <a:pt x="363430" y="76439"/>
                  </a:lnTo>
                  <a:lnTo>
                    <a:pt x="331816" y="44834"/>
                  </a:lnTo>
                  <a:lnTo>
                    <a:pt x="293913" y="20743"/>
                  </a:lnTo>
                  <a:lnTo>
                    <a:pt x="250945" y="5389"/>
                  </a:lnTo>
                  <a:lnTo>
                    <a:pt x="2041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173377" y="2841967"/>
              <a:ext cx="408305" cy="408305"/>
            </a:xfrm>
            <a:custGeom>
              <a:avLst/>
              <a:gdLst/>
              <a:ahLst/>
              <a:cxnLst/>
              <a:rect l="l" t="t" r="r" b="b"/>
              <a:pathLst>
                <a:path w="408304" h="408305">
                  <a:moveTo>
                    <a:pt x="0" y="204082"/>
                  </a:moveTo>
                  <a:lnTo>
                    <a:pt x="5391" y="157288"/>
                  </a:lnTo>
                  <a:lnTo>
                    <a:pt x="20748" y="114332"/>
                  </a:lnTo>
                  <a:lnTo>
                    <a:pt x="44846" y="76439"/>
                  </a:lnTo>
                  <a:lnTo>
                    <a:pt x="76460" y="44834"/>
                  </a:lnTo>
                  <a:lnTo>
                    <a:pt x="114363" y="20743"/>
                  </a:lnTo>
                  <a:lnTo>
                    <a:pt x="157331" y="5389"/>
                  </a:lnTo>
                  <a:lnTo>
                    <a:pt x="204138" y="0"/>
                  </a:lnTo>
                  <a:lnTo>
                    <a:pt x="250945" y="5389"/>
                  </a:lnTo>
                  <a:lnTo>
                    <a:pt x="293913" y="20743"/>
                  </a:lnTo>
                  <a:lnTo>
                    <a:pt x="331816" y="44834"/>
                  </a:lnTo>
                  <a:lnTo>
                    <a:pt x="363430" y="76439"/>
                  </a:lnTo>
                  <a:lnTo>
                    <a:pt x="387528" y="114332"/>
                  </a:lnTo>
                  <a:lnTo>
                    <a:pt x="402885" y="157288"/>
                  </a:lnTo>
                  <a:lnTo>
                    <a:pt x="408277" y="204082"/>
                  </a:lnTo>
                  <a:lnTo>
                    <a:pt x="402885" y="250876"/>
                  </a:lnTo>
                  <a:lnTo>
                    <a:pt x="387528" y="293832"/>
                  </a:lnTo>
                  <a:lnTo>
                    <a:pt x="363430" y="331725"/>
                  </a:lnTo>
                  <a:lnTo>
                    <a:pt x="331816" y="363330"/>
                  </a:lnTo>
                  <a:lnTo>
                    <a:pt x="293913" y="387421"/>
                  </a:lnTo>
                  <a:lnTo>
                    <a:pt x="250945" y="402775"/>
                  </a:lnTo>
                  <a:lnTo>
                    <a:pt x="204138" y="408165"/>
                  </a:lnTo>
                  <a:lnTo>
                    <a:pt x="157331" y="402775"/>
                  </a:lnTo>
                  <a:lnTo>
                    <a:pt x="114363" y="387421"/>
                  </a:lnTo>
                  <a:lnTo>
                    <a:pt x="76460" y="363330"/>
                  </a:lnTo>
                  <a:lnTo>
                    <a:pt x="44846" y="331725"/>
                  </a:lnTo>
                  <a:lnTo>
                    <a:pt x="20748" y="293832"/>
                  </a:lnTo>
                  <a:lnTo>
                    <a:pt x="5391" y="250876"/>
                  </a:lnTo>
                  <a:lnTo>
                    <a:pt x="0" y="204082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6323464" y="2934596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7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2451960" y="2777919"/>
            <a:ext cx="267335" cy="259079"/>
          </a:xfrm>
          <a:custGeom>
            <a:avLst/>
            <a:gdLst/>
            <a:ahLst/>
            <a:cxnLst/>
            <a:rect l="l" t="t" r="r" b="b"/>
            <a:pathLst>
              <a:path w="267335" h="259080">
                <a:moveTo>
                  <a:pt x="0" y="0"/>
                </a:moveTo>
                <a:lnTo>
                  <a:pt x="267110" y="0"/>
                </a:lnTo>
                <a:lnTo>
                  <a:pt x="267110" y="258620"/>
                </a:lnTo>
                <a:lnTo>
                  <a:pt x="0" y="258620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2534800" y="2803532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3146859" y="2456263"/>
            <a:ext cx="1082675" cy="563245"/>
            <a:chOff x="3146859" y="2456263"/>
            <a:chExt cx="1082675" cy="563245"/>
          </a:xfrm>
        </p:grpSpPr>
        <p:sp>
          <p:nvSpPr>
            <p:cNvPr id="38" name="object 38"/>
            <p:cNvSpPr/>
            <p:nvPr/>
          </p:nvSpPr>
          <p:spPr>
            <a:xfrm>
              <a:off x="3146856" y="2456268"/>
              <a:ext cx="1082675" cy="393700"/>
            </a:xfrm>
            <a:custGeom>
              <a:avLst/>
              <a:gdLst/>
              <a:ahLst/>
              <a:cxnLst/>
              <a:rect l="l" t="t" r="r" b="b"/>
              <a:pathLst>
                <a:path w="1082675" h="393700">
                  <a:moveTo>
                    <a:pt x="314718" y="8115"/>
                  </a:moveTo>
                  <a:lnTo>
                    <a:pt x="237070" y="43192"/>
                  </a:lnTo>
                  <a:lnTo>
                    <a:pt x="262940" y="64236"/>
                  </a:lnTo>
                  <a:lnTo>
                    <a:pt x="0" y="387553"/>
                  </a:lnTo>
                  <a:lnTo>
                    <a:pt x="7391" y="393560"/>
                  </a:lnTo>
                  <a:lnTo>
                    <a:pt x="270332" y="70243"/>
                  </a:lnTo>
                  <a:lnTo>
                    <a:pt x="296189" y="91274"/>
                  </a:lnTo>
                  <a:lnTo>
                    <a:pt x="304406" y="54381"/>
                  </a:lnTo>
                  <a:lnTo>
                    <a:pt x="314718" y="8115"/>
                  </a:lnTo>
                  <a:close/>
                </a:path>
                <a:path w="1082675" h="393700">
                  <a:moveTo>
                    <a:pt x="752424" y="27736"/>
                  </a:moveTo>
                  <a:lnTo>
                    <a:pt x="726300" y="0"/>
                  </a:lnTo>
                  <a:lnTo>
                    <a:pt x="719366" y="6527"/>
                  </a:lnTo>
                  <a:lnTo>
                    <a:pt x="745490" y="34264"/>
                  </a:lnTo>
                  <a:lnTo>
                    <a:pt x="752424" y="27736"/>
                  </a:lnTo>
                  <a:close/>
                </a:path>
                <a:path w="1082675" h="393700">
                  <a:moveTo>
                    <a:pt x="798131" y="76288"/>
                  </a:moveTo>
                  <a:lnTo>
                    <a:pt x="772007" y="48539"/>
                  </a:lnTo>
                  <a:lnTo>
                    <a:pt x="765073" y="55079"/>
                  </a:lnTo>
                  <a:lnTo>
                    <a:pt x="791197" y="82816"/>
                  </a:lnTo>
                  <a:lnTo>
                    <a:pt x="798131" y="76288"/>
                  </a:lnTo>
                  <a:close/>
                </a:path>
                <a:path w="1082675" h="393700">
                  <a:moveTo>
                    <a:pt x="843838" y="124828"/>
                  </a:moveTo>
                  <a:lnTo>
                    <a:pt x="817714" y="97091"/>
                  </a:lnTo>
                  <a:lnTo>
                    <a:pt x="810780" y="103619"/>
                  </a:lnTo>
                  <a:lnTo>
                    <a:pt x="836891" y="131356"/>
                  </a:lnTo>
                  <a:lnTo>
                    <a:pt x="843838" y="124828"/>
                  </a:lnTo>
                  <a:close/>
                </a:path>
                <a:path w="1082675" h="393700">
                  <a:moveTo>
                    <a:pt x="889533" y="173367"/>
                  </a:moveTo>
                  <a:lnTo>
                    <a:pt x="863422" y="145630"/>
                  </a:lnTo>
                  <a:lnTo>
                    <a:pt x="856488" y="152158"/>
                  </a:lnTo>
                  <a:lnTo>
                    <a:pt x="882599" y="179895"/>
                  </a:lnTo>
                  <a:lnTo>
                    <a:pt x="889533" y="173367"/>
                  </a:lnTo>
                  <a:close/>
                </a:path>
                <a:path w="1082675" h="393700">
                  <a:moveTo>
                    <a:pt x="935240" y="221919"/>
                  </a:moveTo>
                  <a:lnTo>
                    <a:pt x="909129" y="194170"/>
                  </a:lnTo>
                  <a:lnTo>
                    <a:pt x="902195" y="200698"/>
                  </a:lnTo>
                  <a:lnTo>
                    <a:pt x="928306" y="228447"/>
                  </a:lnTo>
                  <a:lnTo>
                    <a:pt x="935240" y="221919"/>
                  </a:lnTo>
                  <a:close/>
                </a:path>
                <a:path w="1082675" h="393700">
                  <a:moveTo>
                    <a:pt x="980948" y="270459"/>
                  </a:moveTo>
                  <a:lnTo>
                    <a:pt x="954836" y="242722"/>
                  </a:lnTo>
                  <a:lnTo>
                    <a:pt x="947902" y="249250"/>
                  </a:lnTo>
                  <a:lnTo>
                    <a:pt x="974013" y="276987"/>
                  </a:lnTo>
                  <a:lnTo>
                    <a:pt x="980948" y="270459"/>
                  </a:lnTo>
                  <a:close/>
                </a:path>
                <a:path w="1082675" h="393700">
                  <a:moveTo>
                    <a:pt x="1026655" y="318998"/>
                  </a:moveTo>
                  <a:lnTo>
                    <a:pt x="1000544" y="291261"/>
                  </a:lnTo>
                  <a:lnTo>
                    <a:pt x="993609" y="297789"/>
                  </a:lnTo>
                  <a:lnTo>
                    <a:pt x="1019721" y="325526"/>
                  </a:lnTo>
                  <a:lnTo>
                    <a:pt x="1026655" y="318998"/>
                  </a:lnTo>
                  <a:close/>
                </a:path>
                <a:path w="1082675" h="393700">
                  <a:moveTo>
                    <a:pt x="1082636" y="385406"/>
                  </a:moveTo>
                  <a:lnTo>
                    <a:pt x="1058138" y="303809"/>
                  </a:lnTo>
                  <a:lnTo>
                    <a:pt x="1002665" y="356044"/>
                  </a:lnTo>
                  <a:lnTo>
                    <a:pt x="1082636" y="38540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510126" y="2757378"/>
              <a:ext cx="267335" cy="259079"/>
            </a:xfrm>
            <a:custGeom>
              <a:avLst/>
              <a:gdLst/>
              <a:ahLst/>
              <a:cxnLst/>
              <a:rect l="l" t="t" r="r" b="b"/>
              <a:pathLst>
                <a:path w="267335" h="259080">
                  <a:moveTo>
                    <a:pt x="0" y="0"/>
                  </a:moveTo>
                  <a:lnTo>
                    <a:pt x="267110" y="0"/>
                  </a:lnTo>
                  <a:lnTo>
                    <a:pt x="267110" y="258620"/>
                  </a:lnTo>
                  <a:lnTo>
                    <a:pt x="0" y="258620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3592456" y="2782196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3774061" y="2600143"/>
            <a:ext cx="273685" cy="265430"/>
            <a:chOff x="3774061" y="2600143"/>
            <a:chExt cx="273685" cy="265430"/>
          </a:xfrm>
        </p:grpSpPr>
        <p:sp>
          <p:nvSpPr>
            <p:cNvPr id="42" name="object 42"/>
            <p:cNvSpPr/>
            <p:nvPr/>
          </p:nvSpPr>
          <p:spPr>
            <a:xfrm>
              <a:off x="3777236" y="2603318"/>
              <a:ext cx="267335" cy="259079"/>
            </a:xfrm>
            <a:custGeom>
              <a:avLst/>
              <a:gdLst/>
              <a:ahLst/>
              <a:cxnLst/>
              <a:rect l="l" t="t" r="r" b="b"/>
              <a:pathLst>
                <a:path w="267335" h="259080">
                  <a:moveTo>
                    <a:pt x="267109" y="0"/>
                  </a:moveTo>
                  <a:lnTo>
                    <a:pt x="0" y="0"/>
                  </a:lnTo>
                  <a:lnTo>
                    <a:pt x="0" y="258620"/>
                  </a:lnTo>
                  <a:lnTo>
                    <a:pt x="267109" y="258620"/>
                  </a:lnTo>
                  <a:lnTo>
                    <a:pt x="2671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3777236" y="2603318"/>
              <a:ext cx="267335" cy="259079"/>
            </a:xfrm>
            <a:custGeom>
              <a:avLst/>
              <a:gdLst/>
              <a:ahLst/>
              <a:cxnLst/>
              <a:rect l="l" t="t" r="r" b="b"/>
              <a:pathLst>
                <a:path w="267335" h="259080">
                  <a:moveTo>
                    <a:pt x="0" y="0"/>
                  </a:moveTo>
                  <a:lnTo>
                    <a:pt x="267110" y="0"/>
                  </a:lnTo>
                  <a:lnTo>
                    <a:pt x="267110" y="258620"/>
                  </a:lnTo>
                  <a:lnTo>
                    <a:pt x="0" y="258620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3777236" y="2603318"/>
            <a:ext cx="267335" cy="259079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36194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284"/>
              </a:spcBef>
            </a:pPr>
            <a:r>
              <a:rPr sz="1200" dirty="0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5" name="object 45"/>
          <p:cNvGrpSpPr/>
          <p:nvPr/>
        </p:nvGrpSpPr>
        <p:grpSpPr>
          <a:xfrm>
            <a:off x="3332302" y="2600143"/>
            <a:ext cx="273685" cy="265430"/>
            <a:chOff x="3332302" y="2600143"/>
            <a:chExt cx="273685" cy="265430"/>
          </a:xfrm>
        </p:grpSpPr>
        <p:sp>
          <p:nvSpPr>
            <p:cNvPr id="46" name="object 46"/>
            <p:cNvSpPr/>
            <p:nvPr/>
          </p:nvSpPr>
          <p:spPr>
            <a:xfrm>
              <a:off x="3335477" y="2603318"/>
              <a:ext cx="267335" cy="259079"/>
            </a:xfrm>
            <a:custGeom>
              <a:avLst/>
              <a:gdLst/>
              <a:ahLst/>
              <a:cxnLst/>
              <a:rect l="l" t="t" r="r" b="b"/>
              <a:pathLst>
                <a:path w="267335" h="259080">
                  <a:moveTo>
                    <a:pt x="267109" y="0"/>
                  </a:moveTo>
                  <a:lnTo>
                    <a:pt x="0" y="0"/>
                  </a:lnTo>
                  <a:lnTo>
                    <a:pt x="0" y="258620"/>
                  </a:lnTo>
                  <a:lnTo>
                    <a:pt x="267109" y="258620"/>
                  </a:lnTo>
                  <a:lnTo>
                    <a:pt x="2671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3335477" y="2603318"/>
              <a:ext cx="267335" cy="259079"/>
            </a:xfrm>
            <a:custGeom>
              <a:avLst/>
              <a:gdLst/>
              <a:ahLst/>
              <a:cxnLst/>
              <a:rect l="l" t="t" r="r" b="b"/>
              <a:pathLst>
                <a:path w="267335" h="259080">
                  <a:moveTo>
                    <a:pt x="0" y="0"/>
                  </a:moveTo>
                  <a:lnTo>
                    <a:pt x="267110" y="0"/>
                  </a:lnTo>
                  <a:lnTo>
                    <a:pt x="267110" y="258620"/>
                  </a:lnTo>
                  <a:lnTo>
                    <a:pt x="0" y="258620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 txBox="1"/>
          <p:nvPr/>
        </p:nvSpPr>
        <p:spPr>
          <a:xfrm>
            <a:off x="3418720" y="2626748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2267037" y="2988170"/>
            <a:ext cx="3914140" cy="360045"/>
            <a:chOff x="2267037" y="2988170"/>
            <a:chExt cx="3914140" cy="360045"/>
          </a:xfrm>
        </p:grpSpPr>
        <p:sp>
          <p:nvSpPr>
            <p:cNvPr id="50" name="object 50"/>
            <p:cNvSpPr/>
            <p:nvPr/>
          </p:nvSpPr>
          <p:spPr>
            <a:xfrm>
              <a:off x="2267026" y="2988169"/>
              <a:ext cx="3914140" cy="86995"/>
            </a:xfrm>
            <a:custGeom>
              <a:avLst/>
              <a:gdLst/>
              <a:ahLst/>
              <a:cxnLst/>
              <a:rect l="l" t="t" r="r" b="b"/>
              <a:pathLst>
                <a:path w="3914140" h="86994">
                  <a:moveTo>
                    <a:pt x="657377" y="48374"/>
                  </a:moveTo>
                  <a:lnTo>
                    <a:pt x="581177" y="10274"/>
                  </a:lnTo>
                  <a:lnTo>
                    <a:pt x="581177" y="43611"/>
                  </a:lnTo>
                  <a:lnTo>
                    <a:pt x="0" y="43611"/>
                  </a:lnTo>
                  <a:lnTo>
                    <a:pt x="0" y="53136"/>
                  </a:lnTo>
                  <a:lnTo>
                    <a:pt x="581177" y="53136"/>
                  </a:lnTo>
                  <a:lnTo>
                    <a:pt x="581177" y="86474"/>
                  </a:lnTo>
                  <a:lnTo>
                    <a:pt x="647852" y="53136"/>
                  </a:lnTo>
                  <a:lnTo>
                    <a:pt x="657377" y="48374"/>
                  </a:lnTo>
                  <a:close/>
                </a:path>
                <a:path w="3914140" h="86994">
                  <a:moveTo>
                    <a:pt x="1725815" y="48374"/>
                  </a:moveTo>
                  <a:lnTo>
                    <a:pt x="1649615" y="10274"/>
                  </a:lnTo>
                  <a:lnTo>
                    <a:pt x="1649615" y="43611"/>
                  </a:lnTo>
                  <a:lnTo>
                    <a:pt x="1068451" y="43611"/>
                  </a:lnTo>
                  <a:lnTo>
                    <a:pt x="1068451" y="53136"/>
                  </a:lnTo>
                  <a:lnTo>
                    <a:pt x="1649615" y="53136"/>
                  </a:lnTo>
                  <a:lnTo>
                    <a:pt x="1649615" y="86474"/>
                  </a:lnTo>
                  <a:lnTo>
                    <a:pt x="1716290" y="53136"/>
                  </a:lnTo>
                  <a:lnTo>
                    <a:pt x="1725815" y="48374"/>
                  </a:lnTo>
                  <a:close/>
                </a:path>
                <a:path w="3914140" h="86994">
                  <a:moveTo>
                    <a:pt x="2845612" y="48374"/>
                  </a:moveTo>
                  <a:lnTo>
                    <a:pt x="2769412" y="10274"/>
                  </a:lnTo>
                  <a:lnTo>
                    <a:pt x="2769412" y="43611"/>
                  </a:lnTo>
                  <a:lnTo>
                    <a:pt x="2188248" y="43611"/>
                  </a:lnTo>
                  <a:lnTo>
                    <a:pt x="2188248" y="53136"/>
                  </a:lnTo>
                  <a:lnTo>
                    <a:pt x="2769412" y="53136"/>
                  </a:lnTo>
                  <a:lnTo>
                    <a:pt x="2769412" y="86474"/>
                  </a:lnTo>
                  <a:lnTo>
                    <a:pt x="2836087" y="53136"/>
                  </a:lnTo>
                  <a:lnTo>
                    <a:pt x="2845612" y="48374"/>
                  </a:lnTo>
                  <a:close/>
                </a:path>
                <a:path w="3914140" h="86994">
                  <a:moveTo>
                    <a:pt x="3914063" y="38100"/>
                  </a:moveTo>
                  <a:lnTo>
                    <a:pt x="3837863" y="0"/>
                  </a:lnTo>
                  <a:lnTo>
                    <a:pt x="3837863" y="33337"/>
                  </a:lnTo>
                  <a:lnTo>
                    <a:pt x="3256686" y="33337"/>
                  </a:lnTo>
                  <a:lnTo>
                    <a:pt x="3256686" y="42862"/>
                  </a:lnTo>
                  <a:lnTo>
                    <a:pt x="3837863" y="42862"/>
                  </a:lnTo>
                  <a:lnTo>
                    <a:pt x="3837863" y="76200"/>
                  </a:lnTo>
                  <a:lnTo>
                    <a:pt x="3904538" y="42862"/>
                  </a:lnTo>
                  <a:lnTo>
                    <a:pt x="3914063" y="381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5698371" y="3086038"/>
              <a:ext cx="267335" cy="259079"/>
            </a:xfrm>
            <a:custGeom>
              <a:avLst/>
              <a:gdLst/>
              <a:ahLst/>
              <a:cxnLst/>
              <a:rect l="l" t="t" r="r" b="b"/>
              <a:pathLst>
                <a:path w="267335" h="259079">
                  <a:moveTo>
                    <a:pt x="267109" y="0"/>
                  </a:moveTo>
                  <a:lnTo>
                    <a:pt x="0" y="0"/>
                  </a:lnTo>
                  <a:lnTo>
                    <a:pt x="0" y="258620"/>
                  </a:lnTo>
                  <a:lnTo>
                    <a:pt x="267109" y="258620"/>
                  </a:lnTo>
                  <a:lnTo>
                    <a:pt x="2671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5698371" y="3086037"/>
              <a:ext cx="267335" cy="259079"/>
            </a:xfrm>
            <a:custGeom>
              <a:avLst/>
              <a:gdLst/>
              <a:ahLst/>
              <a:cxnLst/>
              <a:rect l="l" t="t" r="r" b="b"/>
              <a:pathLst>
                <a:path w="267335" h="259079">
                  <a:moveTo>
                    <a:pt x="0" y="0"/>
                  </a:moveTo>
                  <a:lnTo>
                    <a:pt x="267110" y="0"/>
                  </a:lnTo>
                  <a:lnTo>
                    <a:pt x="267110" y="258620"/>
                  </a:lnTo>
                  <a:lnTo>
                    <a:pt x="0" y="258620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5780920" y="3111380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54" name="object 54"/>
          <p:cNvGrpSpPr/>
          <p:nvPr/>
        </p:nvGrpSpPr>
        <p:grpSpPr>
          <a:xfrm>
            <a:off x="4513749" y="3144486"/>
            <a:ext cx="283845" cy="316230"/>
            <a:chOff x="4513749" y="3144486"/>
            <a:chExt cx="283845" cy="316230"/>
          </a:xfrm>
        </p:grpSpPr>
        <p:sp>
          <p:nvSpPr>
            <p:cNvPr id="55" name="object 55"/>
            <p:cNvSpPr/>
            <p:nvPr/>
          </p:nvSpPr>
          <p:spPr>
            <a:xfrm>
              <a:off x="4516924" y="3147661"/>
              <a:ext cx="277495" cy="309880"/>
            </a:xfrm>
            <a:custGeom>
              <a:avLst/>
              <a:gdLst/>
              <a:ahLst/>
              <a:cxnLst/>
              <a:rect l="l" t="t" r="r" b="b"/>
              <a:pathLst>
                <a:path w="277495" h="309879">
                  <a:moveTo>
                    <a:pt x="277382" y="0"/>
                  </a:moveTo>
                  <a:lnTo>
                    <a:pt x="0" y="0"/>
                  </a:lnTo>
                  <a:lnTo>
                    <a:pt x="0" y="309709"/>
                  </a:lnTo>
                  <a:lnTo>
                    <a:pt x="277382" y="309709"/>
                  </a:lnTo>
                  <a:lnTo>
                    <a:pt x="27738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4516924" y="3147661"/>
              <a:ext cx="277495" cy="309880"/>
            </a:xfrm>
            <a:custGeom>
              <a:avLst/>
              <a:gdLst/>
              <a:ahLst/>
              <a:cxnLst/>
              <a:rect l="l" t="t" r="r" b="b"/>
              <a:pathLst>
                <a:path w="277495" h="309879">
                  <a:moveTo>
                    <a:pt x="277383" y="0"/>
                  </a:moveTo>
                  <a:lnTo>
                    <a:pt x="0" y="0"/>
                  </a:lnTo>
                  <a:lnTo>
                    <a:pt x="0" y="309710"/>
                  </a:lnTo>
                  <a:lnTo>
                    <a:pt x="277383" y="309710"/>
                  </a:lnTo>
                  <a:lnTo>
                    <a:pt x="277383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7" name="object 57"/>
          <p:cNvSpPr txBox="1"/>
          <p:nvPr/>
        </p:nvSpPr>
        <p:spPr>
          <a:xfrm>
            <a:off x="4598296" y="3175388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58" name="object 58"/>
          <p:cNvGrpSpPr/>
          <p:nvPr/>
        </p:nvGrpSpPr>
        <p:grpSpPr>
          <a:xfrm>
            <a:off x="4044345" y="3206078"/>
            <a:ext cx="668020" cy="710565"/>
            <a:chOff x="4044345" y="3206078"/>
            <a:chExt cx="668020" cy="710565"/>
          </a:xfrm>
        </p:grpSpPr>
        <p:sp>
          <p:nvSpPr>
            <p:cNvPr id="59" name="object 59"/>
            <p:cNvSpPr/>
            <p:nvPr/>
          </p:nvSpPr>
          <p:spPr>
            <a:xfrm>
              <a:off x="4307935" y="3206078"/>
              <a:ext cx="404495" cy="442595"/>
            </a:xfrm>
            <a:custGeom>
              <a:avLst/>
              <a:gdLst/>
              <a:ahLst/>
              <a:cxnLst/>
              <a:rect l="l" t="t" r="r" b="b"/>
              <a:pathLst>
                <a:path w="404495" h="442595">
                  <a:moveTo>
                    <a:pt x="349117" y="389403"/>
                  </a:moveTo>
                  <a:lnTo>
                    <a:pt x="324479" y="411862"/>
                  </a:lnTo>
                  <a:lnTo>
                    <a:pt x="403971" y="442509"/>
                  </a:lnTo>
                  <a:lnTo>
                    <a:pt x="391611" y="398790"/>
                  </a:lnTo>
                  <a:lnTo>
                    <a:pt x="357673" y="398790"/>
                  </a:lnTo>
                  <a:lnTo>
                    <a:pt x="349117" y="389403"/>
                  </a:lnTo>
                  <a:close/>
                </a:path>
                <a:path w="404495" h="442595">
                  <a:moveTo>
                    <a:pt x="356156" y="382987"/>
                  </a:moveTo>
                  <a:lnTo>
                    <a:pt x="349117" y="389403"/>
                  </a:lnTo>
                  <a:lnTo>
                    <a:pt x="357673" y="398790"/>
                  </a:lnTo>
                  <a:lnTo>
                    <a:pt x="364712" y="392372"/>
                  </a:lnTo>
                  <a:lnTo>
                    <a:pt x="356156" y="382987"/>
                  </a:lnTo>
                  <a:close/>
                </a:path>
                <a:path w="404495" h="442595">
                  <a:moveTo>
                    <a:pt x="380794" y="360528"/>
                  </a:moveTo>
                  <a:lnTo>
                    <a:pt x="356156" y="382987"/>
                  </a:lnTo>
                  <a:lnTo>
                    <a:pt x="364712" y="392372"/>
                  </a:lnTo>
                  <a:lnTo>
                    <a:pt x="357673" y="398790"/>
                  </a:lnTo>
                  <a:lnTo>
                    <a:pt x="391611" y="398790"/>
                  </a:lnTo>
                  <a:lnTo>
                    <a:pt x="380794" y="360528"/>
                  </a:lnTo>
                  <a:close/>
                </a:path>
                <a:path w="404495" h="442595">
                  <a:moveTo>
                    <a:pt x="7039" y="0"/>
                  </a:moveTo>
                  <a:lnTo>
                    <a:pt x="0" y="6416"/>
                  </a:lnTo>
                  <a:lnTo>
                    <a:pt x="349117" y="389403"/>
                  </a:lnTo>
                  <a:lnTo>
                    <a:pt x="356156" y="382987"/>
                  </a:lnTo>
                  <a:lnTo>
                    <a:pt x="703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4044345" y="3496862"/>
              <a:ext cx="534670" cy="419734"/>
            </a:xfrm>
            <a:custGeom>
              <a:avLst/>
              <a:gdLst/>
              <a:ahLst/>
              <a:cxnLst/>
              <a:rect l="l" t="t" r="r" b="b"/>
              <a:pathLst>
                <a:path w="534670" h="419735">
                  <a:moveTo>
                    <a:pt x="534220" y="0"/>
                  </a:moveTo>
                  <a:lnTo>
                    <a:pt x="0" y="0"/>
                  </a:lnTo>
                  <a:lnTo>
                    <a:pt x="0" y="419654"/>
                  </a:lnTo>
                  <a:lnTo>
                    <a:pt x="534220" y="419654"/>
                  </a:lnTo>
                  <a:lnTo>
                    <a:pt x="53422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1" name="object 61"/>
          <p:cNvSpPr txBox="1"/>
          <p:nvPr/>
        </p:nvSpPr>
        <p:spPr>
          <a:xfrm>
            <a:off x="4044345" y="3496862"/>
            <a:ext cx="534670" cy="419734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93980" marR="91440">
              <a:lnSpc>
                <a:spcPts val="1150"/>
              </a:lnSpc>
              <a:spcBef>
                <a:spcPts val="390"/>
              </a:spcBef>
            </a:pPr>
            <a:r>
              <a:rPr sz="1000" spc="-5" dirty="0">
                <a:latin typeface="Times New Roman"/>
                <a:cs typeface="Times New Roman"/>
              </a:rPr>
              <a:t>M</a:t>
            </a:r>
            <a:r>
              <a:rPr sz="1000" spc="5" dirty="0">
                <a:latin typeface="Times New Roman"/>
                <a:cs typeface="Times New Roman"/>
              </a:rPr>
              <a:t>em</a:t>
            </a:r>
            <a:r>
              <a:rPr sz="1000" spc="-20" dirty="0">
                <a:latin typeface="Times New Roman"/>
                <a:cs typeface="Times New Roman"/>
              </a:rPr>
              <a:t>i</a:t>
            </a:r>
            <a:r>
              <a:rPr sz="1000" dirty="0">
                <a:latin typeface="Times New Roman"/>
                <a:cs typeface="Times New Roman"/>
              </a:rPr>
              <a:t>l  </a:t>
            </a:r>
            <a:r>
              <a:rPr sz="1000" spc="5" dirty="0">
                <a:latin typeface="Times New Roman"/>
                <a:cs typeface="Times New Roman"/>
              </a:rPr>
              <a:t>ih</a:t>
            </a:r>
            <a:r>
              <a:rPr sz="1000" spc="-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cat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3181375" y="3250368"/>
            <a:ext cx="791210" cy="593090"/>
          </a:xfrm>
          <a:custGeom>
            <a:avLst/>
            <a:gdLst/>
            <a:ahLst/>
            <a:cxnLst/>
            <a:rect l="l" t="t" r="r" b="b"/>
            <a:pathLst>
              <a:path w="791210" h="593089">
                <a:moveTo>
                  <a:pt x="790919" y="0"/>
                </a:moveTo>
                <a:lnTo>
                  <a:pt x="0" y="0"/>
                </a:lnTo>
                <a:lnTo>
                  <a:pt x="0" y="592643"/>
                </a:lnTo>
                <a:lnTo>
                  <a:pt x="790919" y="592643"/>
                </a:lnTo>
                <a:lnTo>
                  <a:pt x="7909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3181375" y="3250368"/>
            <a:ext cx="791210" cy="59309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93980" marR="100330">
              <a:lnSpc>
                <a:spcPct val="95800"/>
              </a:lnSpc>
              <a:spcBef>
                <a:spcPts val="360"/>
              </a:spcBef>
            </a:pPr>
            <a:r>
              <a:rPr sz="1200" spc="-15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-15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  </a:t>
            </a:r>
            <a:r>
              <a:rPr sz="1200" spc="-5" dirty="0">
                <a:latin typeface="Times New Roman"/>
                <a:cs typeface="Times New Roman"/>
              </a:rPr>
              <a:t>bahan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baku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5" name="object 6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21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64" name="object 64"/>
          <p:cNvSpPr txBox="1"/>
          <p:nvPr/>
        </p:nvSpPr>
        <p:spPr>
          <a:xfrm>
            <a:off x="2102661" y="3342803"/>
            <a:ext cx="1007110" cy="50038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5085" rIns="0" bIns="0" rtlCol="0">
            <a:spAutoFit/>
          </a:bodyPr>
          <a:lstStyle/>
          <a:p>
            <a:pPr marL="93980" marR="127635">
              <a:lnSpc>
                <a:spcPts val="1420"/>
              </a:lnSpc>
              <a:spcBef>
                <a:spcPts val="355"/>
              </a:spcBef>
            </a:pPr>
            <a:r>
              <a:rPr sz="1200" spc="-15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mp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ol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h  </a:t>
            </a:r>
            <a:r>
              <a:rPr sz="1200" spc="-5" dirty="0">
                <a:latin typeface="Times New Roman"/>
                <a:cs typeface="Times New Roman"/>
              </a:rPr>
              <a:t>pendanaan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68433" y="980828"/>
            <a:ext cx="5405755" cy="6200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 marR="68580" indent="457200">
              <a:lnSpc>
                <a:spcPct val="145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diharapkan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kegiatan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dihitung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berdasarkan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rata-rata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tertimbang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 </a:t>
            </a:r>
            <a:r>
              <a:rPr sz="1200" dirty="0">
                <a:latin typeface="Times New Roman"/>
                <a:cs typeface="Times New Roman"/>
              </a:rPr>
              <a:t>tiga</a:t>
            </a:r>
            <a:r>
              <a:rPr sz="1200" spc="-5" dirty="0">
                <a:latin typeface="Times New Roman"/>
                <a:cs typeface="Times New Roman"/>
              </a:rPr>
              <a:t> jenis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dirty="0">
                <a:latin typeface="Times New Roman"/>
                <a:cs typeface="Times New Roman"/>
              </a:rPr>
              <a:t> di</a:t>
            </a:r>
            <a:r>
              <a:rPr sz="1200" spc="-5" dirty="0">
                <a:latin typeface="Times New Roman"/>
                <a:cs typeface="Times New Roman"/>
              </a:rPr>
              <a:t> atas,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</a:t>
            </a:r>
            <a:r>
              <a:rPr sz="1200" dirty="0">
                <a:latin typeface="Times New Roman"/>
                <a:cs typeface="Times New Roman"/>
              </a:rPr>
              <a:t> 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t</a:t>
            </a:r>
            <a:r>
              <a:rPr sz="1800" b="1" baseline="-9259" dirty="0">
                <a:latin typeface="Times New Roman"/>
                <a:cs typeface="Times New Roman"/>
              </a:rPr>
              <a:t>e</a:t>
            </a:r>
            <a:r>
              <a:rPr sz="1800" b="1" spc="-15" baseline="-9259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=(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t</a:t>
            </a:r>
            <a:r>
              <a:rPr sz="1800" b="1" baseline="-9259" dirty="0">
                <a:latin typeface="Times New Roman"/>
                <a:cs typeface="Times New Roman"/>
              </a:rPr>
              <a:t>o</a:t>
            </a:r>
            <a:r>
              <a:rPr sz="1800" b="1" spc="-15" baseline="-9259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+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4t</a:t>
            </a:r>
            <a:r>
              <a:rPr sz="1800" b="1" baseline="-9259" dirty="0">
                <a:latin typeface="Times New Roman"/>
                <a:cs typeface="Times New Roman"/>
              </a:rPr>
              <a:t>m</a:t>
            </a:r>
            <a:r>
              <a:rPr sz="1800" b="1" spc="-15" baseline="-9259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+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t</a:t>
            </a:r>
            <a:r>
              <a:rPr sz="1800" b="1" baseline="-9259" dirty="0">
                <a:latin typeface="Times New Roman"/>
                <a:cs typeface="Times New Roman"/>
              </a:rPr>
              <a:t>p</a:t>
            </a:r>
            <a:r>
              <a:rPr sz="1800" b="1" spc="419" baseline="-9259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)/6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>
              <a:latin typeface="Times New Roman"/>
              <a:cs typeface="Times New Roman"/>
            </a:endParaRPr>
          </a:p>
          <a:p>
            <a:pPr marL="76200" marR="68580" algn="just">
              <a:lnSpc>
                <a:spcPct val="144200"/>
              </a:lnSpc>
            </a:pPr>
            <a:r>
              <a:rPr sz="1200" b="1" spc="-5" dirty="0">
                <a:latin typeface="Times New Roman"/>
                <a:cs typeface="Times New Roman"/>
              </a:rPr>
              <a:t>Perhitungan </a:t>
            </a:r>
            <a:r>
              <a:rPr sz="1200" b="1" dirty="0">
                <a:latin typeface="Times New Roman"/>
                <a:cs typeface="Times New Roman"/>
              </a:rPr>
              <a:t>waktu </a:t>
            </a:r>
            <a:r>
              <a:rPr sz="1200" b="1" spc="-5" dirty="0">
                <a:latin typeface="Times New Roman"/>
                <a:cs typeface="Times New Roman"/>
              </a:rPr>
              <a:t>proyek</a:t>
            </a:r>
            <a:r>
              <a:rPr sz="1200" spc="-5" dirty="0">
                <a:latin typeface="Times New Roman"/>
                <a:cs typeface="Times New Roman"/>
              </a:rPr>
              <a:t>, Salah satu hal penting dalam analisis proyek adalah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mengetahui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diselesaikan.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perhitungan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dikenal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beberapa istilah,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berikut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marL="533400" marR="68580" indent="-228600">
              <a:lnSpc>
                <a:spcPct val="143300"/>
              </a:lnSpc>
              <a:spcBef>
                <a:spcPts val="5"/>
              </a:spcBef>
              <a:buChar char="-"/>
              <a:tabLst>
                <a:tab pos="532765" algn="l"/>
                <a:tab pos="533400" algn="l"/>
              </a:tabLst>
            </a:pPr>
            <a:r>
              <a:rPr sz="1200" spc="-5" dirty="0">
                <a:latin typeface="Times New Roman"/>
                <a:cs typeface="Times New Roman"/>
              </a:rPr>
              <a:t>Earliest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activity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start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(ES),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menunjukkan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saat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paling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awal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kegiatan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dimulai</a:t>
            </a:r>
            <a:endParaRPr sz="1200">
              <a:latin typeface="Times New Roman"/>
              <a:cs typeface="Times New Roman"/>
            </a:endParaRPr>
          </a:p>
          <a:p>
            <a:pPr marL="533400" marR="68580" indent="-228600">
              <a:lnSpc>
                <a:spcPct val="143300"/>
              </a:lnSpc>
              <a:spcBef>
                <a:spcPts val="20"/>
              </a:spcBef>
              <a:buChar char="-"/>
              <a:tabLst>
                <a:tab pos="532765" algn="l"/>
                <a:tab pos="533400" algn="l"/>
              </a:tabLst>
            </a:pPr>
            <a:r>
              <a:rPr sz="1200" spc="-5" dirty="0">
                <a:latin typeface="Times New Roman"/>
                <a:cs typeface="Times New Roman"/>
              </a:rPr>
              <a:t>Earliest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activity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finish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time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(EF),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menunjukkan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saat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paling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awal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selesainya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 kegiatan</a:t>
            </a:r>
            <a:endParaRPr sz="1200">
              <a:latin typeface="Times New Roman"/>
              <a:cs typeface="Times New Roman"/>
            </a:endParaRPr>
          </a:p>
          <a:p>
            <a:pPr marL="533400" marR="67945" indent="-228600">
              <a:lnSpc>
                <a:spcPct val="143300"/>
              </a:lnSpc>
              <a:spcBef>
                <a:spcPts val="5"/>
              </a:spcBef>
              <a:buChar char="-"/>
              <a:tabLst>
                <a:tab pos="532765" algn="l"/>
                <a:tab pos="533400" algn="l"/>
              </a:tabLst>
            </a:pPr>
            <a:r>
              <a:rPr sz="1200" spc="-5" dirty="0">
                <a:latin typeface="Times New Roman"/>
                <a:cs typeface="Times New Roman"/>
              </a:rPr>
              <a:t>Latest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activity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start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(LS),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menunjukkan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saat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paling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lambat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kegiatan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 dimulai</a:t>
            </a:r>
            <a:endParaRPr sz="1200">
              <a:latin typeface="Times New Roman"/>
              <a:cs typeface="Times New Roman"/>
            </a:endParaRPr>
          </a:p>
          <a:p>
            <a:pPr marL="533400" marR="68580" indent="-228600">
              <a:lnSpc>
                <a:spcPct val="143300"/>
              </a:lnSpc>
              <a:spcBef>
                <a:spcPts val="20"/>
              </a:spcBef>
              <a:buChar char="-"/>
              <a:tabLst>
                <a:tab pos="532765" algn="l"/>
                <a:tab pos="533400" algn="l"/>
              </a:tabLst>
            </a:pPr>
            <a:r>
              <a:rPr sz="1200" spc="-5" dirty="0">
                <a:latin typeface="Times New Roman"/>
                <a:cs typeface="Times New Roman"/>
              </a:rPr>
              <a:t>Latest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activity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finish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(LF),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menunjukkan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saat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paling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lambat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kegiatan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 sudah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selesai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50">
              <a:latin typeface="Times New Roman"/>
              <a:cs typeface="Times New Roman"/>
            </a:endParaRPr>
          </a:p>
          <a:p>
            <a:pPr marL="76200" algn="just">
              <a:lnSpc>
                <a:spcPct val="100000"/>
              </a:lnSpc>
              <a:tabLst>
                <a:tab pos="5287010" algn="l"/>
              </a:tabLst>
            </a:pPr>
            <a:r>
              <a:rPr sz="1200" spc="-5" dirty="0">
                <a:latin typeface="Times New Roman"/>
                <a:cs typeface="Times New Roman"/>
              </a:rPr>
              <a:t>Contoh	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76200" marR="685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rangka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memperoleh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air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bersih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mengurangi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pencemaran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lingkungan,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 tekstil Ciung Wanara merencanakan untuk memasang instalasi pengolah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air (water treatment)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pabriknya. Rincian kegiatan dan waktu yang diperlukan untuk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menyelesaikan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 sebagaimana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tabel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berikut </a:t>
            </a:r>
            <a:r>
              <a:rPr sz="1200" dirty="0">
                <a:latin typeface="Times New Roman"/>
                <a:cs typeface="Times New Roman"/>
              </a:rPr>
              <a:t>ini 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76200" algn="just">
              <a:lnSpc>
                <a:spcPct val="100000"/>
              </a:lnSpc>
              <a:spcBef>
                <a:spcPts val="5"/>
              </a:spcBef>
            </a:pPr>
            <a:r>
              <a:rPr sz="1200" spc="-5" dirty="0">
                <a:latin typeface="Times New Roman"/>
                <a:cs typeface="Times New Roman"/>
              </a:rPr>
              <a:t>Tabel</a:t>
            </a:r>
            <a:r>
              <a:rPr sz="1200" dirty="0">
                <a:latin typeface="Times New Roman"/>
                <a:cs typeface="Times New Roman"/>
              </a:rPr>
              <a:t> 2.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Rincian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Kegiatan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</a:t>
            </a:r>
            <a:r>
              <a:rPr sz="1200" dirty="0">
                <a:latin typeface="Times New Roman"/>
                <a:cs typeface="Times New Roman"/>
              </a:rPr>
              <a:t> PT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Ciung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Wanara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22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444632" y="7437000"/>
          <a:ext cx="5257800" cy="1447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6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03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14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19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9832">
                <a:tc rowSpan="2"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Kegiatan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Kegiatan</a:t>
                      </a:r>
                      <a:r>
                        <a:rPr sz="12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Pendahulu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Lama</a:t>
                      </a:r>
                      <a:r>
                        <a:rPr sz="12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kegiatan</a:t>
                      </a:r>
                      <a:r>
                        <a:rPr sz="12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(hari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7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t0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tm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tp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 marL="40005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A.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Perancangan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sistem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 marL="40005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B.</a:t>
                      </a:r>
                      <a:r>
                        <a:rPr sz="120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Pembuatan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saluran air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664">
                <a:tc>
                  <a:txBody>
                    <a:bodyPr/>
                    <a:lstStyle/>
                    <a:p>
                      <a:pPr marL="40005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C.</a:t>
                      </a:r>
                      <a:r>
                        <a:rPr sz="12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Pembuatan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Pondasi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444632" y="1084968"/>
          <a:ext cx="5257800" cy="18046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6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03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14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19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9663">
                <a:tc>
                  <a:txBody>
                    <a:bodyPr/>
                    <a:lstStyle/>
                    <a:p>
                      <a:pPr marL="40005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D.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Pemesanan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Mesin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664">
                <a:tc>
                  <a:txBody>
                    <a:bodyPr/>
                    <a:lstStyle/>
                    <a:p>
                      <a:pPr marL="40005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E.</a:t>
                      </a:r>
                      <a:r>
                        <a:rPr sz="1200" spc="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Pembuatan instalasi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listrik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C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 marL="40005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F.</a:t>
                      </a:r>
                      <a:r>
                        <a:rPr sz="1200" spc="20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Pemasangan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pipa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B,E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664">
                <a:tc>
                  <a:txBody>
                    <a:bodyPr/>
                    <a:lstStyle/>
                    <a:p>
                      <a:pPr marL="40005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G.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Pemasangan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mesin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C,D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 marL="40005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H.</a:t>
                      </a:r>
                      <a:r>
                        <a:rPr sz="12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Finishing dan start-up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F,G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1431933" y="2962028"/>
            <a:ext cx="5278755" cy="556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5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Hasil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perhitungan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ES,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EF,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LS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EF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keseluruhan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terlihat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gambar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bawah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1933" y="6823844"/>
            <a:ext cx="44475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Hasil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perhitungan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bersama-sama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dirangkum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tabel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444632" y="7287648"/>
          <a:ext cx="5257800" cy="1643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3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66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66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66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08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Kegiatan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Waktu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ES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EF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LS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LF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832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C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831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D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9831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F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pSp>
        <p:nvGrpSpPr>
          <p:cNvPr id="6" name="object 6"/>
          <p:cNvGrpSpPr/>
          <p:nvPr/>
        </p:nvGrpSpPr>
        <p:grpSpPr>
          <a:xfrm>
            <a:off x="3674111" y="5068349"/>
            <a:ext cx="1346200" cy="1092835"/>
            <a:chOff x="3674111" y="5068349"/>
            <a:chExt cx="1346200" cy="1092835"/>
          </a:xfrm>
        </p:grpSpPr>
        <p:sp>
          <p:nvSpPr>
            <p:cNvPr id="7" name="object 7"/>
            <p:cNvSpPr/>
            <p:nvPr/>
          </p:nvSpPr>
          <p:spPr>
            <a:xfrm>
              <a:off x="3947668" y="5399287"/>
              <a:ext cx="302895" cy="762000"/>
            </a:xfrm>
            <a:custGeom>
              <a:avLst/>
              <a:gdLst/>
              <a:ahLst/>
              <a:cxnLst/>
              <a:rect l="l" t="t" r="r" b="b"/>
              <a:pathLst>
                <a:path w="302895" h="762000">
                  <a:moveTo>
                    <a:pt x="8901" y="0"/>
                  </a:moveTo>
                  <a:lnTo>
                    <a:pt x="0" y="3390"/>
                  </a:lnTo>
                  <a:lnTo>
                    <a:pt x="13563" y="38994"/>
                  </a:lnTo>
                  <a:lnTo>
                    <a:pt x="22465" y="35603"/>
                  </a:lnTo>
                  <a:lnTo>
                    <a:pt x="8901" y="0"/>
                  </a:lnTo>
                  <a:close/>
                </a:path>
                <a:path w="302895" h="762000">
                  <a:moveTo>
                    <a:pt x="32636" y="62306"/>
                  </a:moveTo>
                  <a:lnTo>
                    <a:pt x="23736" y="65697"/>
                  </a:lnTo>
                  <a:lnTo>
                    <a:pt x="37299" y="101301"/>
                  </a:lnTo>
                  <a:lnTo>
                    <a:pt x="46200" y="97910"/>
                  </a:lnTo>
                  <a:lnTo>
                    <a:pt x="32636" y="62306"/>
                  </a:lnTo>
                  <a:close/>
                </a:path>
                <a:path w="302895" h="762000">
                  <a:moveTo>
                    <a:pt x="56372" y="124613"/>
                  </a:moveTo>
                  <a:lnTo>
                    <a:pt x="47472" y="128004"/>
                  </a:lnTo>
                  <a:lnTo>
                    <a:pt x="61034" y="163607"/>
                  </a:lnTo>
                  <a:lnTo>
                    <a:pt x="69936" y="160216"/>
                  </a:lnTo>
                  <a:lnTo>
                    <a:pt x="56372" y="124613"/>
                  </a:lnTo>
                  <a:close/>
                </a:path>
                <a:path w="302895" h="762000">
                  <a:moveTo>
                    <a:pt x="80109" y="186919"/>
                  </a:moveTo>
                  <a:lnTo>
                    <a:pt x="71207" y="190310"/>
                  </a:lnTo>
                  <a:lnTo>
                    <a:pt x="84771" y="225915"/>
                  </a:lnTo>
                  <a:lnTo>
                    <a:pt x="93672" y="222524"/>
                  </a:lnTo>
                  <a:lnTo>
                    <a:pt x="80109" y="186919"/>
                  </a:lnTo>
                  <a:close/>
                </a:path>
                <a:path w="302895" h="762000">
                  <a:moveTo>
                    <a:pt x="103845" y="249227"/>
                  </a:moveTo>
                  <a:lnTo>
                    <a:pt x="94943" y="252618"/>
                  </a:lnTo>
                  <a:lnTo>
                    <a:pt x="108507" y="288222"/>
                  </a:lnTo>
                  <a:lnTo>
                    <a:pt x="117408" y="284831"/>
                  </a:lnTo>
                  <a:lnTo>
                    <a:pt x="103845" y="249227"/>
                  </a:lnTo>
                  <a:close/>
                </a:path>
                <a:path w="302895" h="762000">
                  <a:moveTo>
                    <a:pt x="127580" y="311534"/>
                  </a:moveTo>
                  <a:lnTo>
                    <a:pt x="118680" y="314925"/>
                  </a:lnTo>
                  <a:lnTo>
                    <a:pt x="132243" y="350528"/>
                  </a:lnTo>
                  <a:lnTo>
                    <a:pt x="141143" y="347137"/>
                  </a:lnTo>
                  <a:lnTo>
                    <a:pt x="127580" y="311534"/>
                  </a:lnTo>
                  <a:close/>
                </a:path>
                <a:path w="302895" h="762000">
                  <a:moveTo>
                    <a:pt x="151316" y="373841"/>
                  </a:moveTo>
                  <a:lnTo>
                    <a:pt x="142416" y="377231"/>
                  </a:lnTo>
                  <a:lnTo>
                    <a:pt x="155978" y="412836"/>
                  </a:lnTo>
                  <a:lnTo>
                    <a:pt x="164880" y="409445"/>
                  </a:lnTo>
                  <a:lnTo>
                    <a:pt x="151316" y="373841"/>
                  </a:lnTo>
                  <a:close/>
                </a:path>
                <a:path w="302895" h="762000">
                  <a:moveTo>
                    <a:pt x="175052" y="436148"/>
                  </a:moveTo>
                  <a:lnTo>
                    <a:pt x="166151" y="439539"/>
                  </a:lnTo>
                  <a:lnTo>
                    <a:pt x="179715" y="475142"/>
                  </a:lnTo>
                  <a:lnTo>
                    <a:pt x="188616" y="471751"/>
                  </a:lnTo>
                  <a:lnTo>
                    <a:pt x="175052" y="436148"/>
                  </a:lnTo>
                  <a:close/>
                </a:path>
                <a:path w="302895" h="762000">
                  <a:moveTo>
                    <a:pt x="198789" y="498454"/>
                  </a:moveTo>
                  <a:lnTo>
                    <a:pt x="189887" y="501845"/>
                  </a:lnTo>
                  <a:lnTo>
                    <a:pt x="203451" y="537450"/>
                  </a:lnTo>
                  <a:lnTo>
                    <a:pt x="212352" y="534059"/>
                  </a:lnTo>
                  <a:lnTo>
                    <a:pt x="198789" y="498454"/>
                  </a:lnTo>
                  <a:close/>
                </a:path>
                <a:path w="302895" h="762000">
                  <a:moveTo>
                    <a:pt x="222524" y="560762"/>
                  </a:moveTo>
                  <a:lnTo>
                    <a:pt x="213624" y="564153"/>
                  </a:lnTo>
                  <a:lnTo>
                    <a:pt x="227187" y="599757"/>
                  </a:lnTo>
                  <a:lnTo>
                    <a:pt x="236087" y="596366"/>
                  </a:lnTo>
                  <a:lnTo>
                    <a:pt x="222524" y="560762"/>
                  </a:lnTo>
                  <a:close/>
                </a:path>
                <a:path w="302895" h="762000">
                  <a:moveTo>
                    <a:pt x="246260" y="623069"/>
                  </a:moveTo>
                  <a:lnTo>
                    <a:pt x="237360" y="626460"/>
                  </a:lnTo>
                  <a:lnTo>
                    <a:pt x="250922" y="662063"/>
                  </a:lnTo>
                  <a:lnTo>
                    <a:pt x="259824" y="658672"/>
                  </a:lnTo>
                  <a:lnTo>
                    <a:pt x="246260" y="623069"/>
                  </a:lnTo>
                  <a:close/>
                </a:path>
                <a:path w="302895" h="762000">
                  <a:moveTo>
                    <a:pt x="262432" y="692277"/>
                  </a:moveTo>
                  <a:lnTo>
                    <a:pt x="231279" y="704145"/>
                  </a:lnTo>
                  <a:lnTo>
                    <a:pt x="294010" y="761790"/>
                  </a:lnTo>
                  <a:lnTo>
                    <a:pt x="299774" y="704145"/>
                  </a:lnTo>
                  <a:lnTo>
                    <a:pt x="266954" y="704145"/>
                  </a:lnTo>
                  <a:lnTo>
                    <a:pt x="262432" y="692277"/>
                  </a:lnTo>
                  <a:close/>
                </a:path>
                <a:path w="302895" h="762000">
                  <a:moveTo>
                    <a:pt x="271334" y="688886"/>
                  </a:moveTo>
                  <a:lnTo>
                    <a:pt x="262432" y="692277"/>
                  </a:lnTo>
                  <a:lnTo>
                    <a:pt x="266954" y="704145"/>
                  </a:lnTo>
                  <a:lnTo>
                    <a:pt x="275855" y="700754"/>
                  </a:lnTo>
                  <a:lnTo>
                    <a:pt x="271334" y="688886"/>
                  </a:lnTo>
                  <a:close/>
                </a:path>
                <a:path w="302895" h="762000">
                  <a:moveTo>
                    <a:pt x="302487" y="677017"/>
                  </a:moveTo>
                  <a:lnTo>
                    <a:pt x="271334" y="688886"/>
                  </a:lnTo>
                  <a:lnTo>
                    <a:pt x="275855" y="700754"/>
                  </a:lnTo>
                  <a:lnTo>
                    <a:pt x="266954" y="704145"/>
                  </a:lnTo>
                  <a:lnTo>
                    <a:pt x="299774" y="704145"/>
                  </a:lnTo>
                  <a:lnTo>
                    <a:pt x="302487" y="677017"/>
                  </a:lnTo>
                  <a:close/>
                </a:path>
                <a:path w="302895" h="762000">
                  <a:moveTo>
                    <a:pt x="269996" y="685375"/>
                  </a:moveTo>
                  <a:lnTo>
                    <a:pt x="261095" y="688766"/>
                  </a:lnTo>
                  <a:lnTo>
                    <a:pt x="262432" y="692277"/>
                  </a:lnTo>
                  <a:lnTo>
                    <a:pt x="271334" y="688886"/>
                  </a:lnTo>
                  <a:lnTo>
                    <a:pt x="269996" y="68537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686811" y="5081049"/>
              <a:ext cx="408305" cy="408305"/>
            </a:xfrm>
            <a:custGeom>
              <a:avLst/>
              <a:gdLst/>
              <a:ahLst/>
              <a:cxnLst/>
              <a:rect l="l" t="t" r="r" b="b"/>
              <a:pathLst>
                <a:path w="408304" h="408304">
                  <a:moveTo>
                    <a:pt x="204129" y="0"/>
                  </a:moveTo>
                  <a:lnTo>
                    <a:pt x="157324" y="5391"/>
                  </a:lnTo>
                  <a:lnTo>
                    <a:pt x="114358" y="20747"/>
                  </a:lnTo>
                  <a:lnTo>
                    <a:pt x="76456" y="44844"/>
                  </a:lnTo>
                  <a:lnTo>
                    <a:pt x="44844" y="76455"/>
                  </a:lnTo>
                  <a:lnTo>
                    <a:pt x="20747" y="114356"/>
                  </a:lnTo>
                  <a:lnTo>
                    <a:pt x="5391" y="157321"/>
                  </a:lnTo>
                  <a:lnTo>
                    <a:pt x="0" y="204125"/>
                  </a:lnTo>
                  <a:lnTo>
                    <a:pt x="5391" y="250929"/>
                  </a:lnTo>
                  <a:lnTo>
                    <a:pt x="20747" y="293895"/>
                  </a:lnTo>
                  <a:lnTo>
                    <a:pt x="44844" y="331796"/>
                  </a:lnTo>
                  <a:lnTo>
                    <a:pt x="76456" y="363407"/>
                  </a:lnTo>
                  <a:lnTo>
                    <a:pt x="114358" y="387504"/>
                  </a:lnTo>
                  <a:lnTo>
                    <a:pt x="157324" y="402860"/>
                  </a:lnTo>
                  <a:lnTo>
                    <a:pt x="204129" y="408251"/>
                  </a:lnTo>
                  <a:lnTo>
                    <a:pt x="250934" y="402860"/>
                  </a:lnTo>
                  <a:lnTo>
                    <a:pt x="293900" y="387504"/>
                  </a:lnTo>
                  <a:lnTo>
                    <a:pt x="331802" y="363407"/>
                  </a:lnTo>
                  <a:lnTo>
                    <a:pt x="363414" y="331796"/>
                  </a:lnTo>
                  <a:lnTo>
                    <a:pt x="387511" y="293895"/>
                  </a:lnTo>
                  <a:lnTo>
                    <a:pt x="402868" y="250929"/>
                  </a:lnTo>
                  <a:lnTo>
                    <a:pt x="408259" y="204125"/>
                  </a:lnTo>
                  <a:lnTo>
                    <a:pt x="402868" y="157321"/>
                  </a:lnTo>
                  <a:lnTo>
                    <a:pt x="387511" y="114356"/>
                  </a:lnTo>
                  <a:lnTo>
                    <a:pt x="363414" y="76455"/>
                  </a:lnTo>
                  <a:lnTo>
                    <a:pt x="331802" y="44844"/>
                  </a:lnTo>
                  <a:lnTo>
                    <a:pt x="293900" y="20747"/>
                  </a:lnTo>
                  <a:lnTo>
                    <a:pt x="250934" y="5391"/>
                  </a:lnTo>
                  <a:lnTo>
                    <a:pt x="20412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686811" y="5081049"/>
              <a:ext cx="408305" cy="408305"/>
            </a:xfrm>
            <a:custGeom>
              <a:avLst/>
              <a:gdLst/>
              <a:ahLst/>
              <a:cxnLst/>
              <a:rect l="l" t="t" r="r" b="b"/>
              <a:pathLst>
                <a:path w="408304" h="408304">
                  <a:moveTo>
                    <a:pt x="0" y="204126"/>
                  </a:moveTo>
                  <a:lnTo>
                    <a:pt x="5391" y="157321"/>
                  </a:lnTo>
                  <a:lnTo>
                    <a:pt x="20747" y="114356"/>
                  </a:lnTo>
                  <a:lnTo>
                    <a:pt x="44844" y="76455"/>
                  </a:lnTo>
                  <a:lnTo>
                    <a:pt x="76456" y="44844"/>
                  </a:lnTo>
                  <a:lnTo>
                    <a:pt x="114358" y="20747"/>
                  </a:lnTo>
                  <a:lnTo>
                    <a:pt x="157324" y="5391"/>
                  </a:lnTo>
                  <a:lnTo>
                    <a:pt x="204129" y="0"/>
                  </a:lnTo>
                  <a:lnTo>
                    <a:pt x="250934" y="5391"/>
                  </a:lnTo>
                  <a:lnTo>
                    <a:pt x="293900" y="20747"/>
                  </a:lnTo>
                  <a:lnTo>
                    <a:pt x="331802" y="44844"/>
                  </a:lnTo>
                  <a:lnTo>
                    <a:pt x="363414" y="76455"/>
                  </a:lnTo>
                  <a:lnTo>
                    <a:pt x="387511" y="114356"/>
                  </a:lnTo>
                  <a:lnTo>
                    <a:pt x="402867" y="157321"/>
                  </a:lnTo>
                  <a:lnTo>
                    <a:pt x="408259" y="204126"/>
                  </a:lnTo>
                  <a:lnTo>
                    <a:pt x="402867" y="250930"/>
                  </a:lnTo>
                  <a:lnTo>
                    <a:pt x="387511" y="293895"/>
                  </a:lnTo>
                  <a:lnTo>
                    <a:pt x="363414" y="331796"/>
                  </a:lnTo>
                  <a:lnTo>
                    <a:pt x="331802" y="363407"/>
                  </a:lnTo>
                  <a:lnTo>
                    <a:pt x="293900" y="387504"/>
                  </a:lnTo>
                  <a:lnTo>
                    <a:pt x="250934" y="402860"/>
                  </a:lnTo>
                  <a:lnTo>
                    <a:pt x="204129" y="408252"/>
                  </a:lnTo>
                  <a:lnTo>
                    <a:pt x="157324" y="402860"/>
                  </a:lnTo>
                  <a:lnTo>
                    <a:pt x="114358" y="387504"/>
                  </a:lnTo>
                  <a:lnTo>
                    <a:pt x="76456" y="363407"/>
                  </a:lnTo>
                  <a:lnTo>
                    <a:pt x="44844" y="331796"/>
                  </a:lnTo>
                  <a:lnTo>
                    <a:pt x="20747" y="293895"/>
                  </a:lnTo>
                  <a:lnTo>
                    <a:pt x="5391" y="250930"/>
                  </a:lnTo>
                  <a:lnTo>
                    <a:pt x="0" y="204126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615450" y="5556025"/>
              <a:ext cx="404495" cy="525780"/>
            </a:xfrm>
            <a:custGeom>
              <a:avLst/>
              <a:gdLst/>
              <a:ahLst/>
              <a:cxnLst/>
              <a:rect l="l" t="t" r="r" b="b"/>
              <a:pathLst>
                <a:path w="404495" h="525779">
                  <a:moveTo>
                    <a:pt x="354273" y="57566"/>
                  </a:moveTo>
                  <a:lnTo>
                    <a:pt x="0" y="519496"/>
                  </a:lnTo>
                  <a:lnTo>
                    <a:pt x="7557" y="525293"/>
                  </a:lnTo>
                  <a:lnTo>
                    <a:pt x="361831" y="63363"/>
                  </a:lnTo>
                  <a:lnTo>
                    <a:pt x="354273" y="57566"/>
                  </a:lnTo>
                  <a:close/>
                </a:path>
                <a:path w="404495" h="525779">
                  <a:moveTo>
                    <a:pt x="395262" y="47489"/>
                  </a:moveTo>
                  <a:lnTo>
                    <a:pt x="362002" y="47489"/>
                  </a:lnTo>
                  <a:lnTo>
                    <a:pt x="369561" y="53285"/>
                  </a:lnTo>
                  <a:lnTo>
                    <a:pt x="361831" y="63363"/>
                  </a:lnTo>
                  <a:lnTo>
                    <a:pt x="388284" y="83651"/>
                  </a:lnTo>
                  <a:lnTo>
                    <a:pt x="395262" y="47489"/>
                  </a:lnTo>
                  <a:close/>
                </a:path>
                <a:path w="404495" h="525779">
                  <a:moveTo>
                    <a:pt x="362002" y="47489"/>
                  </a:moveTo>
                  <a:lnTo>
                    <a:pt x="354273" y="57566"/>
                  </a:lnTo>
                  <a:lnTo>
                    <a:pt x="361831" y="63363"/>
                  </a:lnTo>
                  <a:lnTo>
                    <a:pt x="369561" y="53285"/>
                  </a:lnTo>
                  <a:lnTo>
                    <a:pt x="362002" y="47489"/>
                  </a:lnTo>
                  <a:close/>
                </a:path>
                <a:path w="404495" h="525779">
                  <a:moveTo>
                    <a:pt x="404426" y="0"/>
                  </a:moveTo>
                  <a:lnTo>
                    <a:pt x="327820" y="37278"/>
                  </a:lnTo>
                  <a:lnTo>
                    <a:pt x="354273" y="57566"/>
                  </a:lnTo>
                  <a:lnTo>
                    <a:pt x="362002" y="47489"/>
                  </a:lnTo>
                  <a:lnTo>
                    <a:pt x="395262" y="47489"/>
                  </a:lnTo>
                  <a:lnTo>
                    <a:pt x="40442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3839344" y="5174876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796295" y="5081049"/>
            <a:ext cx="408305" cy="408305"/>
          </a:xfrm>
          <a:custGeom>
            <a:avLst/>
            <a:gdLst/>
            <a:ahLst/>
            <a:cxnLst/>
            <a:rect l="l" t="t" r="r" b="b"/>
            <a:pathLst>
              <a:path w="408304" h="408304">
                <a:moveTo>
                  <a:pt x="0" y="204126"/>
                </a:moveTo>
                <a:lnTo>
                  <a:pt x="5391" y="157321"/>
                </a:lnTo>
                <a:lnTo>
                  <a:pt x="20747" y="114356"/>
                </a:lnTo>
                <a:lnTo>
                  <a:pt x="44844" y="76455"/>
                </a:lnTo>
                <a:lnTo>
                  <a:pt x="76456" y="44844"/>
                </a:lnTo>
                <a:lnTo>
                  <a:pt x="114358" y="20747"/>
                </a:lnTo>
                <a:lnTo>
                  <a:pt x="157324" y="5391"/>
                </a:lnTo>
                <a:lnTo>
                  <a:pt x="204129" y="0"/>
                </a:lnTo>
                <a:lnTo>
                  <a:pt x="250934" y="5391"/>
                </a:lnTo>
                <a:lnTo>
                  <a:pt x="293900" y="20747"/>
                </a:lnTo>
                <a:lnTo>
                  <a:pt x="331802" y="44844"/>
                </a:lnTo>
                <a:lnTo>
                  <a:pt x="363414" y="76455"/>
                </a:lnTo>
                <a:lnTo>
                  <a:pt x="387511" y="114356"/>
                </a:lnTo>
                <a:lnTo>
                  <a:pt x="402867" y="157321"/>
                </a:lnTo>
                <a:lnTo>
                  <a:pt x="408259" y="204126"/>
                </a:lnTo>
                <a:lnTo>
                  <a:pt x="402867" y="250930"/>
                </a:lnTo>
                <a:lnTo>
                  <a:pt x="387511" y="293895"/>
                </a:lnTo>
                <a:lnTo>
                  <a:pt x="363414" y="331796"/>
                </a:lnTo>
                <a:lnTo>
                  <a:pt x="331802" y="363407"/>
                </a:lnTo>
                <a:lnTo>
                  <a:pt x="293900" y="387504"/>
                </a:lnTo>
                <a:lnTo>
                  <a:pt x="250934" y="402860"/>
                </a:lnTo>
                <a:lnTo>
                  <a:pt x="204129" y="408252"/>
                </a:lnTo>
                <a:lnTo>
                  <a:pt x="157324" y="402860"/>
                </a:lnTo>
                <a:lnTo>
                  <a:pt x="114358" y="387504"/>
                </a:lnTo>
                <a:lnTo>
                  <a:pt x="76456" y="363407"/>
                </a:lnTo>
                <a:lnTo>
                  <a:pt x="44844" y="331796"/>
                </a:lnTo>
                <a:lnTo>
                  <a:pt x="20747" y="293895"/>
                </a:lnTo>
                <a:lnTo>
                  <a:pt x="5391" y="250930"/>
                </a:lnTo>
                <a:lnTo>
                  <a:pt x="0" y="204126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4948816" y="5174876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6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539753" y="5081049"/>
            <a:ext cx="408940" cy="408940"/>
          </a:xfrm>
          <a:custGeom>
            <a:avLst/>
            <a:gdLst/>
            <a:ahLst/>
            <a:cxnLst/>
            <a:rect l="l" t="t" r="r" b="b"/>
            <a:pathLst>
              <a:path w="408939" h="408939">
                <a:moveTo>
                  <a:pt x="0" y="204243"/>
                </a:moveTo>
                <a:lnTo>
                  <a:pt x="5394" y="157412"/>
                </a:lnTo>
                <a:lnTo>
                  <a:pt x="20759" y="114422"/>
                </a:lnTo>
                <a:lnTo>
                  <a:pt x="44870" y="76499"/>
                </a:lnTo>
                <a:lnTo>
                  <a:pt x="76500" y="44870"/>
                </a:lnTo>
                <a:lnTo>
                  <a:pt x="114424" y="20759"/>
                </a:lnTo>
                <a:lnTo>
                  <a:pt x="157415" y="5394"/>
                </a:lnTo>
                <a:lnTo>
                  <a:pt x="204247" y="0"/>
                </a:lnTo>
                <a:lnTo>
                  <a:pt x="251078" y="5394"/>
                </a:lnTo>
                <a:lnTo>
                  <a:pt x="294069" y="20759"/>
                </a:lnTo>
                <a:lnTo>
                  <a:pt x="331993" y="44870"/>
                </a:lnTo>
                <a:lnTo>
                  <a:pt x="363623" y="76499"/>
                </a:lnTo>
                <a:lnTo>
                  <a:pt x="387734" y="114422"/>
                </a:lnTo>
                <a:lnTo>
                  <a:pt x="403099" y="157412"/>
                </a:lnTo>
                <a:lnTo>
                  <a:pt x="408494" y="204243"/>
                </a:lnTo>
                <a:lnTo>
                  <a:pt x="403099" y="251074"/>
                </a:lnTo>
                <a:lnTo>
                  <a:pt x="387734" y="294064"/>
                </a:lnTo>
                <a:lnTo>
                  <a:pt x="363623" y="331987"/>
                </a:lnTo>
                <a:lnTo>
                  <a:pt x="331993" y="363617"/>
                </a:lnTo>
                <a:lnTo>
                  <a:pt x="294069" y="387727"/>
                </a:lnTo>
                <a:lnTo>
                  <a:pt x="251078" y="403092"/>
                </a:lnTo>
                <a:lnTo>
                  <a:pt x="204247" y="408487"/>
                </a:lnTo>
                <a:lnTo>
                  <a:pt x="157415" y="403092"/>
                </a:lnTo>
                <a:lnTo>
                  <a:pt x="114424" y="387727"/>
                </a:lnTo>
                <a:lnTo>
                  <a:pt x="76500" y="363617"/>
                </a:lnTo>
                <a:lnTo>
                  <a:pt x="44870" y="331987"/>
                </a:lnTo>
                <a:lnTo>
                  <a:pt x="20759" y="294064"/>
                </a:lnTo>
                <a:lnTo>
                  <a:pt x="5394" y="251074"/>
                </a:lnTo>
                <a:lnTo>
                  <a:pt x="0" y="204243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690504" y="5174876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292918" y="3889402"/>
            <a:ext cx="408940" cy="408940"/>
          </a:xfrm>
          <a:custGeom>
            <a:avLst/>
            <a:gdLst/>
            <a:ahLst/>
            <a:cxnLst/>
            <a:rect l="l" t="t" r="r" b="b"/>
            <a:pathLst>
              <a:path w="408939" h="408939">
                <a:moveTo>
                  <a:pt x="0" y="204243"/>
                </a:moveTo>
                <a:lnTo>
                  <a:pt x="5394" y="157412"/>
                </a:lnTo>
                <a:lnTo>
                  <a:pt x="20759" y="114422"/>
                </a:lnTo>
                <a:lnTo>
                  <a:pt x="44870" y="76499"/>
                </a:lnTo>
                <a:lnTo>
                  <a:pt x="76500" y="44870"/>
                </a:lnTo>
                <a:lnTo>
                  <a:pt x="114424" y="20759"/>
                </a:lnTo>
                <a:lnTo>
                  <a:pt x="157415" y="5394"/>
                </a:lnTo>
                <a:lnTo>
                  <a:pt x="204247" y="0"/>
                </a:lnTo>
                <a:lnTo>
                  <a:pt x="251078" y="5394"/>
                </a:lnTo>
                <a:lnTo>
                  <a:pt x="294069" y="20759"/>
                </a:lnTo>
                <a:lnTo>
                  <a:pt x="331993" y="44870"/>
                </a:lnTo>
                <a:lnTo>
                  <a:pt x="363623" y="76499"/>
                </a:lnTo>
                <a:lnTo>
                  <a:pt x="387734" y="114422"/>
                </a:lnTo>
                <a:lnTo>
                  <a:pt x="403099" y="157412"/>
                </a:lnTo>
                <a:lnTo>
                  <a:pt x="408494" y="204243"/>
                </a:lnTo>
                <a:lnTo>
                  <a:pt x="403099" y="251074"/>
                </a:lnTo>
                <a:lnTo>
                  <a:pt x="387734" y="294064"/>
                </a:lnTo>
                <a:lnTo>
                  <a:pt x="363623" y="331987"/>
                </a:lnTo>
                <a:lnTo>
                  <a:pt x="331993" y="363617"/>
                </a:lnTo>
                <a:lnTo>
                  <a:pt x="294069" y="387727"/>
                </a:lnTo>
                <a:lnTo>
                  <a:pt x="251078" y="403092"/>
                </a:lnTo>
                <a:lnTo>
                  <a:pt x="204247" y="408487"/>
                </a:lnTo>
                <a:lnTo>
                  <a:pt x="157415" y="403092"/>
                </a:lnTo>
                <a:lnTo>
                  <a:pt x="114424" y="387727"/>
                </a:lnTo>
                <a:lnTo>
                  <a:pt x="76500" y="363617"/>
                </a:lnTo>
                <a:lnTo>
                  <a:pt x="44870" y="331987"/>
                </a:lnTo>
                <a:lnTo>
                  <a:pt x="20759" y="294064"/>
                </a:lnTo>
                <a:lnTo>
                  <a:pt x="5394" y="251074"/>
                </a:lnTo>
                <a:lnTo>
                  <a:pt x="0" y="204243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442848" y="3983108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4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608145" y="5081049"/>
            <a:ext cx="408305" cy="408305"/>
          </a:xfrm>
          <a:custGeom>
            <a:avLst/>
            <a:gdLst/>
            <a:ahLst/>
            <a:cxnLst/>
            <a:rect l="l" t="t" r="r" b="b"/>
            <a:pathLst>
              <a:path w="408305" h="408304">
                <a:moveTo>
                  <a:pt x="0" y="204126"/>
                </a:moveTo>
                <a:lnTo>
                  <a:pt x="5391" y="157321"/>
                </a:lnTo>
                <a:lnTo>
                  <a:pt x="20747" y="114356"/>
                </a:lnTo>
                <a:lnTo>
                  <a:pt x="44844" y="76455"/>
                </a:lnTo>
                <a:lnTo>
                  <a:pt x="76456" y="44844"/>
                </a:lnTo>
                <a:lnTo>
                  <a:pt x="114358" y="20747"/>
                </a:lnTo>
                <a:lnTo>
                  <a:pt x="157324" y="5391"/>
                </a:lnTo>
                <a:lnTo>
                  <a:pt x="204129" y="0"/>
                </a:lnTo>
                <a:lnTo>
                  <a:pt x="250934" y="5391"/>
                </a:lnTo>
                <a:lnTo>
                  <a:pt x="293900" y="20747"/>
                </a:lnTo>
                <a:lnTo>
                  <a:pt x="331802" y="44844"/>
                </a:lnTo>
                <a:lnTo>
                  <a:pt x="363414" y="76455"/>
                </a:lnTo>
                <a:lnTo>
                  <a:pt x="387511" y="114356"/>
                </a:lnTo>
                <a:lnTo>
                  <a:pt x="402867" y="157321"/>
                </a:lnTo>
                <a:lnTo>
                  <a:pt x="408259" y="204126"/>
                </a:lnTo>
                <a:lnTo>
                  <a:pt x="402867" y="250930"/>
                </a:lnTo>
                <a:lnTo>
                  <a:pt x="387511" y="293895"/>
                </a:lnTo>
                <a:lnTo>
                  <a:pt x="363414" y="331796"/>
                </a:lnTo>
                <a:lnTo>
                  <a:pt x="331802" y="363407"/>
                </a:lnTo>
                <a:lnTo>
                  <a:pt x="293900" y="387504"/>
                </a:lnTo>
                <a:lnTo>
                  <a:pt x="250934" y="402860"/>
                </a:lnTo>
                <a:lnTo>
                  <a:pt x="204129" y="408252"/>
                </a:lnTo>
                <a:lnTo>
                  <a:pt x="157324" y="402860"/>
                </a:lnTo>
                <a:lnTo>
                  <a:pt x="114358" y="387504"/>
                </a:lnTo>
                <a:lnTo>
                  <a:pt x="76456" y="363407"/>
                </a:lnTo>
                <a:lnTo>
                  <a:pt x="44844" y="331796"/>
                </a:lnTo>
                <a:lnTo>
                  <a:pt x="20747" y="293895"/>
                </a:lnTo>
                <a:lnTo>
                  <a:pt x="5391" y="250930"/>
                </a:lnTo>
                <a:lnTo>
                  <a:pt x="0" y="204126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760352" y="5174876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854415" y="5081049"/>
            <a:ext cx="408305" cy="408305"/>
          </a:xfrm>
          <a:custGeom>
            <a:avLst/>
            <a:gdLst/>
            <a:ahLst/>
            <a:cxnLst/>
            <a:rect l="l" t="t" r="r" b="b"/>
            <a:pathLst>
              <a:path w="408304" h="408304">
                <a:moveTo>
                  <a:pt x="0" y="204126"/>
                </a:moveTo>
                <a:lnTo>
                  <a:pt x="5391" y="157321"/>
                </a:lnTo>
                <a:lnTo>
                  <a:pt x="20747" y="114356"/>
                </a:lnTo>
                <a:lnTo>
                  <a:pt x="44844" y="76455"/>
                </a:lnTo>
                <a:lnTo>
                  <a:pt x="76456" y="44844"/>
                </a:lnTo>
                <a:lnTo>
                  <a:pt x="114358" y="20747"/>
                </a:lnTo>
                <a:lnTo>
                  <a:pt x="157324" y="5391"/>
                </a:lnTo>
                <a:lnTo>
                  <a:pt x="204129" y="0"/>
                </a:lnTo>
                <a:lnTo>
                  <a:pt x="250934" y="5391"/>
                </a:lnTo>
                <a:lnTo>
                  <a:pt x="293900" y="20747"/>
                </a:lnTo>
                <a:lnTo>
                  <a:pt x="331802" y="44844"/>
                </a:lnTo>
                <a:lnTo>
                  <a:pt x="363414" y="76455"/>
                </a:lnTo>
                <a:lnTo>
                  <a:pt x="387511" y="114356"/>
                </a:lnTo>
                <a:lnTo>
                  <a:pt x="402867" y="157321"/>
                </a:lnTo>
                <a:lnTo>
                  <a:pt x="408259" y="204126"/>
                </a:lnTo>
                <a:lnTo>
                  <a:pt x="402867" y="250930"/>
                </a:lnTo>
                <a:lnTo>
                  <a:pt x="387511" y="293895"/>
                </a:lnTo>
                <a:lnTo>
                  <a:pt x="363414" y="331796"/>
                </a:lnTo>
                <a:lnTo>
                  <a:pt x="331802" y="363407"/>
                </a:lnTo>
                <a:lnTo>
                  <a:pt x="293900" y="387504"/>
                </a:lnTo>
                <a:lnTo>
                  <a:pt x="250934" y="402860"/>
                </a:lnTo>
                <a:lnTo>
                  <a:pt x="204129" y="408252"/>
                </a:lnTo>
                <a:lnTo>
                  <a:pt x="157324" y="402860"/>
                </a:lnTo>
                <a:lnTo>
                  <a:pt x="114358" y="387504"/>
                </a:lnTo>
                <a:lnTo>
                  <a:pt x="76456" y="363407"/>
                </a:lnTo>
                <a:lnTo>
                  <a:pt x="44844" y="331796"/>
                </a:lnTo>
                <a:lnTo>
                  <a:pt x="20747" y="293895"/>
                </a:lnTo>
                <a:lnTo>
                  <a:pt x="5391" y="250930"/>
                </a:lnTo>
                <a:lnTo>
                  <a:pt x="0" y="204126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006472" y="5174876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7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133161" y="4842348"/>
            <a:ext cx="266700" cy="278765"/>
          </a:xfrm>
          <a:custGeom>
            <a:avLst/>
            <a:gdLst/>
            <a:ahLst/>
            <a:cxnLst/>
            <a:rect l="l" t="t" r="r" b="b"/>
            <a:pathLst>
              <a:path w="266700" h="278764">
                <a:moveTo>
                  <a:pt x="0" y="0"/>
                </a:moveTo>
                <a:lnTo>
                  <a:pt x="266670" y="0"/>
                </a:lnTo>
                <a:lnTo>
                  <a:pt x="266670" y="278729"/>
                </a:lnTo>
                <a:lnTo>
                  <a:pt x="0" y="278729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214760" y="4870076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A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1948247" y="5227290"/>
            <a:ext cx="3914140" cy="421640"/>
            <a:chOff x="1948247" y="5227290"/>
            <a:chExt cx="3914140" cy="421640"/>
          </a:xfrm>
        </p:grpSpPr>
        <p:sp>
          <p:nvSpPr>
            <p:cNvPr id="25" name="object 25"/>
            <p:cNvSpPr/>
            <p:nvPr/>
          </p:nvSpPr>
          <p:spPr>
            <a:xfrm>
              <a:off x="1948243" y="5227294"/>
              <a:ext cx="3914140" cy="86995"/>
            </a:xfrm>
            <a:custGeom>
              <a:avLst/>
              <a:gdLst/>
              <a:ahLst/>
              <a:cxnLst/>
              <a:rect l="l" t="t" r="r" b="b"/>
              <a:pathLst>
                <a:path w="3914140" h="86995">
                  <a:moveTo>
                    <a:pt x="657339" y="48374"/>
                  </a:moveTo>
                  <a:lnTo>
                    <a:pt x="581139" y="10274"/>
                  </a:lnTo>
                  <a:lnTo>
                    <a:pt x="581139" y="43611"/>
                  </a:lnTo>
                  <a:lnTo>
                    <a:pt x="0" y="43611"/>
                  </a:lnTo>
                  <a:lnTo>
                    <a:pt x="0" y="53136"/>
                  </a:lnTo>
                  <a:lnTo>
                    <a:pt x="581139" y="53136"/>
                  </a:lnTo>
                  <a:lnTo>
                    <a:pt x="581139" y="86474"/>
                  </a:lnTo>
                  <a:lnTo>
                    <a:pt x="647814" y="53136"/>
                  </a:lnTo>
                  <a:lnTo>
                    <a:pt x="657339" y="48374"/>
                  </a:lnTo>
                  <a:close/>
                </a:path>
                <a:path w="3914140" h="86995">
                  <a:moveTo>
                    <a:pt x="1725726" y="48374"/>
                  </a:moveTo>
                  <a:lnTo>
                    <a:pt x="1649526" y="10274"/>
                  </a:lnTo>
                  <a:lnTo>
                    <a:pt x="1649526" y="43611"/>
                  </a:lnTo>
                  <a:lnTo>
                    <a:pt x="1068387" y="43611"/>
                  </a:lnTo>
                  <a:lnTo>
                    <a:pt x="1068387" y="53136"/>
                  </a:lnTo>
                  <a:lnTo>
                    <a:pt x="1649526" y="53136"/>
                  </a:lnTo>
                  <a:lnTo>
                    <a:pt x="1649526" y="86474"/>
                  </a:lnTo>
                  <a:lnTo>
                    <a:pt x="1716201" y="53136"/>
                  </a:lnTo>
                  <a:lnTo>
                    <a:pt x="1725726" y="48374"/>
                  </a:lnTo>
                  <a:close/>
                </a:path>
                <a:path w="3914140" h="86995">
                  <a:moveTo>
                    <a:pt x="3913873" y="38100"/>
                  </a:moveTo>
                  <a:lnTo>
                    <a:pt x="3837673" y="0"/>
                  </a:lnTo>
                  <a:lnTo>
                    <a:pt x="3837673" y="33337"/>
                  </a:lnTo>
                  <a:lnTo>
                    <a:pt x="3256546" y="33337"/>
                  </a:lnTo>
                  <a:lnTo>
                    <a:pt x="3256546" y="42862"/>
                  </a:lnTo>
                  <a:lnTo>
                    <a:pt x="3837673" y="42862"/>
                  </a:lnTo>
                  <a:lnTo>
                    <a:pt x="3837673" y="76200"/>
                  </a:lnTo>
                  <a:lnTo>
                    <a:pt x="3904348" y="42862"/>
                  </a:lnTo>
                  <a:lnTo>
                    <a:pt x="3913873" y="381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691140" y="5397082"/>
              <a:ext cx="266700" cy="248285"/>
            </a:xfrm>
            <a:custGeom>
              <a:avLst/>
              <a:gdLst/>
              <a:ahLst/>
              <a:cxnLst/>
              <a:rect l="l" t="t" r="r" b="b"/>
              <a:pathLst>
                <a:path w="266700" h="248285">
                  <a:moveTo>
                    <a:pt x="266670" y="0"/>
                  </a:moveTo>
                  <a:lnTo>
                    <a:pt x="0" y="0"/>
                  </a:lnTo>
                  <a:lnTo>
                    <a:pt x="0" y="248138"/>
                  </a:lnTo>
                  <a:lnTo>
                    <a:pt x="266670" y="248138"/>
                  </a:lnTo>
                  <a:lnTo>
                    <a:pt x="26667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691140" y="5397082"/>
              <a:ext cx="266700" cy="248285"/>
            </a:xfrm>
            <a:custGeom>
              <a:avLst/>
              <a:gdLst/>
              <a:ahLst/>
              <a:cxnLst/>
              <a:rect l="l" t="t" r="r" b="b"/>
              <a:pathLst>
                <a:path w="266700" h="248285">
                  <a:moveTo>
                    <a:pt x="0" y="0"/>
                  </a:moveTo>
                  <a:lnTo>
                    <a:pt x="266670" y="0"/>
                  </a:lnTo>
                  <a:lnTo>
                    <a:pt x="266670" y="248139"/>
                  </a:lnTo>
                  <a:lnTo>
                    <a:pt x="0" y="248139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4694315" y="5421764"/>
            <a:ext cx="2603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G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379431" y="5325171"/>
            <a:ext cx="287655" cy="23114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345"/>
              </a:spcBef>
            </a:pPr>
            <a:r>
              <a:rPr sz="800" spc="-5" dirty="0">
                <a:latin typeface="Times New Roman"/>
                <a:cs typeface="Times New Roman"/>
              </a:rPr>
              <a:t>4</a:t>
            </a:r>
            <a:endParaRPr sz="800">
              <a:latin typeface="Times New Roman"/>
              <a:cs typeface="Times New Roman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4269947" y="6003175"/>
            <a:ext cx="433070" cy="484505"/>
            <a:chOff x="4269947" y="6003175"/>
            <a:chExt cx="433070" cy="484505"/>
          </a:xfrm>
        </p:grpSpPr>
        <p:sp>
          <p:nvSpPr>
            <p:cNvPr id="31" name="object 31"/>
            <p:cNvSpPr/>
            <p:nvPr/>
          </p:nvSpPr>
          <p:spPr>
            <a:xfrm>
              <a:off x="4282647" y="6015875"/>
              <a:ext cx="407670" cy="459105"/>
            </a:xfrm>
            <a:custGeom>
              <a:avLst/>
              <a:gdLst/>
              <a:ahLst/>
              <a:cxnLst/>
              <a:rect l="l" t="t" r="r" b="b"/>
              <a:pathLst>
                <a:path w="407670" h="459104">
                  <a:moveTo>
                    <a:pt x="203810" y="0"/>
                  </a:moveTo>
                  <a:lnTo>
                    <a:pt x="157078" y="6061"/>
                  </a:lnTo>
                  <a:lnTo>
                    <a:pt x="114180" y="23325"/>
                  </a:lnTo>
                  <a:lnTo>
                    <a:pt x="76337" y="50416"/>
                  </a:lnTo>
                  <a:lnTo>
                    <a:pt x="44775" y="85956"/>
                  </a:lnTo>
                  <a:lnTo>
                    <a:pt x="20715" y="128566"/>
                  </a:lnTo>
                  <a:lnTo>
                    <a:pt x="5382" y="176870"/>
                  </a:lnTo>
                  <a:lnTo>
                    <a:pt x="0" y="229490"/>
                  </a:lnTo>
                  <a:lnTo>
                    <a:pt x="5382" y="282110"/>
                  </a:lnTo>
                  <a:lnTo>
                    <a:pt x="20715" y="330414"/>
                  </a:lnTo>
                  <a:lnTo>
                    <a:pt x="44775" y="373025"/>
                  </a:lnTo>
                  <a:lnTo>
                    <a:pt x="76337" y="408564"/>
                  </a:lnTo>
                  <a:lnTo>
                    <a:pt x="114180" y="435655"/>
                  </a:lnTo>
                  <a:lnTo>
                    <a:pt x="157078" y="452919"/>
                  </a:lnTo>
                  <a:lnTo>
                    <a:pt x="203810" y="458980"/>
                  </a:lnTo>
                  <a:lnTo>
                    <a:pt x="250543" y="452919"/>
                  </a:lnTo>
                  <a:lnTo>
                    <a:pt x="293442" y="435655"/>
                  </a:lnTo>
                  <a:lnTo>
                    <a:pt x="331285" y="408564"/>
                  </a:lnTo>
                  <a:lnTo>
                    <a:pt x="362847" y="373025"/>
                  </a:lnTo>
                  <a:lnTo>
                    <a:pt x="386907" y="330414"/>
                  </a:lnTo>
                  <a:lnTo>
                    <a:pt x="402240" y="282110"/>
                  </a:lnTo>
                  <a:lnTo>
                    <a:pt x="407623" y="229490"/>
                  </a:lnTo>
                  <a:lnTo>
                    <a:pt x="402240" y="176870"/>
                  </a:lnTo>
                  <a:lnTo>
                    <a:pt x="386907" y="128566"/>
                  </a:lnTo>
                  <a:lnTo>
                    <a:pt x="362847" y="85956"/>
                  </a:lnTo>
                  <a:lnTo>
                    <a:pt x="331285" y="50416"/>
                  </a:lnTo>
                  <a:lnTo>
                    <a:pt x="293442" y="23325"/>
                  </a:lnTo>
                  <a:lnTo>
                    <a:pt x="250543" y="6061"/>
                  </a:lnTo>
                  <a:lnTo>
                    <a:pt x="20381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282647" y="6015875"/>
              <a:ext cx="407670" cy="459105"/>
            </a:xfrm>
            <a:custGeom>
              <a:avLst/>
              <a:gdLst/>
              <a:ahLst/>
              <a:cxnLst/>
              <a:rect l="l" t="t" r="r" b="b"/>
              <a:pathLst>
                <a:path w="407670" h="459104">
                  <a:moveTo>
                    <a:pt x="0" y="229490"/>
                  </a:moveTo>
                  <a:lnTo>
                    <a:pt x="5382" y="176870"/>
                  </a:lnTo>
                  <a:lnTo>
                    <a:pt x="20715" y="128566"/>
                  </a:lnTo>
                  <a:lnTo>
                    <a:pt x="44775" y="85955"/>
                  </a:lnTo>
                  <a:lnTo>
                    <a:pt x="76337" y="50416"/>
                  </a:lnTo>
                  <a:lnTo>
                    <a:pt x="114180" y="23325"/>
                  </a:lnTo>
                  <a:lnTo>
                    <a:pt x="157079" y="6061"/>
                  </a:lnTo>
                  <a:lnTo>
                    <a:pt x="203812" y="0"/>
                  </a:lnTo>
                  <a:lnTo>
                    <a:pt x="250544" y="6061"/>
                  </a:lnTo>
                  <a:lnTo>
                    <a:pt x="293443" y="23325"/>
                  </a:lnTo>
                  <a:lnTo>
                    <a:pt x="331285" y="50416"/>
                  </a:lnTo>
                  <a:lnTo>
                    <a:pt x="362848" y="85955"/>
                  </a:lnTo>
                  <a:lnTo>
                    <a:pt x="386908" y="128566"/>
                  </a:lnTo>
                  <a:lnTo>
                    <a:pt x="402241" y="176870"/>
                  </a:lnTo>
                  <a:lnTo>
                    <a:pt x="407624" y="229490"/>
                  </a:lnTo>
                  <a:lnTo>
                    <a:pt x="402241" y="282110"/>
                  </a:lnTo>
                  <a:lnTo>
                    <a:pt x="386908" y="330414"/>
                  </a:lnTo>
                  <a:lnTo>
                    <a:pt x="362848" y="373025"/>
                  </a:lnTo>
                  <a:lnTo>
                    <a:pt x="331285" y="408564"/>
                  </a:lnTo>
                  <a:lnTo>
                    <a:pt x="293443" y="435655"/>
                  </a:lnTo>
                  <a:lnTo>
                    <a:pt x="250544" y="452919"/>
                  </a:lnTo>
                  <a:lnTo>
                    <a:pt x="203812" y="458981"/>
                  </a:lnTo>
                  <a:lnTo>
                    <a:pt x="157079" y="452919"/>
                  </a:lnTo>
                  <a:lnTo>
                    <a:pt x="114180" y="435655"/>
                  </a:lnTo>
                  <a:lnTo>
                    <a:pt x="76337" y="408564"/>
                  </a:lnTo>
                  <a:lnTo>
                    <a:pt x="44775" y="373025"/>
                  </a:lnTo>
                  <a:lnTo>
                    <a:pt x="20715" y="330414"/>
                  </a:lnTo>
                  <a:lnTo>
                    <a:pt x="5382" y="282110"/>
                  </a:lnTo>
                  <a:lnTo>
                    <a:pt x="0" y="22949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4433704" y="6134996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5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2765325" y="3791346"/>
            <a:ext cx="2254885" cy="2560320"/>
            <a:chOff x="2765325" y="3791346"/>
            <a:chExt cx="2254885" cy="2560320"/>
          </a:xfrm>
        </p:grpSpPr>
        <p:sp>
          <p:nvSpPr>
            <p:cNvPr id="35" name="object 35"/>
            <p:cNvSpPr/>
            <p:nvPr/>
          </p:nvSpPr>
          <p:spPr>
            <a:xfrm>
              <a:off x="2770088" y="4195161"/>
              <a:ext cx="308610" cy="886460"/>
            </a:xfrm>
            <a:custGeom>
              <a:avLst/>
              <a:gdLst/>
              <a:ahLst/>
              <a:cxnLst/>
              <a:rect l="l" t="t" r="r" b="b"/>
              <a:pathLst>
                <a:path w="308610" h="886460">
                  <a:moveTo>
                    <a:pt x="0" y="885887"/>
                  </a:moveTo>
                  <a:lnTo>
                    <a:pt x="308190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078279" y="4158917"/>
              <a:ext cx="1215390" cy="76200"/>
            </a:xfrm>
            <a:custGeom>
              <a:avLst/>
              <a:gdLst/>
              <a:ahLst/>
              <a:cxnLst/>
              <a:rect l="l" t="t" r="r" b="b"/>
              <a:pathLst>
                <a:path w="1215389" h="76200">
                  <a:moveTo>
                    <a:pt x="1138690" y="42862"/>
                  </a:moveTo>
                  <a:lnTo>
                    <a:pt x="1138690" y="76200"/>
                  </a:lnTo>
                  <a:lnTo>
                    <a:pt x="1205365" y="42862"/>
                  </a:lnTo>
                  <a:lnTo>
                    <a:pt x="1138690" y="42862"/>
                  </a:lnTo>
                  <a:close/>
                </a:path>
                <a:path w="1215389" h="76200">
                  <a:moveTo>
                    <a:pt x="1138690" y="33337"/>
                  </a:moveTo>
                  <a:lnTo>
                    <a:pt x="1138690" y="42862"/>
                  </a:lnTo>
                  <a:lnTo>
                    <a:pt x="1151392" y="42862"/>
                  </a:lnTo>
                  <a:lnTo>
                    <a:pt x="1151392" y="33337"/>
                  </a:lnTo>
                  <a:lnTo>
                    <a:pt x="1138690" y="33337"/>
                  </a:lnTo>
                  <a:close/>
                </a:path>
                <a:path w="1215389" h="76200">
                  <a:moveTo>
                    <a:pt x="1138690" y="0"/>
                  </a:moveTo>
                  <a:lnTo>
                    <a:pt x="1138690" y="33337"/>
                  </a:lnTo>
                  <a:lnTo>
                    <a:pt x="1151392" y="33337"/>
                  </a:lnTo>
                  <a:lnTo>
                    <a:pt x="1151392" y="42862"/>
                  </a:lnTo>
                  <a:lnTo>
                    <a:pt x="1205368" y="42861"/>
                  </a:lnTo>
                  <a:lnTo>
                    <a:pt x="1214890" y="38100"/>
                  </a:lnTo>
                  <a:lnTo>
                    <a:pt x="1138690" y="0"/>
                  </a:lnTo>
                  <a:close/>
                </a:path>
                <a:path w="1215389" h="76200">
                  <a:moveTo>
                    <a:pt x="0" y="33336"/>
                  </a:moveTo>
                  <a:lnTo>
                    <a:pt x="0" y="42861"/>
                  </a:lnTo>
                  <a:lnTo>
                    <a:pt x="1138690" y="42862"/>
                  </a:lnTo>
                  <a:lnTo>
                    <a:pt x="1138690" y="33337"/>
                  </a:lnTo>
                  <a:lnTo>
                    <a:pt x="0" y="333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852272" y="5489536"/>
              <a:ext cx="339090" cy="822325"/>
            </a:xfrm>
            <a:custGeom>
              <a:avLst/>
              <a:gdLst/>
              <a:ahLst/>
              <a:cxnLst/>
              <a:rect l="l" t="t" r="r" b="b"/>
              <a:pathLst>
                <a:path w="339089" h="822325">
                  <a:moveTo>
                    <a:pt x="0" y="0"/>
                  </a:moveTo>
                  <a:lnTo>
                    <a:pt x="339009" y="822062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191281" y="4285462"/>
              <a:ext cx="1828800" cy="2066289"/>
            </a:xfrm>
            <a:custGeom>
              <a:avLst/>
              <a:gdLst/>
              <a:ahLst/>
              <a:cxnLst/>
              <a:rect l="l" t="t" r="r" b="b"/>
              <a:pathLst>
                <a:path w="1828800" h="2066289">
                  <a:moveTo>
                    <a:pt x="1101610" y="2027758"/>
                  </a:moveTo>
                  <a:lnTo>
                    <a:pt x="1025410" y="1989658"/>
                  </a:lnTo>
                  <a:lnTo>
                    <a:pt x="1025410" y="2022995"/>
                  </a:lnTo>
                  <a:lnTo>
                    <a:pt x="0" y="2022995"/>
                  </a:lnTo>
                  <a:lnTo>
                    <a:pt x="0" y="2032520"/>
                  </a:lnTo>
                  <a:lnTo>
                    <a:pt x="1025410" y="2032520"/>
                  </a:lnTo>
                  <a:lnTo>
                    <a:pt x="1025410" y="2065858"/>
                  </a:lnTo>
                  <a:lnTo>
                    <a:pt x="1092085" y="2032520"/>
                  </a:lnTo>
                  <a:lnTo>
                    <a:pt x="1101610" y="2027758"/>
                  </a:lnTo>
                  <a:close/>
                </a:path>
                <a:path w="1828800" h="2066289">
                  <a:moveTo>
                    <a:pt x="1202016" y="92202"/>
                  </a:moveTo>
                  <a:lnTo>
                    <a:pt x="1201991" y="61709"/>
                  </a:lnTo>
                  <a:lnTo>
                    <a:pt x="1201940" y="7010"/>
                  </a:lnTo>
                  <a:lnTo>
                    <a:pt x="1133830" y="58191"/>
                  </a:lnTo>
                  <a:lnTo>
                    <a:pt x="1163662" y="73075"/>
                  </a:lnTo>
                  <a:lnTo>
                    <a:pt x="797026" y="807986"/>
                  </a:lnTo>
                  <a:lnTo>
                    <a:pt x="805548" y="812241"/>
                  </a:lnTo>
                  <a:lnTo>
                    <a:pt x="1172184" y="77317"/>
                  </a:lnTo>
                  <a:lnTo>
                    <a:pt x="1202016" y="92202"/>
                  </a:lnTo>
                  <a:close/>
                </a:path>
                <a:path w="1828800" h="2066289">
                  <a:moveTo>
                    <a:pt x="1828584" y="790562"/>
                  </a:moveTo>
                  <a:lnTo>
                    <a:pt x="1828228" y="736117"/>
                  </a:lnTo>
                  <a:lnTo>
                    <a:pt x="1828025" y="705370"/>
                  </a:lnTo>
                  <a:lnTo>
                    <a:pt x="1798307" y="720471"/>
                  </a:lnTo>
                  <a:lnTo>
                    <a:pt x="1432191" y="0"/>
                  </a:lnTo>
                  <a:lnTo>
                    <a:pt x="1423695" y="4318"/>
                  </a:lnTo>
                  <a:lnTo>
                    <a:pt x="1789811" y="724789"/>
                  </a:lnTo>
                  <a:lnTo>
                    <a:pt x="1760093" y="739889"/>
                  </a:lnTo>
                  <a:lnTo>
                    <a:pt x="1828584" y="79056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417289" y="3794521"/>
              <a:ext cx="266700" cy="278765"/>
            </a:xfrm>
            <a:custGeom>
              <a:avLst/>
              <a:gdLst/>
              <a:ahLst/>
              <a:cxnLst/>
              <a:rect l="l" t="t" r="r" b="b"/>
              <a:pathLst>
                <a:path w="266700" h="278764">
                  <a:moveTo>
                    <a:pt x="0" y="0"/>
                  </a:moveTo>
                  <a:lnTo>
                    <a:pt x="266670" y="0"/>
                  </a:lnTo>
                  <a:lnTo>
                    <a:pt x="266670" y="278729"/>
                  </a:lnTo>
                  <a:lnTo>
                    <a:pt x="0" y="278729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3497968" y="3821564"/>
            <a:ext cx="1276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B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3191281" y="4873167"/>
            <a:ext cx="266700" cy="278765"/>
          </a:xfrm>
          <a:custGeom>
            <a:avLst/>
            <a:gdLst/>
            <a:ahLst/>
            <a:cxnLst/>
            <a:rect l="l" t="t" r="r" b="b"/>
            <a:pathLst>
              <a:path w="266700" h="278764">
                <a:moveTo>
                  <a:pt x="0" y="0"/>
                </a:moveTo>
                <a:lnTo>
                  <a:pt x="266670" y="0"/>
                </a:lnTo>
                <a:lnTo>
                  <a:pt x="266670" y="278729"/>
                </a:lnTo>
                <a:lnTo>
                  <a:pt x="0" y="278729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3194456" y="4900556"/>
            <a:ext cx="2762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C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3407014" y="5951813"/>
            <a:ext cx="266700" cy="278765"/>
          </a:xfrm>
          <a:custGeom>
            <a:avLst/>
            <a:gdLst/>
            <a:ahLst/>
            <a:cxnLst/>
            <a:rect l="l" t="t" r="r" b="b"/>
            <a:pathLst>
              <a:path w="266700" h="278764">
                <a:moveTo>
                  <a:pt x="0" y="0"/>
                </a:moveTo>
                <a:lnTo>
                  <a:pt x="266670" y="0"/>
                </a:lnTo>
                <a:lnTo>
                  <a:pt x="266670" y="278729"/>
                </a:lnTo>
                <a:lnTo>
                  <a:pt x="0" y="278729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3488824" y="5979548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D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5" name="object 45"/>
          <p:cNvGrpSpPr/>
          <p:nvPr/>
        </p:nvGrpSpPr>
        <p:grpSpPr>
          <a:xfrm>
            <a:off x="3825034" y="4695355"/>
            <a:ext cx="273050" cy="285115"/>
            <a:chOff x="3825034" y="4695355"/>
            <a:chExt cx="273050" cy="285115"/>
          </a:xfrm>
        </p:grpSpPr>
        <p:sp>
          <p:nvSpPr>
            <p:cNvPr id="46" name="object 46"/>
            <p:cNvSpPr/>
            <p:nvPr/>
          </p:nvSpPr>
          <p:spPr>
            <a:xfrm>
              <a:off x="3828209" y="4698529"/>
              <a:ext cx="266700" cy="278765"/>
            </a:xfrm>
            <a:custGeom>
              <a:avLst/>
              <a:gdLst/>
              <a:ahLst/>
              <a:cxnLst/>
              <a:rect l="l" t="t" r="r" b="b"/>
              <a:pathLst>
                <a:path w="266700" h="278764">
                  <a:moveTo>
                    <a:pt x="266670" y="0"/>
                  </a:moveTo>
                  <a:lnTo>
                    <a:pt x="0" y="0"/>
                  </a:lnTo>
                  <a:lnTo>
                    <a:pt x="0" y="278728"/>
                  </a:lnTo>
                  <a:lnTo>
                    <a:pt x="266670" y="278728"/>
                  </a:lnTo>
                  <a:lnTo>
                    <a:pt x="26667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3828209" y="4698530"/>
              <a:ext cx="266700" cy="278765"/>
            </a:xfrm>
            <a:custGeom>
              <a:avLst/>
              <a:gdLst/>
              <a:ahLst/>
              <a:cxnLst/>
              <a:rect l="l" t="t" r="r" b="b"/>
              <a:pathLst>
                <a:path w="266700" h="278764">
                  <a:moveTo>
                    <a:pt x="0" y="0"/>
                  </a:moveTo>
                  <a:lnTo>
                    <a:pt x="266670" y="0"/>
                  </a:lnTo>
                  <a:lnTo>
                    <a:pt x="266670" y="278729"/>
                  </a:lnTo>
                  <a:lnTo>
                    <a:pt x="0" y="278729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 txBox="1"/>
          <p:nvPr/>
        </p:nvSpPr>
        <p:spPr>
          <a:xfrm>
            <a:off x="3827912" y="4698530"/>
            <a:ext cx="267335" cy="294005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320"/>
              </a:spcBef>
            </a:pPr>
            <a:r>
              <a:rPr sz="1200" dirty="0">
                <a:latin typeface="Times New Roman"/>
                <a:cs typeface="Times New Roman"/>
              </a:rPr>
              <a:t>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4865781" y="4421163"/>
            <a:ext cx="266700" cy="278765"/>
          </a:xfrm>
          <a:custGeom>
            <a:avLst/>
            <a:gdLst/>
            <a:ahLst/>
            <a:cxnLst/>
            <a:rect l="l" t="t" r="r" b="b"/>
            <a:pathLst>
              <a:path w="266700" h="278764">
                <a:moveTo>
                  <a:pt x="266670" y="0"/>
                </a:moveTo>
                <a:lnTo>
                  <a:pt x="0" y="0"/>
                </a:lnTo>
                <a:lnTo>
                  <a:pt x="0" y="278728"/>
                </a:lnTo>
                <a:lnTo>
                  <a:pt x="266670" y="278728"/>
                </a:lnTo>
                <a:lnTo>
                  <a:pt x="2666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865781" y="4421163"/>
            <a:ext cx="266700" cy="278765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320"/>
              </a:spcBef>
            </a:pPr>
            <a:r>
              <a:rPr sz="1200" dirty="0">
                <a:latin typeface="Times New Roman"/>
                <a:cs typeface="Times New Roman"/>
              </a:rPr>
              <a:t>F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5591990" y="4839173"/>
            <a:ext cx="273050" cy="285115"/>
            <a:chOff x="5591990" y="4839173"/>
            <a:chExt cx="273050" cy="285115"/>
          </a:xfrm>
        </p:grpSpPr>
        <p:sp>
          <p:nvSpPr>
            <p:cNvPr id="52" name="object 52"/>
            <p:cNvSpPr/>
            <p:nvPr/>
          </p:nvSpPr>
          <p:spPr>
            <a:xfrm>
              <a:off x="5595165" y="4842349"/>
              <a:ext cx="266700" cy="278765"/>
            </a:xfrm>
            <a:custGeom>
              <a:avLst/>
              <a:gdLst/>
              <a:ahLst/>
              <a:cxnLst/>
              <a:rect l="l" t="t" r="r" b="b"/>
              <a:pathLst>
                <a:path w="266700" h="278764">
                  <a:moveTo>
                    <a:pt x="266670" y="0"/>
                  </a:moveTo>
                  <a:lnTo>
                    <a:pt x="0" y="0"/>
                  </a:lnTo>
                  <a:lnTo>
                    <a:pt x="0" y="278728"/>
                  </a:lnTo>
                  <a:lnTo>
                    <a:pt x="266670" y="278728"/>
                  </a:lnTo>
                  <a:lnTo>
                    <a:pt x="26667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5595165" y="4842348"/>
              <a:ext cx="266700" cy="278765"/>
            </a:xfrm>
            <a:custGeom>
              <a:avLst/>
              <a:gdLst/>
              <a:ahLst/>
              <a:cxnLst/>
              <a:rect l="l" t="t" r="r" b="b"/>
              <a:pathLst>
                <a:path w="266700" h="278764">
                  <a:moveTo>
                    <a:pt x="0" y="0"/>
                  </a:moveTo>
                  <a:lnTo>
                    <a:pt x="266670" y="0"/>
                  </a:lnTo>
                  <a:lnTo>
                    <a:pt x="266670" y="278729"/>
                  </a:lnTo>
                  <a:lnTo>
                    <a:pt x="0" y="278729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5677288" y="4870076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H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133161" y="5325171"/>
            <a:ext cx="339090" cy="23114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345"/>
              </a:spcBef>
            </a:pPr>
            <a:r>
              <a:rPr sz="800" spc="5" dirty="0">
                <a:latin typeface="Times New Roman"/>
                <a:cs typeface="Times New Roman"/>
              </a:rPr>
              <a:t>10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2431079" y="4749893"/>
            <a:ext cx="338455" cy="230504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4615">
              <a:lnSpc>
                <a:spcPct val="100000"/>
              </a:lnSpc>
              <a:spcBef>
                <a:spcPts val="340"/>
              </a:spcBef>
            </a:pPr>
            <a:r>
              <a:rPr sz="800" spc="5" dirty="0">
                <a:latin typeface="Times New Roman"/>
                <a:cs typeface="Times New Roman"/>
              </a:rPr>
              <a:t>10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2513264" y="4297889"/>
            <a:ext cx="339090" cy="231140"/>
          </a:xfrm>
          <a:custGeom>
            <a:avLst/>
            <a:gdLst/>
            <a:ahLst/>
            <a:cxnLst/>
            <a:rect l="l" t="t" r="r" b="b"/>
            <a:pathLst>
              <a:path w="339089" h="231139">
                <a:moveTo>
                  <a:pt x="339008" y="0"/>
                </a:moveTo>
                <a:lnTo>
                  <a:pt x="0" y="0"/>
                </a:lnTo>
                <a:lnTo>
                  <a:pt x="0" y="230853"/>
                </a:lnTo>
                <a:lnTo>
                  <a:pt x="339008" y="230853"/>
                </a:lnTo>
                <a:lnTo>
                  <a:pt x="3390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2513264" y="4297889"/>
            <a:ext cx="339090" cy="23114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4450" rIns="0" bIns="0" rtlCol="0">
            <a:spAutoFit/>
          </a:bodyPr>
          <a:lstStyle/>
          <a:p>
            <a:pPr marL="94615">
              <a:lnSpc>
                <a:spcPct val="100000"/>
              </a:lnSpc>
              <a:spcBef>
                <a:spcPts val="350"/>
              </a:spcBef>
            </a:pPr>
            <a:r>
              <a:rPr sz="800" spc="5" dirty="0">
                <a:latin typeface="Times New Roman"/>
                <a:cs typeface="Times New Roman"/>
              </a:rPr>
              <a:t>10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2944729" y="5551173"/>
            <a:ext cx="339090" cy="231140"/>
          </a:xfrm>
          <a:custGeom>
            <a:avLst/>
            <a:gdLst/>
            <a:ahLst/>
            <a:cxnLst/>
            <a:rect l="l" t="t" r="r" b="b"/>
            <a:pathLst>
              <a:path w="339089" h="231139">
                <a:moveTo>
                  <a:pt x="339008" y="0"/>
                </a:moveTo>
                <a:lnTo>
                  <a:pt x="0" y="0"/>
                </a:lnTo>
                <a:lnTo>
                  <a:pt x="0" y="230853"/>
                </a:lnTo>
                <a:lnTo>
                  <a:pt x="339008" y="230853"/>
                </a:lnTo>
                <a:lnTo>
                  <a:pt x="3390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2944729" y="5551173"/>
            <a:ext cx="339090" cy="23114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93345">
              <a:lnSpc>
                <a:spcPct val="100000"/>
              </a:lnSpc>
              <a:spcBef>
                <a:spcPts val="345"/>
              </a:spcBef>
            </a:pPr>
            <a:r>
              <a:rPr sz="800" spc="5" dirty="0">
                <a:latin typeface="Times New Roman"/>
                <a:cs typeface="Times New Roman"/>
              </a:rPr>
              <a:t>10</a:t>
            </a:r>
            <a:endParaRPr sz="800">
              <a:latin typeface="Times New Roman"/>
              <a:cs typeface="Times New Roman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2849097" y="4921355"/>
            <a:ext cx="345440" cy="237490"/>
            <a:chOff x="2849097" y="4921355"/>
            <a:chExt cx="345440" cy="237490"/>
          </a:xfrm>
        </p:grpSpPr>
        <p:sp>
          <p:nvSpPr>
            <p:cNvPr id="62" name="object 62"/>
            <p:cNvSpPr/>
            <p:nvPr/>
          </p:nvSpPr>
          <p:spPr>
            <a:xfrm>
              <a:off x="2852272" y="4924530"/>
              <a:ext cx="339090" cy="231140"/>
            </a:xfrm>
            <a:custGeom>
              <a:avLst/>
              <a:gdLst/>
              <a:ahLst/>
              <a:cxnLst/>
              <a:rect l="l" t="t" r="r" b="b"/>
              <a:pathLst>
                <a:path w="339089" h="231139">
                  <a:moveTo>
                    <a:pt x="339008" y="0"/>
                  </a:moveTo>
                  <a:lnTo>
                    <a:pt x="0" y="0"/>
                  </a:lnTo>
                  <a:lnTo>
                    <a:pt x="0" y="230853"/>
                  </a:lnTo>
                  <a:lnTo>
                    <a:pt x="339008" y="230853"/>
                  </a:lnTo>
                  <a:lnTo>
                    <a:pt x="3390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2852272" y="4924530"/>
              <a:ext cx="339090" cy="231140"/>
            </a:xfrm>
            <a:custGeom>
              <a:avLst/>
              <a:gdLst/>
              <a:ahLst/>
              <a:cxnLst/>
              <a:rect l="l" t="t" r="r" b="b"/>
              <a:pathLst>
                <a:path w="339089" h="231139">
                  <a:moveTo>
                    <a:pt x="0" y="0"/>
                  </a:moveTo>
                  <a:lnTo>
                    <a:pt x="339009" y="0"/>
                  </a:lnTo>
                  <a:lnTo>
                    <a:pt x="339009" y="230854"/>
                  </a:lnTo>
                  <a:lnTo>
                    <a:pt x="0" y="230854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4" name="object 64"/>
          <p:cNvSpPr txBox="1"/>
          <p:nvPr/>
        </p:nvSpPr>
        <p:spPr>
          <a:xfrm>
            <a:off x="2852272" y="4924530"/>
            <a:ext cx="339090" cy="229235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5719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359"/>
              </a:spcBef>
            </a:pPr>
            <a:r>
              <a:rPr sz="800" spc="5" dirty="0">
                <a:latin typeface="Times New Roman"/>
                <a:cs typeface="Times New Roman"/>
              </a:rPr>
              <a:t>10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2677631" y="6085360"/>
            <a:ext cx="339090" cy="231140"/>
          </a:xfrm>
          <a:custGeom>
            <a:avLst/>
            <a:gdLst/>
            <a:ahLst/>
            <a:cxnLst/>
            <a:rect l="l" t="t" r="r" b="b"/>
            <a:pathLst>
              <a:path w="339089" h="231139">
                <a:moveTo>
                  <a:pt x="339008" y="0"/>
                </a:moveTo>
                <a:lnTo>
                  <a:pt x="0" y="0"/>
                </a:lnTo>
                <a:lnTo>
                  <a:pt x="0" y="230853"/>
                </a:lnTo>
                <a:lnTo>
                  <a:pt x="339008" y="230853"/>
                </a:lnTo>
                <a:lnTo>
                  <a:pt x="3390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2677631" y="6085359"/>
            <a:ext cx="339090" cy="23114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360"/>
              </a:spcBef>
            </a:pPr>
            <a:r>
              <a:rPr sz="800" dirty="0">
                <a:latin typeface="Times New Roman"/>
                <a:cs typeface="Times New Roman"/>
              </a:rPr>
              <a:t>12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3191281" y="4287617"/>
            <a:ext cx="339090" cy="23114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5085" rIns="0" bIns="0" rtlCol="0">
            <a:spAutoFit/>
          </a:bodyPr>
          <a:lstStyle/>
          <a:p>
            <a:pPr marL="93345">
              <a:lnSpc>
                <a:spcPct val="100000"/>
              </a:lnSpc>
              <a:spcBef>
                <a:spcPts val="355"/>
              </a:spcBef>
            </a:pPr>
            <a:r>
              <a:rPr sz="800" spc="-5" dirty="0">
                <a:latin typeface="Times New Roman"/>
                <a:cs typeface="Times New Roman"/>
              </a:rPr>
              <a:t>8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3489199" y="4821803"/>
            <a:ext cx="338455" cy="230504"/>
          </a:xfrm>
          <a:custGeom>
            <a:avLst/>
            <a:gdLst/>
            <a:ahLst/>
            <a:cxnLst/>
            <a:rect l="l" t="t" r="r" b="b"/>
            <a:pathLst>
              <a:path w="338454" h="230504">
                <a:moveTo>
                  <a:pt x="0" y="0"/>
                </a:moveTo>
                <a:lnTo>
                  <a:pt x="338417" y="0"/>
                </a:lnTo>
                <a:lnTo>
                  <a:pt x="338417" y="230475"/>
                </a:lnTo>
                <a:lnTo>
                  <a:pt x="0" y="230475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 txBox="1"/>
          <p:nvPr/>
        </p:nvSpPr>
        <p:spPr>
          <a:xfrm>
            <a:off x="3476750" y="4854836"/>
            <a:ext cx="34798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latin typeface="Times New Roman"/>
                <a:cs typeface="Times New Roman"/>
              </a:rPr>
              <a:t>19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3828209" y="4421164"/>
            <a:ext cx="338455" cy="230504"/>
          </a:xfrm>
          <a:custGeom>
            <a:avLst/>
            <a:gdLst/>
            <a:ahLst/>
            <a:cxnLst/>
            <a:rect l="l" t="t" r="r" b="b"/>
            <a:pathLst>
              <a:path w="338454" h="230504">
                <a:moveTo>
                  <a:pt x="338417" y="0"/>
                </a:moveTo>
                <a:lnTo>
                  <a:pt x="0" y="0"/>
                </a:lnTo>
                <a:lnTo>
                  <a:pt x="0" y="230475"/>
                </a:lnTo>
                <a:lnTo>
                  <a:pt x="338417" y="230475"/>
                </a:lnTo>
                <a:lnTo>
                  <a:pt x="3384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3828209" y="4421163"/>
            <a:ext cx="338455" cy="230504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93345">
              <a:lnSpc>
                <a:spcPct val="100000"/>
              </a:lnSpc>
              <a:spcBef>
                <a:spcPts val="360"/>
              </a:spcBef>
            </a:pPr>
            <a:r>
              <a:rPr sz="800" spc="5" dirty="0">
                <a:latin typeface="Times New Roman"/>
                <a:cs typeface="Times New Roman"/>
              </a:rPr>
              <a:t>19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3951484" y="3917796"/>
            <a:ext cx="330835" cy="21590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340"/>
              </a:spcBef>
            </a:pPr>
            <a:r>
              <a:rPr sz="800" spc="5" dirty="0">
                <a:latin typeface="Times New Roman"/>
                <a:cs typeface="Times New Roman"/>
              </a:rPr>
              <a:t>25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4793870" y="3917796"/>
            <a:ext cx="330835" cy="21590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340"/>
              </a:spcBef>
            </a:pPr>
            <a:r>
              <a:rPr sz="800" spc="5" dirty="0">
                <a:latin typeface="Times New Roman"/>
                <a:cs typeface="Times New Roman"/>
              </a:rPr>
              <a:t>25</a:t>
            </a:r>
            <a:endParaRPr sz="800">
              <a:latin typeface="Times New Roman"/>
              <a:cs typeface="Times New Roman"/>
            </a:endParaRPr>
          </a:p>
        </p:txBody>
      </p:sp>
      <p:grpSp>
        <p:nvGrpSpPr>
          <p:cNvPr id="74" name="object 74"/>
          <p:cNvGrpSpPr/>
          <p:nvPr/>
        </p:nvGrpSpPr>
        <p:grpSpPr>
          <a:xfrm>
            <a:off x="4092131" y="5003539"/>
            <a:ext cx="344805" cy="236854"/>
            <a:chOff x="4092131" y="5003539"/>
            <a:chExt cx="344805" cy="236854"/>
          </a:xfrm>
        </p:grpSpPr>
        <p:sp>
          <p:nvSpPr>
            <p:cNvPr id="75" name="object 75"/>
            <p:cNvSpPr/>
            <p:nvPr/>
          </p:nvSpPr>
          <p:spPr>
            <a:xfrm>
              <a:off x="4095306" y="5006715"/>
              <a:ext cx="338455" cy="230504"/>
            </a:xfrm>
            <a:custGeom>
              <a:avLst/>
              <a:gdLst/>
              <a:ahLst/>
              <a:cxnLst/>
              <a:rect l="l" t="t" r="r" b="b"/>
              <a:pathLst>
                <a:path w="338454" h="230504">
                  <a:moveTo>
                    <a:pt x="338417" y="0"/>
                  </a:moveTo>
                  <a:lnTo>
                    <a:pt x="0" y="0"/>
                  </a:lnTo>
                  <a:lnTo>
                    <a:pt x="0" y="230475"/>
                  </a:lnTo>
                  <a:lnTo>
                    <a:pt x="338417" y="230475"/>
                  </a:lnTo>
                  <a:lnTo>
                    <a:pt x="33841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4095306" y="5006714"/>
              <a:ext cx="338455" cy="230504"/>
            </a:xfrm>
            <a:custGeom>
              <a:avLst/>
              <a:gdLst/>
              <a:ahLst/>
              <a:cxnLst/>
              <a:rect l="l" t="t" r="r" b="b"/>
              <a:pathLst>
                <a:path w="338454" h="230504">
                  <a:moveTo>
                    <a:pt x="0" y="0"/>
                  </a:moveTo>
                  <a:lnTo>
                    <a:pt x="338417" y="0"/>
                  </a:lnTo>
                  <a:lnTo>
                    <a:pt x="338417" y="230475"/>
                  </a:lnTo>
                  <a:lnTo>
                    <a:pt x="0" y="230475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7" name="object 77"/>
          <p:cNvSpPr txBox="1"/>
          <p:nvPr/>
        </p:nvSpPr>
        <p:spPr>
          <a:xfrm>
            <a:off x="4095093" y="4991986"/>
            <a:ext cx="339090" cy="245745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60325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475"/>
              </a:spcBef>
            </a:pPr>
            <a:r>
              <a:rPr sz="800" spc="5" dirty="0">
                <a:latin typeface="Times New Roman"/>
                <a:cs typeface="Times New Roman"/>
              </a:rPr>
              <a:t>19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4280220" y="4523892"/>
            <a:ext cx="338455" cy="230504"/>
          </a:xfrm>
          <a:custGeom>
            <a:avLst/>
            <a:gdLst/>
            <a:ahLst/>
            <a:cxnLst/>
            <a:rect l="l" t="t" r="r" b="b"/>
            <a:pathLst>
              <a:path w="338454" h="230504">
                <a:moveTo>
                  <a:pt x="338417" y="0"/>
                </a:moveTo>
                <a:lnTo>
                  <a:pt x="0" y="0"/>
                </a:lnTo>
                <a:lnTo>
                  <a:pt x="0" y="230475"/>
                </a:lnTo>
                <a:lnTo>
                  <a:pt x="338417" y="230475"/>
                </a:lnTo>
                <a:lnTo>
                  <a:pt x="3384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 txBox="1"/>
          <p:nvPr/>
        </p:nvSpPr>
        <p:spPr>
          <a:xfrm>
            <a:off x="4280220" y="4523892"/>
            <a:ext cx="338455" cy="230504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370"/>
              </a:spcBef>
            </a:pPr>
            <a:r>
              <a:rPr sz="800" spc="-5" dirty="0">
                <a:latin typeface="Times New Roman"/>
                <a:cs typeface="Times New Roman"/>
              </a:rPr>
              <a:t>6</a:t>
            </a:r>
            <a:endParaRPr sz="800">
              <a:latin typeface="Times New Roman"/>
              <a:cs typeface="Times New Roman"/>
            </a:endParaRPr>
          </a:p>
        </p:txBody>
      </p:sp>
      <p:grpSp>
        <p:nvGrpSpPr>
          <p:cNvPr id="80" name="object 80"/>
          <p:cNvGrpSpPr/>
          <p:nvPr/>
        </p:nvGrpSpPr>
        <p:grpSpPr>
          <a:xfrm>
            <a:off x="4164043" y="5640453"/>
            <a:ext cx="344805" cy="236854"/>
            <a:chOff x="4164043" y="5640453"/>
            <a:chExt cx="344805" cy="236854"/>
          </a:xfrm>
        </p:grpSpPr>
        <p:sp>
          <p:nvSpPr>
            <p:cNvPr id="81" name="object 81"/>
            <p:cNvSpPr/>
            <p:nvPr/>
          </p:nvSpPr>
          <p:spPr>
            <a:xfrm>
              <a:off x="4167218" y="5643629"/>
              <a:ext cx="338455" cy="230504"/>
            </a:xfrm>
            <a:custGeom>
              <a:avLst/>
              <a:gdLst/>
              <a:ahLst/>
              <a:cxnLst/>
              <a:rect l="l" t="t" r="r" b="b"/>
              <a:pathLst>
                <a:path w="338454" h="230504">
                  <a:moveTo>
                    <a:pt x="338417" y="0"/>
                  </a:moveTo>
                  <a:lnTo>
                    <a:pt x="0" y="0"/>
                  </a:lnTo>
                  <a:lnTo>
                    <a:pt x="0" y="230475"/>
                  </a:lnTo>
                  <a:lnTo>
                    <a:pt x="338417" y="230475"/>
                  </a:lnTo>
                  <a:lnTo>
                    <a:pt x="33841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4167218" y="5643628"/>
              <a:ext cx="338455" cy="230504"/>
            </a:xfrm>
            <a:custGeom>
              <a:avLst/>
              <a:gdLst/>
              <a:ahLst/>
              <a:cxnLst/>
              <a:rect l="l" t="t" r="r" b="b"/>
              <a:pathLst>
                <a:path w="338454" h="230504">
                  <a:moveTo>
                    <a:pt x="0" y="0"/>
                  </a:moveTo>
                  <a:lnTo>
                    <a:pt x="338417" y="0"/>
                  </a:lnTo>
                  <a:lnTo>
                    <a:pt x="338417" y="230475"/>
                  </a:lnTo>
                  <a:lnTo>
                    <a:pt x="0" y="230475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3" name="object 83"/>
          <p:cNvSpPr txBox="1"/>
          <p:nvPr/>
        </p:nvSpPr>
        <p:spPr>
          <a:xfrm>
            <a:off x="4167218" y="5659037"/>
            <a:ext cx="339090" cy="230504"/>
          </a:xfrm>
          <a:prstGeom prst="rect">
            <a:avLst/>
          </a:prstGeom>
          <a:ln w="6941">
            <a:solidFill>
              <a:srgbClr val="0000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240"/>
              </a:spcBef>
            </a:pPr>
            <a:r>
              <a:rPr sz="800" spc="5" dirty="0">
                <a:latin typeface="Times New Roman"/>
                <a:cs typeface="Times New Roman"/>
              </a:rPr>
              <a:t>19</a:t>
            </a:r>
            <a:endParaRPr sz="800">
              <a:latin typeface="Times New Roman"/>
              <a:cs typeface="Times New Roman"/>
            </a:endParaRPr>
          </a:p>
        </p:txBody>
      </p:sp>
      <p:grpSp>
        <p:nvGrpSpPr>
          <p:cNvPr id="84" name="object 84"/>
          <p:cNvGrpSpPr/>
          <p:nvPr/>
        </p:nvGrpSpPr>
        <p:grpSpPr>
          <a:xfrm>
            <a:off x="4790695" y="5856183"/>
            <a:ext cx="344805" cy="236854"/>
            <a:chOff x="4790695" y="5856183"/>
            <a:chExt cx="344805" cy="236854"/>
          </a:xfrm>
        </p:grpSpPr>
        <p:sp>
          <p:nvSpPr>
            <p:cNvPr id="85" name="object 85"/>
            <p:cNvSpPr/>
            <p:nvPr/>
          </p:nvSpPr>
          <p:spPr>
            <a:xfrm>
              <a:off x="4793870" y="5859357"/>
              <a:ext cx="338455" cy="230504"/>
            </a:xfrm>
            <a:custGeom>
              <a:avLst/>
              <a:gdLst/>
              <a:ahLst/>
              <a:cxnLst/>
              <a:rect l="l" t="t" r="r" b="b"/>
              <a:pathLst>
                <a:path w="338454" h="230504">
                  <a:moveTo>
                    <a:pt x="338417" y="0"/>
                  </a:moveTo>
                  <a:lnTo>
                    <a:pt x="0" y="0"/>
                  </a:lnTo>
                  <a:lnTo>
                    <a:pt x="0" y="230475"/>
                  </a:lnTo>
                  <a:lnTo>
                    <a:pt x="338417" y="230475"/>
                  </a:lnTo>
                  <a:lnTo>
                    <a:pt x="33841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4793870" y="5859358"/>
              <a:ext cx="338455" cy="230504"/>
            </a:xfrm>
            <a:custGeom>
              <a:avLst/>
              <a:gdLst/>
              <a:ahLst/>
              <a:cxnLst/>
              <a:rect l="l" t="t" r="r" b="b"/>
              <a:pathLst>
                <a:path w="338454" h="230504">
                  <a:moveTo>
                    <a:pt x="0" y="0"/>
                  </a:moveTo>
                  <a:lnTo>
                    <a:pt x="338417" y="0"/>
                  </a:lnTo>
                  <a:lnTo>
                    <a:pt x="338417" y="230475"/>
                  </a:lnTo>
                  <a:lnTo>
                    <a:pt x="0" y="230475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7" name="object 87"/>
          <p:cNvSpPr txBox="1"/>
          <p:nvPr/>
        </p:nvSpPr>
        <p:spPr>
          <a:xfrm>
            <a:off x="4875664" y="5894204"/>
            <a:ext cx="7620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latin typeface="Times New Roman"/>
                <a:cs typeface="Times New Roman"/>
              </a:rPr>
              <a:t>5</a:t>
            </a:r>
            <a:endParaRPr sz="800">
              <a:latin typeface="Times New Roman"/>
              <a:cs typeface="Times New Roman"/>
            </a:endParaRPr>
          </a:p>
        </p:txBody>
      </p:sp>
      <p:grpSp>
        <p:nvGrpSpPr>
          <p:cNvPr id="88" name="object 88"/>
          <p:cNvGrpSpPr/>
          <p:nvPr/>
        </p:nvGrpSpPr>
        <p:grpSpPr>
          <a:xfrm>
            <a:off x="4503051" y="5671272"/>
            <a:ext cx="344805" cy="236854"/>
            <a:chOff x="4503051" y="5671272"/>
            <a:chExt cx="344805" cy="236854"/>
          </a:xfrm>
        </p:grpSpPr>
        <p:sp>
          <p:nvSpPr>
            <p:cNvPr id="89" name="object 89"/>
            <p:cNvSpPr/>
            <p:nvPr/>
          </p:nvSpPr>
          <p:spPr>
            <a:xfrm>
              <a:off x="4506226" y="5674448"/>
              <a:ext cx="338455" cy="230504"/>
            </a:xfrm>
            <a:custGeom>
              <a:avLst/>
              <a:gdLst/>
              <a:ahLst/>
              <a:cxnLst/>
              <a:rect l="l" t="t" r="r" b="b"/>
              <a:pathLst>
                <a:path w="338454" h="230504">
                  <a:moveTo>
                    <a:pt x="338417" y="0"/>
                  </a:moveTo>
                  <a:lnTo>
                    <a:pt x="0" y="0"/>
                  </a:lnTo>
                  <a:lnTo>
                    <a:pt x="0" y="230475"/>
                  </a:lnTo>
                  <a:lnTo>
                    <a:pt x="338417" y="230475"/>
                  </a:lnTo>
                  <a:lnTo>
                    <a:pt x="33841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4506226" y="5674447"/>
              <a:ext cx="338455" cy="230504"/>
            </a:xfrm>
            <a:custGeom>
              <a:avLst/>
              <a:gdLst/>
              <a:ahLst/>
              <a:cxnLst/>
              <a:rect l="l" t="t" r="r" b="b"/>
              <a:pathLst>
                <a:path w="338454" h="230504">
                  <a:moveTo>
                    <a:pt x="0" y="0"/>
                  </a:moveTo>
                  <a:lnTo>
                    <a:pt x="338417" y="0"/>
                  </a:lnTo>
                  <a:lnTo>
                    <a:pt x="338417" y="230475"/>
                  </a:lnTo>
                  <a:lnTo>
                    <a:pt x="0" y="230475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1" name="object 91"/>
          <p:cNvSpPr txBox="1"/>
          <p:nvPr/>
        </p:nvSpPr>
        <p:spPr>
          <a:xfrm>
            <a:off x="4589152" y="5705228"/>
            <a:ext cx="129539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latin typeface="Times New Roman"/>
                <a:cs typeface="Times New Roman"/>
              </a:rPr>
              <a:t>22</a:t>
            </a:r>
            <a:endParaRPr sz="800">
              <a:latin typeface="Times New Roman"/>
              <a:cs typeface="Times New Roman"/>
            </a:endParaRPr>
          </a:p>
        </p:txBody>
      </p:sp>
      <p:grpSp>
        <p:nvGrpSpPr>
          <p:cNvPr id="92" name="object 92"/>
          <p:cNvGrpSpPr/>
          <p:nvPr/>
        </p:nvGrpSpPr>
        <p:grpSpPr>
          <a:xfrm>
            <a:off x="5201615" y="4972720"/>
            <a:ext cx="344805" cy="236854"/>
            <a:chOff x="5201615" y="4972720"/>
            <a:chExt cx="344805" cy="236854"/>
          </a:xfrm>
        </p:grpSpPr>
        <p:sp>
          <p:nvSpPr>
            <p:cNvPr id="93" name="object 93"/>
            <p:cNvSpPr/>
            <p:nvPr/>
          </p:nvSpPr>
          <p:spPr>
            <a:xfrm>
              <a:off x="5204790" y="4975896"/>
              <a:ext cx="338455" cy="230504"/>
            </a:xfrm>
            <a:custGeom>
              <a:avLst/>
              <a:gdLst/>
              <a:ahLst/>
              <a:cxnLst/>
              <a:rect l="l" t="t" r="r" b="b"/>
              <a:pathLst>
                <a:path w="338454" h="230504">
                  <a:moveTo>
                    <a:pt x="338417" y="0"/>
                  </a:moveTo>
                  <a:lnTo>
                    <a:pt x="0" y="0"/>
                  </a:lnTo>
                  <a:lnTo>
                    <a:pt x="0" y="230475"/>
                  </a:lnTo>
                  <a:lnTo>
                    <a:pt x="338417" y="230475"/>
                  </a:lnTo>
                  <a:lnTo>
                    <a:pt x="33841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5204790" y="4975895"/>
              <a:ext cx="338455" cy="230504"/>
            </a:xfrm>
            <a:custGeom>
              <a:avLst/>
              <a:gdLst/>
              <a:ahLst/>
              <a:cxnLst/>
              <a:rect l="l" t="t" r="r" b="b"/>
              <a:pathLst>
                <a:path w="338454" h="230504">
                  <a:moveTo>
                    <a:pt x="0" y="0"/>
                  </a:moveTo>
                  <a:lnTo>
                    <a:pt x="338417" y="0"/>
                  </a:lnTo>
                  <a:lnTo>
                    <a:pt x="338417" y="230475"/>
                  </a:lnTo>
                  <a:lnTo>
                    <a:pt x="0" y="230475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5" name="object 95"/>
          <p:cNvSpPr txBox="1"/>
          <p:nvPr/>
        </p:nvSpPr>
        <p:spPr>
          <a:xfrm>
            <a:off x="5207965" y="5010284"/>
            <a:ext cx="33210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latin typeface="Times New Roman"/>
                <a:cs typeface="Times New Roman"/>
              </a:rPr>
              <a:t>32</a:t>
            </a:r>
            <a:endParaRPr sz="800">
              <a:latin typeface="Times New Roman"/>
              <a:cs typeface="Times New Roman"/>
            </a:endParaRPr>
          </a:p>
        </p:txBody>
      </p:sp>
      <p:grpSp>
        <p:nvGrpSpPr>
          <p:cNvPr id="96" name="object 96"/>
          <p:cNvGrpSpPr/>
          <p:nvPr/>
        </p:nvGrpSpPr>
        <p:grpSpPr>
          <a:xfrm>
            <a:off x="4955063" y="4746718"/>
            <a:ext cx="344805" cy="236854"/>
            <a:chOff x="4955063" y="4746718"/>
            <a:chExt cx="344805" cy="236854"/>
          </a:xfrm>
        </p:grpSpPr>
        <p:sp>
          <p:nvSpPr>
            <p:cNvPr id="97" name="object 97"/>
            <p:cNvSpPr/>
            <p:nvPr/>
          </p:nvSpPr>
          <p:spPr>
            <a:xfrm>
              <a:off x="4958238" y="4749893"/>
              <a:ext cx="338455" cy="230504"/>
            </a:xfrm>
            <a:custGeom>
              <a:avLst/>
              <a:gdLst/>
              <a:ahLst/>
              <a:cxnLst/>
              <a:rect l="l" t="t" r="r" b="b"/>
              <a:pathLst>
                <a:path w="338454" h="230504">
                  <a:moveTo>
                    <a:pt x="338417" y="0"/>
                  </a:moveTo>
                  <a:lnTo>
                    <a:pt x="0" y="0"/>
                  </a:lnTo>
                  <a:lnTo>
                    <a:pt x="0" y="230475"/>
                  </a:lnTo>
                  <a:lnTo>
                    <a:pt x="338417" y="230475"/>
                  </a:lnTo>
                  <a:lnTo>
                    <a:pt x="33841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4958238" y="4749893"/>
              <a:ext cx="338455" cy="230504"/>
            </a:xfrm>
            <a:custGeom>
              <a:avLst/>
              <a:gdLst/>
              <a:ahLst/>
              <a:cxnLst/>
              <a:rect l="l" t="t" r="r" b="b"/>
              <a:pathLst>
                <a:path w="338454" h="230504">
                  <a:moveTo>
                    <a:pt x="0" y="0"/>
                  </a:moveTo>
                  <a:lnTo>
                    <a:pt x="338417" y="0"/>
                  </a:lnTo>
                  <a:lnTo>
                    <a:pt x="338417" y="230475"/>
                  </a:lnTo>
                  <a:lnTo>
                    <a:pt x="0" y="230475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9" name="object 99"/>
          <p:cNvSpPr txBox="1"/>
          <p:nvPr/>
        </p:nvSpPr>
        <p:spPr>
          <a:xfrm>
            <a:off x="4961413" y="4781684"/>
            <a:ext cx="33210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latin typeface="Times New Roman"/>
                <a:cs typeface="Times New Roman"/>
              </a:rPr>
              <a:t>32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5975266" y="4780711"/>
            <a:ext cx="338455" cy="230504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360"/>
              </a:spcBef>
            </a:pPr>
            <a:r>
              <a:rPr sz="800" spc="5" dirty="0">
                <a:latin typeface="Times New Roman"/>
                <a:cs typeface="Times New Roman"/>
              </a:rPr>
              <a:t>36</a:t>
            </a:r>
            <a:endParaRPr sz="800">
              <a:latin typeface="Times New Roman"/>
              <a:cs typeface="Times New Roman"/>
            </a:endParaRPr>
          </a:p>
        </p:txBody>
      </p:sp>
      <p:grpSp>
        <p:nvGrpSpPr>
          <p:cNvPr id="101" name="object 101"/>
          <p:cNvGrpSpPr/>
          <p:nvPr/>
        </p:nvGrpSpPr>
        <p:grpSpPr>
          <a:xfrm>
            <a:off x="4616055" y="4767265"/>
            <a:ext cx="252729" cy="247650"/>
            <a:chOff x="4616055" y="4767265"/>
            <a:chExt cx="252729" cy="247650"/>
          </a:xfrm>
        </p:grpSpPr>
        <p:sp>
          <p:nvSpPr>
            <p:cNvPr id="102" name="object 102"/>
            <p:cNvSpPr/>
            <p:nvPr/>
          </p:nvSpPr>
          <p:spPr>
            <a:xfrm>
              <a:off x="4619230" y="4770439"/>
              <a:ext cx="246379" cy="241300"/>
            </a:xfrm>
            <a:custGeom>
              <a:avLst/>
              <a:gdLst/>
              <a:ahLst/>
              <a:cxnLst/>
              <a:rect l="l" t="t" r="r" b="b"/>
              <a:pathLst>
                <a:path w="246379" h="241300">
                  <a:moveTo>
                    <a:pt x="245960" y="0"/>
                  </a:moveTo>
                  <a:lnTo>
                    <a:pt x="0" y="0"/>
                  </a:lnTo>
                  <a:lnTo>
                    <a:pt x="0" y="240747"/>
                  </a:lnTo>
                  <a:lnTo>
                    <a:pt x="245960" y="240747"/>
                  </a:lnTo>
                  <a:lnTo>
                    <a:pt x="2459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4619230" y="4770440"/>
              <a:ext cx="246379" cy="241300"/>
            </a:xfrm>
            <a:custGeom>
              <a:avLst/>
              <a:gdLst/>
              <a:ahLst/>
              <a:cxnLst/>
              <a:rect l="l" t="t" r="r" b="b"/>
              <a:pathLst>
                <a:path w="246379" h="241300">
                  <a:moveTo>
                    <a:pt x="0" y="0"/>
                  </a:moveTo>
                  <a:lnTo>
                    <a:pt x="245960" y="0"/>
                  </a:lnTo>
                  <a:lnTo>
                    <a:pt x="245960" y="240748"/>
                  </a:lnTo>
                  <a:lnTo>
                    <a:pt x="0" y="240748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4" name="object 104"/>
          <p:cNvSpPr txBox="1"/>
          <p:nvPr/>
        </p:nvSpPr>
        <p:spPr>
          <a:xfrm>
            <a:off x="4619230" y="4770439"/>
            <a:ext cx="246379" cy="24130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25"/>
              </a:spcBef>
            </a:pPr>
            <a:r>
              <a:rPr sz="800" spc="-5" dirty="0">
                <a:latin typeface="Times New Roman"/>
                <a:cs typeface="Times New Roman"/>
              </a:rPr>
              <a:t>7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05" name="object 105"/>
          <p:cNvSpPr/>
          <p:nvPr/>
        </p:nvSpPr>
        <p:spPr>
          <a:xfrm>
            <a:off x="4557591" y="5047804"/>
            <a:ext cx="215265" cy="349885"/>
          </a:xfrm>
          <a:custGeom>
            <a:avLst/>
            <a:gdLst/>
            <a:ahLst/>
            <a:cxnLst/>
            <a:rect l="l" t="t" r="r" b="b"/>
            <a:pathLst>
              <a:path w="215264" h="349885">
                <a:moveTo>
                  <a:pt x="215141" y="0"/>
                </a:moveTo>
                <a:lnTo>
                  <a:pt x="0" y="0"/>
                </a:lnTo>
                <a:lnTo>
                  <a:pt x="0" y="349276"/>
                </a:lnTo>
                <a:lnTo>
                  <a:pt x="215141" y="349276"/>
                </a:lnTo>
                <a:lnTo>
                  <a:pt x="2151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 txBox="1"/>
          <p:nvPr/>
        </p:nvSpPr>
        <p:spPr>
          <a:xfrm>
            <a:off x="4557591" y="5047805"/>
            <a:ext cx="243840" cy="349885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algn="ctr">
              <a:lnSpc>
                <a:spcPts val="950"/>
              </a:lnSpc>
              <a:spcBef>
                <a:spcPts val="325"/>
              </a:spcBef>
            </a:pPr>
            <a:r>
              <a:rPr sz="800" spc="-5" dirty="0">
                <a:latin typeface="Times New Roman"/>
                <a:cs typeface="Times New Roman"/>
              </a:rPr>
              <a:t>2</a:t>
            </a:r>
            <a:endParaRPr sz="800">
              <a:latin typeface="Times New Roman"/>
              <a:cs typeface="Times New Roman"/>
            </a:endParaRPr>
          </a:p>
          <a:p>
            <a:pPr algn="ctr">
              <a:lnSpc>
                <a:spcPts val="950"/>
              </a:lnSpc>
            </a:pPr>
            <a:r>
              <a:rPr sz="800" spc="-5" dirty="0">
                <a:latin typeface="Times New Roman"/>
                <a:cs typeface="Times New Roman"/>
              </a:rPr>
              <a:t>7</a:t>
            </a:r>
            <a:endParaRPr sz="800">
              <a:latin typeface="Times New Roman"/>
              <a:cs typeface="Times New Roman"/>
            </a:endParaRPr>
          </a:p>
        </p:txBody>
      </p:sp>
      <p:grpSp>
        <p:nvGrpSpPr>
          <p:cNvPr id="107" name="object 107"/>
          <p:cNvGrpSpPr/>
          <p:nvPr/>
        </p:nvGrpSpPr>
        <p:grpSpPr>
          <a:xfrm>
            <a:off x="3825034" y="5948638"/>
            <a:ext cx="344805" cy="302895"/>
            <a:chOff x="3825034" y="5948638"/>
            <a:chExt cx="344805" cy="302895"/>
          </a:xfrm>
        </p:grpSpPr>
        <p:sp>
          <p:nvSpPr>
            <p:cNvPr id="108" name="object 108"/>
            <p:cNvSpPr/>
            <p:nvPr/>
          </p:nvSpPr>
          <p:spPr>
            <a:xfrm>
              <a:off x="3828209" y="5951813"/>
              <a:ext cx="338455" cy="296545"/>
            </a:xfrm>
            <a:custGeom>
              <a:avLst/>
              <a:gdLst/>
              <a:ahLst/>
              <a:cxnLst/>
              <a:rect l="l" t="t" r="r" b="b"/>
              <a:pathLst>
                <a:path w="338454" h="296545">
                  <a:moveTo>
                    <a:pt x="338417" y="0"/>
                  </a:moveTo>
                  <a:lnTo>
                    <a:pt x="0" y="0"/>
                  </a:lnTo>
                  <a:lnTo>
                    <a:pt x="0" y="296470"/>
                  </a:lnTo>
                  <a:lnTo>
                    <a:pt x="338417" y="296470"/>
                  </a:lnTo>
                  <a:lnTo>
                    <a:pt x="33841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3828209" y="5951813"/>
              <a:ext cx="338455" cy="296545"/>
            </a:xfrm>
            <a:custGeom>
              <a:avLst/>
              <a:gdLst/>
              <a:ahLst/>
              <a:cxnLst/>
              <a:rect l="l" t="t" r="r" b="b"/>
              <a:pathLst>
                <a:path w="338454" h="296545">
                  <a:moveTo>
                    <a:pt x="0" y="0"/>
                  </a:moveTo>
                  <a:lnTo>
                    <a:pt x="338417" y="0"/>
                  </a:lnTo>
                  <a:lnTo>
                    <a:pt x="338417" y="296471"/>
                  </a:lnTo>
                  <a:lnTo>
                    <a:pt x="0" y="296471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0" name="object 110"/>
          <p:cNvSpPr txBox="1"/>
          <p:nvPr/>
        </p:nvSpPr>
        <p:spPr>
          <a:xfrm>
            <a:off x="3909448" y="5982596"/>
            <a:ext cx="129539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latin typeface="Times New Roman"/>
                <a:cs typeface="Times New Roman"/>
              </a:rPr>
              <a:t>22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11" name="object 1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23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1063124"/>
            <a:ext cx="11899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LATIHAN</a:t>
            </a:r>
            <a:r>
              <a:rPr sz="1200" b="1" spc="-7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SOAL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24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24948" y="1505084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1.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82148" y="1425837"/>
            <a:ext cx="4828540" cy="549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33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Pabrik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perakitan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televisi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Raja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membuat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model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baru.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Elemen-elemen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kegiatan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membuat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100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unit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televisi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ditunjukkan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tabel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berikut</a:t>
            </a:r>
            <a:r>
              <a:rPr sz="1200" dirty="0">
                <a:latin typeface="Times New Roman"/>
                <a:cs typeface="Times New Roman"/>
              </a:rPr>
              <a:t> :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438536" y="2231016"/>
          <a:ext cx="5255260" cy="4139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43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97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09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9831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Elemen</a:t>
                      </a:r>
                      <a:r>
                        <a:rPr sz="12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Kegiatan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Kegiatan</a:t>
                      </a:r>
                      <a:r>
                        <a:rPr sz="12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Sebelum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Perkiraan</a:t>
                      </a:r>
                      <a:r>
                        <a:rPr sz="12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Waktu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 marL="50165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A.</a:t>
                      </a:r>
                      <a:r>
                        <a:rPr sz="12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Memesan komponen listrik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664">
                <a:tc>
                  <a:txBody>
                    <a:bodyPr/>
                    <a:lstStyle/>
                    <a:p>
                      <a:pPr marL="50165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B.</a:t>
                      </a:r>
                      <a:r>
                        <a:rPr sz="12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Menerima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komponen listrik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 marL="50165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C.</a:t>
                      </a:r>
                      <a:r>
                        <a:rPr sz="12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Memesan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kabinet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664">
                <a:tc>
                  <a:txBody>
                    <a:bodyPr/>
                    <a:lstStyle/>
                    <a:p>
                      <a:pPr marL="50165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D.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Menerima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kabinet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C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 marL="50165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E.</a:t>
                      </a:r>
                      <a:r>
                        <a:rPr sz="1200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Memodifikasi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lini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produksi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 marL="50165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F.</a:t>
                      </a:r>
                      <a:r>
                        <a:rPr sz="1200" spc="2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Merakit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set televisi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B,D,E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 marL="50165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G.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Memodifikasi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lini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produksi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9664">
                <a:tc>
                  <a:txBody>
                    <a:bodyPr/>
                    <a:lstStyle/>
                    <a:p>
                      <a:pPr marL="50165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H.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Menguji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televisi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F,G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 marL="50165">
                        <a:lnSpc>
                          <a:spcPts val="1390"/>
                        </a:lnSpc>
                        <a:tabLst>
                          <a:tab pos="278765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I.	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Memesan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material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pengepakan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6615">
                <a:tc>
                  <a:txBody>
                    <a:bodyPr/>
                    <a:lstStyle/>
                    <a:p>
                      <a:pPr marL="50165">
                        <a:lnSpc>
                          <a:spcPts val="1390"/>
                        </a:lnSpc>
                        <a:tabLst>
                          <a:tab pos="278765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J.	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Menerima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material pengepakan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 marL="50165">
                        <a:lnSpc>
                          <a:spcPts val="14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K.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Mengepak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televisi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H,J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1424948" y="6442844"/>
            <a:ext cx="3258185" cy="81788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45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Gambarkan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diagram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jaringan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kerjanya?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50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Berapa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lama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diselesaikan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?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Tunjukkan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lintasan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kritisnya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24948" y="1063124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2.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25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82148" y="980828"/>
            <a:ext cx="4828540" cy="556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5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Tabel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berikut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menunjukkan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notasi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kegiatan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beserta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taksiran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waktunya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 proyek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pengairan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38536" y="1789056"/>
          <a:ext cx="5255260" cy="2368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48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4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9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11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2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Kegiatan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Kegiatan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Pendahulu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Lama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Kegiatan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(hari)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8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to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tm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tp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831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C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D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9832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F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C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9831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A,D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9832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J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F,I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G,H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660533" y="4233044"/>
            <a:ext cx="4646295" cy="81534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25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Tentukan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lintasan kritis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20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Berapa lama proyek</a:t>
            </a:r>
            <a:r>
              <a:rPr sz="1200" dirty="0">
                <a:latin typeface="Times New Roman"/>
                <a:cs typeface="Times New Roman"/>
              </a:rPr>
              <a:t> ini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diselesaikan</a:t>
            </a:r>
            <a:r>
              <a:rPr sz="1200" dirty="0">
                <a:latin typeface="Times New Roman"/>
                <a:cs typeface="Times New Roman"/>
              </a:rPr>
              <a:t> ?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50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Berapa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probabilitas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diselesaikan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27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hari</a:t>
            </a:r>
            <a:r>
              <a:rPr sz="1200" dirty="0">
                <a:latin typeface="Times New Roman"/>
                <a:cs typeface="Times New Roman"/>
              </a:rPr>
              <a:t> ?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26337" y="4517021"/>
            <a:ext cx="5291455" cy="27940"/>
          </a:xfrm>
          <a:custGeom>
            <a:avLst/>
            <a:gdLst/>
            <a:ahLst/>
            <a:cxnLst/>
            <a:rect l="l" t="t" r="r" b="b"/>
            <a:pathLst>
              <a:path w="5291455" h="27939">
                <a:moveTo>
                  <a:pt x="5291328" y="18288"/>
                </a:moveTo>
                <a:lnTo>
                  <a:pt x="0" y="18288"/>
                </a:lnTo>
                <a:lnTo>
                  <a:pt x="0" y="27432"/>
                </a:lnTo>
                <a:lnTo>
                  <a:pt x="5291328" y="27432"/>
                </a:lnTo>
                <a:lnTo>
                  <a:pt x="5291328" y="18288"/>
                </a:lnTo>
                <a:close/>
              </a:path>
              <a:path w="5291455" h="27939">
                <a:moveTo>
                  <a:pt x="5291328" y="0"/>
                </a:moveTo>
                <a:lnTo>
                  <a:pt x="0" y="0"/>
                </a:lnTo>
                <a:lnTo>
                  <a:pt x="0" y="9144"/>
                </a:lnTo>
                <a:lnTo>
                  <a:pt x="5291328" y="9144"/>
                </a:lnTo>
                <a:lnTo>
                  <a:pt x="529132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431933" y="1066172"/>
            <a:ext cx="5278755" cy="4978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BAB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IV.</a:t>
            </a:r>
            <a:r>
              <a:rPr sz="1200" b="1" spc="26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PERAMALAN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TUJUAN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UMUM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Diharapkan mahasiswa mampu menjelaskan dan menganalisis pendekatan-pendekatan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peramalan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(forcasting)</a:t>
            </a:r>
            <a:r>
              <a:rPr sz="1200" i="1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kehidupan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nyata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serta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dijadikan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sarana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pengambilan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opersional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latin typeface="Times New Roman"/>
                <a:cs typeface="Times New Roman"/>
              </a:rPr>
              <a:t>TUJUAN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KHUSUS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0"/>
              </a:spcBef>
              <a:buAutoNum type="alphaL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Mampu</a:t>
            </a:r>
            <a:r>
              <a:rPr sz="1200" spc="6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memahami</a:t>
            </a:r>
            <a:r>
              <a:rPr sz="1200" spc="6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menjelsakan</a:t>
            </a:r>
            <a:r>
              <a:rPr sz="1200" spc="6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pendekatan-pendekatan</a:t>
            </a:r>
            <a:r>
              <a:rPr sz="1200" spc="6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6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peramalan</a:t>
            </a:r>
            <a:endParaRPr sz="1200">
              <a:latin typeface="Times New Roman"/>
              <a:cs typeface="Times New Roman"/>
            </a:endParaRPr>
          </a:p>
          <a:p>
            <a:pPr marL="283210">
              <a:lnSpc>
                <a:spcPct val="100000"/>
              </a:lnSpc>
              <a:spcBef>
                <a:spcPts val="650"/>
              </a:spcBef>
            </a:pPr>
            <a:r>
              <a:rPr sz="1200" i="1" spc="-5" dirty="0">
                <a:latin typeface="Times New Roman"/>
                <a:cs typeface="Times New Roman"/>
              </a:rPr>
              <a:t>(forcasting)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AutoNum type="alphaLcPeriod" startAt="2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Menerapkan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pendekatan-pendekatan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peramalan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(forcasting)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AutoNum type="alphaLcPeriod" startAt="2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Menganalisis</a:t>
            </a:r>
            <a:r>
              <a:rPr sz="1200" spc="4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48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membandingkan</a:t>
            </a:r>
            <a:r>
              <a:rPr sz="1200" spc="48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pendekatan-pendekatan</a:t>
            </a:r>
            <a:r>
              <a:rPr sz="1200" spc="48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48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peramalan</a:t>
            </a:r>
            <a:endParaRPr sz="1200">
              <a:latin typeface="Times New Roman"/>
              <a:cs typeface="Times New Roman"/>
            </a:endParaRPr>
          </a:p>
          <a:p>
            <a:pPr marL="283210">
              <a:lnSpc>
                <a:spcPct val="100000"/>
              </a:lnSpc>
              <a:spcBef>
                <a:spcPts val="620"/>
              </a:spcBef>
            </a:pPr>
            <a:r>
              <a:rPr sz="1200" i="1" spc="-5" dirty="0">
                <a:latin typeface="Times New Roman"/>
                <a:cs typeface="Times New Roman"/>
              </a:rPr>
              <a:t>(forcasting)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kedalam</a:t>
            </a:r>
            <a:r>
              <a:rPr sz="1200" i="1" spc="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kehidupan</a:t>
            </a:r>
            <a:r>
              <a:rPr sz="1200" i="1" spc="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nyata.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4200"/>
              </a:lnSpc>
              <a:spcBef>
                <a:spcPts val="894"/>
              </a:spcBef>
            </a:pPr>
            <a:r>
              <a:rPr sz="1200" b="1" spc="-5" dirty="0">
                <a:latin typeface="Times New Roman"/>
                <a:cs typeface="Times New Roman"/>
              </a:rPr>
              <a:t>Peramalan </a:t>
            </a:r>
            <a:r>
              <a:rPr sz="1200" spc="-5" dirty="0">
                <a:latin typeface="Times New Roman"/>
                <a:cs typeface="Times New Roman"/>
              </a:rPr>
              <a:t>adalah proses untuk memperkirakan jumlah permintaan (demand) 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datang.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langkah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awal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perencanaan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pengendalian</a:t>
            </a:r>
            <a:r>
              <a:rPr sz="1200" dirty="0">
                <a:latin typeface="Times New Roman"/>
                <a:cs typeface="Times New Roman"/>
              </a:rPr>
              <a:t> produksi </a:t>
            </a:r>
            <a:r>
              <a:rPr sz="1200" spc="-5" dirty="0">
                <a:latin typeface="Times New Roman"/>
                <a:cs typeface="Times New Roman"/>
              </a:rPr>
              <a:t>secara keseluruhan.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Beberapa sumber data yang dapat dipergunakan dalam melakukan analisis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permintaan pasar,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</a:t>
            </a:r>
            <a:r>
              <a:rPr sz="1200" dirty="0">
                <a:latin typeface="Times New Roman"/>
                <a:cs typeface="Times New Roman"/>
              </a:rPr>
              <a:t> 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26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424948" y="6101468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1.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60533" y="6022220"/>
            <a:ext cx="5050155" cy="212598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233679" algn="just">
              <a:lnSpc>
                <a:spcPct val="100000"/>
              </a:lnSpc>
              <a:spcBef>
                <a:spcPts val="720"/>
              </a:spcBef>
            </a:pPr>
            <a:r>
              <a:rPr sz="1200" spc="-5" dirty="0">
                <a:latin typeface="Times New Roman"/>
                <a:cs typeface="Times New Roman"/>
              </a:rPr>
              <a:t>Pendapat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</a:t>
            </a:r>
            <a:endParaRPr sz="1200">
              <a:latin typeface="Times New Roman"/>
              <a:cs typeface="Times New Roman"/>
            </a:endParaRPr>
          </a:p>
          <a:p>
            <a:pPr marL="233679" marR="5080" algn="just">
              <a:lnSpc>
                <a:spcPct val="143300"/>
              </a:lnSpc>
              <a:spcBef>
                <a:spcPts val="5"/>
              </a:spcBef>
            </a:pPr>
            <a:r>
              <a:rPr sz="1200" spc="-5" dirty="0">
                <a:latin typeface="Times New Roman"/>
                <a:cs typeface="Times New Roman"/>
              </a:rPr>
              <a:t>Konsumen pemakai barang atau jasa yang dipasarkan dapat digunakan sebagai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sumber data yang bak bagi analisis pasar. Menggali data tentang pendapat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selayaknya memenuhi syarat-syarat</a:t>
            </a:r>
            <a:r>
              <a:rPr sz="1200" dirty="0">
                <a:latin typeface="Times New Roman"/>
                <a:cs typeface="Times New Roman"/>
              </a:rPr>
              <a:t> :</a:t>
            </a:r>
            <a:endParaRPr sz="120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ts val="2090"/>
              </a:lnSpc>
              <a:spcBef>
                <a:spcPts val="150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Pertanyaan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mudah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dimengerti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dicerna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bahasa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</a:t>
            </a:r>
            <a:endParaRPr sz="1200">
              <a:latin typeface="Times New Roman"/>
              <a:cs typeface="Times New Roman"/>
            </a:endParaRPr>
          </a:p>
          <a:p>
            <a:pPr marL="241300" indent="-228600" algn="just">
              <a:lnSpc>
                <a:spcPct val="100000"/>
              </a:lnSpc>
              <a:spcBef>
                <a:spcPts val="445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Pertanyaan</a:t>
            </a:r>
            <a:r>
              <a:rPr sz="1200" spc="4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</a:t>
            </a:r>
            <a:r>
              <a:rPr sz="1200" spc="4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memungkinkan</a:t>
            </a:r>
            <a:r>
              <a:rPr sz="1200" spc="4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gambaran</a:t>
            </a:r>
            <a:r>
              <a:rPr sz="1200" spc="4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4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4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diukur</a:t>
            </a:r>
            <a:r>
              <a:rPr sz="1200" spc="4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</a:t>
            </a:r>
            <a:endParaRPr sz="120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kuantitatif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1933" y="8381372"/>
            <a:ext cx="20485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2.</a:t>
            </a:r>
            <a:r>
              <a:rPr sz="1200" spc="-5" dirty="0">
                <a:latin typeface="Times New Roman"/>
                <a:cs typeface="Times New Roman"/>
              </a:rPr>
              <a:t> Pendapat Pelanggan/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customer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24948" y="1063124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3.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27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82148" y="980828"/>
            <a:ext cx="4828540" cy="23939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45"/>
              </a:spcBef>
            </a:pPr>
            <a:r>
              <a:rPr sz="1200" spc="-5" dirty="0">
                <a:latin typeface="Times New Roman"/>
                <a:cs typeface="Times New Roman"/>
              </a:rPr>
              <a:t>Catatan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Distributor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Distributor akan dapat mengetahui lebih lengkap dan terperinci tentang kondisi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situasi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langganan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ataupun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daerahnya.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informasi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distributor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diketahui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tentang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permintaan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serta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pesaing.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50"/>
              </a:spcBef>
            </a:pPr>
            <a:r>
              <a:rPr sz="1200" spc="-5" dirty="0">
                <a:latin typeface="Times New Roman"/>
                <a:cs typeface="Times New Roman"/>
              </a:rPr>
              <a:t>Catatan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Penjualan perusahaan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Perkiraan terhadap kondisi penjualan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masa depan dapat didasarkan pada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data-data histroris/empiris. Data empiris yang tersedia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dalam perusahaan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data kuantitatif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obyektif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24948" y="2379860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4.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1932" y="3614300"/>
            <a:ext cx="5278755" cy="370459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25"/>
              </a:spcBef>
            </a:pPr>
            <a:r>
              <a:rPr sz="1200" b="1" dirty="0">
                <a:latin typeface="Times New Roman"/>
                <a:cs typeface="Times New Roman"/>
              </a:rPr>
              <a:t>A.</a:t>
            </a:r>
            <a:r>
              <a:rPr sz="1200" b="1" spc="59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MODEL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KUALITATIF</a:t>
            </a:r>
            <a:endParaRPr sz="1200">
              <a:latin typeface="Times New Roman"/>
              <a:cs typeface="Times New Roman"/>
            </a:endParaRPr>
          </a:p>
          <a:p>
            <a:pPr marL="283210" indent="-270510" algn="just">
              <a:lnSpc>
                <a:spcPct val="100000"/>
              </a:lnSpc>
              <a:spcBef>
                <a:spcPts val="620"/>
              </a:spcBef>
              <a:buFont typeface="Wingdings"/>
              <a:buChar char=""/>
              <a:tabLst>
                <a:tab pos="28321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Individual</a:t>
            </a:r>
            <a:r>
              <a:rPr sz="1200" b="1" spc="-6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Opinion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283210" algn="just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Opini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peramalan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berasal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pribadi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(individu)/pakar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bidangnya</a:t>
            </a:r>
            <a:r>
              <a:rPr sz="1200" spc="7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</a:t>
            </a:r>
            <a:endParaRPr sz="1200">
              <a:latin typeface="Times New Roman"/>
              <a:cs typeface="Times New Roman"/>
            </a:endParaRPr>
          </a:p>
          <a:p>
            <a:pPr marL="28321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konsultan ilmiah/non ilmiah, manajer pemasaran/produksi, individu yang banyak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bergerak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masalah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(kebaikan:cepat,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kelemahan:subyektif)</a:t>
            </a:r>
            <a:endParaRPr sz="1200">
              <a:latin typeface="Times New Roman"/>
              <a:cs typeface="Times New Roman"/>
            </a:endParaRPr>
          </a:p>
          <a:p>
            <a:pPr marL="283210" indent="-270510" algn="just">
              <a:lnSpc>
                <a:spcPct val="100000"/>
              </a:lnSpc>
              <a:spcBef>
                <a:spcPts val="625"/>
              </a:spcBef>
              <a:buFont typeface="Wingdings"/>
              <a:buChar char=""/>
              <a:tabLst>
                <a:tab pos="28321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Group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Opinion</a:t>
            </a:r>
            <a:r>
              <a:rPr sz="1200" spc="-5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283210" algn="just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Opini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peramalan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diperoleh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beberapa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orang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mencoba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merata-ratakan</a:t>
            </a:r>
            <a:endParaRPr sz="1200">
              <a:latin typeface="Times New Roman"/>
              <a:cs typeface="Times New Roman"/>
            </a:endParaRPr>
          </a:p>
          <a:p>
            <a:pPr marL="283210" marR="5080" algn="just">
              <a:lnSpc>
                <a:spcPct val="1433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hasil peramalan yang lebih obyektif (rasional). Kebaikan: lebih obyektif </a:t>
            </a:r>
            <a:r>
              <a:rPr sz="1200" dirty="0">
                <a:latin typeface="Times New Roman"/>
                <a:cs typeface="Times New Roman"/>
              </a:rPr>
              <a:t>(unsur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subyektifitas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dihilangkan,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misalnya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merata-ratakan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hasil.</a:t>
            </a:r>
            <a:endParaRPr sz="1200">
              <a:latin typeface="Times New Roman"/>
              <a:cs typeface="Times New Roman"/>
            </a:endParaRPr>
          </a:p>
          <a:p>
            <a:pPr marL="283210" marR="5080" algn="just">
              <a:lnSpc>
                <a:spcPct val="143300"/>
              </a:lnSpc>
              <a:spcBef>
                <a:spcPts val="5"/>
              </a:spcBef>
            </a:pPr>
            <a:r>
              <a:rPr sz="1200" spc="-5" dirty="0">
                <a:latin typeface="Times New Roman"/>
                <a:cs typeface="Times New Roman"/>
              </a:rPr>
              <a:t>Contoh</a:t>
            </a:r>
            <a:r>
              <a:rPr sz="1200" dirty="0">
                <a:latin typeface="Times New Roman"/>
                <a:cs typeface="Times New Roman"/>
              </a:rPr>
              <a:t> :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Delphy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method</a:t>
            </a:r>
            <a:r>
              <a:rPr sz="1200" dirty="0">
                <a:latin typeface="Times New Roman"/>
                <a:cs typeface="Times New Roman"/>
              </a:rPr>
              <a:t> →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peramalan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dibentuk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melalui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beberapa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tahapan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mencari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hasil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obyektif.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metode</a:t>
            </a:r>
            <a:r>
              <a:rPr sz="1200" dirty="0">
                <a:latin typeface="Times New Roman"/>
                <a:cs typeface="Times New Roman"/>
              </a:rPr>
              <a:t> ini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expertnya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diberikan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informasi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tambahan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sehingga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hasil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ramalan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berubah</a:t>
            </a:r>
            <a:endParaRPr sz="1200">
              <a:latin typeface="Times New Roman"/>
              <a:cs typeface="Times New Roman"/>
            </a:endParaRPr>
          </a:p>
          <a:p>
            <a:pPr marL="283210" marR="5080" algn="just">
              <a:lnSpc>
                <a:spcPct val="1433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karena informasi tersebut. Secara umum metode kualitatif lebih mudah dibuat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tetapi mempunyai</a:t>
            </a:r>
            <a:r>
              <a:rPr sz="1200" dirty="0">
                <a:latin typeface="Times New Roman"/>
                <a:cs typeface="Times New Roman"/>
              </a:rPr>
              <a:t> unsur </a:t>
            </a:r>
            <a:r>
              <a:rPr sz="1200" spc="-5" dirty="0">
                <a:latin typeface="Times New Roman"/>
                <a:cs typeface="Times New Roman"/>
              </a:rPr>
              <a:t>subyektifitas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tinggi.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1933" y="7552316"/>
            <a:ext cx="3003550" cy="55626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  <a:tabLst>
                <a:tab pos="282575" algn="l"/>
              </a:tabLst>
            </a:pPr>
            <a:r>
              <a:rPr sz="1200" b="1" dirty="0">
                <a:latin typeface="Times New Roman"/>
                <a:cs typeface="Times New Roman"/>
              </a:rPr>
              <a:t>B.	</a:t>
            </a:r>
            <a:r>
              <a:rPr sz="1200" b="1" spc="-5" dirty="0">
                <a:latin typeface="Times New Roman"/>
                <a:cs typeface="Times New Roman"/>
              </a:rPr>
              <a:t>MODEL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KUANTITATIF</a:t>
            </a:r>
            <a:endParaRPr sz="12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650"/>
              </a:spcBef>
            </a:pPr>
            <a:r>
              <a:rPr sz="1200" dirty="0">
                <a:latin typeface="Times New Roman"/>
                <a:cs typeface="Times New Roman"/>
              </a:rPr>
              <a:t>Unsur</a:t>
            </a:r>
            <a:r>
              <a:rPr sz="1200" spc="4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obyektifitas</a:t>
            </a:r>
            <a:r>
              <a:rPr sz="1200" spc="4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spc="4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tinggi</a:t>
            </a:r>
            <a:r>
              <a:rPr sz="1200" spc="4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91084" y="7899788"/>
            <a:ext cx="21196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spc="4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pendekatan</a:t>
            </a:r>
            <a:r>
              <a:rPr sz="1200" spc="4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teknis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1933" y="8161916"/>
            <a:ext cx="16040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(Mathematical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Approach)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2" y="980828"/>
            <a:ext cx="5278755" cy="449707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283210" indent="-270510" algn="just">
              <a:lnSpc>
                <a:spcPct val="100000"/>
              </a:lnSpc>
              <a:spcBef>
                <a:spcPts val="745"/>
              </a:spcBef>
              <a:buFont typeface="Wingdings"/>
              <a:buChar char=""/>
              <a:tabLst>
                <a:tab pos="283210" algn="l"/>
              </a:tabLst>
            </a:pPr>
            <a:r>
              <a:rPr sz="1200" b="1" i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Time</a:t>
            </a:r>
            <a:r>
              <a:rPr sz="1200" b="1" i="1" u="heavy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i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Series</a:t>
            </a:r>
            <a:endParaRPr sz="1200">
              <a:latin typeface="Times New Roman"/>
              <a:cs typeface="Times New Roman"/>
            </a:endParaRPr>
          </a:p>
          <a:p>
            <a:pPr marL="2413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Meramalkan </a:t>
            </a:r>
            <a:r>
              <a:rPr sz="1200" dirty="0">
                <a:latin typeface="Times New Roman"/>
                <a:cs typeface="Times New Roman"/>
              </a:rPr>
              <a:t>titik-titik </a:t>
            </a:r>
            <a:r>
              <a:rPr sz="1200" spc="-5" dirty="0">
                <a:latin typeface="Times New Roman"/>
                <a:cs typeface="Times New Roman"/>
              </a:rPr>
              <a:t>permintaan (mencari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sesuatu </a:t>
            </a:r>
            <a:r>
              <a:rPr sz="1200" dirty="0">
                <a:latin typeface="Times New Roman"/>
                <a:cs typeface="Times New Roman"/>
              </a:rPr>
              <a:t>fungsi </a:t>
            </a:r>
            <a:r>
              <a:rPr sz="1200" spc="-5" dirty="0">
                <a:latin typeface="Times New Roman"/>
                <a:cs typeface="Times New Roman"/>
              </a:rPr>
              <a:t>yang representatif)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terhadap data ataupun fakta yang ada </a:t>
            </a:r>
            <a:r>
              <a:rPr sz="1200" dirty="0">
                <a:latin typeface="Times New Roman"/>
                <a:cs typeface="Times New Roman"/>
              </a:rPr>
              <a:t>→ </a:t>
            </a:r>
            <a:r>
              <a:rPr sz="1200" spc="-5" dirty="0">
                <a:latin typeface="Times New Roman"/>
                <a:cs typeface="Times New Roman"/>
              </a:rPr>
              <a:t>demand hanya dipengaruhi oleh waktu </a:t>
            </a:r>
            <a:r>
              <a:rPr sz="1200" dirty="0">
                <a:latin typeface="Times New Roman"/>
                <a:cs typeface="Times New Roman"/>
              </a:rPr>
              <a:t>→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dt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 f(t).</a:t>
            </a:r>
            <a:endParaRPr sz="1200">
              <a:latin typeface="Times New Roman"/>
              <a:cs typeface="Times New Roman"/>
            </a:endParaRPr>
          </a:p>
          <a:p>
            <a:pPr marL="469900" lvl="1" indent="-228600" algn="just">
              <a:lnSpc>
                <a:spcPct val="100000"/>
              </a:lnSpc>
              <a:spcBef>
                <a:spcPts val="625"/>
              </a:spcBef>
              <a:buFont typeface="Wingdings"/>
              <a:buChar char=""/>
              <a:tabLst>
                <a:tab pos="469900" algn="l"/>
              </a:tabLst>
            </a:pPr>
            <a:r>
              <a:rPr sz="1200" b="1" dirty="0">
                <a:latin typeface="Times New Roman"/>
                <a:cs typeface="Times New Roman"/>
              </a:rPr>
              <a:t>Kausal</a:t>
            </a:r>
            <a:endParaRPr sz="1200">
              <a:latin typeface="Times New Roman"/>
              <a:cs typeface="Times New Roman"/>
            </a:endParaRPr>
          </a:p>
          <a:p>
            <a:pPr marL="2413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Meramalkan permintaan dengan tidak hanya memperhatikan waktu. Sebenarnya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demand </a:t>
            </a:r>
            <a:r>
              <a:rPr sz="1200" dirty="0">
                <a:latin typeface="Times New Roman"/>
                <a:cs typeface="Times New Roman"/>
              </a:rPr>
              <a:t>juga </a:t>
            </a:r>
            <a:r>
              <a:rPr sz="1200" spc="-5" dirty="0">
                <a:latin typeface="Times New Roman"/>
                <a:cs typeface="Times New Roman"/>
              </a:rPr>
              <a:t>dipengaruhi oleh faktor-faktor lain, seperti: harga </a:t>
            </a:r>
            <a:r>
              <a:rPr sz="1200" dirty="0">
                <a:latin typeface="Times New Roman"/>
                <a:cs typeface="Times New Roman"/>
              </a:rPr>
              <a:t>produk, </a:t>
            </a:r>
            <a:r>
              <a:rPr sz="1200" spc="-5" dirty="0">
                <a:latin typeface="Times New Roman"/>
                <a:cs typeface="Times New Roman"/>
              </a:rPr>
              <a:t>saluran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distribusi, promosi, pendapatan, jumlah penduduk,dll </a:t>
            </a:r>
            <a:r>
              <a:rPr sz="1200" dirty="0">
                <a:latin typeface="Times New Roman"/>
                <a:cs typeface="Times New Roman"/>
              </a:rPr>
              <a:t>-&gt;dt = f </a:t>
            </a:r>
            <a:r>
              <a:rPr sz="1200" spc="-5" dirty="0">
                <a:latin typeface="Times New Roman"/>
                <a:cs typeface="Times New Roman"/>
              </a:rPr>
              <a:t>(faktor penyebab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demand)</a:t>
            </a:r>
            <a:endParaRPr sz="1200">
              <a:latin typeface="Times New Roman"/>
              <a:cs typeface="Times New Roman"/>
            </a:endParaRPr>
          </a:p>
          <a:p>
            <a:pPr marL="241300" algn="just">
              <a:lnSpc>
                <a:spcPct val="100000"/>
              </a:lnSpc>
              <a:spcBef>
                <a:spcPts val="645"/>
              </a:spcBef>
            </a:pP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metode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diperlukan</a:t>
            </a:r>
            <a:r>
              <a:rPr sz="1200" dirty="0">
                <a:latin typeface="Times New Roman"/>
                <a:cs typeface="Times New Roman"/>
              </a:rPr>
              <a:t> :</a:t>
            </a:r>
            <a:endParaRPr sz="1200">
              <a:latin typeface="Times New Roman"/>
              <a:cs typeface="Times New Roman"/>
            </a:endParaRPr>
          </a:p>
          <a:p>
            <a:pPr marL="469900" indent="-276860" algn="just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Identifikasi variabel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relevan</a:t>
            </a:r>
            <a:endParaRPr sz="1200">
              <a:latin typeface="Times New Roman"/>
              <a:cs typeface="Times New Roman"/>
            </a:endParaRPr>
          </a:p>
          <a:p>
            <a:pPr marL="469900" indent="-276860" algn="just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Pencarian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fungsi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cocok</a:t>
            </a:r>
            <a:endParaRPr sz="1200">
              <a:latin typeface="Times New Roman"/>
              <a:cs typeface="Times New Roman"/>
            </a:endParaRPr>
          </a:p>
          <a:p>
            <a:pPr marL="469900" algn="just">
              <a:lnSpc>
                <a:spcPct val="100000"/>
              </a:lnSpc>
              <a:spcBef>
                <a:spcPts val="625"/>
              </a:spcBef>
            </a:pPr>
            <a:r>
              <a:rPr sz="1200" b="1" spc="-5" dirty="0">
                <a:latin typeface="Times New Roman"/>
                <a:cs typeface="Times New Roman"/>
              </a:rPr>
              <a:t>Kebaikan</a:t>
            </a:r>
            <a:r>
              <a:rPr sz="1200" spc="-5" dirty="0">
                <a:latin typeface="Times New Roman"/>
                <a:cs typeface="Times New Roman"/>
              </a:rPr>
              <a:t>:</a:t>
            </a:r>
            <a:r>
              <a:rPr sz="1200" spc="490" dirty="0">
                <a:latin typeface="Times New Roman"/>
                <a:cs typeface="Times New Roman"/>
              </a:rPr>
              <a:t> </a:t>
            </a:r>
            <a:r>
              <a:rPr sz="1200" spc="4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 </a:t>
            </a:r>
            <a:r>
              <a:rPr sz="1200" spc="-5" dirty="0">
                <a:latin typeface="Times New Roman"/>
                <a:cs typeface="Times New Roman"/>
              </a:rPr>
              <a:t>mempunyai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ketepatan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hasil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tinggi</a:t>
            </a:r>
            <a:endParaRPr sz="1200">
              <a:latin typeface="Times New Roman"/>
              <a:cs typeface="Times New Roman"/>
            </a:endParaRPr>
          </a:p>
          <a:p>
            <a:pPr marL="1472565" lvl="1" indent="-88900" algn="just">
              <a:lnSpc>
                <a:spcPct val="100000"/>
              </a:lnSpc>
              <a:spcBef>
                <a:spcPts val="645"/>
              </a:spcBef>
              <a:buChar char="-"/>
              <a:tabLst>
                <a:tab pos="1473200" algn="l"/>
              </a:tabLst>
            </a:pP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digunakan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peramalan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jangka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panjang</a:t>
            </a:r>
            <a:endParaRPr sz="1200">
              <a:latin typeface="Times New Roman"/>
              <a:cs typeface="Times New Roman"/>
            </a:endParaRPr>
          </a:p>
          <a:p>
            <a:pPr marL="469900" algn="just">
              <a:lnSpc>
                <a:spcPct val="100000"/>
              </a:lnSpc>
              <a:spcBef>
                <a:spcPts val="625"/>
              </a:spcBef>
            </a:pPr>
            <a:r>
              <a:rPr sz="1200" b="1" spc="-5" dirty="0">
                <a:latin typeface="Times New Roman"/>
                <a:cs typeface="Times New Roman"/>
              </a:rPr>
              <a:t>Kelemahan</a:t>
            </a:r>
            <a:r>
              <a:rPr sz="1200" spc="-5" dirty="0">
                <a:latin typeface="Times New Roman"/>
                <a:cs typeface="Times New Roman"/>
              </a:rPr>
              <a:t>:</a:t>
            </a:r>
            <a:r>
              <a:rPr sz="1200" spc="7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praktis,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membutuhkan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banyak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jenis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data</a:t>
            </a:r>
            <a:endParaRPr sz="1200">
              <a:latin typeface="Times New Roman"/>
              <a:cs typeface="Times New Roman"/>
            </a:endParaRPr>
          </a:p>
          <a:p>
            <a:pPr marL="1472565" lvl="1" indent="-88900" algn="just">
              <a:lnSpc>
                <a:spcPct val="100000"/>
              </a:lnSpc>
              <a:spcBef>
                <a:spcPts val="625"/>
              </a:spcBef>
              <a:buChar char="-"/>
              <a:tabLst>
                <a:tab pos="1473200" algn="l"/>
              </a:tabLst>
            </a:pP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lama</a:t>
            </a:r>
            <a:endParaRPr sz="1200">
              <a:latin typeface="Times New Roman"/>
              <a:cs typeface="Times New Roman"/>
            </a:endParaRPr>
          </a:p>
          <a:p>
            <a:pPr marL="1472565" lvl="1" indent="-88900" algn="just">
              <a:lnSpc>
                <a:spcPct val="100000"/>
              </a:lnSpc>
              <a:spcBef>
                <a:spcPts val="625"/>
              </a:spcBef>
              <a:buChar char="-"/>
              <a:tabLst>
                <a:tab pos="1473200" algn="l"/>
              </a:tabLst>
            </a:pPr>
            <a:r>
              <a:rPr sz="1200" spc="-5" dirty="0">
                <a:latin typeface="Times New Roman"/>
                <a:cs typeface="Times New Roman"/>
              </a:rPr>
              <a:t>mahal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4985" y="5580518"/>
            <a:ext cx="5229224" cy="2737505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28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1063124"/>
            <a:ext cx="5278755" cy="4679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KATA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PENGANTAR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800"/>
              </a:lnSpc>
            </a:pPr>
            <a:r>
              <a:rPr sz="1200" spc="-5" dirty="0">
                <a:latin typeface="Times New Roman"/>
                <a:cs typeface="Times New Roman"/>
              </a:rPr>
              <a:t>Puji dan </a:t>
            </a:r>
            <a:r>
              <a:rPr sz="1200" dirty="0">
                <a:latin typeface="Times New Roman"/>
                <a:cs typeface="Times New Roman"/>
              </a:rPr>
              <a:t>Syukur di </a:t>
            </a:r>
            <a:r>
              <a:rPr sz="1200" spc="-5" dirty="0">
                <a:latin typeface="Times New Roman"/>
                <a:cs typeface="Times New Roman"/>
              </a:rPr>
              <a:t>panjatkan kepada Tuhan Yang Maha Esa, atas kasih 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rahmat-Nya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membantu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penyelesaian</a:t>
            </a:r>
            <a:r>
              <a:rPr sz="1200" dirty="0">
                <a:latin typeface="Times New Roman"/>
                <a:cs typeface="Times New Roman"/>
              </a:rPr>
              <a:t> modul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mata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kuliah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 Operasional.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dalam tulisan ini, disajikan </a:t>
            </a:r>
            <a:r>
              <a:rPr sz="1200" dirty="0">
                <a:latin typeface="Times New Roman"/>
                <a:cs typeface="Times New Roman"/>
              </a:rPr>
              <a:t>pokok-pokok </a:t>
            </a:r>
            <a:r>
              <a:rPr sz="1200" spc="-5" dirty="0">
                <a:latin typeface="Times New Roman"/>
                <a:cs typeface="Times New Roman"/>
              </a:rPr>
              <a:t>bahasan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terdiri atas sepuluh </a:t>
            </a:r>
            <a:r>
              <a:rPr sz="1200" dirty="0">
                <a:latin typeface="Times New Roman"/>
                <a:cs typeface="Times New Roman"/>
              </a:rPr>
              <a:t>10 Pokok </a:t>
            </a:r>
            <a:r>
              <a:rPr sz="1200" spc="-5" dirty="0">
                <a:latin typeface="Times New Roman"/>
                <a:cs typeface="Times New Roman"/>
              </a:rPr>
              <a:t>Bahasan yang disusun sebagai bahan penuntun atau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pegangan mahasiswa </a:t>
            </a:r>
            <a:r>
              <a:rPr sz="1200" dirty="0">
                <a:latin typeface="Times New Roman"/>
                <a:cs typeface="Times New Roman"/>
              </a:rPr>
              <a:t>di lingkup </a:t>
            </a:r>
            <a:r>
              <a:rPr sz="1200" spc="-5" dirty="0">
                <a:latin typeface="Times New Roman"/>
                <a:cs typeface="Times New Roman"/>
              </a:rPr>
              <a:t>Jurusan Manajemen, Fakultas Ekonomi Universitas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Suyadarman dengan materi yang telah disesuaikan </a:t>
            </a:r>
            <a:r>
              <a:rPr sz="1200" dirty="0">
                <a:latin typeface="Times New Roman"/>
                <a:cs typeface="Times New Roman"/>
              </a:rPr>
              <a:t>khususnya </a:t>
            </a:r>
            <a:r>
              <a:rPr sz="1200" spc="-5" dirty="0">
                <a:latin typeface="Times New Roman"/>
                <a:cs typeface="Times New Roman"/>
              </a:rPr>
              <a:t>mata kuliah manajemen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operasional.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Harapan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penyusun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bahwa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modul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membantu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para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mahasiswa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 </a:t>
            </a:r>
            <a:r>
              <a:rPr sz="1200" spc="-5" dirty="0">
                <a:latin typeface="Times New Roman"/>
                <a:cs typeface="Times New Roman"/>
              </a:rPr>
              <a:t>pengajar dalam kegiatan perkuliahan. </a:t>
            </a:r>
            <a:r>
              <a:rPr sz="1200" dirty="0">
                <a:latin typeface="Times New Roman"/>
                <a:cs typeface="Times New Roman"/>
              </a:rPr>
              <a:t>Modul ini </a:t>
            </a:r>
            <a:r>
              <a:rPr sz="1200" spc="-5" dirty="0">
                <a:latin typeface="Times New Roman"/>
                <a:cs typeface="Times New Roman"/>
              </a:rPr>
              <a:t>merangkum materi manajemen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serta</a:t>
            </a:r>
            <a:r>
              <a:rPr sz="1200" dirty="0">
                <a:latin typeface="Times New Roman"/>
                <a:cs typeface="Times New Roman"/>
              </a:rPr>
              <a:t> di </a:t>
            </a:r>
            <a:r>
              <a:rPr sz="1200" spc="-5" dirty="0">
                <a:latin typeface="Times New Roman"/>
                <a:cs typeface="Times New Roman"/>
              </a:rPr>
              <a:t>lengkapi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latihan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soal-soal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praktek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lapangan.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4000"/>
              </a:lnSpc>
            </a:pPr>
            <a:r>
              <a:rPr sz="1200" spc="-5" dirty="0">
                <a:latin typeface="Times New Roman"/>
                <a:cs typeface="Times New Roman"/>
              </a:rPr>
              <a:t>Ucapan terimah kasih disampaikan kepada semua pihak yang telah banyak membantu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mengarahkan dalam penyusunan </a:t>
            </a:r>
            <a:r>
              <a:rPr sz="1200" dirty="0">
                <a:latin typeface="Times New Roman"/>
                <a:cs typeface="Times New Roman"/>
              </a:rPr>
              <a:t>modul . </a:t>
            </a:r>
            <a:r>
              <a:rPr sz="1200" spc="-5" dirty="0">
                <a:latin typeface="Times New Roman"/>
                <a:cs typeface="Times New Roman"/>
              </a:rPr>
              <a:t>Disadari bahwa dengan kekurangan 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keterbatasan yang dimiliki penulis, walaupun telah dikerahkan segala kemampuan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 lebih teliti, tetapi masih dirasakan banyak kekurangtepatan, oleh karena </a:t>
            </a:r>
            <a:r>
              <a:rPr sz="1200" dirty="0">
                <a:latin typeface="Times New Roman"/>
                <a:cs typeface="Times New Roman"/>
              </a:rPr>
              <a:t>itu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penulis mengharapkan kritik dan saran yang membangun agar tulisan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bermanfaat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bagi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membutuhkan.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18376" y="6320924"/>
            <a:ext cx="4953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Jakarta,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78503" y="6241676"/>
            <a:ext cx="732155" cy="54991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720"/>
              </a:spcBef>
            </a:pPr>
            <a:r>
              <a:rPr sz="1200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 2020</a:t>
            </a:r>
            <a:endParaRPr sz="12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Penulis,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67228" y="7372484"/>
            <a:ext cx="22434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Vera Sylvia Saragi, </a:t>
            </a:r>
            <a:r>
              <a:rPr sz="1200" b="1" dirty="0">
                <a:latin typeface="Times New Roman"/>
                <a:cs typeface="Times New Roman"/>
              </a:rPr>
              <a:t>SP,</a:t>
            </a:r>
            <a:r>
              <a:rPr sz="1200" b="1" spc="-5" dirty="0">
                <a:latin typeface="Times New Roman"/>
                <a:cs typeface="Times New Roman"/>
              </a:rPr>
              <a:t> MP, MBA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23939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200" b="1" spc="-5" dirty="0">
                <a:latin typeface="Times New Roman"/>
                <a:cs typeface="Times New Roman"/>
              </a:rPr>
              <a:t>METODE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FORECASTING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(PERAMALAN)</a:t>
            </a:r>
            <a:endParaRPr sz="1200">
              <a:latin typeface="Times New Roman"/>
              <a:cs typeface="Times New Roman"/>
            </a:endParaRPr>
          </a:p>
          <a:p>
            <a:pPr marL="283210" indent="-270510" algn="just">
              <a:lnSpc>
                <a:spcPct val="100000"/>
              </a:lnSpc>
              <a:spcBef>
                <a:spcPts val="650"/>
              </a:spcBef>
              <a:buAutoNum type="alphaLcPeriod"/>
              <a:tabLst>
                <a:tab pos="28321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Naive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Approach</a:t>
            </a:r>
            <a:endParaRPr sz="1200">
              <a:latin typeface="Times New Roman"/>
              <a:cs typeface="Times New Roman"/>
            </a:endParaRPr>
          </a:p>
          <a:p>
            <a:pPr marL="283210" marR="508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Pendekatan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naïve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metode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peramalan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mengasumsikan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permintaan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antara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priode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sama.</a:t>
            </a:r>
            <a:r>
              <a:rPr sz="1200" dirty="0">
                <a:latin typeface="Times New Roman"/>
                <a:cs typeface="Times New Roman"/>
              </a:rPr>
              <a:t> Mis: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Penjualan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bulan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Mei</a:t>
            </a:r>
            <a:r>
              <a:rPr sz="1200" dirty="0">
                <a:latin typeface="Times New Roman"/>
                <a:cs typeface="Times New Roman"/>
              </a:rPr>
              <a:t> 48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unit,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sama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penjualan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bulan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Juli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48, </a:t>
            </a:r>
            <a:r>
              <a:rPr sz="1200" spc="-5" dirty="0">
                <a:latin typeface="Times New Roman"/>
                <a:cs typeface="Times New Roman"/>
              </a:rPr>
              <a:t>keuntungannya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cost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effective </a:t>
            </a:r>
            <a:r>
              <a:rPr sz="1200" i="1" dirty="0">
                <a:latin typeface="Times New Roman"/>
                <a:cs typeface="Times New Roman"/>
              </a:rPr>
              <a:t>&amp;</a:t>
            </a:r>
            <a:r>
              <a:rPr sz="1200" i="1" spc="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efficient</a:t>
            </a:r>
            <a:endParaRPr sz="1200">
              <a:latin typeface="Times New Roman"/>
              <a:cs typeface="Times New Roman"/>
            </a:endParaRPr>
          </a:p>
          <a:p>
            <a:pPr marL="283210" indent="-270510" algn="just">
              <a:lnSpc>
                <a:spcPct val="100000"/>
              </a:lnSpc>
              <a:spcBef>
                <a:spcPts val="650"/>
              </a:spcBef>
              <a:buAutoNum type="alphaLcPeriod" startAt="2"/>
              <a:tabLst>
                <a:tab pos="28321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Moving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Average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Method</a:t>
            </a:r>
            <a:endParaRPr sz="1200">
              <a:latin typeface="Times New Roman"/>
              <a:cs typeface="Times New Roman"/>
            </a:endParaRPr>
          </a:p>
          <a:p>
            <a:pPr marL="283210" marR="508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Moving Average adalah metode peramalan rata-rata bergerak sederhana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dianggap mampu menghilangkan pengaruh fluktuatif random dalam peramalan,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formulasi</a:t>
            </a:r>
            <a:r>
              <a:rPr sz="1200" dirty="0">
                <a:latin typeface="Times New Roman"/>
                <a:cs typeface="Times New Roman"/>
              </a:rPr>
              <a:t> 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75393" y="3422276"/>
            <a:ext cx="2659380" cy="324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7515">
              <a:lnSpc>
                <a:spcPts val="1175"/>
              </a:lnSpc>
              <a:spcBef>
                <a:spcPts val="100"/>
              </a:spcBef>
            </a:pPr>
            <a:r>
              <a:rPr sz="1800" baseline="2314" dirty="0">
                <a:latin typeface="Cambria Math"/>
                <a:cs typeface="Cambria Math"/>
              </a:rPr>
              <a:t>∑</a:t>
            </a:r>
            <a:r>
              <a:rPr sz="1800" spc="-97" baseline="2314" dirty="0">
                <a:latin typeface="Cambria Math"/>
                <a:cs typeface="Cambria Math"/>
              </a:rPr>
              <a:t> </a:t>
            </a:r>
            <a:r>
              <a:rPr sz="1200" spc="-5" dirty="0">
                <a:latin typeface="Cambria Math"/>
                <a:cs typeface="Cambria Math"/>
              </a:rPr>
              <a:t>𝐷𝑒𝑚𝑎𝑛𝑑</a:t>
            </a:r>
            <a:r>
              <a:rPr sz="1200" spc="3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𝑖𝑛</a:t>
            </a:r>
            <a:r>
              <a:rPr sz="1200" spc="10" dirty="0">
                <a:latin typeface="Cambria Math"/>
                <a:cs typeface="Cambria Math"/>
              </a:rPr>
              <a:t> </a:t>
            </a:r>
            <a:r>
              <a:rPr sz="1200" spc="-5" dirty="0">
                <a:latin typeface="Cambria Math"/>
                <a:cs typeface="Cambria Math"/>
              </a:rPr>
              <a:t>𝑃𝑟𝑒𝑣𝑖𝑜𝑢𝑠</a:t>
            </a:r>
            <a:r>
              <a:rPr sz="1200" spc="2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𝑛</a:t>
            </a:r>
            <a:r>
              <a:rPr sz="1200" spc="1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𝑝𝑒𝑟𝑖𝑜𝑑𝑠</a:t>
            </a:r>
            <a:endParaRPr sz="1200">
              <a:latin typeface="Cambria Math"/>
              <a:cs typeface="Cambria Math"/>
            </a:endParaRPr>
          </a:p>
          <a:p>
            <a:pPr marL="12700">
              <a:lnSpc>
                <a:spcPts val="1175"/>
              </a:lnSpc>
            </a:pPr>
            <a:r>
              <a:rPr sz="1200" dirty="0">
                <a:latin typeface="Cambria Math"/>
                <a:cs typeface="Cambria Math"/>
              </a:rPr>
              <a:t>𝑀𝐴</a:t>
            </a:r>
            <a:r>
              <a:rPr sz="1200" spc="3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=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61956" y="3638684"/>
            <a:ext cx="1130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mbria Math"/>
                <a:cs typeface="Cambria Math"/>
              </a:rPr>
              <a:t>𝑛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313056" y="3654432"/>
            <a:ext cx="2209800" cy="9525"/>
          </a:xfrm>
          <a:custGeom>
            <a:avLst/>
            <a:gdLst/>
            <a:ahLst/>
            <a:cxnLst/>
            <a:rect l="l" t="t" r="r" b="b"/>
            <a:pathLst>
              <a:path w="2209800" h="9525">
                <a:moveTo>
                  <a:pt x="2209800" y="0"/>
                </a:moveTo>
                <a:lnTo>
                  <a:pt x="0" y="0"/>
                </a:lnTo>
                <a:lnTo>
                  <a:pt x="0" y="9144"/>
                </a:lnTo>
                <a:lnTo>
                  <a:pt x="2209800" y="9144"/>
                </a:lnTo>
                <a:lnTo>
                  <a:pt x="22098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702444" y="4056260"/>
            <a:ext cx="5008245" cy="549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33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Contoh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Jika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sebuah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diminta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pemilik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meramalkan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penjulan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selama tahun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2007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782960" y="4684656"/>
          <a:ext cx="4919980" cy="368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3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3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04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3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3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67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9832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Tahun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2002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2003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2004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2005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2006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Penjualan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4000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6000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5000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3000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7000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1702444" y="5293748"/>
            <a:ext cx="863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Penyelesaian: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683244" y="5554226"/>
            <a:ext cx="5164455" cy="1914525"/>
            <a:chOff x="1683244" y="5554226"/>
            <a:chExt cx="5164455" cy="1914525"/>
          </a:xfrm>
        </p:grpSpPr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83244" y="5554226"/>
              <a:ext cx="2601616" cy="1914522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18185" y="5563793"/>
              <a:ext cx="2628910" cy="1904955"/>
            </a:xfrm>
            <a:prstGeom prst="rect">
              <a:avLst/>
            </a:prstGeom>
          </p:spPr>
        </p:pic>
      </p:grpSp>
      <p:grpSp>
        <p:nvGrpSpPr>
          <p:cNvPr id="12" name="object 12"/>
          <p:cNvGrpSpPr/>
          <p:nvPr/>
        </p:nvGrpSpPr>
        <p:grpSpPr>
          <a:xfrm>
            <a:off x="1760099" y="7537129"/>
            <a:ext cx="4778375" cy="2295525"/>
            <a:chOff x="1760099" y="7537129"/>
            <a:chExt cx="4778375" cy="2295525"/>
          </a:xfrm>
        </p:grpSpPr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60099" y="7537129"/>
              <a:ext cx="2538716" cy="2133598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56285" y="7537131"/>
              <a:ext cx="2281670" cy="2295521"/>
            </a:xfrm>
            <a:prstGeom prst="rect">
              <a:avLst/>
            </a:prstGeom>
          </p:spPr>
        </p:pic>
      </p:grp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29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134239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83210" marR="5080" indent="-270510">
              <a:lnSpc>
                <a:spcPct val="143800"/>
              </a:lnSpc>
              <a:spcBef>
                <a:spcPts val="114"/>
              </a:spcBef>
              <a:tabLst>
                <a:tab pos="28257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c.	Weighted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Moving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Average Method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(Metode </a:t>
            </a:r>
            <a:r>
              <a:rPr sz="1200" b="1" dirty="0">
                <a:latin typeface="Times New Roman"/>
                <a:cs typeface="Times New Roman"/>
              </a:rPr>
              <a:t>Rata-Rata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Tertimbang) 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Weighted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Moving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Average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Method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metode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perhitungan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sama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rata-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rata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bergerak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sederhana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namun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diperlukan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adanya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koefisien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penimbang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digunakan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apabila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terjadi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trend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data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lalu.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Koefisien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penimbangnya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berdasarkan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 intuisi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besaran</a:t>
            </a:r>
            <a:r>
              <a:rPr sz="1200" dirty="0">
                <a:latin typeface="Times New Roman"/>
                <a:cs typeface="Times New Roman"/>
              </a:rPr>
              <a:t> : 0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≤CW≥1,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rumus: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49558" y="2373764"/>
            <a:ext cx="3714115" cy="324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2295">
              <a:lnSpc>
                <a:spcPts val="1175"/>
              </a:lnSpc>
              <a:spcBef>
                <a:spcPts val="100"/>
              </a:spcBef>
            </a:pPr>
            <a:r>
              <a:rPr sz="1800" baseline="2314" dirty="0">
                <a:latin typeface="Cambria Math"/>
                <a:cs typeface="Cambria Math"/>
              </a:rPr>
              <a:t>∑(</a:t>
            </a:r>
            <a:r>
              <a:rPr sz="1200" dirty="0">
                <a:latin typeface="Cambria Math"/>
                <a:cs typeface="Cambria Math"/>
              </a:rPr>
              <a:t>𝑊𝑒𝑖𝑔ℎ𝑡</a:t>
            </a:r>
            <a:r>
              <a:rPr sz="1200" spc="1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𝑓𝑜𝑟</a:t>
            </a:r>
            <a:r>
              <a:rPr sz="1200" spc="1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𝑝𝑒𝑟𝑖𝑜𝑑</a:t>
            </a:r>
            <a:r>
              <a:rPr sz="1200" spc="2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𝑛</a:t>
            </a:r>
            <a:r>
              <a:rPr sz="1800" baseline="2314" dirty="0">
                <a:latin typeface="Cambria Math"/>
                <a:cs typeface="Cambria Math"/>
              </a:rPr>
              <a:t>)</a:t>
            </a:r>
            <a:r>
              <a:rPr sz="1200" dirty="0">
                <a:latin typeface="Cambria Math"/>
                <a:cs typeface="Cambria Math"/>
              </a:rPr>
              <a:t>(𝐷𝑒𝑚𝑎𝑛𝑑</a:t>
            </a:r>
            <a:r>
              <a:rPr sz="1200" spc="2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𝑖𝑛</a:t>
            </a:r>
            <a:r>
              <a:rPr sz="1200" spc="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𝑝𝑒𝑟𝑖𝑜𝑑</a:t>
            </a:r>
            <a:r>
              <a:rPr sz="1200" spc="25" dirty="0">
                <a:latin typeface="Cambria Math"/>
                <a:cs typeface="Cambria Math"/>
              </a:rPr>
              <a:t> </a:t>
            </a:r>
            <a:r>
              <a:rPr sz="1200" spc="10" dirty="0">
                <a:latin typeface="Cambria Math"/>
                <a:cs typeface="Cambria Math"/>
              </a:rPr>
              <a:t>𝑛)</a:t>
            </a:r>
            <a:endParaRPr sz="1200">
              <a:latin typeface="Cambria Math"/>
              <a:cs typeface="Cambria Math"/>
            </a:endParaRPr>
          </a:p>
          <a:p>
            <a:pPr marL="12700">
              <a:lnSpc>
                <a:spcPts val="1175"/>
              </a:lnSpc>
            </a:pPr>
            <a:r>
              <a:rPr sz="1200" dirty="0">
                <a:latin typeface="Cambria Math"/>
                <a:cs typeface="Cambria Math"/>
              </a:rPr>
              <a:t>𝑊𝑀𝐴</a:t>
            </a:r>
            <a:r>
              <a:rPr sz="1200" spc="3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=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23316" y="2590172"/>
            <a:ext cx="7353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aseline="2314" dirty="0">
                <a:latin typeface="Cambria Math"/>
                <a:cs typeface="Cambria Math"/>
              </a:rPr>
              <a:t>∑</a:t>
            </a:r>
            <a:r>
              <a:rPr sz="1800" spc="-104" baseline="2314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𝑊𝑒𝑖𝑔ℎ𝑡𝑠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932056" y="2605920"/>
            <a:ext cx="3118485" cy="9525"/>
          </a:xfrm>
          <a:custGeom>
            <a:avLst/>
            <a:gdLst/>
            <a:ahLst/>
            <a:cxnLst/>
            <a:rect l="l" t="t" r="r" b="b"/>
            <a:pathLst>
              <a:path w="3118485" h="9525">
                <a:moveTo>
                  <a:pt x="3118104" y="0"/>
                </a:moveTo>
                <a:lnTo>
                  <a:pt x="0" y="0"/>
                </a:lnTo>
                <a:lnTo>
                  <a:pt x="0" y="9144"/>
                </a:lnTo>
                <a:lnTo>
                  <a:pt x="3118104" y="9144"/>
                </a:lnTo>
                <a:lnTo>
                  <a:pt x="311810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702444" y="3038228"/>
            <a:ext cx="5008245" cy="549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33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Contoh: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Berdasarkan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data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sebelumnya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diminta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menghitung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WMA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angka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penimbang/bobot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masing-masing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berturut-turut: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0,2; 0,3;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0,2;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0,1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0,2.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37881" y="3855092"/>
            <a:ext cx="1098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mbria Math"/>
                <a:cs typeface="Cambria Math"/>
              </a:rPr>
              <a:t>1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548008" y="3870840"/>
            <a:ext cx="3487420" cy="9525"/>
          </a:xfrm>
          <a:custGeom>
            <a:avLst/>
            <a:gdLst/>
            <a:ahLst/>
            <a:cxnLst/>
            <a:rect l="l" t="t" r="r" b="b"/>
            <a:pathLst>
              <a:path w="3487420" h="9525">
                <a:moveTo>
                  <a:pt x="3486912" y="0"/>
                </a:moveTo>
                <a:lnTo>
                  <a:pt x="0" y="0"/>
                </a:lnTo>
                <a:lnTo>
                  <a:pt x="0" y="9144"/>
                </a:lnTo>
                <a:lnTo>
                  <a:pt x="3486912" y="9144"/>
                </a:lnTo>
                <a:lnTo>
                  <a:pt x="348691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965321" y="3638684"/>
            <a:ext cx="4483100" cy="324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2085" algn="ctr">
              <a:lnSpc>
                <a:spcPts val="1175"/>
              </a:lnSpc>
              <a:spcBef>
                <a:spcPts val="100"/>
              </a:spcBef>
            </a:pPr>
            <a:r>
              <a:rPr sz="1800" baseline="2314" dirty="0">
                <a:latin typeface="Cambria Math"/>
                <a:cs typeface="Cambria Math"/>
              </a:rPr>
              <a:t>(</a:t>
            </a:r>
            <a:r>
              <a:rPr sz="1200" dirty="0">
                <a:latin typeface="Cambria Math"/>
                <a:cs typeface="Cambria Math"/>
              </a:rPr>
              <a:t>4</a:t>
            </a:r>
            <a:r>
              <a:rPr sz="1200" spc="-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∗ 0.2</a:t>
            </a:r>
            <a:r>
              <a:rPr sz="1800" baseline="2314" dirty="0">
                <a:latin typeface="Cambria Math"/>
                <a:cs typeface="Cambria Math"/>
              </a:rPr>
              <a:t>)</a:t>
            </a:r>
            <a:r>
              <a:rPr sz="1800" spc="-15" baseline="2314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+ </a:t>
            </a:r>
            <a:r>
              <a:rPr sz="1800" baseline="2314" dirty="0">
                <a:latin typeface="Cambria Math"/>
                <a:cs typeface="Cambria Math"/>
              </a:rPr>
              <a:t>(</a:t>
            </a:r>
            <a:r>
              <a:rPr sz="1200" dirty="0">
                <a:latin typeface="Cambria Math"/>
                <a:cs typeface="Cambria Math"/>
              </a:rPr>
              <a:t>6</a:t>
            </a:r>
            <a:r>
              <a:rPr sz="1200" spc="-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∗ 0.3</a:t>
            </a:r>
            <a:r>
              <a:rPr sz="1800" baseline="2314" dirty="0">
                <a:latin typeface="Cambria Math"/>
                <a:cs typeface="Cambria Math"/>
              </a:rPr>
              <a:t>)</a:t>
            </a:r>
            <a:r>
              <a:rPr sz="1800" spc="-15" baseline="2314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+ </a:t>
            </a:r>
            <a:r>
              <a:rPr sz="1800" spc="-7" baseline="2314" dirty="0">
                <a:latin typeface="Cambria Math"/>
                <a:cs typeface="Cambria Math"/>
              </a:rPr>
              <a:t>(</a:t>
            </a:r>
            <a:r>
              <a:rPr sz="1200" spc="-5" dirty="0">
                <a:latin typeface="Cambria Math"/>
                <a:cs typeface="Cambria Math"/>
              </a:rPr>
              <a:t>5</a:t>
            </a:r>
            <a:r>
              <a:rPr sz="1200" dirty="0">
                <a:latin typeface="Cambria Math"/>
                <a:cs typeface="Cambria Math"/>
              </a:rPr>
              <a:t> ∗</a:t>
            </a:r>
            <a:r>
              <a:rPr sz="1200" spc="-5" dirty="0">
                <a:latin typeface="Cambria Math"/>
                <a:cs typeface="Cambria Math"/>
              </a:rPr>
              <a:t> 0.2</a:t>
            </a:r>
            <a:r>
              <a:rPr sz="1800" spc="-7" baseline="2314" dirty="0">
                <a:latin typeface="Cambria Math"/>
                <a:cs typeface="Cambria Math"/>
              </a:rPr>
              <a:t>)</a:t>
            </a:r>
            <a:r>
              <a:rPr sz="1800" spc="7" baseline="2314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+</a:t>
            </a:r>
            <a:r>
              <a:rPr sz="1200" spc="10" dirty="0">
                <a:latin typeface="Cambria Math"/>
                <a:cs typeface="Cambria Math"/>
              </a:rPr>
              <a:t> </a:t>
            </a:r>
            <a:r>
              <a:rPr sz="1800" spc="-7" baseline="2314" dirty="0">
                <a:latin typeface="Cambria Math"/>
                <a:cs typeface="Cambria Math"/>
              </a:rPr>
              <a:t>(</a:t>
            </a:r>
            <a:r>
              <a:rPr sz="1200" spc="-5" dirty="0">
                <a:latin typeface="Cambria Math"/>
                <a:cs typeface="Cambria Math"/>
              </a:rPr>
              <a:t>3 </a:t>
            </a:r>
            <a:r>
              <a:rPr sz="1200" dirty="0">
                <a:latin typeface="Cambria Math"/>
                <a:cs typeface="Cambria Math"/>
              </a:rPr>
              <a:t>∗ </a:t>
            </a:r>
            <a:r>
              <a:rPr sz="1200" spc="-5" dirty="0">
                <a:latin typeface="Cambria Math"/>
                <a:cs typeface="Cambria Math"/>
              </a:rPr>
              <a:t>0.1</a:t>
            </a:r>
            <a:r>
              <a:rPr sz="1800" spc="-7" baseline="2314" dirty="0">
                <a:latin typeface="Cambria Math"/>
                <a:cs typeface="Cambria Math"/>
              </a:rPr>
              <a:t>) </a:t>
            </a:r>
            <a:r>
              <a:rPr sz="1200" dirty="0">
                <a:latin typeface="Cambria Math"/>
                <a:cs typeface="Cambria Math"/>
              </a:rPr>
              <a:t>+</a:t>
            </a:r>
            <a:r>
              <a:rPr sz="1200" spc="-10" dirty="0">
                <a:latin typeface="Cambria Math"/>
                <a:cs typeface="Cambria Math"/>
              </a:rPr>
              <a:t> </a:t>
            </a:r>
            <a:r>
              <a:rPr sz="1800" baseline="2314" dirty="0">
                <a:latin typeface="Cambria Math"/>
                <a:cs typeface="Cambria Math"/>
              </a:rPr>
              <a:t>(</a:t>
            </a:r>
            <a:r>
              <a:rPr sz="1200" dirty="0">
                <a:latin typeface="Cambria Math"/>
                <a:cs typeface="Cambria Math"/>
              </a:rPr>
              <a:t>7 ∗</a:t>
            </a:r>
            <a:r>
              <a:rPr sz="1200" spc="-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0.2</a:t>
            </a:r>
            <a:r>
              <a:rPr sz="1800" baseline="2314" dirty="0">
                <a:latin typeface="Cambria Math"/>
                <a:cs typeface="Cambria Math"/>
              </a:rPr>
              <a:t>)</a:t>
            </a:r>
            <a:endParaRPr sz="1800" baseline="2314">
              <a:latin typeface="Cambria Math"/>
              <a:cs typeface="Cambria Math"/>
            </a:endParaRPr>
          </a:p>
          <a:p>
            <a:pPr algn="ctr">
              <a:lnSpc>
                <a:spcPts val="1175"/>
              </a:lnSpc>
              <a:tabLst>
                <a:tab pos="4100195" algn="l"/>
              </a:tabLst>
            </a:pPr>
            <a:r>
              <a:rPr sz="1200" dirty="0">
                <a:latin typeface="Cambria Math"/>
                <a:cs typeface="Cambria Math"/>
              </a:rPr>
              <a:t>𝑊𝑀𝐴</a:t>
            </a:r>
            <a:r>
              <a:rPr sz="1200" spc="8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=	= 5,3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30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393833" y="4007492"/>
            <a:ext cx="5367655" cy="346710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725"/>
              </a:spcBef>
              <a:tabLst>
                <a:tab pos="320675" algn="l"/>
              </a:tabLst>
            </a:pPr>
            <a:r>
              <a:rPr sz="1200" b="1" dirty="0">
                <a:latin typeface="Times New Roman"/>
                <a:cs typeface="Times New Roman"/>
              </a:rPr>
              <a:t>d.	</a:t>
            </a:r>
            <a:r>
              <a:rPr sz="1200" b="1" spc="-5" dirty="0">
                <a:latin typeface="Times New Roman"/>
                <a:cs typeface="Times New Roman"/>
              </a:rPr>
              <a:t>Exponential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Smoothing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Method</a:t>
            </a:r>
            <a:endParaRPr sz="1200">
              <a:latin typeface="Times New Roman"/>
              <a:cs typeface="Times New Roman"/>
            </a:endParaRPr>
          </a:p>
          <a:p>
            <a:pPr marL="321310" marR="55880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Metode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Exponential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Smoothing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Method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metode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rata-rata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bergerak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memberikan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bobot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kuat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data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terakhir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endParaRPr sz="1200">
              <a:latin typeface="Times New Roman"/>
              <a:cs typeface="Times New Roman"/>
            </a:endParaRPr>
          </a:p>
          <a:p>
            <a:pPr marL="321310">
              <a:lnSpc>
                <a:spcPct val="100000"/>
              </a:lnSpc>
              <a:spcBef>
                <a:spcPts val="645"/>
              </a:spcBef>
            </a:pP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awal.</a:t>
            </a:r>
            <a:endParaRPr sz="1200">
              <a:latin typeface="Times New Roman"/>
              <a:cs typeface="Times New Roman"/>
            </a:endParaRPr>
          </a:p>
          <a:p>
            <a:pPr marL="250825" algn="ctr">
              <a:lnSpc>
                <a:spcPct val="100000"/>
              </a:lnSpc>
              <a:spcBef>
                <a:spcPts val="650"/>
              </a:spcBef>
            </a:pPr>
            <a:r>
              <a:rPr sz="1200" spc="-55" dirty="0">
                <a:latin typeface="Cambria Math"/>
                <a:cs typeface="Cambria Math"/>
              </a:rPr>
              <a:t>𝐹</a:t>
            </a:r>
            <a:r>
              <a:rPr sz="1275" spc="-82" baseline="-16339" dirty="0">
                <a:latin typeface="Cambria Math"/>
                <a:cs typeface="Cambria Math"/>
              </a:rPr>
              <a:t>𝑡</a:t>
            </a:r>
            <a:r>
              <a:rPr sz="1275" spc="-60" baseline="-16339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=</a:t>
            </a:r>
            <a:r>
              <a:rPr sz="1200" spc="60" dirty="0">
                <a:latin typeface="Cambria Math"/>
                <a:cs typeface="Cambria Math"/>
              </a:rPr>
              <a:t> </a:t>
            </a:r>
            <a:r>
              <a:rPr sz="1200" spc="45" dirty="0">
                <a:latin typeface="Cambria Math"/>
                <a:cs typeface="Cambria Math"/>
              </a:rPr>
              <a:t>𝛼𝐴</a:t>
            </a:r>
            <a:r>
              <a:rPr sz="1275" spc="67" baseline="-16339" dirty="0">
                <a:latin typeface="Cambria Math"/>
                <a:cs typeface="Cambria Math"/>
              </a:rPr>
              <a:t>𝑡–K</a:t>
            </a:r>
            <a:r>
              <a:rPr sz="1275" spc="195" baseline="-16339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+</a:t>
            </a:r>
            <a:r>
              <a:rPr sz="1200" spc="-5" dirty="0">
                <a:latin typeface="Cambria Math"/>
                <a:cs typeface="Cambria Math"/>
              </a:rPr>
              <a:t> </a:t>
            </a:r>
            <a:r>
              <a:rPr sz="1200" spc="10" dirty="0">
                <a:latin typeface="Cambria Math"/>
                <a:cs typeface="Cambria Math"/>
              </a:rPr>
              <a:t>𝛼</a:t>
            </a:r>
            <a:r>
              <a:rPr sz="1800" spc="15" baseline="2314" dirty="0">
                <a:latin typeface="Cambria Math"/>
                <a:cs typeface="Cambria Math"/>
              </a:rPr>
              <a:t>(</a:t>
            </a:r>
            <a:r>
              <a:rPr sz="1200" spc="10" dirty="0">
                <a:latin typeface="Cambria Math"/>
                <a:cs typeface="Cambria Math"/>
              </a:rPr>
              <a:t>1</a:t>
            </a:r>
            <a:r>
              <a:rPr sz="1200" dirty="0">
                <a:latin typeface="Cambria Math"/>
                <a:cs typeface="Cambria Math"/>
              </a:rPr>
              <a:t> −</a:t>
            </a:r>
            <a:r>
              <a:rPr sz="1200" spc="-5" dirty="0">
                <a:latin typeface="Cambria Math"/>
                <a:cs typeface="Cambria Math"/>
              </a:rPr>
              <a:t> </a:t>
            </a:r>
            <a:r>
              <a:rPr sz="1200" spc="10" dirty="0">
                <a:latin typeface="Cambria Math"/>
                <a:cs typeface="Cambria Math"/>
              </a:rPr>
              <a:t>𝛼</a:t>
            </a:r>
            <a:r>
              <a:rPr sz="1800" spc="15" baseline="2314" dirty="0">
                <a:latin typeface="Cambria Math"/>
                <a:cs typeface="Cambria Math"/>
              </a:rPr>
              <a:t>)</a:t>
            </a:r>
            <a:r>
              <a:rPr sz="1200" spc="10" dirty="0">
                <a:latin typeface="Cambria Math"/>
                <a:cs typeface="Cambria Math"/>
              </a:rPr>
              <a:t>𝐴</a:t>
            </a:r>
            <a:r>
              <a:rPr sz="1275" spc="15" baseline="-16339" dirty="0">
                <a:latin typeface="Cambria Math"/>
                <a:cs typeface="Cambria Math"/>
              </a:rPr>
              <a:t>𝑡–M</a:t>
            </a:r>
            <a:r>
              <a:rPr sz="1275" spc="195" baseline="-16339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+ </a:t>
            </a:r>
            <a:r>
              <a:rPr sz="1200" spc="10" dirty="0">
                <a:latin typeface="Cambria Math"/>
                <a:cs typeface="Cambria Math"/>
              </a:rPr>
              <a:t>𝛼(1</a:t>
            </a:r>
            <a:r>
              <a:rPr sz="1200" spc="-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− </a:t>
            </a:r>
            <a:r>
              <a:rPr sz="1200" spc="5" dirty="0">
                <a:latin typeface="Cambria Math"/>
                <a:cs typeface="Cambria Math"/>
              </a:rPr>
              <a:t>𝛼)</a:t>
            </a:r>
            <a:r>
              <a:rPr sz="1275" spc="7" baseline="29411" dirty="0">
                <a:latin typeface="Cambria Math"/>
                <a:cs typeface="Cambria Math"/>
              </a:rPr>
              <a:t>M</a:t>
            </a:r>
            <a:r>
              <a:rPr sz="1200" spc="5" dirty="0">
                <a:latin typeface="Cambria Math"/>
                <a:cs typeface="Cambria Math"/>
              </a:rPr>
              <a:t>𝐴</a:t>
            </a:r>
            <a:r>
              <a:rPr sz="1275" spc="7" baseline="-16339" dirty="0">
                <a:latin typeface="Cambria Math"/>
                <a:cs typeface="Cambria Math"/>
              </a:rPr>
              <a:t>𝑡–N</a:t>
            </a:r>
            <a:r>
              <a:rPr sz="1275" spc="195" baseline="-16339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+</a:t>
            </a:r>
            <a:r>
              <a:rPr sz="1200" spc="-5" dirty="0">
                <a:latin typeface="Cambria Math"/>
                <a:cs typeface="Cambria Math"/>
              </a:rPr>
              <a:t> </a:t>
            </a:r>
            <a:r>
              <a:rPr sz="1200" spc="10" dirty="0">
                <a:latin typeface="Cambria Math"/>
                <a:cs typeface="Cambria Math"/>
              </a:rPr>
              <a:t>𝛼(1</a:t>
            </a:r>
            <a:r>
              <a:rPr sz="1200" dirty="0">
                <a:latin typeface="Cambria Math"/>
                <a:cs typeface="Cambria Math"/>
              </a:rPr>
              <a:t> −</a:t>
            </a:r>
            <a:r>
              <a:rPr sz="1200" spc="-5" dirty="0">
                <a:latin typeface="Cambria Math"/>
                <a:cs typeface="Cambria Math"/>
              </a:rPr>
              <a:t> </a:t>
            </a:r>
            <a:r>
              <a:rPr sz="1200" spc="25" dirty="0">
                <a:latin typeface="Cambria Math"/>
                <a:cs typeface="Cambria Math"/>
              </a:rPr>
              <a:t>𝛼)</a:t>
            </a:r>
            <a:r>
              <a:rPr sz="1275" spc="37" baseline="29411" dirty="0">
                <a:latin typeface="Cambria Math"/>
                <a:cs typeface="Cambria Math"/>
              </a:rPr>
              <a:t>N</a:t>
            </a:r>
            <a:r>
              <a:rPr sz="1200" spc="25" dirty="0">
                <a:latin typeface="Cambria Math"/>
                <a:cs typeface="Cambria Math"/>
              </a:rPr>
              <a:t>𝐴</a:t>
            </a:r>
            <a:r>
              <a:rPr sz="1275" spc="37" baseline="-16339" dirty="0">
                <a:latin typeface="Cambria Math"/>
                <a:cs typeface="Cambria Math"/>
              </a:rPr>
              <a:t>𝑡–O</a:t>
            </a:r>
            <a:endParaRPr sz="1275" baseline="-16339">
              <a:latin typeface="Cambria Math"/>
              <a:cs typeface="Cambria Math"/>
            </a:endParaRPr>
          </a:p>
          <a:p>
            <a:pPr marR="645160" algn="ctr">
              <a:lnSpc>
                <a:spcPct val="100000"/>
              </a:lnSpc>
              <a:spcBef>
                <a:spcPts val="670"/>
              </a:spcBef>
            </a:pPr>
            <a:r>
              <a:rPr sz="1200" dirty="0">
                <a:latin typeface="Cambria Math"/>
                <a:cs typeface="Cambria Math"/>
              </a:rPr>
              <a:t>+ ⋯</a:t>
            </a:r>
            <a:r>
              <a:rPr sz="1200" spc="-6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.</a:t>
            </a:r>
            <a:r>
              <a:rPr sz="1200" spc="-65" dirty="0">
                <a:latin typeface="Cambria Math"/>
                <a:cs typeface="Cambria Math"/>
              </a:rPr>
              <a:t> </a:t>
            </a:r>
            <a:r>
              <a:rPr sz="1200" spc="35" dirty="0">
                <a:latin typeface="Cambria Math"/>
                <a:cs typeface="Cambria Math"/>
              </a:rPr>
              <a:t>𝛼</a:t>
            </a:r>
            <a:r>
              <a:rPr sz="1200" dirty="0">
                <a:latin typeface="Cambria Math"/>
                <a:cs typeface="Cambria Math"/>
              </a:rPr>
              <a:t>(1 − </a:t>
            </a:r>
            <a:r>
              <a:rPr sz="1200" spc="35" dirty="0">
                <a:latin typeface="Cambria Math"/>
                <a:cs typeface="Cambria Math"/>
              </a:rPr>
              <a:t>𝛼</a:t>
            </a:r>
            <a:r>
              <a:rPr sz="1200" dirty="0">
                <a:latin typeface="Cambria Math"/>
                <a:cs typeface="Cambria Math"/>
              </a:rPr>
              <a:t>)</a:t>
            </a:r>
            <a:r>
              <a:rPr sz="1275" spc="165" baseline="29411" dirty="0">
                <a:latin typeface="Cambria Math"/>
                <a:cs typeface="Cambria Math"/>
              </a:rPr>
              <a:t>𝑡</a:t>
            </a:r>
            <a:r>
              <a:rPr sz="1275" spc="284" baseline="29411" dirty="0">
                <a:latin typeface="Cambria Math"/>
                <a:cs typeface="Cambria Math"/>
              </a:rPr>
              <a:t>–</a:t>
            </a:r>
            <a:r>
              <a:rPr sz="1275" spc="7" baseline="29411" dirty="0">
                <a:latin typeface="Cambria Math"/>
                <a:cs typeface="Cambria Math"/>
              </a:rPr>
              <a:t>K</a:t>
            </a:r>
            <a:r>
              <a:rPr sz="1200" dirty="0">
                <a:latin typeface="Cambria Math"/>
                <a:cs typeface="Cambria Math"/>
              </a:rPr>
              <a:t>𝐴</a:t>
            </a:r>
            <a:r>
              <a:rPr sz="1275" spc="-104" baseline="-16339" dirty="0">
                <a:latin typeface="Cambria Math"/>
                <a:cs typeface="Cambria Math"/>
              </a:rPr>
              <a:t>Q</a:t>
            </a:r>
            <a:endParaRPr sz="1275" baseline="-16339">
              <a:latin typeface="Cambria Math"/>
              <a:cs typeface="Cambria Math"/>
            </a:endParaRPr>
          </a:p>
          <a:p>
            <a:pPr marL="257810" algn="ctr">
              <a:lnSpc>
                <a:spcPct val="100000"/>
              </a:lnSpc>
              <a:spcBef>
                <a:spcPts val="695"/>
              </a:spcBef>
            </a:pPr>
            <a:r>
              <a:rPr sz="1200" spc="-55" dirty="0">
                <a:latin typeface="Cambria Math"/>
                <a:cs typeface="Cambria Math"/>
              </a:rPr>
              <a:t>𝐹</a:t>
            </a:r>
            <a:r>
              <a:rPr sz="1275" spc="-82" baseline="-16339" dirty="0">
                <a:latin typeface="Cambria Math"/>
                <a:cs typeface="Cambria Math"/>
              </a:rPr>
              <a:t>𝑡</a:t>
            </a:r>
            <a:r>
              <a:rPr sz="1275" spc="-67" baseline="-16339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=</a:t>
            </a:r>
            <a:r>
              <a:rPr sz="1200" spc="60" dirty="0">
                <a:latin typeface="Cambria Math"/>
                <a:cs typeface="Cambria Math"/>
              </a:rPr>
              <a:t> </a:t>
            </a:r>
            <a:r>
              <a:rPr sz="1200" spc="15" dirty="0">
                <a:latin typeface="Cambria Math"/>
                <a:cs typeface="Cambria Math"/>
              </a:rPr>
              <a:t>𝐹</a:t>
            </a:r>
            <a:r>
              <a:rPr sz="1275" spc="22" baseline="-16339" dirty="0">
                <a:latin typeface="Cambria Math"/>
                <a:cs typeface="Cambria Math"/>
              </a:rPr>
              <a:t>𝑡–K</a:t>
            </a:r>
            <a:r>
              <a:rPr sz="1275" spc="187" baseline="-16339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+</a:t>
            </a:r>
            <a:r>
              <a:rPr sz="1200" spc="-5" dirty="0">
                <a:latin typeface="Cambria Math"/>
                <a:cs typeface="Cambria Math"/>
              </a:rPr>
              <a:t> </a:t>
            </a:r>
            <a:r>
              <a:rPr sz="1200" spc="35" dirty="0">
                <a:latin typeface="Cambria Math"/>
                <a:cs typeface="Cambria Math"/>
              </a:rPr>
              <a:t>𝛼(𝐴</a:t>
            </a:r>
            <a:r>
              <a:rPr sz="1275" spc="52" baseline="-16339" dirty="0">
                <a:latin typeface="Cambria Math"/>
                <a:cs typeface="Cambria Math"/>
              </a:rPr>
              <a:t>𝑡–K</a:t>
            </a:r>
            <a:r>
              <a:rPr sz="1275" spc="195" baseline="-16339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−</a:t>
            </a:r>
            <a:r>
              <a:rPr sz="1200" spc="-5" dirty="0">
                <a:latin typeface="Cambria Math"/>
                <a:cs typeface="Cambria Math"/>
              </a:rPr>
              <a:t> </a:t>
            </a:r>
            <a:r>
              <a:rPr sz="1200" spc="20" dirty="0">
                <a:latin typeface="Cambria Math"/>
                <a:cs typeface="Cambria Math"/>
              </a:rPr>
              <a:t>𝐹</a:t>
            </a:r>
            <a:r>
              <a:rPr sz="1275" spc="30" baseline="-16339" dirty="0">
                <a:latin typeface="Cambria Math"/>
                <a:cs typeface="Cambria Math"/>
              </a:rPr>
              <a:t>𝑡–K</a:t>
            </a:r>
            <a:r>
              <a:rPr sz="1200" spc="20" dirty="0">
                <a:latin typeface="Cambria Math"/>
                <a:cs typeface="Cambria Math"/>
              </a:rPr>
              <a:t>)</a:t>
            </a:r>
            <a:endParaRPr sz="1200">
              <a:latin typeface="Cambria Math"/>
              <a:cs typeface="Cambria Math"/>
            </a:endParaRPr>
          </a:p>
          <a:p>
            <a:pPr marL="321310">
              <a:lnSpc>
                <a:spcPct val="100000"/>
              </a:lnSpc>
              <a:spcBef>
                <a:spcPts val="650"/>
              </a:spcBef>
            </a:pPr>
            <a:r>
              <a:rPr sz="1200" spc="-5" dirty="0">
                <a:latin typeface="Times New Roman"/>
                <a:cs typeface="Times New Roman"/>
              </a:rPr>
              <a:t>Keterangan:</a:t>
            </a:r>
            <a:endParaRPr sz="1200">
              <a:latin typeface="Times New Roman"/>
              <a:cs typeface="Times New Roman"/>
            </a:endParaRPr>
          </a:p>
          <a:p>
            <a:pPr marL="508000">
              <a:lnSpc>
                <a:spcPct val="100000"/>
              </a:lnSpc>
              <a:spcBef>
                <a:spcPts val="650"/>
              </a:spcBef>
            </a:pPr>
            <a:r>
              <a:rPr sz="1200" spc="-55" dirty="0">
                <a:latin typeface="Cambria Math"/>
                <a:cs typeface="Cambria Math"/>
              </a:rPr>
              <a:t>𝐹</a:t>
            </a:r>
            <a:r>
              <a:rPr sz="1275" spc="-82" baseline="-16339" dirty="0">
                <a:latin typeface="Cambria Math"/>
                <a:cs typeface="Cambria Math"/>
              </a:rPr>
              <a:t>𝑡</a:t>
            </a:r>
            <a:r>
              <a:rPr sz="1275" spc="330" baseline="-16339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=</a:t>
            </a:r>
            <a:r>
              <a:rPr sz="1200" spc="6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𝐹𝑜𝑟𝑒𝑐𝑎𝑠𝑡</a:t>
            </a:r>
            <a:r>
              <a:rPr sz="1200" spc="2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𝑣𝑎𝑙𝑢𝑒,</a:t>
            </a:r>
            <a:r>
              <a:rPr sz="1200" spc="-65" dirty="0">
                <a:latin typeface="Cambria Math"/>
                <a:cs typeface="Cambria Math"/>
              </a:rPr>
              <a:t> </a:t>
            </a:r>
            <a:r>
              <a:rPr sz="1200" spc="15" dirty="0">
                <a:latin typeface="Cambria Math"/>
                <a:cs typeface="Cambria Math"/>
              </a:rPr>
              <a:t>𝐴</a:t>
            </a:r>
            <a:r>
              <a:rPr sz="1275" spc="22" baseline="-16339" dirty="0">
                <a:latin typeface="Cambria Math"/>
                <a:cs typeface="Cambria Math"/>
              </a:rPr>
              <a:t>𝑡 </a:t>
            </a:r>
            <a:r>
              <a:rPr sz="1275" spc="30" baseline="-16339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=</a:t>
            </a:r>
            <a:r>
              <a:rPr sz="1200" spc="65" dirty="0">
                <a:latin typeface="Cambria Math"/>
                <a:cs typeface="Cambria Math"/>
              </a:rPr>
              <a:t> </a:t>
            </a:r>
            <a:r>
              <a:rPr sz="1200" spc="-5" dirty="0">
                <a:latin typeface="Cambria Math"/>
                <a:cs typeface="Cambria Math"/>
              </a:rPr>
              <a:t>𝐴𝑐𝑡𝑢𝑎𝑙</a:t>
            </a:r>
            <a:r>
              <a:rPr sz="1200" spc="40" dirty="0">
                <a:latin typeface="Cambria Math"/>
                <a:cs typeface="Cambria Math"/>
              </a:rPr>
              <a:t> </a:t>
            </a:r>
            <a:r>
              <a:rPr sz="1200" spc="-5" dirty="0">
                <a:latin typeface="Cambria Math"/>
                <a:cs typeface="Cambria Math"/>
              </a:rPr>
              <a:t>𝑣𝑎𝑙𝑢𝑒</a:t>
            </a:r>
            <a:r>
              <a:rPr sz="1200" spc="2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,</a:t>
            </a:r>
            <a:r>
              <a:rPr sz="1200" spc="-6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𝛼</a:t>
            </a:r>
            <a:r>
              <a:rPr sz="1200" spc="10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=</a:t>
            </a:r>
            <a:r>
              <a:rPr sz="1200" spc="65" dirty="0">
                <a:latin typeface="Cambria Math"/>
                <a:cs typeface="Cambria Math"/>
              </a:rPr>
              <a:t> </a:t>
            </a:r>
            <a:r>
              <a:rPr sz="1200" spc="-5" dirty="0">
                <a:latin typeface="Cambria Math"/>
                <a:cs typeface="Cambria Math"/>
              </a:rPr>
              <a:t>𝑆𝑚𝑜𝑜𝑡ℎ𝑖𝑛𝑔</a:t>
            </a:r>
            <a:r>
              <a:rPr sz="1200" spc="2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𝑐𝑜𝑛𝑠𝑡𝑎𝑛𝑡</a:t>
            </a:r>
            <a:r>
              <a:rPr sz="1200" dirty="0">
                <a:latin typeface="Times New Roman"/>
                <a:cs typeface="Times New Roman"/>
              </a:rPr>
              <a:t>,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800">
              <a:latin typeface="Times New Roman"/>
              <a:cs typeface="Times New Roman"/>
            </a:endParaRPr>
          </a:p>
          <a:p>
            <a:pPr marL="321310" marR="55244" algn="just">
              <a:lnSpc>
                <a:spcPct val="144200"/>
              </a:lnSpc>
            </a:pPr>
            <a:r>
              <a:rPr sz="1200" spc="-5" dirty="0">
                <a:latin typeface="Times New Roman"/>
                <a:cs typeface="Times New Roman"/>
              </a:rPr>
              <a:t>Berikut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data PT”XZ” selama </a:t>
            </a:r>
            <a:r>
              <a:rPr sz="1200" dirty="0">
                <a:latin typeface="Times New Roman"/>
                <a:cs typeface="Times New Roman"/>
              </a:rPr>
              <a:t>8 </a:t>
            </a:r>
            <a:r>
              <a:rPr sz="1200" spc="-5" dirty="0">
                <a:latin typeface="Times New Roman"/>
                <a:cs typeface="Times New Roman"/>
              </a:rPr>
              <a:t>Kuartal. Berdasarkan pengalaman manajer </a:t>
            </a:r>
            <a:r>
              <a:rPr sz="1200" dirty="0">
                <a:latin typeface="Times New Roman"/>
                <a:cs typeface="Times New Roman"/>
              </a:rPr>
              <a:t> produksi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nilai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koefisien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“pemulus”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ditetapkan(α=</a:t>
            </a:r>
            <a:r>
              <a:rPr sz="1200" dirty="0">
                <a:latin typeface="Times New Roman"/>
                <a:cs typeface="Times New Roman"/>
              </a:rPr>
              <a:t> 0,1)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peramalan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kuartal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pertama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ditetapkan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175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unit.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Tentukan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Ramalan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Kuartal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ke-9.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1782960" y="7549776"/>
          <a:ext cx="4919980" cy="368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7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2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56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24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56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56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7561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7561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0576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79832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Kuartal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Actual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180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168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159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175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190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180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182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?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5187069"/>
            <a:ext cx="5278755" cy="134239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45"/>
              </a:spcBef>
            </a:pPr>
            <a:r>
              <a:rPr sz="1200" b="1" spc="-5" dirty="0">
                <a:latin typeface="Times New Roman"/>
                <a:cs typeface="Times New Roman"/>
              </a:rPr>
              <a:t>e.</a:t>
            </a:r>
            <a:r>
              <a:rPr sz="1200" b="1" spc="69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Metode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Time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Series/Trend</a:t>
            </a:r>
            <a:endParaRPr sz="1200">
              <a:latin typeface="Times New Roman"/>
              <a:cs typeface="Times New Roman"/>
            </a:endParaRPr>
          </a:p>
          <a:p>
            <a:pPr marL="283210" marR="5080" algn="just">
              <a:lnSpc>
                <a:spcPct val="143300"/>
              </a:lnSpc>
              <a:spcBef>
                <a:spcPts val="25"/>
              </a:spcBef>
            </a:pPr>
            <a:r>
              <a:rPr sz="1200" dirty="0">
                <a:latin typeface="Times New Roman"/>
                <a:cs typeface="Times New Roman"/>
              </a:rPr>
              <a:t>Time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series</a:t>
            </a:r>
            <a:r>
              <a:rPr sz="1200" dirty="0">
                <a:latin typeface="Times New Roman"/>
                <a:cs typeface="Times New Roman"/>
              </a:rPr>
              <a:t> /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runtun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analisis</a:t>
            </a:r>
            <a:r>
              <a:rPr sz="1200" dirty="0">
                <a:latin typeface="Times New Roman"/>
                <a:cs typeface="Times New Roman"/>
              </a:rPr>
              <a:t> di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kita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berusaha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menggambarkan pola perkembangan penjualan dari catatan penjualan pada runtun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lewat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memperoleh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kecilnya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tingkat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perkembangan penjualan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tahunan.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02444" y="7905884"/>
            <a:ext cx="5008245" cy="10769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algn="just">
              <a:lnSpc>
                <a:spcPct val="144200"/>
              </a:lnSpc>
              <a:spcBef>
                <a:spcPts val="85"/>
              </a:spcBef>
            </a:pPr>
            <a:r>
              <a:rPr sz="1200" spc="-5" dirty="0">
                <a:latin typeface="Times New Roman"/>
                <a:cs typeface="Times New Roman"/>
              </a:rPr>
              <a:t>Pola perkembangan dan membentuk garis pertumbuhan penjualan. Garis tersebut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memiliki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komponen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tetap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komponen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variabel.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Garis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apabila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dinyatakan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bentuk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persamaan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berbentuk</a:t>
            </a:r>
            <a:r>
              <a:rPr sz="1200" dirty="0">
                <a:latin typeface="Times New Roman"/>
                <a:cs typeface="Times New Roman"/>
              </a:rPr>
              <a:t> :</a:t>
            </a:r>
            <a:endParaRPr sz="1200">
              <a:latin typeface="Times New Roman"/>
              <a:cs typeface="Times New Roman"/>
            </a:endParaRPr>
          </a:p>
          <a:p>
            <a:pPr marR="262255" algn="ctr">
              <a:lnSpc>
                <a:spcPct val="100000"/>
              </a:lnSpc>
              <a:spcBef>
                <a:spcPts val="625"/>
              </a:spcBef>
            </a:pPr>
            <a:r>
              <a:rPr sz="1200" b="1" dirty="0">
                <a:latin typeface="Times New Roman"/>
                <a:cs typeface="Times New Roman"/>
              </a:rPr>
              <a:t>Y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=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a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+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bX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648848" y="6647568"/>
          <a:ext cx="5053965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3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72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72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40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72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72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Kuartal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2010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2011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2012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2013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2014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831">
                <a:tc>
                  <a:txBody>
                    <a:bodyPr/>
                    <a:lstStyle/>
                    <a:p>
                      <a:pPr marL="66675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II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III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832">
                <a:tc>
                  <a:txBody>
                    <a:bodyPr/>
                    <a:lstStyle/>
                    <a:p>
                      <a:pPr marL="66675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IV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Total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119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122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130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13110" y="1195617"/>
            <a:ext cx="5086941" cy="3695668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31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49204" y="980828"/>
            <a:ext cx="5287010" cy="392112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452120">
              <a:lnSpc>
                <a:spcPct val="100000"/>
              </a:lnSpc>
              <a:spcBef>
                <a:spcPts val="745"/>
              </a:spcBef>
            </a:pP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265430" marR="30480">
              <a:lnSpc>
                <a:spcPct val="143300"/>
              </a:lnSpc>
              <a:spcBef>
                <a:spcPts val="25"/>
              </a:spcBef>
            </a:pP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besarnya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penjualan,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dinyatakan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sumbu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vertikal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grafik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</a:t>
            </a:r>
            <a:endParaRPr sz="1200">
              <a:latin typeface="Times New Roman"/>
              <a:cs typeface="Times New Roman"/>
            </a:endParaRPr>
          </a:p>
          <a:p>
            <a:pPr marL="265430" marR="225425">
              <a:lnSpc>
                <a:spcPct val="143300"/>
              </a:lnSpc>
            </a:pPr>
            <a:r>
              <a:rPr sz="1200" dirty="0">
                <a:latin typeface="Times New Roman"/>
                <a:cs typeface="Times New Roman"/>
              </a:rPr>
              <a:t>X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perencanaan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penjualan,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dinyatakan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sumbu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horizontal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 </a:t>
            </a:r>
            <a:r>
              <a:rPr sz="1200" spc="-5" dirty="0">
                <a:latin typeface="Times New Roman"/>
                <a:cs typeface="Times New Roman"/>
              </a:rPr>
              <a:t>komponen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tetap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 penjualan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setiap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</a:t>
            </a:r>
            <a:endParaRPr sz="1200">
              <a:latin typeface="Times New Roman"/>
              <a:cs typeface="Times New Roman"/>
            </a:endParaRPr>
          </a:p>
          <a:p>
            <a:pPr marL="265430" marR="30480">
              <a:lnSpc>
                <a:spcPct val="143300"/>
              </a:lnSpc>
              <a:spcBef>
                <a:spcPts val="25"/>
              </a:spcBef>
            </a:pP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tingkat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perkembangan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penjualan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tiap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juga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arah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garis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perkiraan penjualan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50">
              <a:latin typeface="Times New Roman"/>
              <a:cs typeface="Times New Roman"/>
            </a:endParaRPr>
          </a:p>
          <a:p>
            <a:pPr marL="265430" marR="142240">
              <a:lnSpc>
                <a:spcPct val="145000"/>
              </a:lnSpc>
            </a:pPr>
            <a:r>
              <a:rPr sz="1200" spc="-5" dirty="0">
                <a:latin typeface="Times New Roman"/>
                <a:cs typeface="Times New Roman"/>
              </a:rPr>
              <a:t>Oleh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itu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apabila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kita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memperoleh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angka-angka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menunjukkan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a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besarnya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,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dicari 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dua</a:t>
            </a:r>
            <a:r>
              <a:rPr sz="1200" spc="-5" dirty="0">
                <a:latin typeface="Times New Roman"/>
                <a:cs typeface="Times New Roman"/>
              </a:rPr>
              <a:t> cara,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</a:t>
            </a:r>
            <a:r>
              <a:rPr sz="1200" dirty="0">
                <a:latin typeface="Times New Roman"/>
                <a:cs typeface="Times New Roman"/>
              </a:rPr>
              <a:t> :</a:t>
            </a:r>
            <a:endParaRPr sz="1200">
              <a:latin typeface="Times New Roman"/>
              <a:cs typeface="Times New Roman"/>
            </a:endParaRPr>
          </a:p>
          <a:p>
            <a:pPr marL="265430">
              <a:lnSpc>
                <a:spcPct val="100000"/>
              </a:lnSpc>
              <a:spcBef>
                <a:spcPts val="625"/>
              </a:spcBef>
              <a:tabLst>
                <a:tab pos="535305" algn="l"/>
              </a:tabLst>
            </a:pPr>
            <a:r>
              <a:rPr sz="1200" dirty="0">
                <a:latin typeface="Times New Roman"/>
                <a:cs typeface="Times New Roman"/>
              </a:rPr>
              <a:t>1)	</a:t>
            </a:r>
            <a:r>
              <a:rPr sz="1200" spc="-5" dirty="0">
                <a:latin typeface="Times New Roman"/>
                <a:cs typeface="Times New Roman"/>
              </a:rPr>
              <a:t>Tahun pertama sebagai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dasar</a:t>
            </a:r>
            <a:endParaRPr sz="1200">
              <a:latin typeface="Times New Roman"/>
              <a:cs typeface="Times New Roman"/>
            </a:endParaRPr>
          </a:p>
          <a:p>
            <a:pPr marL="265430" marR="30480" indent="-227965">
              <a:lnSpc>
                <a:spcPct val="143300"/>
              </a:lnSpc>
              <a:buSzPct val="66666"/>
              <a:buFont typeface="Wingdings"/>
              <a:buChar char=""/>
              <a:tabLst>
                <a:tab pos="265430" algn="l"/>
                <a:tab pos="266065" algn="l"/>
              </a:tabLst>
            </a:pPr>
            <a:r>
              <a:rPr sz="1200" spc="-5" dirty="0">
                <a:latin typeface="Times New Roman"/>
                <a:cs typeface="Times New Roman"/>
              </a:rPr>
              <a:t>Apabila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kita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data-data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penjualan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selama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terakhir,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maka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 dasar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</a:t>
            </a:r>
            <a:r>
              <a:rPr sz="1200" dirty="0">
                <a:latin typeface="Times New Roman"/>
                <a:cs typeface="Times New Roman"/>
              </a:rPr>
              <a:t> 2010</a:t>
            </a:r>
            <a:endParaRPr sz="1200">
              <a:latin typeface="Times New Roman"/>
              <a:cs typeface="Times New Roman"/>
            </a:endParaRPr>
          </a:p>
          <a:p>
            <a:pPr marL="680720">
              <a:lnSpc>
                <a:spcPct val="100000"/>
              </a:lnSpc>
              <a:spcBef>
                <a:spcPts val="600"/>
              </a:spcBef>
            </a:pPr>
            <a:r>
              <a:rPr sz="1800" baseline="-41666" dirty="0">
                <a:latin typeface="Cambria Math"/>
                <a:cs typeface="Cambria Math"/>
              </a:rPr>
              <a:t>𝑏</a:t>
            </a:r>
            <a:r>
              <a:rPr sz="1800" spc="142" baseline="-41666" dirty="0">
                <a:latin typeface="Cambria Math"/>
                <a:cs typeface="Cambria Math"/>
              </a:rPr>
              <a:t> </a:t>
            </a:r>
            <a:r>
              <a:rPr sz="1800" baseline="-41666" dirty="0">
                <a:latin typeface="Cambria Math"/>
                <a:cs typeface="Cambria Math"/>
              </a:rPr>
              <a:t>=</a:t>
            </a:r>
            <a:r>
              <a:rPr sz="1800" spc="97" baseline="-41666" dirty="0">
                <a:latin typeface="Cambria Math"/>
                <a:cs typeface="Cambria Math"/>
              </a:rPr>
              <a:t> </a:t>
            </a:r>
            <a:r>
              <a:rPr sz="1200" spc="25" dirty="0">
                <a:latin typeface="Cambria Math"/>
                <a:cs typeface="Cambria Math"/>
              </a:rPr>
              <a:t>𝑛</a:t>
            </a:r>
            <a:r>
              <a:rPr sz="1800" spc="-30" baseline="2314" dirty="0">
                <a:latin typeface="Cambria Math"/>
                <a:cs typeface="Cambria Math"/>
              </a:rPr>
              <a:t>(</a:t>
            </a:r>
            <a:r>
              <a:rPr sz="1800" baseline="2314" dirty="0">
                <a:latin typeface="Cambria Math"/>
                <a:cs typeface="Cambria Math"/>
              </a:rPr>
              <a:t>∑</a:t>
            </a:r>
            <a:r>
              <a:rPr sz="1800" spc="-82" baseline="2314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𝑥</a:t>
            </a:r>
            <a:r>
              <a:rPr sz="1200" spc="25" dirty="0">
                <a:latin typeface="Cambria Math"/>
                <a:cs typeface="Cambria Math"/>
              </a:rPr>
              <a:t>𝑦</a:t>
            </a:r>
            <a:r>
              <a:rPr sz="1800" baseline="2314" dirty="0">
                <a:latin typeface="Cambria Math"/>
                <a:cs typeface="Cambria Math"/>
              </a:rPr>
              <a:t>)</a:t>
            </a:r>
            <a:r>
              <a:rPr sz="1800" spc="-15" baseline="2314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− </a:t>
            </a:r>
            <a:r>
              <a:rPr sz="1800" spc="7" baseline="2314" dirty="0">
                <a:latin typeface="Cambria Math"/>
                <a:cs typeface="Cambria Math"/>
              </a:rPr>
              <a:t>(</a:t>
            </a:r>
            <a:r>
              <a:rPr sz="1800" baseline="2314" dirty="0">
                <a:latin typeface="Cambria Math"/>
                <a:cs typeface="Cambria Math"/>
              </a:rPr>
              <a:t>∑</a:t>
            </a:r>
            <a:r>
              <a:rPr sz="1800" spc="-104" baseline="2314" dirty="0">
                <a:latin typeface="Cambria Math"/>
                <a:cs typeface="Cambria Math"/>
              </a:rPr>
              <a:t> </a:t>
            </a:r>
            <a:r>
              <a:rPr sz="1200" spc="25" dirty="0">
                <a:latin typeface="Cambria Math"/>
                <a:cs typeface="Cambria Math"/>
              </a:rPr>
              <a:t>𝑋</a:t>
            </a:r>
            <a:r>
              <a:rPr sz="1800" spc="-7" baseline="2314" dirty="0">
                <a:latin typeface="Cambria Math"/>
                <a:cs typeface="Cambria Math"/>
              </a:rPr>
              <a:t>)</a:t>
            </a:r>
            <a:r>
              <a:rPr sz="1200" spc="-15" dirty="0">
                <a:latin typeface="Cambria Math"/>
                <a:cs typeface="Cambria Math"/>
              </a:rPr>
              <a:t>(</a:t>
            </a:r>
            <a:r>
              <a:rPr sz="1800" baseline="2314" dirty="0">
                <a:latin typeface="Cambria Math"/>
                <a:cs typeface="Cambria Math"/>
              </a:rPr>
              <a:t>∑</a:t>
            </a:r>
            <a:r>
              <a:rPr sz="1800" spc="-82" baseline="2314" dirty="0">
                <a:latin typeface="Cambria Math"/>
                <a:cs typeface="Cambria Math"/>
              </a:rPr>
              <a:t> </a:t>
            </a:r>
            <a:r>
              <a:rPr sz="1200" spc="25" dirty="0">
                <a:latin typeface="Cambria Math"/>
                <a:cs typeface="Cambria Math"/>
              </a:rPr>
              <a:t>𝑌</a:t>
            </a:r>
            <a:r>
              <a:rPr sz="1200" dirty="0">
                <a:latin typeface="Cambria Math"/>
                <a:cs typeface="Cambria Math"/>
              </a:rPr>
              <a:t>)</a:t>
            </a:r>
            <a:endParaRPr sz="1200">
              <a:latin typeface="Cambria Math"/>
              <a:cs typeface="Cambria Math"/>
            </a:endParaRPr>
          </a:p>
          <a:p>
            <a:pPr marL="1105535">
              <a:lnSpc>
                <a:spcPct val="100000"/>
              </a:lnSpc>
              <a:spcBef>
                <a:spcPts val="260"/>
              </a:spcBef>
            </a:pPr>
            <a:r>
              <a:rPr sz="1200" spc="20" dirty="0">
                <a:latin typeface="Cambria Math"/>
                <a:cs typeface="Cambria Math"/>
              </a:rPr>
              <a:t>𝑛</a:t>
            </a:r>
            <a:r>
              <a:rPr sz="1200" spc="5" dirty="0">
                <a:latin typeface="Cambria Math"/>
                <a:cs typeface="Cambria Math"/>
              </a:rPr>
              <a:t>(</a:t>
            </a:r>
            <a:r>
              <a:rPr sz="1800" baseline="2314" dirty="0">
                <a:latin typeface="Cambria Math"/>
                <a:cs typeface="Cambria Math"/>
              </a:rPr>
              <a:t>∑</a:t>
            </a:r>
            <a:r>
              <a:rPr sz="1800" spc="-112" baseline="2314" dirty="0">
                <a:latin typeface="Cambria Math"/>
                <a:cs typeface="Cambria Math"/>
              </a:rPr>
              <a:t> </a:t>
            </a:r>
            <a:r>
              <a:rPr sz="1200" spc="55" dirty="0">
                <a:latin typeface="Cambria Math"/>
                <a:cs typeface="Cambria Math"/>
              </a:rPr>
              <a:t>𝑋</a:t>
            </a:r>
            <a:r>
              <a:rPr sz="1275" spc="-232" baseline="22875" dirty="0">
                <a:latin typeface="Cambria Math"/>
                <a:cs typeface="Cambria Math"/>
              </a:rPr>
              <a:t>M</a:t>
            </a:r>
            <a:r>
              <a:rPr sz="1200" dirty="0">
                <a:latin typeface="Cambria Math"/>
                <a:cs typeface="Cambria Math"/>
              </a:rPr>
              <a:t>) − </a:t>
            </a:r>
            <a:r>
              <a:rPr sz="1200" spc="5" dirty="0">
                <a:latin typeface="Cambria Math"/>
                <a:cs typeface="Cambria Math"/>
              </a:rPr>
              <a:t>(</a:t>
            </a:r>
            <a:r>
              <a:rPr sz="1800" baseline="2314" dirty="0">
                <a:latin typeface="Cambria Math"/>
                <a:cs typeface="Cambria Math"/>
              </a:rPr>
              <a:t>∑</a:t>
            </a:r>
            <a:r>
              <a:rPr sz="1800" spc="-112" baseline="2314" dirty="0">
                <a:latin typeface="Cambria Math"/>
                <a:cs typeface="Cambria Math"/>
              </a:rPr>
              <a:t> </a:t>
            </a:r>
            <a:r>
              <a:rPr sz="1200" spc="25" dirty="0">
                <a:latin typeface="Cambria Math"/>
                <a:cs typeface="Cambria Math"/>
              </a:rPr>
              <a:t>𝑋</a:t>
            </a:r>
            <a:r>
              <a:rPr sz="1200" dirty="0">
                <a:latin typeface="Cambria Math"/>
                <a:cs typeface="Cambria Math"/>
              </a:rPr>
              <a:t>)</a:t>
            </a:r>
            <a:r>
              <a:rPr sz="1275" spc="-315" baseline="22875" dirty="0">
                <a:latin typeface="Cambria Math"/>
                <a:cs typeface="Cambria Math"/>
              </a:rPr>
              <a:t>M</a:t>
            </a:r>
            <a:endParaRPr sz="1275" baseline="22875">
              <a:latin typeface="Cambria Math"/>
              <a:cs typeface="Cambria Math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413896" y="4709040"/>
            <a:ext cx="1417320" cy="9525"/>
          </a:xfrm>
          <a:custGeom>
            <a:avLst/>
            <a:gdLst/>
            <a:ahLst/>
            <a:cxnLst/>
            <a:rect l="l" t="t" r="r" b="b"/>
            <a:pathLst>
              <a:path w="1417320" h="9525">
                <a:moveTo>
                  <a:pt x="1417320" y="0"/>
                </a:moveTo>
                <a:lnTo>
                  <a:pt x="0" y="0"/>
                </a:lnTo>
                <a:lnTo>
                  <a:pt x="0" y="9144"/>
                </a:lnTo>
                <a:lnTo>
                  <a:pt x="1417320" y="9144"/>
                </a:lnTo>
                <a:lnTo>
                  <a:pt x="14173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117733" y="4949324"/>
            <a:ext cx="1170940" cy="324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>
              <a:lnSpc>
                <a:spcPts val="1175"/>
              </a:lnSpc>
              <a:spcBef>
                <a:spcPts val="100"/>
              </a:spcBef>
            </a:pPr>
            <a:r>
              <a:rPr sz="1800" baseline="2314" dirty="0">
                <a:latin typeface="Cambria Math"/>
                <a:cs typeface="Cambria Math"/>
              </a:rPr>
              <a:t>∑</a:t>
            </a:r>
            <a:r>
              <a:rPr sz="1800" spc="-89" baseline="2314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𝑌</a:t>
            </a:r>
            <a:r>
              <a:rPr sz="1200" spc="3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+ </a:t>
            </a:r>
            <a:r>
              <a:rPr sz="1200" spc="25" dirty="0">
                <a:latin typeface="Cambria Math"/>
                <a:cs typeface="Cambria Math"/>
              </a:rPr>
              <a:t>𝑏</a:t>
            </a:r>
            <a:r>
              <a:rPr sz="1200" spc="5" dirty="0">
                <a:latin typeface="Cambria Math"/>
                <a:cs typeface="Cambria Math"/>
              </a:rPr>
              <a:t>(</a:t>
            </a:r>
            <a:r>
              <a:rPr sz="1800" baseline="2314" dirty="0">
                <a:latin typeface="Cambria Math"/>
                <a:cs typeface="Cambria Math"/>
              </a:rPr>
              <a:t>∑</a:t>
            </a:r>
            <a:r>
              <a:rPr sz="1800" spc="-112" baseline="2314" dirty="0">
                <a:latin typeface="Cambria Math"/>
                <a:cs typeface="Cambria Math"/>
              </a:rPr>
              <a:t> </a:t>
            </a:r>
            <a:r>
              <a:rPr sz="1200" spc="25" dirty="0">
                <a:latin typeface="Cambria Math"/>
                <a:cs typeface="Cambria Math"/>
              </a:rPr>
              <a:t>𝑋</a:t>
            </a:r>
            <a:r>
              <a:rPr sz="1200" dirty="0">
                <a:latin typeface="Cambria Math"/>
                <a:cs typeface="Cambria Math"/>
              </a:rPr>
              <a:t>)</a:t>
            </a:r>
            <a:endParaRPr sz="1200">
              <a:latin typeface="Cambria Math"/>
              <a:cs typeface="Cambria Math"/>
            </a:endParaRPr>
          </a:p>
          <a:p>
            <a:pPr marL="12700">
              <a:lnSpc>
                <a:spcPts val="1175"/>
              </a:lnSpc>
            </a:pPr>
            <a:r>
              <a:rPr sz="1200" dirty="0">
                <a:latin typeface="Cambria Math"/>
                <a:cs typeface="Cambria Math"/>
              </a:rPr>
              <a:t>𝑎</a:t>
            </a:r>
            <a:r>
              <a:rPr sz="1200" spc="4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=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88815" y="5165732"/>
            <a:ext cx="1130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mbria Math"/>
                <a:cs typeface="Cambria Math"/>
              </a:rPr>
              <a:t>𝑛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16944" y="5181480"/>
            <a:ext cx="856615" cy="9525"/>
          </a:xfrm>
          <a:custGeom>
            <a:avLst/>
            <a:gdLst/>
            <a:ahLst/>
            <a:cxnLst/>
            <a:rect l="l" t="t" r="r" b="b"/>
            <a:pathLst>
              <a:path w="856614" h="9525">
                <a:moveTo>
                  <a:pt x="856487" y="0"/>
                </a:moveTo>
                <a:lnTo>
                  <a:pt x="0" y="0"/>
                </a:lnTo>
                <a:lnTo>
                  <a:pt x="0" y="9144"/>
                </a:lnTo>
                <a:lnTo>
                  <a:pt x="856487" y="9144"/>
                </a:lnTo>
                <a:lnTo>
                  <a:pt x="85648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889133" y="5321180"/>
            <a:ext cx="2710180" cy="133921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25"/>
              </a:spcBef>
            </a:pP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2090"/>
              </a:lnSpc>
              <a:spcBef>
                <a:spcPts val="150"/>
              </a:spcBef>
            </a:pPr>
            <a:r>
              <a:rPr sz="1200" dirty="0">
                <a:latin typeface="Times New Roman"/>
                <a:cs typeface="Times New Roman"/>
              </a:rPr>
              <a:t>n = </a:t>
            </a:r>
            <a:r>
              <a:rPr sz="1200" spc="-5" dirty="0">
                <a:latin typeface="Times New Roman"/>
                <a:cs typeface="Times New Roman"/>
              </a:rPr>
              <a:t>jumlah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data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empiris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x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 </a:t>
            </a:r>
            <a:r>
              <a:rPr sz="1200" spc="-5" dirty="0">
                <a:latin typeface="Times New Roman"/>
                <a:cs typeface="Times New Roman"/>
              </a:rPr>
              <a:t>angka tahun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(kode)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jumlah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penjualan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Penerapan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rumus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atas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782960" y="6735960"/>
          <a:ext cx="4919980" cy="1280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59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59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32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Tahun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Kode</a:t>
                      </a:r>
                      <a:r>
                        <a:rPr sz="12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tahun</a:t>
                      </a:r>
                      <a:r>
                        <a:rPr sz="12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(X)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Y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985"/>
                        </a:lnSpc>
                      </a:pPr>
                      <a:r>
                        <a:rPr sz="1800" b="1" spc="-7" baseline="-18518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800" b="1" spc="-5" dirty="0">
                          <a:latin typeface="Times New Roman"/>
                          <a:cs typeface="Times New Roman"/>
                        </a:rPr>
                        <a:t>2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XY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831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2011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119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119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2012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220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831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2012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122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366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2014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130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520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Total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589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1.225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object 9"/>
          <p:cNvSpPr/>
          <p:nvPr/>
        </p:nvSpPr>
        <p:spPr>
          <a:xfrm>
            <a:off x="2416944" y="8384928"/>
            <a:ext cx="929640" cy="9525"/>
          </a:xfrm>
          <a:custGeom>
            <a:avLst/>
            <a:gdLst/>
            <a:ahLst/>
            <a:cxnLst/>
            <a:rect l="l" t="t" r="r" b="b"/>
            <a:pathLst>
              <a:path w="929639" h="9525">
                <a:moveTo>
                  <a:pt x="929640" y="0"/>
                </a:moveTo>
                <a:lnTo>
                  <a:pt x="0" y="0"/>
                </a:lnTo>
                <a:lnTo>
                  <a:pt x="0" y="9144"/>
                </a:lnTo>
                <a:lnTo>
                  <a:pt x="929640" y="9144"/>
                </a:lnTo>
                <a:lnTo>
                  <a:pt x="9296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054233" y="8119244"/>
            <a:ext cx="1369695" cy="805815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360"/>
              </a:spcBef>
            </a:pPr>
            <a:r>
              <a:rPr sz="1800" baseline="-41666" dirty="0">
                <a:latin typeface="Cambria Math"/>
                <a:cs typeface="Cambria Math"/>
              </a:rPr>
              <a:t>𝑎</a:t>
            </a:r>
            <a:r>
              <a:rPr sz="1800" spc="104" baseline="-41666" dirty="0">
                <a:latin typeface="Cambria Math"/>
                <a:cs typeface="Cambria Math"/>
              </a:rPr>
              <a:t> </a:t>
            </a:r>
            <a:r>
              <a:rPr sz="1800" baseline="-41666" dirty="0">
                <a:latin typeface="Cambria Math"/>
                <a:cs typeface="Cambria Math"/>
              </a:rPr>
              <a:t>=</a:t>
            </a:r>
            <a:r>
              <a:rPr sz="1800" spc="67" baseline="-41666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589</a:t>
            </a:r>
            <a:r>
              <a:rPr sz="1200" spc="-1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−</a:t>
            </a:r>
            <a:r>
              <a:rPr sz="1200" spc="-2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4,7(10)</a:t>
            </a:r>
            <a:endParaRPr sz="1200">
              <a:latin typeface="Cambria Math"/>
              <a:cs typeface="Cambria Math"/>
            </a:endParaRPr>
          </a:p>
          <a:p>
            <a:pPr marL="287020" algn="ctr">
              <a:lnSpc>
                <a:spcPts val="1235"/>
              </a:lnSpc>
              <a:spcBef>
                <a:spcPts val="265"/>
              </a:spcBef>
            </a:pPr>
            <a:r>
              <a:rPr sz="1200" dirty="0">
                <a:latin typeface="Cambria Math"/>
                <a:cs typeface="Cambria Math"/>
              </a:rPr>
              <a:t>5</a:t>
            </a:r>
            <a:endParaRPr sz="1200">
              <a:latin typeface="Cambria Math"/>
              <a:cs typeface="Cambria Math"/>
            </a:endParaRPr>
          </a:p>
          <a:p>
            <a:pPr marL="76200">
              <a:lnSpc>
                <a:spcPts val="1235"/>
              </a:lnSpc>
            </a:pPr>
            <a:r>
              <a:rPr sz="1800" baseline="-41666" dirty="0">
                <a:latin typeface="Cambria Math"/>
                <a:cs typeface="Cambria Math"/>
              </a:rPr>
              <a:t>𝑎</a:t>
            </a:r>
            <a:r>
              <a:rPr sz="1800" spc="104" baseline="-41666" dirty="0">
                <a:latin typeface="Cambria Math"/>
                <a:cs typeface="Cambria Math"/>
              </a:rPr>
              <a:t> </a:t>
            </a:r>
            <a:r>
              <a:rPr sz="1800" baseline="-41666" dirty="0">
                <a:latin typeface="Cambria Math"/>
                <a:cs typeface="Cambria Math"/>
              </a:rPr>
              <a:t>=</a:t>
            </a:r>
            <a:r>
              <a:rPr sz="1800" spc="67" baseline="-41666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589</a:t>
            </a:r>
            <a:r>
              <a:rPr sz="1200" spc="-1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−</a:t>
            </a:r>
            <a:r>
              <a:rPr sz="1200" spc="-2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47</a:t>
            </a:r>
            <a:endParaRPr sz="1200">
              <a:latin typeface="Cambria Math"/>
              <a:cs typeface="Cambria Math"/>
            </a:endParaRPr>
          </a:p>
          <a:p>
            <a:pPr marR="31750" algn="ctr">
              <a:lnSpc>
                <a:spcPct val="100000"/>
              </a:lnSpc>
              <a:spcBef>
                <a:spcPts val="265"/>
              </a:spcBef>
            </a:pPr>
            <a:r>
              <a:rPr sz="1200" dirty="0">
                <a:latin typeface="Cambria Math"/>
                <a:cs typeface="Cambria Math"/>
              </a:rPr>
              <a:t>5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416944" y="8732400"/>
            <a:ext cx="603885" cy="9525"/>
          </a:xfrm>
          <a:custGeom>
            <a:avLst/>
            <a:gdLst/>
            <a:ahLst/>
            <a:cxnLst/>
            <a:rect l="l" t="t" r="r" b="b"/>
            <a:pathLst>
              <a:path w="603885" h="9525">
                <a:moveTo>
                  <a:pt x="603504" y="0"/>
                </a:moveTo>
                <a:lnTo>
                  <a:pt x="0" y="0"/>
                </a:lnTo>
                <a:lnTo>
                  <a:pt x="0" y="9143"/>
                </a:lnTo>
                <a:lnTo>
                  <a:pt x="603504" y="9143"/>
                </a:lnTo>
                <a:lnTo>
                  <a:pt x="60350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32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89264" y="1264292"/>
            <a:ext cx="1098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mbria Math"/>
                <a:cs typeface="Cambria Math"/>
              </a:rPr>
              <a:t>5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416944" y="1280040"/>
            <a:ext cx="253365" cy="9525"/>
          </a:xfrm>
          <a:custGeom>
            <a:avLst/>
            <a:gdLst/>
            <a:ahLst/>
            <a:cxnLst/>
            <a:rect l="l" t="t" r="r" b="b"/>
            <a:pathLst>
              <a:path w="253364" h="9525">
                <a:moveTo>
                  <a:pt x="252983" y="0"/>
                </a:moveTo>
                <a:lnTo>
                  <a:pt x="0" y="0"/>
                </a:lnTo>
                <a:lnTo>
                  <a:pt x="0" y="9144"/>
                </a:lnTo>
                <a:lnTo>
                  <a:pt x="252983" y="9144"/>
                </a:lnTo>
                <a:lnTo>
                  <a:pt x="2529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092333" y="1163708"/>
            <a:ext cx="23825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mbria Math"/>
                <a:cs typeface="Cambria Math"/>
              </a:rPr>
              <a:t>𝑎</a:t>
            </a:r>
            <a:r>
              <a:rPr sz="1200" spc="8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=</a:t>
            </a:r>
            <a:r>
              <a:rPr sz="1200" spc="50" dirty="0">
                <a:latin typeface="Cambria Math"/>
                <a:cs typeface="Cambria Math"/>
              </a:rPr>
              <a:t> </a:t>
            </a:r>
            <a:r>
              <a:rPr sz="1800" baseline="41666" dirty="0">
                <a:latin typeface="Cambria Math"/>
                <a:cs typeface="Cambria Math"/>
              </a:rPr>
              <a:t>542</a:t>
            </a:r>
            <a:r>
              <a:rPr sz="1800" spc="82" baseline="41666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=</a:t>
            </a:r>
            <a:r>
              <a:rPr sz="1200" spc="5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108,40</a:t>
            </a:r>
            <a:r>
              <a:rPr sz="1200" spc="5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=</a:t>
            </a:r>
            <a:r>
              <a:rPr sz="1200" spc="5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1.084.000</a:t>
            </a:r>
            <a:r>
              <a:rPr sz="1200" spc="-1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𝑡𝑜𝑛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413896" y="1813440"/>
            <a:ext cx="1405255" cy="9525"/>
          </a:xfrm>
          <a:custGeom>
            <a:avLst/>
            <a:gdLst/>
            <a:ahLst/>
            <a:cxnLst/>
            <a:rect l="l" t="t" r="r" b="b"/>
            <a:pathLst>
              <a:path w="1405254" h="9525">
                <a:moveTo>
                  <a:pt x="1405127" y="0"/>
                </a:moveTo>
                <a:lnTo>
                  <a:pt x="0" y="0"/>
                </a:lnTo>
                <a:lnTo>
                  <a:pt x="0" y="9144"/>
                </a:lnTo>
                <a:lnTo>
                  <a:pt x="1405127" y="9144"/>
                </a:lnTo>
                <a:lnTo>
                  <a:pt x="140512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054233" y="1547757"/>
            <a:ext cx="1841500" cy="830580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360"/>
              </a:spcBef>
            </a:pPr>
            <a:r>
              <a:rPr sz="1800" baseline="-41666" dirty="0">
                <a:latin typeface="Cambria Math"/>
                <a:cs typeface="Cambria Math"/>
              </a:rPr>
              <a:t>𝑏</a:t>
            </a:r>
            <a:r>
              <a:rPr sz="1800" spc="120" baseline="-41666" dirty="0">
                <a:latin typeface="Cambria Math"/>
                <a:cs typeface="Cambria Math"/>
              </a:rPr>
              <a:t> </a:t>
            </a:r>
            <a:r>
              <a:rPr sz="1800" baseline="-41666" dirty="0">
                <a:latin typeface="Cambria Math"/>
                <a:cs typeface="Cambria Math"/>
              </a:rPr>
              <a:t>=</a:t>
            </a:r>
            <a:r>
              <a:rPr sz="1800" spc="82" baseline="-41666" dirty="0">
                <a:latin typeface="Cambria Math"/>
                <a:cs typeface="Cambria Math"/>
              </a:rPr>
              <a:t> </a:t>
            </a:r>
            <a:r>
              <a:rPr sz="1200" spc="-5" dirty="0">
                <a:latin typeface="Cambria Math"/>
                <a:cs typeface="Cambria Math"/>
              </a:rPr>
              <a:t>5</a:t>
            </a:r>
            <a:r>
              <a:rPr sz="1800" spc="-7" baseline="2314" dirty="0">
                <a:latin typeface="Cambria Math"/>
                <a:cs typeface="Cambria Math"/>
              </a:rPr>
              <a:t>(</a:t>
            </a:r>
            <a:r>
              <a:rPr sz="1200" spc="-5" dirty="0">
                <a:latin typeface="Cambria Math"/>
                <a:cs typeface="Cambria Math"/>
              </a:rPr>
              <a:t>1225</a:t>
            </a:r>
            <a:r>
              <a:rPr sz="1800" spc="-7" baseline="2314" dirty="0">
                <a:latin typeface="Cambria Math"/>
                <a:cs typeface="Cambria Math"/>
              </a:rPr>
              <a:t>)</a:t>
            </a:r>
            <a:r>
              <a:rPr sz="1800" spc="7" baseline="2314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−</a:t>
            </a:r>
            <a:r>
              <a:rPr sz="1200" spc="-5" dirty="0">
                <a:latin typeface="Cambria Math"/>
                <a:cs typeface="Cambria Math"/>
              </a:rPr>
              <a:t> </a:t>
            </a:r>
            <a:r>
              <a:rPr sz="1800" spc="-7" baseline="2314" dirty="0">
                <a:latin typeface="Cambria Math"/>
                <a:cs typeface="Cambria Math"/>
              </a:rPr>
              <a:t>(</a:t>
            </a:r>
            <a:r>
              <a:rPr sz="1200" spc="-5" dirty="0">
                <a:latin typeface="Cambria Math"/>
                <a:cs typeface="Cambria Math"/>
              </a:rPr>
              <a:t>10</a:t>
            </a:r>
            <a:r>
              <a:rPr sz="1800" spc="-7" baseline="2314" dirty="0">
                <a:latin typeface="Cambria Math"/>
                <a:cs typeface="Cambria Math"/>
              </a:rPr>
              <a:t>)</a:t>
            </a:r>
            <a:r>
              <a:rPr sz="1200" spc="-5" dirty="0">
                <a:latin typeface="Cambria Math"/>
                <a:cs typeface="Cambria Math"/>
              </a:rPr>
              <a:t>(589)</a:t>
            </a:r>
            <a:endParaRPr sz="1200">
              <a:latin typeface="Cambria Math"/>
              <a:cs typeface="Cambria Math"/>
            </a:endParaRPr>
          </a:p>
          <a:p>
            <a:pPr marL="591820">
              <a:lnSpc>
                <a:spcPts val="1330"/>
              </a:lnSpc>
              <a:spcBef>
                <a:spcPts val="265"/>
              </a:spcBef>
            </a:pPr>
            <a:r>
              <a:rPr sz="1200" spc="-5" dirty="0">
                <a:latin typeface="Cambria Math"/>
                <a:cs typeface="Cambria Math"/>
              </a:rPr>
              <a:t>5</a:t>
            </a:r>
            <a:r>
              <a:rPr sz="1800" spc="-7" baseline="2314" dirty="0">
                <a:latin typeface="Cambria Math"/>
                <a:cs typeface="Cambria Math"/>
              </a:rPr>
              <a:t>(</a:t>
            </a:r>
            <a:r>
              <a:rPr sz="1200" spc="-5" dirty="0">
                <a:latin typeface="Cambria Math"/>
                <a:cs typeface="Cambria Math"/>
              </a:rPr>
              <a:t>30</a:t>
            </a:r>
            <a:r>
              <a:rPr sz="1800" spc="-7" baseline="2314" dirty="0">
                <a:latin typeface="Cambria Math"/>
                <a:cs typeface="Cambria Math"/>
              </a:rPr>
              <a:t>)</a:t>
            </a:r>
            <a:r>
              <a:rPr sz="1800" spc="-30" baseline="2314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−</a:t>
            </a:r>
            <a:r>
              <a:rPr sz="1200" spc="-35" dirty="0">
                <a:latin typeface="Cambria Math"/>
                <a:cs typeface="Cambria Math"/>
              </a:rPr>
              <a:t> </a:t>
            </a:r>
            <a:r>
              <a:rPr sz="1800" baseline="2314" dirty="0">
                <a:latin typeface="Cambria Math"/>
                <a:cs typeface="Cambria Math"/>
              </a:rPr>
              <a:t>(</a:t>
            </a:r>
            <a:r>
              <a:rPr sz="1200" dirty="0">
                <a:latin typeface="Cambria Math"/>
                <a:cs typeface="Cambria Math"/>
              </a:rPr>
              <a:t>10</a:t>
            </a:r>
            <a:r>
              <a:rPr sz="1800" baseline="2314" dirty="0">
                <a:latin typeface="Cambria Math"/>
                <a:cs typeface="Cambria Math"/>
              </a:rPr>
              <a:t>)</a:t>
            </a:r>
            <a:r>
              <a:rPr sz="1200" dirty="0">
                <a:latin typeface="Cambria Math"/>
                <a:cs typeface="Cambria Math"/>
              </a:rPr>
              <a:t>2</a:t>
            </a:r>
            <a:endParaRPr sz="1200">
              <a:latin typeface="Cambria Math"/>
              <a:cs typeface="Cambria Math"/>
            </a:endParaRPr>
          </a:p>
          <a:p>
            <a:pPr marL="76200">
              <a:lnSpc>
                <a:spcPts val="1330"/>
              </a:lnSpc>
            </a:pPr>
            <a:r>
              <a:rPr sz="1800" baseline="-41666" dirty="0">
                <a:latin typeface="Cambria Math"/>
                <a:cs typeface="Cambria Math"/>
              </a:rPr>
              <a:t>𝑏</a:t>
            </a:r>
            <a:r>
              <a:rPr sz="1800" spc="104" baseline="-41666" dirty="0">
                <a:latin typeface="Cambria Math"/>
                <a:cs typeface="Cambria Math"/>
              </a:rPr>
              <a:t> </a:t>
            </a:r>
            <a:r>
              <a:rPr sz="1800" baseline="-41666" dirty="0">
                <a:latin typeface="Cambria Math"/>
                <a:cs typeface="Cambria Math"/>
              </a:rPr>
              <a:t>=</a:t>
            </a:r>
            <a:r>
              <a:rPr sz="1800" spc="67" baseline="-41666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6125</a:t>
            </a:r>
            <a:r>
              <a:rPr sz="1200" spc="-1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−</a:t>
            </a:r>
            <a:r>
              <a:rPr sz="1200" spc="-2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5890</a:t>
            </a:r>
            <a:endParaRPr sz="1200">
              <a:latin typeface="Cambria Math"/>
              <a:cs typeface="Cambria Math"/>
            </a:endParaRPr>
          </a:p>
          <a:p>
            <a:pPr marL="444500">
              <a:lnSpc>
                <a:spcPct val="100000"/>
              </a:lnSpc>
              <a:spcBef>
                <a:spcPts val="265"/>
              </a:spcBef>
            </a:pPr>
            <a:r>
              <a:rPr sz="1200" dirty="0">
                <a:latin typeface="Cambria Math"/>
                <a:cs typeface="Cambria Math"/>
              </a:rPr>
              <a:t>150</a:t>
            </a:r>
            <a:r>
              <a:rPr sz="1200" spc="-3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−</a:t>
            </a:r>
            <a:r>
              <a:rPr sz="1200" spc="-3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100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413896" y="2185296"/>
            <a:ext cx="856615" cy="9525"/>
          </a:xfrm>
          <a:custGeom>
            <a:avLst/>
            <a:gdLst/>
            <a:ahLst/>
            <a:cxnLst/>
            <a:rect l="l" t="t" r="r" b="b"/>
            <a:pathLst>
              <a:path w="856614" h="9525">
                <a:moveTo>
                  <a:pt x="856488" y="0"/>
                </a:moveTo>
                <a:lnTo>
                  <a:pt x="0" y="0"/>
                </a:lnTo>
                <a:lnTo>
                  <a:pt x="0" y="9144"/>
                </a:lnTo>
                <a:lnTo>
                  <a:pt x="856488" y="9144"/>
                </a:lnTo>
                <a:lnTo>
                  <a:pt x="85648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413896" y="2706504"/>
            <a:ext cx="253365" cy="9525"/>
          </a:xfrm>
          <a:custGeom>
            <a:avLst/>
            <a:gdLst/>
            <a:ahLst/>
            <a:cxnLst/>
            <a:rect l="l" t="t" r="r" b="b"/>
            <a:pathLst>
              <a:path w="253364" h="9525">
                <a:moveTo>
                  <a:pt x="252984" y="0"/>
                </a:moveTo>
                <a:lnTo>
                  <a:pt x="0" y="0"/>
                </a:lnTo>
                <a:lnTo>
                  <a:pt x="0" y="9144"/>
                </a:lnTo>
                <a:lnTo>
                  <a:pt x="252984" y="9144"/>
                </a:lnTo>
                <a:lnTo>
                  <a:pt x="2529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092333" y="2590172"/>
            <a:ext cx="19259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mbria Math"/>
                <a:cs typeface="Cambria Math"/>
              </a:rPr>
              <a:t>𝑏</a:t>
            </a:r>
            <a:r>
              <a:rPr sz="1200" spc="8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=</a:t>
            </a:r>
            <a:r>
              <a:rPr sz="1200" spc="50" dirty="0">
                <a:latin typeface="Cambria Math"/>
                <a:cs typeface="Cambria Math"/>
              </a:rPr>
              <a:t> </a:t>
            </a:r>
            <a:r>
              <a:rPr sz="1800" baseline="41666" dirty="0">
                <a:latin typeface="Cambria Math"/>
                <a:cs typeface="Cambria Math"/>
              </a:rPr>
              <a:t>235</a:t>
            </a:r>
            <a:r>
              <a:rPr sz="1800" spc="82" baseline="41666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=</a:t>
            </a:r>
            <a:r>
              <a:rPr sz="1200" spc="5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4.7</a:t>
            </a:r>
            <a:r>
              <a:rPr sz="1200" spc="5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=</a:t>
            </a:r>
            <a:r>
              <a:rPr sz="1200" spc="5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47.000</a:t>
            </a:r>
            <a:r>
              <a:rPr sz="1200" spc="-1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𝑡𝑜𝑛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89133" y="2690756"/>
            <a:ext cx="4756785" cy="1144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67055">
              <a:lnSpc>
                <a:spcPts val="1295"/>
              </a:lnSpc>
              <a:spcBef>
                <a:spcPts val="100"/>
              </a:spcBef>
            </a:pPr>
            <a:r>
              <a:rPr sz="1200" dirty="0">
                <a:latin typeface="Cambria Math"/>
                <a:cs typeface="Cambria Math"/>
              </a:rPr>
              <a:t>50</a:t>
            </a:r>
            <a:endParaRPr sz="1200">
              <a:latin typeface="Cambria Math"/>
              <a:cs typeface="Cambria Math"/>
            </a:endParaRPr>
          </a:p>
          <a:p>
            <a:pPr marL="12700">
              <a:lnSpc>
                <a:spcPts val="1295"/>
              </a:lnSpc>
            </a:pP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perhitungan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a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b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maka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kita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memperhitungkan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ramalan</a:t>
            </a:r>
            <a:endParaRPr sz="1200">
              <a:latin typeface="Times New Roman"/>
              <a:cs typeface="Times New Roman"/>
            </a:endParaRPr>
          </a:p>
          <a:p>
            <a:pPr marL="12700" marR="1553210">
              <a:lnSpc>
                <a:spcPts val="2090"/>
              </a:lnSpc>
              <a:spcBef>
                <a:spcPts val="150"/>
              </a:spcBef>
            </a:pPr>
            <a:r>
              <a:rPr sz="1200" spc="-5" dirty="0">
                <a:latin typeface="Times New Roman"/>
                <a:cs typeface="Times New Roman"/>
              </a:rPr>
              <a:t>penjualan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 tahun</a:t>
            </a:r>
            <a:r>
              <a:rPr sz="1200" dirty="0">
                <a:latin typeface="Times New Roman"/>
                <a:cs typeface="Times New Roman"/>
              </a:rPr>
              <a:t> 2014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</a:t>
            </a:r>
            <a:r>
              <a:rPr sz="1200" dirty="0">
                <a:latin typeface="Times New Roman"/>
                <a:cs typeface="Times New Roman"/>
              </a:rPr>
              <a:t> ke-5 </a:t>
            </a:r>
            <a:r>
              <a:rPr sz="1200" spc="-5" dirty="0">
                <a:latin typeface="Times New Roman"/>
                <a:cs typeface="Times New Roman"/>
              </a:rPr>
              <a:t>sebesar</a:t>
            </a:r>
            <a:r>
              <a:rPr sz="1200" dirty="0">
                <a:latin typeface="Times New Roman"/>
                <a:cs typeface="Times New Roman"/>
              </a:rPr>
              <a:t> :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14 = 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 bX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14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1.084.000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(47.000)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(5)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1.319.000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74604" y="4068452"/>
            <a:ext cx="5235575" cy="556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5080" indent="-227965">
              <a:lnSpc>
                <a:spcPct val="145000"/>
              </a:lnSpc>
              <a:spcBef>
                <a:spcPts val="100"/>
              </a:spcBef>
              <a:buSzPct val="66666"/>
              <a:buFont typeface="Wingdings"/>
              <a:buChar char=""/>
              <a:tabLst>
                <a:tab pos="240029" algn="l"/>
                <a:tab pos="240665" algn="l"/>
              </a:tabLst>
            </a:pP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contoh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A,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diambil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10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data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pertama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variabel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variabel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X1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selanjutnya variabel</a:t>
            </a:r>
            <a:r>
              <a:rPr sz="1200" dirty="0">
                <a:latin typeface="Times New Roman"/>
                <a:cs typeface="Times New Roman"/>
              </a:rPr>
              <a:t> X1 </a:t>
            </a:r>
            <a:r>
              <a:rPr sz="1200" spc="-5" dirty="0">
                <a:latin typeface="Times New Roman"/>
                <a:cs typeface="Times New Roman"/>
              </a:rPr>
              <a:t>disebut variabel</a:t>
            </a:r>
            <a:r>
              <a:rPr sz="1200" dirty="0">
                <a:latin typeface="Times New Roman"/>
                <a:cs typeface="Times New Roman"/>
              </a:rPr>
              <a:t> X </a:t>
            </a:r>
            <a:r>
              <a:rPr sz="1200" spc="-5" dirty="0">
                <a:latin typeface="Times New Roman"/>
                <a:cs typeface="Times New Roman"/>
              </a:rPr>
              <a:t>saja.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956696" y="7476624"/>
            <a:ext cx="1996439" cy="9525"/>
          </a:xfrm>
          <a:custGeom>
            <a:avLst/>
            <a:gdLst/>
            <a:ahLst/>
            <a:cxnLst/>
            <a:rect l="l" t="t" r="r" b="b"/>
            <a:pathLst>
              <a:path w="1996439" h="9525">
                <a:moveTo>
                  <a:pt x="1996439" y="0"/>
                </a:moveTo>
                <a:lnTo>
                  <a:pt x="0" y="0"/>
                </a:lnTo>
                <a:lnTo>
                  <a:pt x="0" y="9143"/>
                </a:lnTo>
                <a:lnTo>
                  <a:pt x="1996439" y="9143"/>
                </a:lnTo>
                <a:lnTo>
                  <a:pt x="19964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609733" y="6915284"/>
            <a:ext cx="3910965" cy="1802764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675"/>
              </a:spcBef>
            </a:pPr>
            <a:r>
              <a:rPr sz="1200" spc="-5" dirty="0">
                <a:latin typeface="Times New Roman"/>
                <a:cs typeface="Times New Roman"/>
              </a:rPr>
              <a:t>Maka:</a:t>
            </a:r>
            <a:endParaRPr sz="120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575"/>
              </a:spcBef>
            </a:pPr>
            <a:r>
              <a:rPr sz="1800" baseline="-41666" dirty="0">
                <a:latin typeface="Cambria Math"/>
                <a:cs typeface="Cambria Math"/>
              </a:rPr>
              <a:t>𝑏</a:t>
            </a:r>
            <a:r>
              <a:rPr sz="1800" spc="127" baseline="-41666" dirty="0">
                <a:latin typeface="Cambria Math"/>
                <a:cs typeface="Cambria Math"/>
              </a:rPr>
              <a:t> </a:t>
            </a:r>
            <a:r>
              <a:rPr sz="1800" baseline="-41666" dirty="0">
                <a:latin typeface="Cambria Math"/>
                <a:cs typeface="Cambria Math"/>
              </a:rPr>
              <a:t>=</a:t>
            </a:r>
            <a:r>
              <a:rPr sz="1800" spc="82" baseline="-41666" dirty="0">
                <a:latin typeface="Cambria Math"/>
                <a:cs typeface="Cambria Math"/>
              </a:rPr>
              <a:t> </a:t>
            </a:r>
            <a:r>
              <a:rPr sz="1200" spc="-5" dirty="0">
                <a:latin typeface="Cambria Math"/>
                <a:cs typeface="Cambria Math"/>
              </a:rPr>
              <a:t>10</a:t>
            </a:r>
            <a:r>
              <a:rPr sz="1800" spc="-7" baseline="2314" dirty="0">
                <a:latin typeface="Cambria Math"/>
                <a:cs typeface="Cambria Math"/>
              </a:rPr>
              <a:t>(</a:t>
            </a:r>
            <a:r>
              <a:rPr sz="1200" spc="-5" dirty="0">
                <a:latin typeface="Cambria Math"/>
                <a:cs typeface="Cambria Math"/>
              </a:rPr>
              <a:t>3820000</a:t>
            </a:r>
            <a:r>
              <a:rPr sz="1800" spc="-7" baseline="2314" dirty="0">
                <a:latin typeface="Cambria Math"/>
                <a:cs typeface="Cambria Math"/>
              </a:rPr>
              <a:t>) </a:t>
            </a:r>
            <a:r>
              <a:rPr sz="1200" dirty="0">
                <a:latin typeface="Cambria Math"/>
                <a:cs typeface="Cambria Math"/>
              </a:rPr>
              <a:t>−</a:t>
            </a:r>
            <a:r>
              <a:rPr sz="1200" spc="-15" dirty="0">
                <a:latin typeface="Cambria Math"/>
                <a:cs typeface="Cambria Math"/>
              </a:rPr>
              <a:t> </a:t>
            </a:r>
            <a:r>
              <a:rPr sz="1800" baseline="2314" dirty="0">
                <a:latin typeface="Cambria Math"/>
                <a:cs typeface="Cambria Math"/>
              </a:rPr>
              <a:t>(</a:t>
            </a:r>
            <a:r>
              <a:rPr sz="1200" dirty="0">
                <a:latin typeface="Cambria Math"/>
                <a:cs typeface="Cambria Math"/>
              </a:rPr>
              <a:t>6500</a:t>
            </a:r>
            <a:r>
              <a:rPr sz="1800" baseline="2314" dirty="0">
                <a:latin typeface="Cambria Math"/>
                <a:cs typeface="Cambria Math"/>
              </a:rPr>
              <a:t>)</a:t>
            </a:r>
            <a:r>
              <a:rPr sz="1200" dirty="0">
                <a:latin typeface="Cambria Math"/>
                <a:cs typeface="Cambria Math"/>
              </a:rPr>
              <a:t>(5075)</a:t>
            </a:r>
            <a:r>
              <a:rPr sz="1200" spc="60" dirty="0">
                <a:latin typeface="Cambria Math"/>
                <a:cs typeface="Cambria Math"/>
              </a:rPr>
              <a:t> </a:t>
            </a:r>
            <a:r>
              <a:rPr sz="1800" baseline="-41666" dirty="0">
                <a:latin typeface="Cambria Math"/>
                <a:cs typeface="Cambria Math"/>
              </a:rPr>
              <a:t>=</a:t>
            </a:r>
            <a:r>
              <a:rPr sz="1800" spc="82" baseline="-41666" dirty="0">
                <a:latin typeface="Cambria Math"/>
                <a:cs typeface="Cambria Math"/>
              </a:rPr>
              <a:t> </a:t>
            </a:r>
            <a:r>
              <a:rPr sz="1800" baseline="-41666" dirty="0">
                <a:latin typeface="Cambria Math"/>
                <a:cs typeface="Cambria Math"/>
              </a:rPr>
              <a:t>0.632</a:t>
            </a:r>
            <a:endParaRPr sz="1800" baseline="-41666">
              <a:latin typeface="Cambria Math"/>
              <a:cs typeface="Cambria Math"/>
            </a:endParaRPr>
          </a:p>
          <a:p>
            <a:pPr marL="544830">
              <a:lnSpc>
                <a:spcPct val="100000"/>
              </a:lnSpc>
              <a:spcBef>
                <a:spcPts val="265"/>
              </a:spcBef>
            </a:pPr>
            <a:r>
              <a:rPr sz="1200" spc="-5" dirty="0">
                <a:latin typeface="Cambria Math"/>
                <a:cs typeface="Cambria Math"/>
              </a:rPr>
              <a:t>10</a:t>
            </a:r>
            <a:r>
              <a:rPr sz="1800" spc="-7" baseline="2314" dirty="0">
                <a:latin typeface="Cambria Math"/>
                <a:cs typeface="Cambria Math"/>
              </a:rPr>
              <a:t>(</a:t>
            </a:r>
            <a:r>
              <a:rPr sz="1200" spc="-5" dirty="0">
                <a:latin typeface="Cambria Math"/>
                <a:cs typeface="Cambria Math"/>
              </a:rPr>
              <a:t>5050000</a:t>
            </a:r>
            <a:r>
              <a:rPr sz="1800" spc="-7" baseline="2314" dirty="0">
                <a:latin typeface="Cambria Math"/>
                <a:cs typeface="Cambria Math"/>
              </a:rPr>
              <a:t>)</a:t>
            </a:r>
            <a:r>
              <a:rPr sz="1800" spc="-37" baseline="2314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−</a:t>
            </a:r>
            <a:r>
              <a:rPr sz="1200" spc="-30" dirty="0">
                <a:latin typeface="Cambria Math"/>
                <a:cs typeface="Cambria Math"/>
              </a:rPr>
              <a:t> </a:t>
            </a:r>
            <a:r>
              <a:rPr sz="1800" spc="-44" baseline="2314" dirty="0">
                <a:latin typeface="Cambria Math"/>
                <a:cs typeface="Cambria Math"/>
              </a:rPr>
              <a:t>(</a:t>
            </a:r>
            <a:r>
              <a:rPr sz="1200" spc="-30" dirty="0">
                <a:latin typeface="Cambria Math"/>
                <a:cs typeface="Cambria Math"/>
              </a:rPr>
              <a:t>6500</a:t>
            </a:r>
            <a:r>
              <a:rPr sz="1800" spc="-44" baseline="2314" dirty="0">
                <a:latin typeface="Cambria Math"/>
                <a:cs typeface="Cambria Math"/>
              </a:rPr>
              <a:t>)</a:t>
            </a:r>
            <a:r>
              <a:rPr sz="1275" spc="-44" baseline="22875" dirty="0">
                <a:latin typeface="Cambria Math"/>
                <a:cs typeface="Cambria Math"/>
              </a:rPr>
              <a:t>M</a:t>
            </a:r>
            <a:endParaRPr sz="1275" baseline="22875">
              <a:latin typeface="Cambria Math"/>
              <a:cs typeface="Cambria Math"/>
            </a:endParaRPr>
          </a:p>
          <a:p>
            <a:pPr marL="105410">
              <a:lnSpc>
                <a:spcPct val="100000"/>
              </a:lnSpc>
              <a:spcBef>
                <a:spcPts val="600"/>
              </a:spcBef>
            </a:pP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507.5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0.632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x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650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96.818</a:t>
            </a:r>
            <a:endParaRPr sz="1200">
              <a:latin typeface="Times New Roman"/>
              <a:cs typeface="Times New Roman"/>
            </a:endParaRPr>
          </a:p>
          <a:p>
            <a:pPr marL="292100" marR="1470025" indent="-186690">
              <a:lnSpc>
                <a:spcPts val="2090"/>
              </a:lnSpc>
              <a:spcBef>
                <a:spcPts val="150"/>
              </a:spcBef>
            </a:pPr>
            <a:r>
              <a:rPr sz="1200" spc="-5" dirty="0">
                <a:latin typeface="Times New Roman"/>
                <a:cs typeface="Times New Roman"/>
              </a:rPr>
              <a:t>sehingga diperoleh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model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regresinya </a:t>
            </a:r>
            <a:r>
              <a:rPr sz="1200" dirty="0">
                <a:latin typeface="Times New Roman"/>
                <a:cs typeface="Times New Roman"/>
              </a:rPr>
              <a:t>: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Y’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96.818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0.632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X</a:t>
            </a:r>
            <a:endParaRPr sz="120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445"/>
              </a:spcBef>
            </a:pPr>
            <a:r>
              <a:rPr sz="1200" spc="-5" dirty="0">
                <a:latin typeface="Times New Roman"/>
                <a:cs typeface="Times New Roman"/>
              </a:rPr>
              <a:t>Selanjutnya,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pengukuran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kualitas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model,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dihitung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pula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33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1686439" y="4711008"/>
          <a:ext cx="5016500" cy="2222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7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0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00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6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32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53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22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00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901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i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Y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X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b="1" spc="200" dirty="0">
                          <a:latin typeface="Arial"/>
                          <a:cs typeface="Arial"/>
                        </a:rPr>
                        <a:t>XY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775"/>
                        </a:lnSpc>
                      </a:pPr>
                      <a:r>
                        <a:rPr sz="1500" b="1" spc="225" baseline="-25000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700" b="1" spc="150" dirty="0">
                          <a:latin typeface="Arial"/>
                          <a:cs typeface="Arial"/>
                        </a:rPr>
                        <a:t>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775"/>
                        </a:lnSpc>
                      </a:pPr>
                      <a:r>
                        <a:rPr sz="1500" b="1" spc="150" baseline="-2500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700" b="1" spc="100" dirty="0">
                          <a:latin typeface="Arial"/>
                          <a:cs typeface="Arial"/>
                        </a:rPr>
                        <a:t>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b="1" spc="45" dirty="0">
                          <a:latin typeface="Arial"/>
                          <a:cs typeface="Arial"/>
                        </a:rPr>
                        <a:t>Y'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b="1" spc="110" dirty="0">
                          <a:latin typeface="Arial"/>
                          <a:cs typeface="Arial"/>
                        </a:rPr>
                        <a:t>(Y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85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0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75" dirty="0">
                          <a:latin typeface="Arial"/>
                          <a:cs typeface="Arial"/>
                        </a:rPr>
                        <a:t>Y')</a:t>
                      </a:r>
                      <a:r>
                        <a:rPr sz="1050" b="1" spc="112" baseline="35714" dirty="0">
                          <a:latin typeface="Arial"/>
                          <a:cs typeface="Arial"/>
                        </a:rPr>
                        <a:t>2</a:t>
                      </a:r>
                      <a:endParaRPr sz="1050" baseline="35714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521">
                <a:tc>
                  <a:txBody>
                    <a:bodyPr/>
                    <a:lstStyle/>
                    <a:p>
                      <a:pPr marL="15240" algn="ctr">
                        <a:lnSpc>
                          <a:spcPts val="1195"/>
                        </a:lnSpc>
                      </a:pPr>
                      <a:r>
                        <a:rPr sz="1000" dirty="0">
                          <a:latin typeface="Arial MT"/>
                          <a:cs typeface="Arial MT"/>
                        </a:rPr>
                        <a:t>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5885" algn="r">
                        <a:lnSpc>
                          <a:spcPts val="1195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175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195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200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ts val="1195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35000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95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40000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195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30625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195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223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195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2321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636">
                <a:tc>
                  <a:txBody>
                    <a:bodyPr/>
                    <a:lstStyle/>
                    <a:p>
                      <a:pPr marL="15240" algn="ctr">
                        <a:lnSpc>
                          <a:spcPts val="1160"/>
                        </a:lnSpc>
                      </a:pPr>
                      <a:r>
                        <a:rPr sz="1000" dirty="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5885" algn="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250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300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75000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90000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62500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286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1322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829">
                <a:tc>
                  <a:txBody>
                    <a:bodyPr/>
                    <a:lstStyle/>
                    <a:p>
                      <a:pPr marL="15240" algn="ctr">
                        <a:lnSpc>
                          <a:spcPts val="1160"/>
                        </a:lnSpc>
                      </a:pPr>
                      <a:r>
                        <a:rPr sz="1000" dirty="0">
                          <a:latin typeface="Arial MT"/>
                          <a:cs typeface="Arial MT"/>
                        </a:rPr>
                        <a:t>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5885" algn="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350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400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140000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160000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122500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350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ts val="1160"/>
                        </a:lnSpc>
                      </a:pPr>
                      <a:r>
                        <a:rPr sz="1000" dirty="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5830">
                <a:tc>
                  <a:txBody>
                    <a:bodyPr/>
                    <a:lstStyle/>
                    <a:p>
                      <a:pPr marL="15240" algn="ctr">
                        <a:lnSpc>
                          <a:spcPts val="1160"/>
                        </a:lnSpc>
                      </a:pPr>
                      <a:r>
                        <a:rPr sz="1000" dirty="0">
                          <a:latin typeface="Arial MT"/>
                          <a:cs typeface="Arial MT"/>
                        </a:rPr>
                        <a:t>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5885" algn="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400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500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200000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250000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160000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413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162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5604">
                <a:tc>
                  <a:txBody>
                    <a:bodyPr/>
                    <a:lstStyle/>
                    <a:p>
                      <a:pPr marL="15240" algn="ctr">
                        <a:lnSpc>
                          <a:spcPts val="1160"/>
                        </a:lnSpc>
                      </a:pPr>
                      <a:r>
                        <a:rPr sz="1000" dirty="0">
                          <a:latin typeface="Arial MT"/>
                          <a:cs typeface="Arial MT"/>
                        </a:rPr>
                        <a:t>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5885" algn="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550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600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330000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360000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302500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476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5489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5636">
                <a:tc>
                  <a:txBody>
                    <a:bodyPr/>
                    <a:lstStyle/>
                    <a:p>
                      <a:pPr marL="15240" algn="ctr">
                        <a:lnSpc>
                          <a:spcPts val="1160"/>
                        </a:lnSpc>
                      </a:pPr>
                      <a:r>
                        <a:rPr sz="1000" dirty="0">
                          <a:latin typeface="Arial MT"/>
                          <a:cs typeface="Arial MT"/>
                        </a:rPr>
                        <a:t>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5885" algn="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500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700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350000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490000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250000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539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1528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5797">
                <a:tc>
                  <a:txBody>
                    <a:bodyPr/>
                    <a:lstStyle/>
                    <a:p>
                      <a:pPr marL="15240" algn="ctr">
                        <a:lnSpc>
                          <a:spcPts val="1160"/>
                        </a:lnSpc>
                      </a:pPr>
                      <a:r>
                        <a:rPr sz="1000" dirty="0">
                          <a:latin typeface="Arial MT"/>
                          <a:cs typeface="Arial MT"/>
                        </a:rPr>
                        <a:t>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5885" algn="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750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800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600000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640000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562500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602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21823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5797">
                <a:tc>
                  <a:txBody>
                    <a:bodyPr/>
                    <a:lstStyle/>
                    <a:p>
                      <a:pPr marL="15240" algn="ctr">
                        <a:lnSpc>
                          <a:spcPts val="1160"/>
                        </a:lnSpc>
                      </a:pPr>
                      <a:r>
                        <a:rPr sz="1000" dirty="0">
                          <a:latin typeface="Arial MT"/>
                          <a:cs typeface="Arial MT"/>
                        </a:rPr>
                        <a:t>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5885" algn="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700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900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630000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810000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490000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665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1193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5636">
                <a:tc>
                  <a:txBody>
                    <a:bodyPr/>
                    <a:lstStyle/>
                    <a:p>
                      <a:pPr marL="15240" algn="ctr">
                        <a:lnSpc>
                          <a:spcPts val="1160"/>
                        </a:lnSpc>
                      </a:pPr>
                      <a:r>
                        <a:rPr sz="1000" dirty="0">
                          <a:latin typeface="Arial MT"/>
                          <a:cs typeface="Arial MT"/>
                        </a:rPr>
                        <a:t>9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5885" algn="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800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1000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800000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1000000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640000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729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5093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0488"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10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5885" algn="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600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1100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660000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1210000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360000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792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ts val="1160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36794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56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D0D7E5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0D7E5"/>
                      </a:solidFill>
                      <a:prstDash val="solid"/>
                    </a:lnL>
                    <a:lnR w="12700">
                      <a:solidFill>
                        <a:srgbClr val="D0D7E5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0D7E5"/>
                      </a:solidFill>
                      <a:prstDash val="solid"/>
                    </a:lnL>
                    <a:lnR w="12700">
                      <a:solidFill>
                        <a:srgbClr val="D0D7E5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0D7E5"/>
                      </a:solidFill>
                      <a:prstDash val="solid"/>
                    </a:lnL>
                    <a:lnR w="12700">
                      <a:solidFill>
                        <a:srgbClr val="D0D7E5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0D7E5"/>
                      </a:solidFill>
                      <a:prstDash val="solid"/>
                    </a:lnL>
                    <a:lnR w="12700">
                      <a:solidFill>
                        <a:srgbClr val="D0D7E5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0D7E5"/>
                      </a:solidFill>
                      <a:prstDash val="solid"/>
                    </a:lnL>
                    <a:lnR w="12700">
                      <a:solidFill>
                        <a:srgbClr val="D0D7E5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0D7E5"/>
                      </a:solidFill>
                      <a:prstDash val="solid"/>
                    </a:lnL>
                    <a:lnR w="12700">
                      <a:solidFill>
                        <a:srgbClr val="D0D7E5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0D7E5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5341">
                <a:tc>
                  <a:txBody>
                    <a:bodyPr/>
                    <a:lstStyle/>
                    <a:p>
                      <a:pPr marL="14604" algn="ctr">
                        <a:lnSpc>
                          <a:spcPts val="1195"/>
                        </a:lnSpc>
                      </a:pPr>
                      <a:r>
                        <a:rPr sz="1000" spc="125" dirty="0">
                          <a:latin typeface="Arial MT"/>
                          <a:cs typeface="Arial MT"/>
                        </a:rPr>
                        <a:t>Jumlah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055" algn="r">
                        <a:lnSpc>
                          <a:spcPts val="1195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5075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95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6500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0485" algn="r">
                        <a:lnSpc>
                          <a:spcPts val="1195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3820000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95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5050000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195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2980625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ts val="1195"/>
                        </a:lnSpc>
                      </a:pPr>
                      <a:r>
                        <a:rPr sz="1000" spc="120" dirty="0">
                          <a:latin typeface="Arial MT"/>
                          <a:cs typeface="Arial MT"/>
                        </a:rPr>
                        <a:t>75725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60533" y="1063124"/>
            <a:ext cx="15411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0665" algn="l"/>
              </a:tabLst>
            </a:pPr>
            <a:r>
              <a:rPr sz="1200" dirty="0">
                <a:latin typeface="Times New Roman"/>
                <a:cs typeface="Times New Roman"/>
              </a:rPr>
              <a:t>-	</a:t>
            </a:r>
            <a:r>
              <a:rPr sz="1200" b="1" spc="-5" dirty="0">
                <a:latin typeface="Times New Roman"/>
                <a:cs typeface="Times New Roman"/>
              </a:rPr>
              <a:t>Koefisien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Korelasi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90579" y="1438028"/>
            <a:ext cx="2882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mbria Math"/>
                <a:cs typeface="Cambria Math"/>
              </a:rPr>
              <a:t>𝑹</a:t>
            </a:r>
            <a:r>
              <a:rPr sz="1200" spc="-1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=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46124" y="1322204"/>
            <a:ext cx="18103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mbria Math"/>
                <a:cs typeface="Cambria Math"/>
              </a:rPr>
              <a:t>10</a:t>
            </a:r>
            <a:r>
              <a:rPr sz="1800" baseline="2314" dirty="0">
                <a:latin typeface="Cambria Math"/>
                <a:cs typeface="Cambria Math"/>
              </a:rPr>
              <a:t>(</a:t>
            </a:r>
            <a:r>
              <a:rPr sz="1200" dirty="0">
                <a:latin typeface="Cambria Math"/>
                <a:cs typeface="Cambria Math"/>
              </a:rPr>
              <a:t>382000</a:t>
            </a:r>
            <a:r>
              <a:rPr sz="1800" baseline="2314" dirty="0">
                <a:latin typeface="Cambria Math"/>
                <a:cs typeface="Cambria Math"/>
              </a:rPr>
              <a:t>)</a:t>
            </a:r>
            <a:r>
              <a:rPr sz="1800" spc="-75" baseline="2314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−</a:t>
            </a:r>
            <a:r>
              <a:rPr sz="1200" spc="-4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6500(5075)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407793" y="1554365"/>
            <a:ext cx="3286125" cy="48895"/>
          </a:xfrm>
          <a:custGeom>
            <a:avLst/>
            <a:gdLst/>
            <a:ahLst/>
            <a:cxnLst/>
            <a:rect l="l" t="t" r="r" b="b"/>
            <a:pathLst>
              <a:path w="3286125" h="48894">
                <a:moveTo>
                  <a:pt x="3285744" y="39624"/>
                </a:moveTo>
                <a:lnTo>
                  <a:pt x="112776" y="39624"/>
                </a:lnTo>
                <a:lnTo>
                  <a:pt x="112776" y="48768"/>
                </a:lnTo>
                <a:lnTo>
                  <a:pt x="3285744" y="48768"/>
                </a:lnTo>
                <a:lnTo>
                  <a:pt x="3285744" y="39624"/>
                </a:lnTo>
                <a:close/>
              </a:path>
              <a:path w="3286125" h="48894">
                <a:moveTo>
                  <a:pt x="3285744" y="0"/>
                </a:moveTo>
                <a:lnTo>
                  <a:pt x="0" y="0"/>
                </a:lnTo>
                <a:lnTo>
                  <a:pt x="0" y="9144"/>
                </a:lnTo>
                <a:lnTo>
                  <a:pt x="3285744" y="9144"/>
                </a:lnTo>
                <a:lnTo>
                  <a:pt x="328574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724059" y="1438028"/>
            <a:ext cx="7854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mbria Math"/>
                <a:cs typeface="Cambria Math"/>
              </a:rPr>
              <a:t>=</a:t>
            </a:r>
            <a:r>
              <a:rPr sz="1200" spc="6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𝟎.</a:t>
            </a:r>
            <a:r>
              <a:rPr sz="1200" spc="-65" dirty="0">
                <a:latin typeface="Cambria Math"/>
                <a:cs typeface="Cambria Math"/>
              </a:rPr>
              <a:t> </a:t>
            </a:r>
            <a:r>
              <a:rPr sz="1200" spc="-5" dirty="0">
                <a:latin typeface="Cambria Math"/>
                <a:cs typeface="Cambria Math"/>
              </a:rPr>
              <a:t>𝟗𝟎𝟏𝟔𝟗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22433" y="1483747"/>
            <a:ext cx="4123054" cy="109855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784860">
              <a:lnSpc>
                <a:spcPct val="100000"/>
              </a:lnSpc>
              <a:spcBef>
                <a:spcPts val="819"/>
              </a:spcBef>
            </a:pPr>
            <a:r>
              <a:rPr sz="1200" spc="35" dirty="0">
                <a:latin typeface="Cambria Math"/>
                <a:cs typeface="Cambria Math"/>
              </a:rPr>
              <a:t>]</a:t>
            </a:r>
            <a:r>
              <a:rPr sz="1800" spc="52" baseline="2314" dirty="0">
                <a:latin typeface="Cambria Math"/>
                <a:cs typeface="Cambria Math"/>
              </a:rPr>
              <a:t>(</a:t>
            </a:r>
            <a:r>
              <a:rPr sz="1200" spc="35" dirty="0">
                <a:latin typeface="Cambria Math"/>
                <a:cs typeface="Cambria Math"/>
              </a:rPr>
              <a:t>10𝑥5050000</a:t>
            </a:r>
            <a:r>
              <a:rPr sz="1800" spc="52" baseline="2314" dirty="0">
                <a:latin typeface="Cambria Math"/>
                <a:cs typeface="Cambria Math"/>
              </a:rPr>
              <a:t>)</a:t>
            </a:r>
            <a:r>
              <a:rPr sz="1800" spc="-22" baseline="2314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−</a:t>
            </a:r>
            <a:r>
              <a:rPr sz="1200" spc="-5" dirty="0">
                <a:latin typeface="Cambria Math"/>
                <a:cs typeface="Cambria Math"/>
              </a:rPr>
              <a:t> </a:t>
            </a:r>
            <a:r>
              <a:rPr sz="1200" spc="-10" dirty="0">
                <a:latin typeface="Cambria Math"/>
                <a:cs typeface="Cambria Math"/>
              </a:rPr>
              <a:t>6500</a:t>
            </a:r>
            <a:r>
              <a:rPr sz="1275" spc="-15" baseline="26143" dirty="0">
                <a:latin typeface="Cambria Math"/>
                <a:cs typeface="Cambria Math"/>
              </a:rPr>
              <a:t>M</a:t>
            </a:r>
            <a:r>
              <a:rPr sz="1200" spc="-10" dirty="0">
                <a:latin typeface="Cambria Math"/>
                <a:cs typeface="Cambria Math"/>
              </a:rPr>
              <a:t>)(10𝑥2980625 </a:t>
            </a:r>
            <a:r>
              <a:rPr sz="1200" dirty="0">
                <a:latin typeface="Cambria Math"/>
                <a:cs typeface="Cambria Math"/>
              </a:rPr>
              <a:t>−</a:t>
            </a:r>
            <a:r>
              <a:rPr sz="1200" spc="-5" dirty="0">
                <a:latin typeface="Cambria Math"/>
                <a:cs typeface="Cambria Math"/>
              </a:rPr>
              <a:t> </a:t>
            </a:r>
            <a:r>
              <a:rPr sz="1200" spc="-30" dirty="0">
                <a:latin typeface="Cambria Math"/>
                <a:cs typeface="Cambria Math"/>
              </a:rPr>
              <a:t>5075</a:t>
            </a:r>
            <a:r>
              <a:rPr sz="1275" spc="-44" baseline="26143" dirty="0">
                <a:latin typeface="Cambria Math"/>
                <a:cs typeface="Cambria Math"/>
              </a:rPr>
              <a:t>M</a:t>
            </a:r>
            <a:r>
              <a:rPr sz="1200" spc="-30" dirty="0">
                <a:latin typeface="Cambria Math"/>
                <a:cs typeface="Cambria Math"/>
              </a:rPr>
              <a:t>)</a:t>
            </a:r>
            <a:endParaRPr sz="1200">
              <a:latin typeface="Cambria Math"/>
              <a:cs typeface="Cambria Math"/>
            </a:endParaRPr>
          </a:p>
          <a:p>
            <a:pPr marL="279400">
              <a:lnSpc>
                <a:spcPct val="100000"/>
              </a:lnSpc>
              <a:spcBef>
                <a:spcPts val="720"/>
              </a:spcBef>
            </a:pPr>
            <a:r>
              <a:rPr sz="1200" spc="-5" dirty="0">
                <a:latin typeface="Times New Roman"/>
                <a:cs typeface="Times New Roman"/>
              </a:rPr>
              <a:t>Berarti,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model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regresi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cukup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baik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625"/>
              </a:spcBef>
              <a:tabLst>
                <a:tab pos="278765" algn="l"/>
              </a:tabLst>
            </a:pPr>
            <a:r>
              <a:rPr sz="1200" dirty="0">
                <a:latin typeface="Times New Roman"/>
                <a:cs typeface="Times New Roman"/>
              </a:rPr>
              <a:t>-	</a:t>
            </a:r>
            <a:r>
              <a:rPr sz="1200" b="1" spc="-5" dirty="0">
                <a:latin typeface="Times New Roman"/>
                <a:cs typeface="Times New Roman"/>
              </a:rPr>
              <a:t>Koefisien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Determinasi:</a:t>
            </a:r>
            <a:endParaRPr sz="1200">
              <a:latin typeface="Times New Roman"/>
              <a:cs typeface="Times New Roman"/>
            </a:endParaRPr>
          </a:p>
          <a:p>
            <a:pPr marL="279400">
              <a:lnSpc>
                <a:spcPct val="100000"/>
              </a:lnSpc>
              <a:spcBef>
                <a:spcPts val="620"/>
              </a:spcBef>
            </a:pP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spc="-7" baseline="27777" dirty="0">
                <a:latin typeface="Times New Roman"/>
                <a:cs typeface="Times New Roman"/>
              </a:rPr>
              <a:t>2</a:t>
            </a:r>
            <a:r>
              <a:rPr sz="1200" spc="150" baseline="27777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0.90169</a:t>
            </a:r>
            <a:r>
              <a:rPr sz="1200" spc="-7" baseline="27777" dirty="0">
                <a:latin typeface="Times New Roman"/>
                <a:cs typeface="Times New Roman"/>
              </a:rPr>
              <a:t>2</a:t>
            </a:r>
            <a:r>
              <a:rPr sz="1200" spc="7" baseline="27777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 0.81305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Berarti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model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regresi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cukup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baik.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73844" y="2730380"/>
            <a:ext cx="5236845" cy="108013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45"/>
              </a:spcBef>
            </a:pPr>
            <a:r>
              <a:rPr sz="1200" dirty="0">
                <a:latin typeface="Times New Roman"/>
                <a:cs typeface="Times New Roman"/>
              </a:rPr>
              <a:t>2)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Titik</a:t>
            </a:r>
            <a:r>
              <a:rPr sz="1200" spc="-5" dirty="0">
                <a:latin typeface="Times New Roman"/>
                <a:cs typeface="Times New Roman"/>
              </a:rPr>
              <a:t> tengah sebagai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 dasar</a:t>
            </a:r>
            <a:endParaRPr sz="1200">
              <a:latin typeface="Times New Roman"/>
              <a:cs typeface="Times New Roman"/>
            </a:endParaRPr>
          </a:p>
          <a:p>
            <a:pPr marL="2413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dasar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2001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diberi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kode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ke-0.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Sedangkan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sebelumnya dengan tanda </a:t>
            </a:r>
            <a:r>
              <a:rPr sz="1200" dirty="0">
                <a:latin typeface="Times New Roman"/>
                <a:cs typeface="Times New Roman"/>
              </a:rPr>
              <a:t>(-) </a:t>
            </a:r>
            <a:r>
              <a:rPr sz="1200" spc="-5" dirty="0">
                <a:latin typeface="Times New Roman"/>
                <a:cs typeface="Times New Roman"/>
              </a:rPr>
              <a:t>dan tahun sesudahnya dengan tanda </a:t>
            </a:r>
            <a:r>
              <a:rPr sz="1200" dirty="0">
                <a:latin typeface="Times New Roman"/>
                <a:cs typeface="Times New Roman"/>
              </a:rPr>
              <a:t>(+). </a:t>
            </a:r>
            <a:r>
              <a:rPr sz="1200" spc="-5" dirty="0">
                <a:latin typeface="Times New Roman"/>
                <a:cs typeface="Times New Roman"/>
              </a:rPr>
              <a:t>Dalam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metode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 dan</a:t>
            </a:r>
            <a:r>
              <a:rPr sz="1200" dirty="0">
                <a:latin typeface="Times New Roman"/>
                <a:cs typeface="Times New Roman"/>
              </a:rPr>
              <a:t> b </a:t>
            </a:r>
            <a:r>
              <a:rPr sz="1200" spc="-5" dirty="0">
                <a:latin typeface="Times New Roman"/>
                <a:cs typeface="Times New Roman"/>
              </a:rPr>
              <a:t>dicari 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rumus</a:t>
            </a:r>
            <a:r>
              <a:rPr sz="1200" dirty="0">
                <a:latin typeface="Times New Roman"/>
                <a:cs typeface="Times New Roman"/>
              </a:rPr>
              <a:t> 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17733" y="3858140"/>
            <a:ext cx="574040" cy="324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5280">
              <a:lnSpc>
                <a:spcPts val="1175"/>
              </a:lnSpc>
              <a:spcBef>
                <a:spcPts val="100"/>
              </a:spcBef>
            </a:pPr>
            <a:r>
              <a:rPr sz="1800" baseline="2314" dirty="0">
                <a:latin typeface="Cambria Math"/>
                <a:cs typeface="Cambria Math"/>
              </a:rPr>
              <a:t>∑</a:t>
            </a:r>
            <a:r>
              <a:rPr sz="1800" spc="-97" baseline="2314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𝑌</a:t>
            </a:r>
            <a:endParaRPr sz="1200">
              <a:latin typeface="Cambria Math"/>
              <a:cs typeface="Cambria Math"/>
            </a:endParaRPr>
          </a:p>
          <a:p>
            <a:pPr marL="12700">
              <a:lnSpc>
                <a:spcPts val="1175"/>
              </a:lnSpc>
            </a:pPr>
            <a:r>
              <a:rPr sz="1200" dirty="0">
                <a:latin typeface="Cambria Math"/>
                <a:cs typeface="Cambria Math"/>
              </a:rPr>
              <a:t>𝑏</a:t>
            </a:r>
            <a:r>
              <a:rPr sz="1200" spc="4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=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375796" y="4074548"/>
            <a:ext cx="3778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baseline="2314" dirty="0">
                <a:latin typeface="Cambria Math"/>
                <a:cs typeface="Cambria Math"/>
              </a:rPr>
              <a:t>∑</a:t>
            </a:r>
            <a:r>
              <a:rPr sz="1800" spc="-89" baseline="2314" dirty="0">
                <a:latin typeface="Cambria Math"/>
                <a:cs typeface="Cambria Math"/>
              </a:rPr>
              <a:t> </a:t>
            </a:r>
            <a:r>
              <a:rPr sz="1200" spc="55" dirty="0">
                <a:latin typeface="Cambria Math"/>
                <a:cs typeface="Cambria Math"/>
              </a:rPr>
              <a:t>𝑋</a:t>
            </a:r>
            <a:r>
              <a:rPr sz="1275" spc="-315" baseline="22875" dirty="0">
                <a:latin typeface="Cambria Math"/>
                <a:cs typeface="Cambria Math"/>
              </a:rPr>
              <a:t>M</a:t>
            </a:r>
            <a:endParaRPr sz="1275" baseline="22875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413896" y="4090296"/>
            <a:ext cx="307975" cy="9525"/>
          </a:xfrm>
          <a:custGeom>
            <a:avLst/>
            <a:gdLst/>
            <a:ahLst/>
            <a:cxnLst/>
            <a:rect l="l" t="t" r="r" b="b"/>
            <a:pathLst>
              <a:path w="307975" h="9525">
                <a:moveTo>
                  <a:pt x="307848" y="0"/>
                </a:moveTo>
                <a:lnTo>
                  <a:pt x="0" y="0"/>
                </a:lnTo>
                <a:lnTo>
                  <a:pt x="0" y="9144"/>
                </a:lnTo>
                <a:lnTo>
                  <a:pt x="307848" y="9144"/>
                </a:lnTo>
                <a:lnTo>
                  <a:pt x="30784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117733" y="4324484"/>
            <a:ext cx="537845" cy="324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>
              <a:lnSpc>
                <a:spcPts val="1175"/>
              </a:lnSpc>
              <a:spcBef>
                <a:spcPts val="100"/>
              </a:spcBef>
            </a:pPr>
            <a:r>
              <a:rPr sz="1800" baseline="2314" dirty="0">
                <a:latin typeface="Cambria Math"/>
                <a:cs typeface="Cambria Math"/>
              </a:rPr>
              <a:t>∑</a:t>
            </a:r>
            <a:r>
              <a:rPr sz="1800" spc="-89" baseline="2314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𝑌</a:t>
            </a:r>
            <a:endParaRPr sz="1200">
              <a:latin typeface="Cambria Math"/>
              <a:cs typeface="Cambria Math"/>
            </a:endParaRPr>
          </a:p>
          <a:p>
            <a:pPr marL="12700">
              <a:lnSpc>
                <a:spcPts val="1175"/>
              </a:lnSpc>
            </a:pPr>
            <a:r>
              <a:rPr sz="1200" dirty="0">
                <a:latin typeface="Cambria Math"/>
                <a:cs typeface="Cambria Math"/>
              </a:rPr>
              <a:t>𝑎</a:t>
            </a:r>
            <a:r>
              <a:rPr sz="1200" spc="4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=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74319" y="4540892"/>
            <a:ext cx="1130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mbria Math"/>
                <a:cs typeface="Cambria Math"/>
              </a:rPr>
              <a:t>𝑛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416944" y="4556640"/>
            <a:ext cx="228600" cy="9525"/>
          </a:xfrm>
          <a:custGeom>
            <a:avLst/>
            <a:gdLst/>
            <a:ahLst/>
            <a:cxnLst/>
            <a:rect l="l" t="t" r="r" b="b"/>
            <a:pathLst>
              <a:path w="228600" h="9525">
                <a:moveTo>
                  <a:pt x="228600" y="0"/>
                </a:moveTo>
                <a:lnTo>
                  <a:pt x="0" y="0"/>
                </a:lnTo>
                <a:lnTo>
                  <a:pt x="0" y="9144"/>
                </a:lnTo>
                <a:lnTo>
                  <a:pt x="228600" y="9144"/>
                </a:lnTo>
                <a:lnTo>
                  <a:pt x="228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889133" y="4952372"/>
            <a:ext cx="31654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Penerapan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rumus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terlihat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tabel</a:t>
            </a:r>
            <a:r>
              <a:rPr sz="1200" dirty="0">
                <a:latin typeface="Times New Roman"/>
                <a:cs typeface="Times New Roman"/>
              </a:rPr>
              <a:t> di </a:t>
            </a:r>
            <a:r>
              <a:rPr sz="1200" spc="-5" dirty="0">
                <a:latin typeface="Times New Roman"/>
                <a:cs typeface="Times New Roman"/>
              </a:rPr>
              <a:t>bawah</a:t>
            </a:r>
            <a:r>
              <a:rPr sz="1200" dirty="0">
                <a:latin typeface="Times New Roman"/>
                <a:cs typeface="Times New Roman"/>
              </a:rPr>
              <a:t> ini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1444632" y="5416176"/>
          <a:ext cx="5038725" cy="1518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9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3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19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7367"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Tahun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Kode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tahun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(X)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Y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800" baseline="-27777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XY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168"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1999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-2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-216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648"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-1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119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-119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167"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2001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644"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2002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122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122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9643">
                <a:tc>
                  <a:txBody>
                    <a:bodyPr/>
                    <a:lstStyle/>
                    <a:p>
                      <a:pPr marL="12065">
                        <a:lnSpc>
                          <a:spcPts val="143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2003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ts val="143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ts val="143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130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ts val="143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ts val="143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260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1168"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Σ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589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7" name="object 17"/>
          <p:cNvSpPr txBox="1"/>
          <p:nvPr/>
        </p:nvSpPr>
        <p:spPr>
          <a:xfrm>
            <a:off x="1431933" y="7089020"/>
            <a:ext cx="3411220" cy="1531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589/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117,8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1.178.000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ton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47/10=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4,70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47.000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ton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3479"/>
              </a:lnSpc>
              <a:spcBef>
                <a:spcPts val="234"/>
              </a:spcBef>
            </a:pPr>
            <a:r>
              <a:rPr sz="1200" spc="-5" dirty="0">
                <a:latin typeface="Times New Roman"/>
                <a:cs typeface="Times New Roman"/>
              </a:rPr>
              <a:t>Ramalan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penjualan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</a:t>
            </a:r>
            <a:r>
              <a:rPr sz="1200" dirty="0">
                <a:latin typeface="Times New Roman"/>
                <a:cs typeface="Times New Roman"/>
              </a:rPr>
              <a:t> 2004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</a:t>
            </a:r>
            <a:r>
              <a:rPr sz="1200" dirty="0">
                <a:latin typeface="Times New Roman"/>
                <a:cs typeface="Times New Roman"/>
              </a:rPr>
              <a:t> ke-3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dirty="0">
                <a:latin typeface="Times New Roman"/>
                <a:cs typeface="Times New Roman"/>
              </a:rPr>
              <a:t> :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04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1.178.000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(47.000)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(3)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04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1.319.000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ton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475619" y="6070061"/>
            <a:ext cx="0" cy="10160"/>
          </a:xfrm>
          <a:custGeom>
            <a:avLst/>
            <a:gdLst/>
            <a:ahLst/>
            <a:cxnLst/>
            <a:rect l="l" t="t" r="r" b="b"/>
            <a:pathLst>
              <a:path h="10160">
                <a:moveTo>
                  <a:pt x="-5080" y="5080"/>
                </a:moveTo>
                <a:lnTo>
                  <a:pt x="5080" y="508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715389" y="6075141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34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24951" y="1063124"/>
            <a:ext cx="5285740" cy="1525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0">
              <a:lnSpc>
                <a:spcPct val="100000"/>
              </a:lnSpc>
              <a:spcBef>
                <a:spcPts val="100"/>
              </a:spcBef>
            </a:pP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LATIHAN</a:t>
            </a:r>
            <a:r>
              <a:rPr sz="1200" b="1" u="heavy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SOAL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00">
              <a:latin typeface="Times New Roman"/>
              <a:cs typeface="Times New Roman"/>
            </a:endParaRPr>
          </a:p>
          <a:p>
            <a:pPr marL="379095" marR="5080" indent="-367030">
              <a:lnSpc>
                <a:spcPct val="143300"/>
              </a:lnSpc>
              <a:buAutoNum type="arabicPeriod"/>
              <a:tabLst>
                <a:tab pos="379095" algn="l"/>
                <a:tab pos="379730" algn="l"/>
              </a:tabLst>
            </a:pPr>
            <a:r>
              <a:rPr sz="1200" spc="-5" dirty="0">
                <a:latin typeface="Times New Roman"/>
                <a:cs typeface="Times New Roman"/>
              </a:rPr>
              <a:t>Bandingkan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antara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beberapa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metode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peramalan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</a:t>
            </a:r>
            <a:r>
              <a:rPr sz="1200" i="1" spc="-5" dirty="0">
                <a:latin typeface="Times New Roman"/>
                <a:cs typeface="Times New Roman"/>
              </a:rPr>
              <a:t>forcasting</a:t>
            </a:r>
            <a:r>
              <a:rPr sz="1200" spc="-5" dirty="0">
                <a:latin typeface="Times New Roman"/>
                <a:cs typeface="Times New Roman"/>
              </a:rPr>
              <a:t>)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telah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dipelajari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mengambil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contoh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kasus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 salah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satu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endParaRPr sz="1200">
              <a:latin typeface="Times New Roman"/>
              <a:cs typeface="Times New Roman"/>
            </a:endParaRPr>
          </a:p>
          <a:p>
            <a:pPr marL="379095" marR="5080" indent="-367030">
              <a:lnSpc>
                <a:spcPts val="2090"/>
              </a:lnSpc>
              <a:spcBef>
                <a:spcPts val="75"/>
              </a:spcBef>
              <a:buAutoNum type="arabicPeriod"/>
              <a:tabLst>
                <a:tab pos="379095" algn="l"/>
                <a:tab pos="379730" algn="l"/>
              </a:tabLst>
            </a:pPr>
            <a:r>
              <a:rPr sz="1200" spc="-5" dirty="0">
                <a:latin typeface="Times New Roman"/>
                <a:cs typeface="Times New Roman"/>
              </a:rPr>
              <a:t>Peningkatan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volume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meubel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Jati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Makmur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dilihat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hasil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penjualan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rata-rata selama </a:t>
            </a:r>
            <a:r>
              <a:rPr sz="1200" dirty="0">
                <a:latin typeface="Times New Roman"/>
                <a:cs typeface="Times New Roman"/>
              </a:rPr>
              <a:t>10 </a:t>
            </a:r>
            <a:r>
              <a:rPr sz="1200" spc="-5" dirty="0">
                <a:latin typeface="Times New Roman"/>
                <a:cs typeface="Times New Roman"/>
              </a:rPr>
              <a:t>bulan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berikut: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35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874400" y="2663832"/>
          <a:ext cx="4828540" cy="546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0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5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57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25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57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2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57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02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057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02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0576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79831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Bulan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5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5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5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5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5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664">
                <a:tc>
                  <a:txBody>
                    <a:bodyPr/>
                    <a:lstStyle/>
                    <a:p>
                      <a:pPr marL="69850" marR="80010">
                        <a:lnSpc>
                          <a:spcPts val="139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Penjualan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(Rp</a:t>
                      </a:r>
                      <a:r>
                        <a:rPr sz="1200" spc="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.000)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62.7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63.7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68.0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66.4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67.7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65.8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68.2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69.3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67.2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70.1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431933" y="3108332"/>
            <a:ext cx="5278755" cy="2125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01345" marR="5080" indent="-228600" algn="just">
              <a:lnSpc>
                <a:spcPct val="143300"/>
              </a:lnSpc>
              <a:spcBef>
                <a:spcPts val="100"/>
              </a:spcBef>
              <a:buAutoNum type="alphaLcParenR"/>
              <a:tabLst>
                <a:tab pos="601345" algn="l"/>
              </a:tabLst>
            </a:pPr>
            <a:r>
              <a:rPr sz="1200" spc="-5" dirty="0">
                <a:latin typeface="Times New Roman"/>
                <a:cs typeface="Times New Roman"/>
              </a:rPr>
              <a:t>Hitunglah ramalan penjualan dengan penghalusan secara eksponensial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nilai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α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sebesar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10%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30%,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memberikan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ramalan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terbaik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analisis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intrespertasikan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hasil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perhitungannya</a:t>
            </a:r>
            <a:endParaRPr sz="1200">
              <a:latin typeface="Times New Roman"/>
              <a:cs typeface="Times New Roman"/>
            </a:endParaRPr>
          </a:p>
          <a:p>
            <a:pPr marL="601345" indent="-228600" algn="just">
              <a:lnSpc>
                <a:spcPct val="100000"/>
              </a:lnSpc>
              <a:spcBef>
                <a:spcPts val="625"/>
              </a:spcBef>
              <a:buAutoNum type="alphaLcParenR"/>
              <a:tabLst>
                <a:tab pos="601345" algn="l"/>
              </a:tabLst>
            </a:pPr>
            <a:r>
              <a:rPr sz="1200" spc="-5" dirty="0">
                <a:latin typeface="Times New Roman"/>
                <a:cs typeface="Times New Roman"/>
              </a:rPr>
              <a:t>Hitunglah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ramalan bulan 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11</a:t>
            </a:r>
            <a:endParaRPr sz="1200">
              <a:latin typeface="Times New Roman"/>
              <a:cs typeface="Times New Roman"/>
            </a:endParaRPr>
          </a:p>
          <a:p>
            <a:pPr marL="372745" marR="5080" indent="-360045" algn="just">
              <a:lnSpc>
                <a:spcPct val="143300"/>
              </a:lnSpc>
              <a:spcBef>
                <a:spcPts val="20"/>
              </a:spcBef>
            </a:pPr>
            <a:r>
              <a:rPr sz="1200" dirty="0">
                <a:latin typeface="Times New Roman"/>
                <a:cs typeface="Times New Roman"/>
              </a:rPr>
              <a:t>3.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dirty="0">
                <a:latin typeface="Times New Roman"/>
                <a:cs typeface="Times New Roman"/>
              </a:rPr>
              <a:t> ABC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menunjukan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bahwa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peningkatan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penjualan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pertahun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berhubungan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langsung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dikeluarkan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melakukan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promosi. Perusahaan telah mengumpulkan data biaya promosi dan penjualan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selama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10 </a:t>
            </a:r>
            <a:r>
              <a:rPr sz="1200" spc="-5" dirty="0">
                <a:latin typeface="Times New Roman"/>
                <a:cs typeface="Times New Roman"/>
              </a:rPr>
              <a:t>tahun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berikut: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874400" y="5312544"/>
          <a:ext cx="4828540" cy="20027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7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0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1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9832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Tahun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Penjualan (juta/tahun)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Biaya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Promosi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(juta/tahun)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95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832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2001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2002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832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2003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2004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2005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9831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2006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120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2007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90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9831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2008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95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2009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115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1791980" y="7213988"/>
            <a:ext cx="4918710" cy="160147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20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Buatlah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persamaan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regresi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data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atas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Gambarkan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data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aktual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skater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diagram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garis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regresinya</a:t>
            </a:r>
            <a:endParaRPr sz="12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2090"/>
              </a:lnSpc>
              <a:spcBef>
                <a:spcPts val="155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Apabila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promosi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naik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Rp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13.000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maka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tingkat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penjualan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diharapakan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dirty="0">
                <a:latin typeface="Times New Roman"/>
                <a:cs typeface="Times New Roman"/>
              </a:rPr>
              <a:t> ABC </a:t>
            </a:r>
            <a:r>
              <a:rPr sz="1200" spc="-5" dirty="0">
                <a:latin typeface="Times New Roman"/>
                <a:cs typeface="Times New Roman"/>
              </a:rPr>
              <a:t>sebesar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berapa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445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Faktor-faktor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apa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hambatan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dirasakan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berkaitan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endParaRPr sz="120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  <a:spcBef>
                <a:spcPts val="620"/>
              </a:spcBef>
            </a:pPr>
            <a:r>
              <a:rPr sz="1200" spc="-5" dirty="0">
                <a:latin typeface="Times New Roman"/>
                <a:cs typeface="Times New Roman"/>
              </a:rPr>
              <a:t>ramalan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08131" y="1063124"/>
            <a:ext cx="42125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BAB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V.</a:t>
            </a:r>
            <a:r>
              <a:rPr sz="1200" b="1" spc="28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PERENCANAAN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DAN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PENGEMBANGAN </a:t>
            </a:r>
            <a:r>
              <a:rPr sz="1200" b="1" dirty="0">
                <a:latin typeface="Times New Roman"/>
                <a:cs typeface="Times New Roman"/>
              </a:rPr>
              <a:t>PRODUK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31933" y="1422789"/>
            <a:ext cx="3439795" cy="107696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b="1" dirty="0">
                <a:latin typeface="Times New Roman"/>
                <a:cs typeface="Times New Roman"/>
              </a:rPr>
              <a:t>TUJUAN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UMUM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  <a:tabLst>
                <a:tab pos="863600" algn="l"/>
                <a:tab pos="1673225" algn="l"/>
                <a:tab pos="2270760" algn="l"/>
                <a:tab pos="3173095" algn="l"/>
              </a:tabLst>
            </a:pPr>
            <a:r>
              <a:rPr sz="1200" spc="-5" dirty="0">
                <a:latin typeface="Times New Roman"/>
                <a:cs typeface="Times New Roman"/>
              </a:rPr>
              <a:t>Diharapkan	mahasiswa	mampu	menjelsakan	dan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desainbarang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baik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teoritis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maupun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bagimanajer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45654" y="1681868"/>
            <a:ext cx="1764664" cy="556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620">
              <a:lnSpc>
                <a:spcPct val="145000"/>
              </a:lnSpc>
              <a:spcBef>
                <a:spcPts val="100"/>
              </a:spcBef>
              <a:tabLst>
                <a:tab pos="829310" algn="l"/>
              </a:tabLst>
            </a:pPr>
            <a:r>
              <a:rPr sz="1200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ng	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mb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ng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  </a:t>
            </a:r>
            <a:r>
              <a:rPr sz="1200" spc="-5" dirty="0">
                <a:latin typeface="Times New Roman"/>
                <a:cs typeface="Times New Roman"/>
              </a:rPr>
              <a:t>empiris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guna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pengambilan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1933" y="2815724"/>
            <a:ext cx="13087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TUJUAN</a:t>
            </a:r>
            <a:r>
              <a:rPr sz="1200" b="1" spc="-7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KHUSUS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1933" y="3080900"/>
            <a:ext cx="18402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2575" algn="l"/>
                <a:tab pos="1158240" algn="l"/>
              </a:tabLst>
            </a:pPr>
            <a:r>
              <a:rPr sz="1200" spc="-5" dirty="0">
                <a:latin typeface="Times New Roman"/>
                <a:cs typeface="Times New Roman"/>
              </a:rPr>
              <a:t>a.	Diharapkan	mahasiswa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11339" y="3080900"/>
            <a:ext cx="32994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34365" algn="l"/>
                <a:tab pos="1560195" algn="l"/>
                <a:tab pos="1945005" algn="l"/>
                <a:tab pos="2854325" algn="l"/>
              </a:tabLst>
            </a:pPr>
            <a:r>
              <a:rPr sz="1200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mpu	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je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sk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	d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	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pk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	kons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p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426337" y="4693805"/>
            <a:ext cx="5291455" cy="27940"/>
          </a:xfrm>
          <a:custGeom>
            <a:avLst/>
            <a:gdLst/>
            <a:ahLst/>
            <a:cxnLst/>
            <a:rect l="l" t="t" r="r" b="b"/>
            <a:pathLst>
              <a:path w="5291455" h="27939">
                <a:moveTo>
                  <a:pt x="5291328" y="18288"/>
                </a:moveTo>
                <a:lnTo>
                  <a:pt x="0" y="18288"/>
                </a:lnTo>
                <a:lnTo>
                  <a:pt x="0" y="27432"/>
                </a:lnTo>
                <a:lnTo>
                  <a:pt x="5291328" y="27432"/>
                </a:lnTo>
                <a:lnTo>
                  <a:pt x="5291328" y="18288"/>
                </a:lnTo>
                <a:close/>
              </a:path>
              <a:path w="5291455" h="27939">
                <a:moveTo>
                  <a:pt x="5291328" y="0"/>
                </a:moveTo>
                <a:lnTo>
                  <a:pt x="0" y="0"/>
                </a:lnTo>
                <a:lnTo>
                  <a:pt x="0" y="9144"/>
                </a:lnTo>
                <a:lnTo>
                  <a:pt x="5291328" y="9144"/>
                </a:lnTo>
                <a:lnTo>
                  <a:pt x="529132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431933" y="3263780"/>
            <a:ext cx="5278755" cy="295783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283210">
              <a:lnSpc>
                <a:spcPct val="100000"/>
              </a:lnSpc>
              <a:spcBef>
                <a:spcPts val="725"/>
              </a:spcBef>
            </a:pPr>
            <a:r>
              <a:rPr sz="1200" spc="-5" dirty="0">
                <a:latin typeface="Times New Roman"/>
                <a:cs typeface="Times New Roman"/>
              </a:rPr>
              <a:t>pengembangan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sebuah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0"/>
              </a:spcBef>
              <a:buAutoNum type="alphaLcPeriod" startAt="2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Menjelaskan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merancang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product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planning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AutoNum type="alphaLcPeriod" startAt="2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Menjelaskan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menganalisis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Product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Life </a:t>
            </a:r>
            <a:r>
              <a:rPr sz="1200" spc="-5" dirty="0">
                <a:latin typeface="Times New Roman"/>
                <a:cs typeface="Times New Roman"/>
              </a:rPr>
              <a:t>Cycles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50"/>
              </a:spcBef>
              <a:buAutoNum type="alphaLcPeriod" startAt="2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Membuat rancangan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pengembangan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AutoNum type="alphaLcPeriod" startAt="2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Mecermati</a:t>
            </a:r>
            <a:r>
              <a:rPr sz="1200" dirty="0">
                <a:latin typeface="Times New Roman"/>
                <a:cs typeface="Times New Roman"/>
              </a:rPr>
              <a:t> isu-isu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berhungan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  <a:spcBef>
                <a:spcPts val="905"/>
              </a:spcBef>
            </a:pPr>
            <a:r>
              <a:rPr sz="1200" spc="-5" dirty="0">
                <a:latin typeface="Times New Roman"/>
                <a:cs typeface="Times New Roman"/>
              </a:rPr>
              <a:t>Output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sebuah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berupa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bisa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pula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kombinasi dari barang dan jasa. Beberapa Karakteristik yang membedakan barang dan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output dari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transformasi/operasi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latin typeface="Times New Roman"/>
                <a:cs typeface="Times New Roman"/>
              </a:rPr>
              <a:t>BARANG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36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431933" y="6195956"/>
            <a:ext cx="139700" cy="212852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25"/>
              </a:spcBef>
            </a:pPr>
            <a:r>
              <a:rPr sz="1200" dirty="0">
                <a:latin typeface="Times New Roman"/>
                <a:cs typeface="Times New Roman"/>
              </a:rPr>
              <a:t>1.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200" dirty="0">
                <a:latin typeface="Times New Roman"/>
                <a:cs typeface="Times New Roman"/>
              </a:rPr>
              <a:t>2.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dirty="0">
                <a:latin typeface="Times New Roman"/>
                <a:cs typeface="Times New Roman"/>
              </a:rPr>
              <a:t>3.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4.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200" dirty="0">
                <a:latin typeface="Times New Roman"/>
                <a:cs typeface="Times New Roman"/>
              </a:rPr>
              <a:t>6.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7.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dirty="0">
                <a:latin typeface="Times New Roman"/>
                <a:cs typeface="Times New Roman"/>
              </a:rPr>
              <a:t>8.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89133" y="6195956"/>
            <a:ext cx="4545965" cy="2128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 marR="2146935">
              <a:lnSpc>
                <a:spcPct val="1433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Berwujud,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memiliki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sifat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fisik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tertentu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 disimpan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645"/>
              </a:spcBef>
            </a:pP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dirty="0">
                <a:latin typeface="Times New Roman"/>
                <a:cs typeface="Times New Roman"/>
              </a:rPr>
              <a:t> produksinya</a:t>
            </a:r>
            <a:r>
              <a:rPr sz="1200" spc="-5" dirty="0">
                <a:latin typeface="Times New Roman"/>
                <a:cs typeface="Times New Roman"/>
              </a:rPr>
              <a:t> banyak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mesin</a:t>
            </a:r>
            <a:endParaRPr sz="1200">
              <a:latin typeface="Times New Roman"/>
              <a:cs typeface="Times New Roman"/>
            </a:endParaRPr>
          </a:p>
          <a:p>
            <a:pPr marL="50800" marR="5080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konsumsi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berlangsung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sama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Kontak 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rendah</a:t>
            </a:r>
            <a:endParaRPr sz="1200">
              <a:latin typeface="Times New Roman"/>
              <a:cs typeface="Times New Roman"/>
            </a:endParaRPr>
          </a:p>
          <a:p>
            <a:pPr marL="12700" marR="1148080">
              <a:lnSpc>
                <a:spcPct val="143300"/>
              </a:lnSpc>
              <a:spcBef>
                <a:spcPts val="5"/>
              </a:spcBef>
            </a:pPr>
            <a:r>
              <a:rPr sz="1200" spc="-5" dirty="0">
                <a:latin typeface="Times New Roman"/>
                <a:cs typeface="Times New Roman"/>
              </a:rPr>
              <a:t>Kualitas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objektif,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ukuran-ukurannya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Atribut,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seperti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harga,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kemasan,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dll,lebih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jelas.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1200" spc="-5" dirty="0">
                <a:latin typeface="Times New Roman"/>
                <a:cs typeface="Times New Roman"/>
              </a:rPr>
              <a:t>Pasar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mudah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diperluas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(lebih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luas)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407034" cy="23939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200" b="1" dirty="0">
                <a:latin typeface="Times New Roman"/>
                <a:cs typeface="Times New Roman"/>
              </a:rPr>
              <a:t>JASA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dirty="0">
                <a:latin typeface="Times New Roman"/>
                <a:cs typeface="Times New Roman"/>
              </a:rPr>
              <a:t>1.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2.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3.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200" dirty="0">
                <a:latin typeface="Times New Roman"/>
                <a:cs typeface="Times New Roman"/>
              </a:rPr>
              <a:t>4.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dirty="0">
                <a:latin typeface="Times New Roman"/>
                <a:cs typeface="Times New Roman"/>
              </a:rPr>
              <a:t>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6.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7.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200" dirty="0">
                <a:latin typeface="Times New Roman"/>
                <a:cs typeface="Times New Roman"/>
              </a:rPr>
              <a:t>8.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82148" y="1249052"/>
            <a:ext cx="3949700" cy="2125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22680">
              <a:lnSpc>
                <a:spcPct val="1433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berwujud,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memiliki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sifat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fisik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 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disimpan</a:t>
            </a:r>
            <a:endParaRPr sz="1200">
              <a:latin typeface="Times New Roman"/>
              <a:cs typeface="Times New Roman"/>
            </a:endParaRPr>
          </a:p>
          <a:p>
            <a:pPr marL="50800" marR="5080" indent="-38100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produksinya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banyak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faktor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manusia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berlangsung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sama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1200" spc="-5" dirty="0">
                <a:latin typeface="Times New Roman"/>
                <a:cs typeface="Times New Roman"/>
              </a:rPr>
              <a:t>Kontak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konsumen/pengguna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dirty="0">
                <a:latin typeface="Times New Roman"/>
                <a:cs typeface="Times New Roman"/>
              </a:rPr>
              <a:t> tinggi</a:t>
            </a:r>
            <a:endParaRPr sz="1200">
              <a:latin typeface="Times New Roman"/>
              <a:cs typeface="Times New Roman"/>
            </a:endParaRPr>
          </a:p>
          <a:p>
            <a:pPr marL="12700" marR="412115">
              <a:lnSpc>
                <a:spcPct val="143300"/>
              </a:lnSpc>
              <a:spcBef>
                <a:spcPts val="5"/>
              </a:spcBef>
            </a:pPr>
            <a:r>
              <a:rPr sz="1200" spc="-5" dirty="0">
                <a:latin typeface="Times New Roman"/>
                <a:cs typeface="Times New Roman"/>
              </a:rPr>
              <a:t>Kualitas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bersifat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subjektif,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diantara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pengguna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Atribut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seringkali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jelas.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200" spc="-5" dirty="0">
                <a:latin typeface="Times New Roman"/>
                <a:cs typeface="Times New Roman"/>
              </a:rPr>
              <a:t>Pasar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sulit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diperluas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(lebih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bersifat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lokal)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83673" y="3608204"/>
            <a:ext cx="5327015" cy="3021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Pengertian Perencanaan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Strategik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AutoNum type="arabicPeriod"/>
            </a:pPr>
            <a:endParaRPr sz="1200">
              <a:latin typeface="Times New Roman"/>
              <a:cs typeface="Times New Roman"/>
            </a:endParaRPr>
          </a:p>
          <a:p>
            <a:pPr marL="60960" marR="5080" indent="457200" algn="just">
              <a:lnSpc>
                <a:spcPct val="143900"/>
              </a:lnSpc>
            </a:pPr>
            <a:r>
              <a:rPr sz="1200" spc="-5" dirty="0">
                <a:latin typeface="Times New Roman"/>
                <a:cs typeface="Times New Roman"/>
              </a:rPr>
              <a:t>Perencanaan strategik </a:t>
            </a:r>
            <a:r>
              <a:rPr sz="1200" dirty="0">
                <a:latin typeface="Times New Roman"/>
                <a:cs typeface="Times New Roman"/>
              </a:rPr>
              <a:t>– </a:t>
            </a:r>
            <a:r>
              <a:rPr sz="1200" spc="-5" dirty="0">
                <a:latin typeface="Times New Roman"/>
                <a:cs typeface="Times New Roman"/>
              </a:rPr>
              <a:t>penetapan suatu aturan/norma yang dapat digunakan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 dasar bagi keputusan dan hasil-hasilnya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masa depan. Pertimbangan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dirumuskan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perencanaan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strategik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memperhatikan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misi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serta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keadaan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lingkungan 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dihadapi.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50">
              <a:latin typeface="Times New Roman"/>
              <a:cs typeface="Times New Roman"/>
            </a:endParaRPr>
          </a:p>
          <a:p>
            <a:pPr marL="331470" indent="-270510">
              <a:lnSpc>
                <a:spcPct val="100000"/>
              </a:lnSpc>
              <a:buAutoNum type="arabicPeriod" startAt="2"/>
              <a:tabLst>
                <a:tab pos="330835" algn="l"/>
                <a:tab pos="33147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Kegiatan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–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kegiatan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dalam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Perencanaan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Strategik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imes New Roman"/>
              <a:buAutoNum type="arabicPeriod" startAt="2"/>
            </a:pPr>
            <a:endParaRPr sz="1150">
              <a:latin typeface="Times New Roman"/>
              <a:cs typeface="Times New Roman"/>
            </a:endParaRPr>
          </a:p>
          <a:p>
            <a:pPr marL="60960" marR="5080" indent="457200" algn="just">
              <a:lnSpc>
                <a:spcPct val="145000"/>
              </a:lnSpc>
            </a:pPr>
            <a:r>
              <a:rPr sz="1200" spc="-5" dirty="0">
                <a:latin typeface="Times New Roman"/>
                <a:cs typeface="Times New Roman"/>
              </a:rPr>
              <a:t>Perencanaan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rangkaian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kegiatan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strategik/strategic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management terdiri dari</a:t>
            </a:r>
            <a:r>
              <a:rPr sz="1200" dirty="0">
                <a:latin typeface="Times New Roman"/>
                <a:cs typeface="Times New Roman"/>
              </a:rPr>
              <a:t> 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50">
              <a:latin typeface="Times New Roman"/>
              <a:cs typeface="Times New Roman"/>
            </a:endParaRPr>
          </a:p>
          <a:p>
            <a:pPr marL="331470" lvl="1" indent="-228600">
              <a:lnSpc>
                <a:spcPct val="100000"/>
              </a:lnSpc>
              <a:buAutoNum type="alphaLcPeriod"/>
              <a:tabLst>
                <a:tab pos="33147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Perumusan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tujuan,</a:t>
            </a:r>
            <a:r>
              <a:rPr sz="1200" b="1" spc="-5" dirty="0">
                <a:latin typeface="Times New Roman"/>
                <a:cs typeface="Times New Roman"/>
              </a:rPr>
              <a:t> visi </a:t>
            </a:r>
            <a:r>
              <a:rPr sz="1200" b="1" dirty="0">
                <a:latin typeface="Times New Roman"/>
                <a:cs typeface="Times New Roman"/>
              </a:rPr>
              <a:t>dan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misi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444632" y="6885312"/>
          <a:ext cx="5257800" cy="20059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4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69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32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01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No.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2065" marR="146050">
                        <a:lnSpc>
                          <a:spcPts val="1390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anaj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n 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strategik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Uraian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Keterangan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3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ts val="1415"/>
                        </a:lnSpc>
                        <a:spcBef>
                          <a:spcPts val="66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Tujuan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ts val="14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/purpose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 marR="2540" algn="just">
                        <a:lnSpc>
                          <a:spcPct val="95600"/>
                        </a:lnSpc>
                        <a:spcBef>
                          <a:spcPts val="50"/>
                        </a:spcBef>
                        <a:tabLst>
                          <a:tab pos="155892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Menunjukkan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apa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yg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akan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diwujudkan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oleh</a:t>
                      </a:r>
                      <a:r>
                        <a:rPr sz="1200" spc="2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suatu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org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si	m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lui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keberadaannya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pasar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 marR="2540" algn="just">
                        <a:lnSpc>
                          <a:spcPct val="95800"/>
                        </a:lnSpc>
                        <a:spcBef>
                          <a:spcPts val="72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Tujuan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perusahaan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dibedakan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: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mencari laba atau tidak mencari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laba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914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54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Visi/vision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 marR="2540" algn="just">
                        <a:lnSpc>
                          <a:spcPct val="95800"/>
                        </a:lnSpc>
                        <a:spcBef>
                          <a:spcPts val="75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Menunjukkan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apa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yg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dicita-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citakan oleh pemilik perusahaan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di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masa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akan datang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958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 marR="2540" algn="just">
                        <a:lnSpc>
                          <a:spcPct val="95800"/>
                        </a:lnSpc>
                        <a:spcBef>
                          <a:spcPts val="6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Contoh: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„Menjadi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pemimpin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pasar dan merupakan perusahaan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terhemat dalam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5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tahun“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1714378" y="7082253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714378" y="8068326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37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444632" y="1084968"/>
          <a:ext cx="5257800" cy="1435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4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69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32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295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Misi/mission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8890" marR="2540" algn="just">
                        <a:lnSpc>
                          <a:spcPct val="9560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Menunjukkan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apa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yang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dilakukan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oleh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perusahaan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di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pasar untuk mewujudkan tujuan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dan visinya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 marR="2540">
                        <a:lnSpc>
                          <a:spcPts val="1370"/>
                        </a:lnSpc>
                        <a:spcBef>
                          <a:spcPts val="125"/>
                        </a:spcBef>
                        <a:tabLst>
                          <a:tab pos="1649730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ny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n-p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ny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	d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menyusun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misi 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66090" marR="2540" indent="-228600">
                        <a:lnSpc>
                          <a:spcPts val="1370"/>
                        </a:lnSpc>
                        <a:spcBef>
                          <a:spcPts val="20"/>
                        </a:spcBef>
                        <a:buAutoNum type="arabicPeriod"/>
                        <a:tabLst>
                          <a:tab pos="466725" algn="l"/>
                          <a:tab pos="1214755" algn="l"/>
                          <a:tab pos="1870075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ng	us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ha	yg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dijalankan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66090" marR="2540" indent="-228600">
                        <a:lnSpc>
                          <a:spcPts val="1370"/>
                        </a:lnSpc>
                        <a:spcBef>
                          <a:spcPts val="20"/>
                        </a:spcBef>
                        <a:buAutoNum type="arabicPeriod"/>
                        <a:tabLst>
                          <a:tab pos="466725" algn="l"/>
                          <a:tab pos="1010285" algn="l"/>
                          <a:tab pos="1359535" algn="l"/>
                          <a:tab pos="1725930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ng	d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	j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sa	y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ng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dibuat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66090" marR="2540" indent="-228600">
                        <a:lnSpc>
                          <a:spcPts val="1370"/>
                        </a:lnSpc>
                        <a:spcBef>
                          <a:spcPts val="20"/>
                        </a:spcBef>
                        <a:buAutoNum type="arabicPeriod"/>
                        <a:tabLst>
                          <a:tab pos="466725" algn="l"/>
                          <a:tab pos="1214755" algn="l"/>
                          <a:tab pos="1870075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lo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pok	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	yg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akan dilayani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1473844" y="2675516"/>
            <a:ext cx="25660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8765" algn="l"/>
              </a:tabLst>
            </a:pPr>
            <a:r>
              <a:rPr sz="1200" b="1" dirty="0">
                <a:latin typeface="Times New Roman"/>
                <a:cs typeface="Times New Roman"/>
              </a:rPr>
              <a:t>b.	</a:t>
            </a:r>
            <a:r>
              <a:rPr sz="1200" b="1" spc="-5" dirty="0">
                <a:latin typeface="Times New Roman"/>
                <a:cs typeface="Times New Roman"/>
              </a:rPr>
              <a:t>Perumusan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falsafah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dan</a:t>
            </a:r>
            <a:r>
              <a:rPr sz="1200" b="1" spc="-5" dirty="0">
                <a:latin typeface="Times New Roman"/>
                <a:cs typeface="Times New Roman"/>
              </a:rPr>
              <a:t> kebijakan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44632" y="3139320"/>
          <a:ext cx="5257800" cy="14814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4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503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8119"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No.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Uraian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69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Falsafah/philosophy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just">
                        <a:lnSpc>
                          <a:spcPct val="95600"/>
                        </a:lnSpc>
                        <a:spcBef>
                          <a:spcPts val="8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Suatu pernyataan tentang aturan yang memberikan batas dan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arah bagi semua tindakan dan tingkah laku semua orang dan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bagaimana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perusahaan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tersebut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melaksanakan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kegiatan-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kegiatannya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079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1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Kebijakan/policy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marR="635" algn="just">
                        <a:lnSpc>
                          <a:spcPct val="95800"/>
                        </a:lnSpc>
                        <a:spcBef>
                          <a:spcPts val="4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Suatu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pernyataan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umum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menunjukkan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aturan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yang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membatasi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keputusan-keputusan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akan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diambil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oleh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pembuat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keputusan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dalam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suatu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organisasi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473844" y="4775588"/>
            <a:ext cx="2802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c.</a:t>
            </a:r>
            <a:r>
              <a:rPr sz="1200" b="1" spc="67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Perumusan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sasaran</a:t>
            </a:r>
            <a:r>
              <a:rPr sz="1200" b="1" dirty="0">
                <a:latin typeface="Times New Roman"/>
                <a:cs typeface="Times New Roman"/>
              </a:rPr>
              <a:t> – </a:t>
            </a:r>
            <a:r>
              <a:rPr sz="1200" b="1" spc="-5" dirty="0">
                <a:latin typeface="Times New Roman"/>
                <a:cs typeface="Times New Roman"/>
              </a:rPr>
              <a:t>sasaran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strategik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444632" y="5239392"/>
          <a:ext cx="5253355" cy="582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5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8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No.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Uraian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951"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82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Sasaran/objectives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82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ts val="1370"/>
                        </a:lnSpc>
                        <a:spcBef>
                          <a:spcPts val="12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Hasil-hasil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yg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diinginkan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untuk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dicapai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oleh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perusahaan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sebagai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keseluruhan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selama satu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masa tertentu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1431933" y="5976500"/>
            <a:ext cx="5278755" cy="1174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3.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Lingkungan Perusahaan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Lingkungan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dibedakan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lingkungan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(internal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management)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lingkungan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luar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(external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management),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lengkap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digambarkan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76579" y="7417534"/>
            <a:ext cx="3569621" cy="1478671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38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26337" y="4779149"/>
            <a:ext cx="5291455" cy="27940"/>
          </a:xfrm>
          <a:custGeom>
            <a:avLst/>
            <a:gdLst/>
            <a:ahLst/>
            <a:cxnLst/>
            <a:rect l="l" t="t" r="r" b="b"/>
            <a:pathLst>
              <a:path w="5291455" h="27939">
                <a:moveTo>
                  <a:pt x="5291328" y="18288"/>
                </a:moveTo>
                <a:lnTo>
                  <a:pt x="0" y="18288"/>
                </a:lnTo>
                <a:lnTo>
                  <a:pt x="0" y="27432"/>
                </a:lnTo>
                <a:lnTo>
                  <a:pt x="5291328" y="27432"/>
                </a:lnTo>
                <a:lnTo>
                  <a:pt x="5291328" y="18288"/>
                </a:lnTo>
                <a:close/>
              </a:path>
              <a:path w="5291455" h="27939">
                <a:moveTo>
                  <a:pt x="5291328" y="0"/>
                </a:moveTo>
                <a:lnTo>
                  <a:pt x="0" y="0"/>
                </a:lnTo>
                <a:lnTo>
                  <a:pt x="0" y="9144"/>
                </a:lnTo>
                <a:lnTo>
                  <a:pt x="5291328" y="9144"/>
                </a:lnTo>
                <a:lnTo>
                  <a:pt x="529132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431933" y="1063124"/>
            <a:ext cx="5278755" cy="7612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BAB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I.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KONSEP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MANAJEMEN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OPERASI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latin typeface="Times New Roman"/>
                <a:cs typeface="Times New Roman"/>
              </a:rPr>
              <a:t>TUJUAN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UMUM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Diharapkan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mahasiswa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mampu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menjelaskan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komprehensip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konsep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teori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opresional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guna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pengambilan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bisnis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sehingga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gilirannya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mahasiswa mampu mengevaluasi praktek manajemen operasional dan menerapkannya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 kehidupan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nyata.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TUJUAN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KHUSUS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50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Mahasiswa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mampu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menjelaskan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lingkup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</a:t>
            </a:r>
            <a:endParaRPr sz="1200">
              <a:latin typeface="Times New Roman"/>
              <a:cs typeface="Times New Roman"/>
            </a:endParaRPr>
          </a:p>
          <a:p>
            <a:pPr marL="241300" marR="5080" indent="-228600">
              <a:lnSpc>
                <a:spcPct val="143300"/>
              </a:lnSpc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Merancang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system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transformasi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input,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output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perusahan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&amp;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manufaktur</a:t>
            </a:r>
            <a:endParaRPr sz="1200">
              <a:latin typeface="Times New Roman"/>
              <a:cs typeface="Times New Roman"/>
            </a:endParaRPr>
          </a:p>
          <a:p>
            <a:pPr marL="279400" indent="-26670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278765" algn="l"/>
                <a:tab pos="279400" algn="l"/>
              </a:tabLst>
            </a:pPr>
            <a:r>
              <a:rPr sz="1200" spc="-5" dirty="0">
                <a:latin typeface="Times New Roman"/>
                <a:cs typeface="Times New Roman"/>
              </a:rPr>
              <a:t>Membandingkan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manufaktur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service.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45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Menghitung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menganalisis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tingkat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produktivitas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setiap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AutoNum type="alphaLcPeriod"/>
            </a:pPr>
            <a:endParaRPr sz="13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700"/>
              </a:lnSpc>
              <a:spcBef>
                <a:spcPts val="900"/>
              </a:spcBef>
            </a:pPr>
            <a:r>
              <a:rPr sz="1200" b="1" spc="-5" dirty="0">
                <a:latin typeface="Times New Roman"/>
                <a:cs typeface="Times New Roman"/>
              </a:rPr>
              <a:t>Manajemen Operasional (MO) </a:t>
            </a:r>
            <a:r>
              <a:rPr sz="1200" spc="-5" dirty="0">
                <a:latin typeface="Times New Roman"/>
                <a:cs typeface="Times New Roman"/>
              </a:rPr>
              <a:t>merupakan rangkaian kegiatan atau aktifitas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menciptakan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nilai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baik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berupa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maupun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melalui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transformasi </a:t>
            </a:r>
            <a:r>
              <a:rPr sz="1200" dirty="0">
                <a:latin typeface="Times New Roman"/>
                <a:cs typeface="Times New Roman"/>
              </a:rPr>
              <a:t>input </a:t>
            </a:r>
            <a:r>
              <a:rPr sz="1200" spc="-5" dirty="0">
                <a:latin typeface="Times New Roman"/>
                <a:cs typeface="Times New Roman"/>
              </a:rPr>
              <a:t>menjadi output. Aktifitas tersebut berlaku untuk berbagai macam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produsen barang seperti elektronik, garmen, otomotif, demikian pula berlaku </a:t>
            </a:r>
            <a:r>
              <a:rPr sz="1200" dirty="0">
                <a:latin typeface="Times New Roman"/>
                <a:cs typeface="Times New Roman"/>
              </a:rPr>
              <a:t>juga </a:t>
            </a:r>
            <a:r>
              <a:rPr sz="1200" spc="-5" dirty="0">
                <a:latin typeface="Times New Roman"/>
                <a:cs typeface="Times New Roman"/>
              </a:rPr>
              <a:t>bagi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produsen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seperti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media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hiburan,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pendidikan,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konsultan.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menciptakan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dirty="0">
                <a:latin typeface="Times New Roman"/>
                <a:cs typeface="Times New Roman"/>
              </a:rPr>
              <a:t> (produk),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semua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bisnis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(perusahaan)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paling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menjalankan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tiga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fungsi </a:t>
            </a:r>
            <a:r>
              <a:rPr sz="1200" spc="-5" dirty="0">
                <a:latin typeface="Times New Roman"/>
                <a:cs typeface="Times New Roman"/>
              </a:rPr>
              <a:t>utama yaitu:</a:t>
            </a:r>
            <a:endParaRPr sz="1200">
              <a:latin typeface="Times New Roman"/>
              <a:cs typeface="Times New Roman"/>
            </a:endParaRPr>
          </a:p>
          <a:p>
            <a:pPr marL="283210" marR="5080" lvl="1" indent="-270510">
              <a:lnSpc>
                <a:spcPct val="143300"/>
              </a:lnSpc>
              <a:spcBef>
                <a:spcPts val="5"/>
              </a:spcBef>
              <a:buAutoNum type="arabicPeriod"/>
              <a:tabLst>
                <a:tab pos="282575" algn="l"/>
                <a:tab pos="283210" algn="l"/>
              </a:tabLst>
            </a:pPr>
            <a:r>
              <a:rPr sz="1200" dirty="0">
                <a:latin typeface="Times New Roman"/>
                <a:cs typeface="Times New Roman"/>
              </a:rPr>
              <a:t>Fungsi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Pemasaran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(Marketing</a:t>
            </a:r>
            <a:r>
              <a:rPr sz="1200" i="1" spc="12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Function)</a:t>
            </a:r>
            <a:r>
              <a:rPr sz="1200" i="1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berhubungan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pasar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menciptakan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permintaan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akhirnya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menyampaikan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endParaRPr sz="1200">
              <a:latin typeface="Times New Roman"/>
              <a:cs typeface="Times New Roman"/>
            </a:endParaRPr>
          </a:p>
          <a:p>
            <a:pPr marL="283210">
              <a:lnSpc>
                <a:spcPct val="100000"/>
              </a:lnSpc>
              <a:spcBef>
                <a:spcPts val="645"/>
              </a:spcBef>
            </a:pPr>
            <a:r>
              <a:rPr sz="1200" spc="-5" dirty="0">
                <a:latin typeface="Times New Roman"/>
                <a:cs typeface="Times New Roman"/>
              </a:rPr>
              <a:t>dihasilkan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pasar.</a:t>
            </a:r>
            <a:endParaRPr sz="1200">
              <a:latin typeface="Times New Roman"/>
              <a:cs typeface="Times New Roman"/>
            </a:endParaRPr>
          </a:p>
          <a:p>
            <a:pPr marL="283210" marR="5080" lvl="1" indent="-270510">
              <a:lnSpc>
                <a:spcPct val="143300"/>
              </a:lnSpc>
              <a:buAutoNum type="arabicPeriod" startAt="2"/>
              <a:tabLst>
                <a:tab pos="282575" algn="l"/>
                <a:tab pos="283210" algn="l"/>
              </a:tabLst>
            </a:pPr>
            <a:r>
              <a:rPr sz="1200" dirty="0">
                <a:latin typeface="Times New Roman"/>
                <a:cs typeface="Times New Roman"/>
              </a:rPr>
              <a:t>Fungsi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Keuangan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(Finance</a:t>
            </a:r>
            <a:r>
              <a:rPr sz="1200" i="1" spc="6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Function)</a:t>
            </a:r>
            <a:r>
              <a:rPr sz="1200" i="1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mengelola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berbagai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urusan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keuangan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5" dirty="0">
                <a:latin typeface="Times New Roman"/>
                <a:cs typeface="Times New Roman"/>
              </a:rPr>
              <a:t> dalam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maupun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fihak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luar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endParaRPr sz="1200">
              <a:latin typeface="Times New Roman"/>
              <a:cs typeface="Times New Roman"/>
            </a:endParaRPr>
          </a:p>
          <a:p>
            <a:pPr marL="283210" marR="5080" lvl="1" indent="-270510">
              <a:lnSpc>
                <a:spcPts val="2090"/>
              </a:lnSpc>
              <a:spcBef>
                <a:spcPts val="75"/>
              </a:spcBef>
              <a:buAutoNum type="arabicPeriod" startAt="2"/>
              <a:tabLst>
                <a:tab pos="282575" algn="l"/>
                <a:tab pos="283210" algn="l"/>
              </a:tabLst>
            </a:pPr>
            <a:r>
              <a:rPr sz="1200" dirty="0">
                <a:latin typeface="Times New Roman"/>
                <a:cs typeface="Times New Roman"/>
              </a:rPr>
              <a:t>Fungsi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</a:t>
            </a:r>
            <a:r>
              <a:rPr sz="1200" i="1" spc="-5" dirty="0">
                <a:latin typeface="Times New Roman"/>
                <a:cs typeface="Times New Roman"/>
              </a:rPr>
              <a:t>Operation</a:t>
            </a:r>
            <a:r>
              <a:rPr sz="1200" i="1" spc="5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Function)</a:t>
            </a:r>
            <a:r>
              <a:rPr sz="1200" i="1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berkaitan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penciptaan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 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dihasilkan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872176" y="2981308"/>
            <a:ext cx="4467225" cy="2742565"/>
            <a:chOff x="1872176" y="2981308"/>
            <a:chExt cx="4467225" cy="2742565"/>
          </a:xfrm>
        </p:grpSpPr>
        <p:sp>
          <p:nvSpPr>
            <p:cNvPr id="3" name="object 3"/>
            <p:cNvSpPr/>
            <p:nvPr/>
          </p:nvSpPr>
          <p:spPr>
            <a:xfrm>
              <a:off x="1876939" y="4624545"/>
              <a:ext cx="914400" cy="1094105"/>
            </a:xfrm>
            <a:custGeom>
              <a:avLst/>
              <a:gdLst/>
              <a:ahLst/>
              <a:cxnLst/>
              <a:rect l="l" t="t" r="r" b="b"/>
              <a:pathLst>
                <a:path w="914400" h="1094104">
                  <a:moveTo>
                    <a:pt x="914400" y="151845"/>
                  </a:moveTo>
                  <a:lnTo>
                    <a:pt x="895042" y="195699"/>
                  </a:lnTo>
                  <a:lnTo>
                    <a:pt x="840742" y="234526"/>
                  </a:lnTo>
                  <a:lnTo>
                    <a:pt x="802256" y="251466"/>
                  </a:lnTo>
                  <a:lnTo>
                    <a:pt x="757156" y="266445"/>
                  </a:lnTo>
                  <a:lnTo>
                    <a:pt x="706150" y="279227"/>
                  </a:lnTo>
                  <a:lnTo>
                    <a:pt x="649943" y="289577"/>
                  </a:lnTo>
                  <a:lnTo>
                    <a:pt x="589245" y="297261"/>
                  </a:lnTo>
                  <a:lnTo>
                    <a:pt x="524761" y="302043"/>
                  </a:lnTo>
                  <a:lnTo>
                    <a:pt x="457200" y="303690"/>
                  </a:lnTo>
                  <a:lnTo>
                    <a:pt x="389638" y="302043"/>
                  </a:lnTo>
                  <a:lnTo>
                    <a:pt x="325154" y="297261"/>
                  </a:lnTo>
                  <a:lnTo>
                    <a:pt x="264456" y="289577"/>
                  </a:lnTo>
                  <a:lnTo>
                    <a:pt x="208249" y="279227"/>
                  </a:lnTo>
                  <a:lnTo>
                    <a:pt x="157243" y="266445"/>
                  </a:lnTo>
                  <a:lnTo>
                    <a:pt x="112143" y="251466"/>
                  </a:lnTo>
                  <a:lnTo>
                    <a:pt x="73657" y="234526"/>
                  </a:lnTo>
                  <a:lnTo>
                    <a:pt x="19357" y="195699"/>
                  </a:lnTo>
                  <a:lnTo>
                    <a:pt x="0" y="151845"/>
                  </a:lnTo>
                  <a:lnTo>
                    <a:pt x="4957" y="129406"/>
                  </a:lnTo>
                  <a:lnTo>
                    <a:pt x="42493" y="87831"/>
                  </a:lnTo>
                  <a:lnTo>
                    <a:pt x="112143" y="52223"/>
                  </a:lnTo>
                  <a:lnTo>
                    <a:pt x="157243" y="37245"/>
                  </a:lnTo>
                  <a:lnTo>
                    <a:pt x="208249" y="24463"/>
                  </a:lnTo>
                  <a:lnTo>
                    <a:pt x="264456" y="14112"/>
                  </a:lnTo>
                  <a:lnTo>
                    <a:pt x="325154" y="6428"/>
                  </a:lnTo>
                  <a:lnTo>
                    <a:pt x="389638" y="1646"/>
                  </a:lnTo>
                  <a:lnTo>
                    <a:pt x="457200" y="0"/>
                  </a:lnTo>
                  <a:lnTo>
                    <a:pt x="524761" y="1646"/>
                  </a:lnTo>
                  <a:lnTo>
                    <a:pt x="589245" y="6428"/>
                  </a:lnTo>
                  <a:lnTo>
                    <a:pt x="649943" y="14112"/>
                  </a:lnTo>
                  <a:lnTo>
                    <a:pt x="706150" y="24463"/>
                  </a:lnTo>
                  <a:lnTo>
                    <a:pt x="757156" y="37245"/>
                  </a:lnTo>
                  <a:lnTo>
                    <a:pt x="802256" y="52223"/>
                  </a:lnTo>
                  <a:lnTo>
                    <a:pt x="840742" y="69163"/>
                  </a:lnTo>
                  <a:lnTo>
                    <a:pt x="895042" y="107990"/>
                  </a:lnTo>
                  <a:lnTo>
                    <a:pt x="914400" y="151845"/>
                  </a:lnTo>
                  <a:close/>
                </a:path>
                <a:path w="914400" h="1094104">
                  <a:moveTo>
                    <a:pt x="914400" y="151845"/>
                  </a:moveTo>
                  <a:lnTo>
                    <a:pt x="914400" y="942145"/>
                  </a:lnTo>
                  <a:lnTo>
                    <a:pt x="909442" y="964584"/>
                  </a:lnTo>
                  <a:lnTo>
                    <a:pt x="871906" y="1006160"/>
                  </a:lnTo>
                  <a:lnTo>
                    <a:pt x="802256" y="1041767"/>
                  </a:lnTo>
                  <a:lnTo>
                    <a:pt x="757156" y="1056746"/>
                  </a:lnTo>
                  <a:lnTo>
                    <a:pt x="706150" y="1069527"/>
                  </a:lnTo>
                  <a:lnTo>
                    <a:pt x="649943" y="1079878"/>
                  </a:lnTo>
                  <a:lnTo>
                    <a:pt x="589245" y="1087562"/>
                  </a:lnTo>
                  <a:lnTo>
                    <a:pt x="524761" y="1092344"/>
                  </a:lnTo>
                  <a:lnTo>
                    <a:pt x="457200" y="1093991"/>
                  </a:lnTo>
                  <a:lnTo>
                    <a:pt x="389638" y="1092344"/>
                  </a:lnTo>
                  <a:lnTo>
                    <a:pt x="325154" y="1087562"/>
                  </a:lnTo>
                  <a:lnTo>
                    <a:pt x="264456" y="1079878"/>
                  </a:lnTo>
                  <a:lnTo>
                    <a:pt x="208249" y="1069527"/>
                  </a:lnTo>
                  <a:lnTo>
                    <a:pt x="157243" y="1056746"/>
                  </a:lnTo>
                  <a:lnTo>
                    <a:pt x="112143" y="1041767"/>
                  </a:lnTo>
                  <a:lnTo>
                    <a:pt x="73657" y="1024827"/>
                  </a:lnTo>
                  <a:lnTo>
                    <a:pt x="19357" y="986000"/>
                  </a:lnTo>
                  <a:lnTo>
                    <a:pt x="0" y="942145"/>
                  </a:lnTo>
                  <a:lnTo>
                    <a:pt x="0" y="15184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972526" y="3534100"/>
              <a:ext cx="78740" cy="78740"/>
            </a:xfrm>
            <a:custGeom>
              <a:avLst/>
              <a:gdLst/>
              <a:ahLst/>
              <a:cxnLst/>
              <a:rect l="l" t="t" r="r" b="b"/>
              <a:pathLst>
                <a:path w="78739" h="78739">
                  <a:moveTo>
                    <a:pt x="0" y="0"/>
                  </a:moveTo>
                  <a:lnTo>
                    <a:pt x="78290" y="78290"/>
                  </a:lnTo>
                  <a:lnTo>
                    <a:pt x="62631" y="156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972526" y="2986071"/>
              <a:ext cx="2219325" cy="626745"/>
            </a:xfrm>
            <a:custGeom>
              <a:avLst/>
              <a:gdLst/>
              <a:ahLst/>
              <a:cxnLst/>
              <a:rect l="l" t="t" r="r" b="b"/>
              <a:pathLst>
                <a:path w="2219325" h="626745">
                  <a:moveTo>
                    <a:pt x="0" y="548028"/>
                  </a:moveTo>
                  <a:lnTo>
                    <a:pt x="62631" y="563687"/>
                  </a:lnTo>
                  <a:lnTo>
                    <a:pt x="78290" y="626319"/>
                  </a:lnTo>
                  <a:lnTo>
                    <a:pt x="0" y="548028"/>
                  </a:lnTo>
                  <a:lnTo>
                    <a:pt x="0" y="0"/>
                  </a:lnTo>
                  <a:lnTo>
                    <a:pt x="2218902" y="0"/>
                  </a:lnTo>
                  <a:lnTo>
                    <a:pt x="2218902" y="626319"/>
                  </a:lnTo>
                  <a:lnTo>
                    <a:pt x="78290" y="626319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362727" y="3389536"/>
              <a:ext cx="2152650" cy="523875"/>
            </a:xfrm>
            <a:custGeom>
              <a:avLst/>
              <a:gdLst/>
              <a:ahLst/>
              <a:cxnLst/>
              <a:rect l="l" t="t" r="r" b="b"/>
              <a:pathLst>
                <a:path w="2152650" h="523875">
                  <a:moveTo>
                    <a:pt x="2152239" y="0"/>
                  </a:moveTo>
                  <a:lnTo>
                    <a:pt x="0" y="0"/>
                  </a:lnTo>
                  <a:lnTo>
                    <a:pt x="0" y="457944"/>
                  </a:lnTo>
                  <a:lnTo>
                    <a:pt x="65418" y="523363"/>
                  </a:lnTo>
                  <a:lnTo>
                    <a:pt x="2152239" y="523363"/>
                  </a:lnTo>
                  <a:lnTo>
                    <a:pt x="21522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362727" y="3847480"/>
              <a:ext cx="66040" cy="66040"/>
            </a:xfrm>
            <a:custGeom>
              <a:avLst/>
              <a:gdLst/>
              <a:ahLst/>
              <a:cxnLst/>
              <a:rect l="l" t="t" r="r" b="b"/>
              <a:pathLst>
                <a:path w="66039" h="66039">
                  <a:moveTo>
                    <a:pt x="0" y="0"/>
                  </a:moveTo>
                  <a:lnTo>
                    <a:pt x="65418" y="65418"/>
                  </a:lnTo>
                  <a:lnTo>
                    <a:pt x="52334" y="130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362727" y="3389536"/>
              <a:ext cx="2152650" cy="523875"/>
            </a:xfrm>
            <a:custGeom>
              <a:avLst/>
              <a:gdLst/>
              <a:ahLst/>
              <a:cxnLst/>
              <a:rect l="l" t="t" r="r" b="b"/>
              <a:pathLst>
                <a:path w="2152650" h="523875">
                  <a:moveTo>
                    <a:pt x="0" y="457943"/>
                  </a:moveTo>
                  <a:lnTo>
                    <a:pt x="52335" y="471027"/>
                  </a:lnTo>
                  <a:lnTo>
                    <a:pt x="65419" y="523363"/>
                  </a:lnTo>
                  <a:lnTo>
                    <a:pt x="0" y="457943"/>
                  </a:lnTo>
                  <a:lnTo>
                    <a:pt x="0" y="0"/>
                  </a:lnTo>
                  <a:lnTo>
                    <a:pt x="2152240" y="0"/>
                  </a:lnTo>
                  <a:lnTo>
                    <a:pt x="2152240" y="523363"/>
                  </a:lnTo>
                  <a:lnTo>
                    <a:pt x="65419" y="523363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762777" y="3827019"/>
              <a:ext cx="2152650" cy="523875"/>
            </a:xfrm>
            <a:custGeom>
              <a:avLst/>
              <a:gdLst/>
              <a:ahLst/>
              <a:cxnLst/>
              <a:rect l="l" t="t" r="r" b="b"/>
              <a:pathLst>
                <a:path w="2152650" h="523875">
                  <a:moveTo>
                    <a:pt x="2152239" y="0"/>
                  </a:moveTo>
                  <a:lnTo>
                    <a:pt x="0" y="0"/>
                  </a:lnTo>
                  <a:lnTo>
                    <a:pt x="0" y="457944"/>
                  </a:lnTo>
                  <a:lnTo>
                    <a:pt x="65418" y="523363"/>
                  </a:lnTo>
                  <a:lnTo>
                    <a:pt x="2152239" y="523363"/>
                  </a:lnTo>
                  <a:lnTo>
                    <a:pt x="21522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762777" y="4284963"/>
              <a:ext cx="66040" cy="66040"/>
            </a:xfrm>
            <a:custGeom>
              <a:avLst/>
              <a:gdLst/>
              <a:ahLst/>
              <a:cxnLst/>
              <a:rect l="l" t="t" r="r" b="b"/>
              <a:pathLst>
                <a:path w="66039" h="66039">
                  <a:moveTo>
                    <a:pt x="0" y="0"/>
                  </a:moveTo>
                  <a:lnTo>
                    <a:pt x="65418" y="65418"/>
                  </a:lnTo>
                  <a:lnTo>
                    <a:pt x="52334" y="130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762777" y="3827019"/>
              <a:ext cx="2152650" cy="523875"/>
            </a:xfrm>
            <a:custGeom>
              <a:avLst/>
              <a:gdLst/>
              <a:ahLst/>
              <a:cxnLst/>
              <a:rect l="l" t="t" r="r" b="b"/>
              <a:pathLst>
                <a:path w="2152650" h="523875">
                  <a:moveTo>
                    <a:pt x="0" y="457943"/>
                  </a:moveTo>
                  <a:lnTo>
                    <a:pt x="52335" y="471027"/>
                  </a:lnTo>
                  <a:lnTo>
                    <a:pt x="65419" y="523363"/>
                  </a:lnTo>
                  <a:lnTo>
                    <a:pt x="0" y="457943"/>
                  </a:lnTo>
                  <a:lnTo>
                    <a:pt x="0" y="0"/>
                  </a:lnTo>
                  <a:lnTo>
                    <a:pt x="2152240" y="0"/>
                  </a:lnTo>
                  <a:lnTo>
                    <a:pt x="2152240" y="523363"/>
                  </a:lnTo>
                  <a:lnTo>
                    <a:pt x="65419" y="523363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181877" y="4264482"/>
              <a:ext cx="2152650" cy="729615"/>
            </a:xfrm>
            <a:custGeom>
              <a:avLst/>
              <a:gdLst/>
              <a:ahLst/>
              <a:cxnLst/>
              <a:rect l="l" t="t" r="r" b="b"/>
              <a:pathLst>
                <a:path w="2152650" h="729614">
                  <a:moveTo>
                    <a:pt x="2152239" y="0"/>
                  </a:moveTo>
                  <a:lnTo>
                    <a:pt x="0" y="0"/>
                  </a:lnTo>
                  <a:lnTo>
                    <a:pt x="0" y="638115"/>
                  </a:lnTo>
                  <a:lnTo>
                    <a:pt x="91159" y="729275"/>
                  </a:lnTo>
                  <a:lnTo>
                    <a:pt x="2152239" y="729275"/>
                  </a:lnTo>
                  <a:lnTo>
                    <a:pt x="21522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181877" y="4902597"/>
              <a:ext cx="91440" cy="91440"/>
            </a:xfrm>
            <a:custGeom>
              <a:avLst/>
              <a:gdLst/>
              <a:ahLst/>
              <a:cxnLst/>
              <a:rect l="l" t="t" r="r" b="b"/>
              <a:pathLst>
                <a:path w="91439" h="91439">
                  <a:moveTo>
                    <a:pt x="0" y="0"/>
                  </a:moveTo>
                  <a:lnTo>
                    <a:pt x="91159" y="91160"/>
                  </a:lnTo>
                  <a:lnTo>
                    <a:pt x="72927" y="182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181877" y="4264482"/>
              <a:ext cx="2152650" cy="729615"/>
            </a:xfrm>
            <a:custGeom>
              <a:avLst/>
              <a:gdLst/>
              <a:ahLst/>
              <a:cxnLst/>
              <a:rect l="l" t="t" r="r" b="b"/>
              <a:pathLst>
                <a:path w="2152650" h="729614">
                  <a:moveTo>
                    <a:pt x="0" y="638116"/>
                  </a:moveTo>
                  <a:lnTo>
                    <a:pt x="72928" y="656348"/>
                  </a:lnTo>
                  <a:lnTo>
                    <a:pt x="91160" y="729276"/>
                  </a:lnTo>
                  <a:lnTo>
                    <a:pt x="0" y="638116"/>
                  </a:lnTo>
                  <a:lnTo>
                    <a:pt x="0" y="0"/>
                  </a:lnTo>
                  <a:lnTo>
                    <a:pt x="2152240" y="0"/>
                  </a:lnTo>
                  <a:lnTo>
                    <a:pt x="2152240" y="729276"/>
                  </a:lnTo>
                  <a:lnTo>
                    <a:pt x="91160" y="729276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431933" y="1328300"/>
            <a:ext cx="5278755" cy="75666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PERENCANAAN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BARANG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DAN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JASA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marR="5080" indent="457200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Perencanaan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penentuan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jenis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 dibuat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endParaRPr sz="1200">
              <a:latin typeface="Times New Roman"/>
              <a:cs typeface="Times New Roman"/>
            </a:endParaRPr>
          </a:p>
          <a:p>
            <a:pPr marL="12700" marR="367030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perencanaan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melalui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empat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tahapan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seperti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terlihat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 gambar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berikut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Times New Roman"/>
              <a:cs typeface="Times New Roman"/>
            </a:endParaRPr>
          </a:p>
          <a:p>
            <a:pPr marL="1630045">
              <a:lnSpc>
                <a:spcPts val="1430"/>
              </a:lnSpc>
            </a:pPr>
            <a:r>
              <a:rPr sz="1200" b="1" spc="-5" dirty="0">
                <a:latin typeface="Times New Roman"/>
                <a:cs typeface="Times New Roman"/>
              </a:rPr>
              <a:t>Langkah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1</a:t>
            </a:r>
            <a:r>
              <a:rPr sz="1200" spc="-5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630045">
              <a:lnSpc>
                <a:spcPts val="1430"/>
              </a:lnSpc>
            </a:pPr>
            <a:r>
              <a:rPr sz="1200" spc="-5" dirty="0">
                <a:latin typeface="Times New Roman"/>
                <a:cs typeface="Times New Roman"/>
              </a:rPr>
              <a:t>Pemunculan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Gagasan</a:t>
            </a:r>
            <a:endParaRPr sz="1200">
              <a:latin typeface="Times New Roman"/>
              <a:cs typeface="Times New Roman"/>
            </a:endParaRPr>
          </a:p>
          <a:p>
            <a:pPr marL="2014220">
              <a:lnSpc>
                <a:spcPts val="1415"/>
              </a:lnSpc>
              <a:spcBef>
                <a:spcPts val="385"/>
              </a:spcBef>
            </a:pPr>
            <a:r>
              <a:rPr sz="1200" b="1" spc="-5" dirty="0">
                <a:latin typeface="Times New Roman"/>
                <a:cs typeface="Times New Roman"/>
              </a:rPr>
              <a:t>Langkah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2:</a:t>
            </a:r>
            <a:endParaRPr sz="1200">
              <a:latin typeface="Times New Roman"/>
              <a:cs typeface="Times New Roman"/>
            </a:endParaRPr>
          </a:p>
          <a:p>
            <a:pPr marL="2014220">
              <a:lnSpc>
                <a:spcPts val="1415"/>
              </a:lnSpc>
            </a:pPr>
            <a:r>
              <a:rPr sz="1200" spc="-5" dirty="0">
                <a:latin typeface="Times New Roman"/>
                <a:cs typeface="Times New Roman"/>
              </a:rPr>
              <a:t>Penyaringan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Gagasan</a:t>
            </a:r>
            <a:endParaRPr sz="1200">
              <a:latin typeface="Times New Roman"/>
              <a:cs typeface="Times New Roman"/>
            </a:endParaRPr>
          </a:p>
          <a:p>
            <a:pPr marL="2413635">
              <a:lnSpc>
                <a:spcPts val="1405"/>
              </a:lnSpc>
              <a:spcBef>
                <a:spcPts val="625"/>
              </a:spcBef>
            </a:pPr>
            <a:r>
              <a:rPr sz="1200" b="1" spc="-5" dirty="0">
                <a:latin typeface="Times New Roman"/>
                <a:cs typeface="Times New Roman"/>
              </a:rPr>
              <a:t>Langkah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3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2453005">
              <a:lnSpc>
                <a:spcPts val="1405"/>
              </a:lnSpc>
            </a:pPr>
            <a:r>
              <a:rPr sz="1200" spc="-5" dirty="0">
                <a:latin typeface="Times New Roman"/>
                <a:cs typeface="Times New Roman"/>
              </a:rPr>
              <a:t>Pembuatan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Pengujian</a:t>
            </a:r>
            <a:endParaRPr sz="1200">
              <a:latin typeface="Times New Roman"/>
              <a:cs typeface="Times New Roman"/>
            </a:endParaRPr>
          </a:p>
          <a:p>
            <a:pPr marL="2846705">
              <a:lnSpc>
                <a:spcPts val="1405"/>
              </a:lnSpc>
              <a:spcBef>
                <a:spcPts val="530"/>
              </a:spcBef>
            </a:pPr>
            <a:r>
              <a:rPr sz="1200" b="1" spc="-5" dirty="0">
                <a:latin typeface="Times New Roman"/>
                <a:cs typeface="Times New Roman"/>
              </a:rPr>
              <a:t>Langkah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4:</a:t>
            </a:r>
            <a:endParaRPr sz="1200">
              <a:latin typeface="Times New Roman"/>
              <a:cs typeface="Times New Roman"/>
            </a:endParaRPr>
          </a:p>
          <a:p>
            <a:pPr marL="2846705" marR="471170">
              <a:lnSpc>
                <a:spcPts val="1390"/>
              </a:lnSpc>
              <a:spcBef>
                <a:spcPts val="50"/>
              </a:spcBef>
            </a:pPr>
            <a:r>
              <a:rPr sz="1200" spc="-5" dirty="0">
                <a:latin typeface="Times New Roman"/>
                <a:cs typeface="Times New Roman"/>
              </a:rPr>
              <a:t>Pembuatan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rancangan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akhir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endParaRPr sz="1200">
              <a:latin typeface="Times New Roman"/>
              <a:cs typeface="Times New Roman"/>
            </a:endParaRPr>
          </a:p>
          <a:p>
            <a:pPr marL="673100" marR="4109720" indent="-33655" algn="just">
              <a:lnSpc>
                <a:spcPct val="96700"/>
              </a:lnSpc>
              <a:spcBef>
                <a:spcPts val="1045"/>
              </a:spcBef>
            </a:pPr>
            <a:r>
              <a:rPr sz="1200" spc="-5" dirty="0">
                <a:latin typeface="Times New Roman"/>
                <a:cs typeface="Times New Roman"/>
              </a:rPr>
              <a:t>Ga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  </a:t>
            </a:r>
            <a:r>
              <a:rPr sz="1200" spc="-5" dirty="0">
                <a:latin typeface="Times New Roman"/>
                <a:cs typeface="Times New Roman"/>
              </a:rPr>
              <a:t>yang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tolak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sz="1200" b="1" dirty="0">
                <a:latin typeface="Times New Roman"/>
                <a:cs typeface="Times New Roman"/>
              </a:rPr>
              <a:t>Gambar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4.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1</a:t>
            </a:r>
            <a:r>
              <a:rPr sz="1200" dirty="0">
                <a:latin typeface="Times New Roman"/>
                <a:cs typeface="Times New Roman"/>
              </a:rPr>
              <a:t>: </a:t>
            </a:r>
            <a:r>
              <a:rPr sz="1200" spc="-5" dirty="0">
                <a:latin typeface="Times New Roman"/>
                <a:cs typeface="Times New Roman"/>
              </a:rPr>
              <a:t>Langkah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–Langkah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Perencanaan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Keterangan: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b="1" dirty="0">
                <a:latin typeface="Times New Roman"/>
                <a:cs typeface="Times New Roman"/>
              </a:rPr>
              <a:t>Langkah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1: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Pemunculan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Gagasan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Gagasan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bersumber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(pemilik,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manajer)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maupun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luar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(kebutuhan konsumen akan barang atau jasa). Pembuatan barang atau jasa yang dibuat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berdasarkan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wawasan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pasar/</a:t>
            </a:r>
            <a:r>
              <a:rPr sz="1200" i="1" spc="-5" dirty="0">
                <a:latin typeface="Times New Roman"/>
                <a:cs typeface="Times New Roman"/>
              </a:rPr>
              <a:t>market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oriented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wawasan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teknologi/</a:t>
            </a:r>
            <a:r>
              <a:rPr sz="1200" i="1" spc="-5" dirty="0">
                <a:latin typeface="Times New Roman"/>
                <a:cs typeface="Times New Roman"/>
              </a:rPr>
              <a:t>technology 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oriented.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b="1" dirty="0">
                <a:latin typeface="Times New Roman"/>
                <a:cs typeface="Times New Roman"/>
              </a:rPr>
              <a:t>Langkah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2: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Penyaringan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Gagasan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Penyaringan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dilakukan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mempertimbangkan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tujuan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misi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pertimbangan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selanjutnya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kelayakan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segi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:Pemasaran,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Keuangan,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produksi,Sumberdaya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manusia,Hukum,Lingkungan,Politik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202459" y="3225863"/>
            <a:ext cx="1979930" cy="1504950"/>
          </a:xfrm>
          <a:custGeom>
            <a:avLst/>
            <a:gdLst/>
            <a:ahLst/>
            <a:cxnLst/>
            <a:rect l="l" t="t" r="r" b="b"/>
            <a:pathLst>
              <a:path w="1979929" h="1504950">
                <a:moveTo>
                  <a:pt x="774534" y="647"/>
                </a:moveTo>
                <a:lnTo>
                  <a:pt x="765022" y="0"/>
                </a:lnTo>
                <a:lnTo>
                  <a:pt x="762927" y="30962"/>
                </a:lnTo>
                <a:lnTo>
                  <a:pt x="756869" y="61061"/>
                </a:lnTo>
                <a:lnTo>
                  <a:pt x="733933" y="119748"/>
                </a:lnTo>
                <a:lnTo>
                  <a:pt x="698233" y="174790"/>
                </a:lnTo>
                <a:lnTo>
                  <a:pt x="651865" y="224205"/>
                </a:lnTo>
                <a:lnTo>
                  <a:pt x="596976" y="266001"/>
                </a:lnTo>
                <a:lnTo>
                  <a:pt x="535724" y="298196"/>
                </a:lnTo>
                <a:lnTo>
                  <a:pt x="470293" y="318884"/>
                </a:lnTo>
                <a:lnTo>
                  <a:pt x="402869" y="326161"/>
                </a:lnTo>
                <a:lnTo>
                  <a:pt x="385533" y="327723"/>
                </a:lnTo>
                <a:lnTo>
                  <a:pt x="332270" y="350837"/>
                </a:lnTo>
                <a:lnTo>
                  <a:pt x="297954" y="380250"/>
                </a:lnTo>
                <a:lnTo>
                  <a:pt x="264756" y="419747"/>
                </a:lnTo>
                <a:lnTo>
                  <a:pt x="232816" y="468541"/>
                </a:lnTo>
                <a:lnTo>
                  <a:pt x="202323" y="525868"/>
                </a:lnTo>
                <a:lnTo>
                  <a:pt x="173494" y="590943"/>
                </a:lnTo>
                <a:lnTo>
                  <a:pt x="146583" y="663028"/>
                </a:lnTo>
                <a:lnTo>
                  <a:pt x="133934" y="701459"/>
                </a:lnTo>
                <a:lnTo>
                  <a:pt x="121856" y="741337"/>
                </a:lnTo>
                <a:lnTo>
                  <a:pt x="110375" y="782586"/>
                </a:lnTo>
                <a:lnTo>
                  <a:pt x="99555" y="825106"/>
                </a:lnTo>
                <a:lnTo>
                  <a:pt x="89395" y="868794"/>
                </a:lnTo>
                <a:lnTo>
                  <a:pt x="79946" y="913549"/>
                </a:lnTo>
                <a:lnTo>
                  <a:pt x="63322" y="1005852"/>
                </a:lnTo>
                <a:lnTo>
                  <a:pt x="49911" y="1101331"/>
                </a:lnTo>
                <a:lnTo>
                  <a:pt x="39992" y="1199146"/>
                </a:lnTo>
                <a:lnTo>
                  <a:pt x="33845" y="1298536"/>
                </a:lnTo>
                <a:lnTo>
                  <a:pt x="33337" y="1322539"/>
                </a:lnTo>
                <a:lnTo>
                  <a:pt x="0" y="1321841"/>
                </a:lnTo>
                <a:lnTo>
                  <a:pt x="36499" y="1398816"/>
                </a:lnTo>
                <a:lnTo>
                  <a:pt x="69875" y="1335430"/>
                </a:lnTo>
                <a:lnTo>
                  <a:pt x="76187" y="1323441"/>
                </a:lnTo>
                <a:lnTo>
                  <a:pt x="42862" y="1322743"/>
                </a:lnTo>
                <a:lnTo>
                  <a:pt x="43357" y="1299133"/>
                </a:lnTo>
                <a:lnTo>
                  <a:pt x="49466" y="1200111"/>
                </a:lnTo>
                <a:lnTo>
                  <a:pt x="59334" y="1102652"/>
                </a:lnTo>
                <a:lnTo>
                  <a:pt x="72694" y="1007541"/>
                </a:lnTo>
                <a:lnTo>
                  <a:pt x="89268" y="915517"/>
                </a:lnTo>
                <a:lnTo>
                  <a:pt x="98679" y="870953"/>
                </a:lnTo>
                <a:lnTo>
                  <a:pt x="108775" y="827455"/>
                </a:lnTo>
                <a:lnTo>
                  <a:pt x="119557" y="785139"/>
                </a:lnTo>
                <a:lnTo>
                  <a:pt x="130962" y="744105"/>
                </a:lnTo>
                <a:lnTo>
                  <a:pt x="142976" y="704430"/>
                </a:lnTo>
                <a:lnTo>
                  <a:pt x="155549" y="666242"/>
                </a:lnTo>
                <a:lnTo>
                  <a:pt x="168656" y="629615"/>
                </a:lnTo>
                <a:lnTo>
                  <a:pt x="196329" y="561479"/>
                </a:lnTo>
                <a:lnTo>
                  <a:pt x="225691" y="500837"/>
                </a:lnTo>
                <a:lnTo>
                  <a:pt x="256451" y="448462"/>
                </a:lnTo>
                <a:lnTo>
                  <a:pt x="288290" y="405168"/>
                </a:lnTo>
                <a:lnTo>
                  <a:pt x="320827" y="371754"/>
                </a:lnTo>
                <a:lnTo>
                  <a:pt x="353644" y="348919"/>
                </a:lnTo>
                <a:lnTo>
                  <a:pt x="386651" y="337210"/>
                </a:lnTo>
                <a:lnTo>
                  <a:pt x="386791" y="337172"/>
                </a:lnTo>
                <a:lnTo>
                  <a:pt x="387959" y="337070"/>
                </a:lnTo>
                <a:lnTo>
                  <a:pt x="403402" y="335673"/>
                </a:lnTo>
                <a:lnTo>
                  <a:pt x="438226" y="333717"/>
                </a:lnTo>
                <a:lnTo>
                  <a:pt x="506691" y="319036"/>
                </a:lnTo>
                <a:lnTo>
                  <a:pt x="571804" y="291655"/>
                </a:lnTo>
                <a:lnTo>
                  <a:pt x="631431" y="253504"/>
                </a:lnTo>
                <a:lnTo>
                  <a:pt x="683475" y="206540"/>
                </a:lnTo>
                <a:lnTo>
                  <a:pt x="725779" y="152641"/>
                </a:lnTo>
                <a:lnTo>
                  <a:pt x="756183" y="93700"/>
                </a:lnTo>
                <a:lnTo>
                  <a:pt x="772426" y="31597"/>
                </a:lnTo>
                <a:lnTo>
                  <a:pt x="774534" y="647"/>
                </a:lnTo>
                <a:close/>
              </a:path>
              <a:path w="1979929" h="1504950">
                <a:moveTo>
                  <a:pt x="1165047" y="472325"/>
                </a:moveTo>
                <a:lnTo>
                  <a:pt x="1155522" y="472008"/>
                </a:lnTo>
                <a:lnTo>
                  <a:pt x="1154823" y="493725"/>
                </a:lnTo>
                <a:lnTo>
                  <a:pt x="1152753" y="515086"/>
                </a:lnTo>
                <a:lnTo>
                  <a:pt x="1144714" y="557568"/>
                </a:lnTo>
                <a:lnTo>
                  <a:pt x="1131760" y="599414"/>
                </a:lnTo>
                <a:lnTo>
                  <a:pt x="1114209" y="640295"/>
                </a:lnTo>
                <a:lnTo>
                  <a:pt x="1092377" y="679970"/>
                </a:lnTo>
                <a:lnTo>
                  <a:pt x="1066698" y="717892"/>
                </a:lnTo>
                <a:lnTo>
                  <a:pt x="1037475" y="753808"/>
                </a:lnTo>
                <a:lnTo>
                  <a:pt x="1005078" y="787387"/>
                </a:lnTo>
                <a:lnTo>
                  <a:pt x="969848" y="818273"/>
                </a:lnTo>
                <a:lnTo>
                  <a:pt x="932154" y="846124"/>
                </a:lnTo>
                <a:lnTo>
                  <a:pt x="892352" y="870623"/>
                </a:lnTo>
                <a:lnTo>
                  <a:pt x="850798" y="891400"/>
                </a:lnTo>
                <a:lnTo>
                  <a:pt x="807859" y="908126"/>
                </a:lnTo>
                <a:lnTo>
                  <a:pt x="764019" y="920445"/>
                </a:lnTo>
                <a:lnTo>
                  <a:pt x="719391" y="928103"/>
                </a:lnTo>
                <a:lnTo>
                  <a:pt x="651700" y="931379"/>
                </a:lnTo>
                <a:lnTo>
                  <a:pt x="628713" y="933386"/>
                </a:lnTo>
                <a:lnTo>
                  <a:pt x="583069" y="941209"/>
                </a:lnTo>
                <a:lnTo>
                  <a:pt x="538200" y="953820"/>
                </a:lnTo>
                <a:lnTo>
                  <a:pt x="494525" y="970851"/>
                </a:lnTo>
                <a:lnTo>
                  <a:pt x="452208" y="992009"/>
                </a:lnTo>
                <a:lnTo>
                  <a:pt x="411708" y="1016927"/>
                </a:lnTo>
                <a:lnTo>
                  <a:pt x="373367" y="1045260"/>
                </a:lnTo>
                <a:lnTo>
                  <a:pt x="337553" y="1076667"/>
                </a:lnTo>
                <a:lnTo>
                  <a:pt x="304596" y="1110818"/>
                </a:lnTo>
                <a:lnTo>
                  <a:pt x="274866" y="1147381"/>
                </a:lnTo>
                <a:lnTo>
                  <a:pt x="248704" y="1186002"/>
                </a:lnTo>
                <a:lnTo>
                  <a:pt x="226479" y="1226362"/>
                </a:lnTo>
                <a:lnTo>
                  <a:pt x="208508" y="1268234"/>
                </a:lnTo>
                <a:lnTo>
                  <a:pt x="195237" y="1311071"/>
                </a:lnTo>
                <a:lnTo>
                  <a:pt x="193357" y="1322590"/>
                </a:lnTo>
                <a:lnTo>
                  <a:pt x="159613" y="1318780"/>
                </a:lnTo>
                <a:lnTo>
                  <a:pt x="188912" y="1398778"/>
                </a:lnTo>
                <a:lnTo>
                  <a:pt x="229425" y="1336433"/>
                </a:lnTo>
                <a:lnTo>
                  <a:pt x="235331" y="1327340"/>
                </a:lnTo>
                <a:lnTo>
                  <a:pt x="202806" y="1323657"/>
                </a:lnTo>
                <a:lnTo>
                  <a:pt x="204406" y="1313637"/>
                </a:lnTo>
                <a:lnTo>
                  <a:pt x="217347" y="1271765"/>
                </a:lnTo>
                <a:lnTo>
                  <a:pt x="234823" y="1230947"/>
                </a:lnTo>
                <a:lnTo>
                  <a:pt x="256590" y="1191336"/>
                </a:lnTo>
                <a:lnTo>
                  <a:pt x="282257" y="1153388"/>
                </a:lnTo>
                <a:lnTo>
                  <a:pt x="311454" y="1117434"/>
                </a:lnTo>
                <a:lnTo>
                  <a:pt x="343827" y="1083830"/>
                </a:lnTo>
                <a:lnTo>
                  <a:pt x="379031" y="1052918"/>
                </a:lnTo>
                <a:lnTo>
                  <a:pt x="416699" y="1025042"/>
                </a:lnTo>
                <a:lnTo>
                  <a:pt x="456476" y="1000531"/>
                </a:lnTo>
                <a:lnTo>
                  <a:pt x="497992" y="979728"/>
                </a:lnTo>
                <a:lnTo>
                  <a:pt x="541007" y="962926"/>
                </a:lnTo>
                <a:lnTo>
                  <a:pt x="584936" y="950544"/>
                </a:lnTo>
                <a:lnTo>
                  <a:pt x="629539" y="942873"/>
                </a:lnTo>
                <a:lnTo>
                  <a:pt x="697776" y="939546"/>
                </a:lnTo>
                <a:lnTo>
                  <a:pt x="720750" y="937526"/>
                </a:lnTo>
                <a:lnTo>
                  <a:pt x="766368" y="929678"/>
                </a:lnTo>
                <a:lnTo>
                  <a:pt x="811326" y="917003"/>
                </a:lnTo>
                <a:lnTo>
                  <a:pt x="855065" y="899909"/>
                </a:lnTo>
                <a:lnTo>
                  <a:pt x="897343" y="878725"/>
                </a:lnTo>
                <a:lnTo>
                  <a:pt x="937818" y="853782"/>
                </a:lnTo>
                <a:lnTo>
                  <a:pt x="976134" y="825423"/>
                </a:lnTo>
                <a:lnTo>
                  <a:pt x="1011936" y="793991"/>
                </a:lnTo>
                <a:lnTo>
                  <a:pt x="1044867" y="759815"/>
                </a:lnTo>
                <a:lnTo>
                  <a:pt x="1074585" y="723226"/>
                </a:lnTo>
                <a:lnTo>
                  <a:pt x="1100721" y="684568"/>
                </a:lnTo>
                <a:lnTo>
                  <a:pt x="1122870" y="644271"/>
                </a:lnTo>
                <a:lnTo>
                  <a:pt x="1140777" y="602475"/>
                </a:lnTo>
                <a:lnTo>
                  <a:pt x="1154023" y="559600"/>
                </a:lnTo>
                <a:lnTo>
                  <a:pt x="1162240" y="516001"/>
                </a:lnTo>
                <a:lnTo>
                  <a:pt x="1164336" y="494030"/>
                </a:lnTo>
                <a:lnTo>
                  <a:pt x="1165047" y="472325"/>
                </a:lnTo>
                <a:close/>
              </a:path>
              <a:path w="1979929" h="1504950">
                <a:moveTo>
                  <a:pt x="1493901" y="837298"/>
                </a:moveTo>
                <a:lnTo>
                  <a:pt x="1493596" y="827773"/>
                </a:lnTo>
                <a:lnTo>
                  <a:pt x="1441869" y="829398"/>
                </a:lnTo>
                <a:lnTo>
                  <a:pt x="1390269" y="834148"/>
                </a:lnTo>
                <a:lnTo>
                  <a:pt x="1339481" y="841819"/>
                </a:lnTo>
                <a:lnTo>
                  <a:pt x="1289913" y="852195"/>
                </a:lnTo>
                <a:lnTo>
                  <a:pt x="1241983" y="865085"/>
                </a:lnTo>
                <a:lnTo>
                  <a:pt x="1196073" y="880262"/>
                </a:lnTo>
                <a:lnTo>
                  <a:pt x="1152575" y="897534"/>
                </a:lnTo>
                <a:lnTo>
                  <a:pt x="1111910" y="916686"/>
                </a:lnTo>
                <a:lnTo>
                  <a:pt x="1074458" y="937539"/>
                </a:lnTo>
                <a:lnTo>
                  <a:pt x="1040638" y="959866"/>
                </a:lnTo>
                <a:lnTo>
                  <a:pt x="997470" y="995845"/>
                </a:lnTo>
                <a:lnTo>
                  <a:pt x="964793" y="1034084"/>
                </a:lnTo>
                <a:lnTo>
                  <a:pt x="943940" y="1074115"/>
                </a:lnTo>
                <a:lnTo>
                  <a:pt x="936510" y="1115898"/>
                </a:lnTo>
                <a:lnTo>
                  <a:pt x="935748" y="1128585"/>
                </a:lnTo>
                <a:lnTo>
                  <a:pt x="933437" y="1141272"/>
                </a:lnTo>
                <a:lnTo>
                  <a:pt x="917892" y="1179220"/>
                </a:lnTo>
                <a:lnTo>
                  <a:pt x="890206" y="1216456"/>
                </a:lnTo>
                <a:lnTo>
                  <a:pt x="836371" y="1263650"/>
                </a:lnTo>
                <a:lnTo>
                  <a:pt x="803186" y="1285557"/>
                </a:lnTo>
                <a:lnTo>
                  <a:pt x="766343" y="1306068"/>
                </a:lnTo>
                <a:lnTo>
                  <a:pt x="726236" y="1324952"/>
                </a:lnTo>
                <a:lnTo>
                  <a:pt x="683272" y="1342009"/>
                </a:lnTo>
                <a:lnTo>
                  <a:pt x="637882" y="1357020"/>
                </a:lnTo>
                <a:lnTo>
                  <a:pt x="590461" y="1369758"/>
                </a:lnTo>
                <a:lnTo>
                  <a:pt x="541426" y="1380032"/>
                </a:lnTo>
                <a:lnTo>
                  <a:pt x="491185" y="1387614"/>
                </a:lnTo>
                <a:lnTo>
                  <a:pt x="464693" y="1389710"/>
                </a:lnTo>
                <a:lnTo>
                  <a:pt x="463016" y="1356766"/>
                </a:lnTo>
                <a:lnTo>
                  <a:pt x="388848" y="1398689"/>
                </a:lnTo>
                <a:lnTo>
                  <a:pt x="466890" y="1432864"/>
                </a:lnTo>
                <a:lnTo>
                  <a:pt x="465226" y="1400213"/>
                </a:lnTo>
                <a:lnTo>
                  <a:pt x="465175" y="1399209"/>
                </a:lnTo>
                <a:lnTo>
                  <a:pt x="543382" y="1389354"/>
                </a:lnTo>
                <a:lnTo>
                  <a:pt x="592937" y="1378953"/>
                </a:lnTo>
                <a:lnTo>
                  <a:pt x="640880" y="1366062"/>
                </a:lnTo>
                <a:lnTo>
                  <a:pt x="686790" y="1350860"/>
                </a:lnTo>
                <a:lnTo>
                  <a:pt x="730288" y="1333576"/>
                </a:lnTo>
                <a:lnTo>
                  <a:pt x="770978" y="1314386"/>
                </a:lnTo>
                <a:lnTo>
                  <a:pt x="808443" y="1293495"/>
                </a:lnTo>
                <a:lnTo>
                  <a:pt x="842289" y="1271104"/>
                </a:lnTo>
                <a:lnTo>
                  <a:pt x="885317" y="1235202"/>
                </a:lnTo>
                <a:lnTo>
                  <a:pt x="918019" y="1196835"/>
                </a:lnTo>
                <a:lnTo>
                  <a:pt x="938809" y="1156652"/>
                </a:lnTo>
                <a:lnTo>
                  <a:pt x="946086" y="1115326"/>
                </a:lnTo>
                <a:lnTo>
                  <a:pt x="946785" y="1103185"/>
                </a:lnTo>
                <a:lnTo>
                  <a:pt x="949032" y="1090447"/>
                </a:lnTo>
                <a:lnTo>
                  <a:pt x="964501" y="1052347"/>
                </a:lnTo>
                <a:lnTo>
                  <a:pt x="992200" y="1014984"/>
                </a:lnTo>
                <a:lnTo>
                  <a:pt x="1045895" y="967816"/>
                </a:lnTo>
                <a:lnTo>
                  <a:pt x="1079093" y="945857"/>
                </a:lnTo>
                <a:lnTo>
                  <a:pt x="1115974" y="925309"/>
                </a:lnTo>
                <a:lnTo>
                  <a:pt x="1156093" y="906386"/>
                </a:lnTo>
                <a:lnTo>
                  <a:pt x="1199057" y="889304"/>
                </a:lnTo>
                <a:lnTo>
                  <a:pt x="1244460" y="874280"/>
                </a:lnTo>
                <a:lnTo>
                  <a:pt x="1291869" y="861517"/>
                </a:lnTo>
                <a:lnTo>
                  <a:pt x="1340904" y="851242"/>
                </a:lnTo>
                <a:lnTo>
                  <a:pt x="1391145" y="843635"/>
                </a:lnTo>
                <a:lnTo>
                  <a:pt x="1442173" y="838923"/>
                </a:lnTo>
                <a:lnTo>
                  <a:pt x="1493901" y="837298"/>
                </a:lnTo>
                <a:close/>
              </a:path>
              <a:path w="1979929" h="1504950">
                <a:moveTo>
                  <a:pt x="1979587" y="1309090"/>
                </a:moveTo>
                <a:lnTo>
                  <a:pt x="1979460" y="1299565"/>
                </a:lnTo>
                <a:lnTo>
                  <a:pt x="1839112" y="1301394"/>
                </a:lnTo>
                <a:lnTo>
                  <a:pt x="1770214" y="1303591"/>
                </a:lnTo>
                <a:lnTo>
                  <a:pt x="1703019" y="1306576"/>
                </a:lnTo>
                <a:lnTo>
                  <a:pt x="1638007" y="1310271"/>
                </a:lnTo>
                <a:lnTo>
                  <a:pt x="1575765" y="1314615"/>
                </a:lnTo>
                <a:lnTo>
                  <a:pt x="1516824" y="1319568"/>
                </a:lnTo>
                <a:lnTo>
                  <a:pt x="1461731" y="1325054"/>
                </a:lnTo>
                <a:lnTo>
                  <a:pt x="1411008" y="1331023"/>
                </a:lnTo>
                <a:lnTo>
                  <a:pt x="1365250" y="1337411"/>
                </a:lnTo>
                <a:lnTo>
                  <a:pt x="1324965" y="1344168"/>
                </a:lnTo>
                <a:lnTo>
                  <a:pt x="1275981" y="1354886"/>
                </a:lnTo>
                <a:lnTo>
                  <a:pt x="1234262" y="1370266"/>
                </a:lnTo>
                <a:lnTo>
                  <a:pt x="1221663" y="1387348"/>
                </a:lnTo>
                <a:lnTo>
                  <a:pt x="1219479" y="1389926"/>
                </a:lnTo>
                <a:lnTo>
                  <a:pt x="1175677" y="1407553"/>
                </a:lnTo>
                <a:lnTo>
                  <a:pt x="1127391" y="1418107"/>
                </a:lnTo>
                <a:lnTo>
                  <a:pt x="1087412" y="1424813"/>
                </a:lnTo>
                <a:lnTo>
                  <a:pt x="1041882" y="1431163"/>
                </a:lnTo>
                <a:lnTo>
                  <a:pt x="991362" y="1437119"/>
                </a:lnTo>
                <a:lnTo>
                  <a:pt x="936409" y="1442593"/>
                </a:lnTo>
                <a:lnTo>
                  <a:pt x="877608" y="1447520"/>
                </a:lnTo>
                <a:lnTo>
                  <a:pt x="815479" y="1451864"/>
                </a:lnTo>
                <a:lnTo>
                  <a:pt x="750608" y="1455559"/>
                </a:lnTo>
                <a:lnTo>
                  <a:pt x="683514" y="1458531"/>
                </a:lnTo>
                <a:lnTo>
                  <a:pt x="614781" y="1460715"/>
                </a:lnTo>
                <a:lnTo>
                  <a:pt x="550710" y="1461554"/>
                </a:lnTo>
                <a:lnTo>
                  <a:pt x="550265" y="1428216"/>
                </a:lnTo>
                <a:lnTo>
                  <a:pt x="474573" y="1467307"/>
                </a:lnTo>
                <a:lnTo>
                  <a:pt x="551268" y="1504416"/>
                </a:lnTo>
                <a:lnTo>
                  <a:pt x="550837" y="1471244"/>
                </a:lnTo>
                <a:lnTo>
                  <a:pt x="550824" y="1471079"/>
                </a:lnTo>
                <a:lnTo>
                  <a:pt x="615086" y="1470240"/>
                </a:lnTo>
                <a:lnTo>
                  <a:pt x="683933" y="1468043"/>
                </a:lnTo>
                <a:lnTo>
                  <a:pt x="751141" y="1465059"/>
                </a:lnTo>
                <a:lnTo>
                  <a:pt x="816152" y="1461363"/>
                </a:lnTo>
                <a:lnTo>
                  <a:pt x="878395" y="1457020"/>
                </a:lnTo>
                <a:lnTo>
                  <a:pt x="937348" y="1452067"/>
                </a:lnTo>
                <a:lnTo>
                  <a:pt x="992441" y="1446580"/>
                </a:lnTo>
                <a:lnTo>
                  <a:pt x="1043139" y="1440611"/>
                </a:lnTo>
                <a:lnTo>
                  <a:pt x="1089025" y="1434198"/>
                </a:lnTo>
                <a:lnTo>
                  <a:pt x="1129220" y="1427454"/>
                </a:lnTo>
                <a:lnTo>
                  <a:pt x="1178280" y="1416710"/>
                </a:lnTo>
                <a:lnTo>
                  <a:pt x="1219835" y="1401368"/>
                </a:lnTo>
                <a:lnTo>
                  <a:pt x="1229334" y="1393012"/>
                </a:lnTo>
                <a:lnTo>
                  <a:pt x="1230033" y="1392199"/>
                </a:lnTo>
                <a:lnTo>
                  <a:pt x="1230350" y="1391602"/>
                </a:lnTo>
                <a:lnTo>
                  <a:pt x="1230706" y="1390370"/>
                </a:lnTo>
                <a:lnTo>
                  <a:pt x="1230922" y="1389583"/>
                </a:lnTo>
                <a:lnTo>
                  <a:pt x="1231290" y="1388325"/>
                </a:lnTo>
                <a:lnTo>
                  <a:pt x="1231785" y="1386560"/>
                </a:lnTo>
                <a:lnTo>
                  <a:pt x="1232217" y="1385074"/>
                </a:lnTo>
                <a:lnTo>
                  <a:pt x="1232433" y="1384300"/>
                </a:lnTo>
                <a:lnTo>
                  <a:pt x="1238935" y="1378623"/>
                </a:lnTo>
                <a:lnTo>
                  <a:pt x="1239164" y="1378458"/>
                </a:lnTo>
                <a:lnTo>
                  <a:pt x="1239532" y="1378267"/>
                </a:lnTo>
                <a:lnTo>
                  <a:pt x="1245743" y="1375029"/>
                </a:lnTo>
                <a:lnTo>
                  <a:pt x="1254683" y="1371396"/>
                </a:lnTo>
                <a:lnTo>
                  <a:pt x="1292733" y="1360551"/>
                </a:lnTo>
                <a:lnTo>
                  <a:pt x="1345895" y="1350162"/>
                </a:lnTo>
                <a:lnTo>
                  <a:pt x="1388732" y="1343609"/>
                </a:lnTo>
                <a:lnTo>
                  <a:pt x="1462671" y="1334528"/>
                </a:lnTo>
                <a:lnTo>
                  <a:pt x="1517611" y="1329055"/>
                </a:lnTo>
                <a:lnTo>
                  <a:pt x="1576425" y="1324114"/>
                </a:lnTo>
                <a:lnTo>
                  <a:pt x="1638554" y="1319771"/>
                </a:lnTo>
                <a:lnTo>
                  <a:pt x="1703438" y="1316088"/>
                </a:lnTo>
                <a:lnTo>
                  <a:pt x="1770519" y="1313116"/>
                </a:lnTo>
                <a:lnTo>
                  <a:pt x="1839226" y="1310919"/>
                </a:lnTo>
                <a:lnTo>
                  <a:pt x="1979587" y="130909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39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4841240" cy="55626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745"/>
              </a:spcBef>
            </a:pPr>
            <a:r>
              <a:rPr sz="1200" spc="-5" dirty="0">
                <a:latin typeface="Times New Roman"/>
                <a:cs typeface="Times New Roman"/>
              </a:rPr>
              <a:t>Penyaringan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gagasan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digambarkan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b="1" dirty="0">
                <a:latin typeface="Times New Roman"/>
                <a:cs typeface="Times New Roman"/>
              </a:rPr>
              <a:t>Gambar 4.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2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Tahap-Tahap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Penyaringan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Gagasan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Pembuatan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10263" y="1667346"/>
            <a:ext cx="1800225" cy="259079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2544" rIns="0" bIns="0" rtlCol="0">
            <a:spAutoFit/>
          </a:bodyPr>
          <a:lstStyle/>
          <a:p>
            <a:pPr marL="394335">
              <a:lnSpc>
                <a:spcPct val="100000"/>
              </a:lnSpc>
              <a:spcBef>
                <a:spcPts val="334"/>
              </a:spcBef>
            </a:pPr>
            <a:r>
              <a:rPr sz="1200" dirty="0">
                <a:latin typeface="Times New Roman"/>
                <a:cs typeface="Times New Roman"/>
              </a:rPr>
              <a:t>Tujuan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Misi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43314" y="2157845"/>
            <a:ext cx="1245235" cy="259079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10"/>
              </a:spcBef>
            </a:pPr>
            <a:r>
              <a:rPr sz="1200" spc="-5" dirty="0">
                <a:latin typeface="Times New Roman"/>
                <a:cs typeface="Times New Roman"/>
              </a:rPr>
              <a:t>Mencari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Laba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91655" y="2157845"/>
            <a:ext cx="1391285" cy="259079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310"/>
              </a:spcBef>
            </a:pPr>
            <a:r>
              <a:rPr sz="1200" dirty="0">
                <a:latin typeface="Times New Roman"/>
                <a:cs typeface="Times New Roman"/>
              </a:rPr>
              <a:t>Tidak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Mencari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009840" y="2623374"/>
            <a:ext cx="1654175" cy="480059"/>
          </a:xfrm>
          <a:custGeom>
            <a:avLst/>
            <a:gdLst/>
            <a:ahLst/>
            <a:cxnLst/>
            <a:rect l="l" t="t" r="r" b="b"/>
            <a:pathLst>
              <a:path w="1654175" h="480060">
                <a:moveTo>
                  <a:pt x="0" y="239898"/>
                </a:moveTo>
                <a:lnTo>
                  <a:pt x="826889" y="0"/>
                </a:lnTo>
                <a:lnTo>
                  <a:pt x="1653778" y="239898"/>
                </a:lnTo>
                <a:lnTo>
                  <a:pt x="826889" y="479797"/>
                </a:lnTo>
                <a:lnTo>
                  <a:pt x="0" y="239898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507112" y="2770004"/>
            <a:ext cx="6083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60475" y="3201271"/>
            <a:ext cx="2072639" cy="64262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6355" rIns="0" bIns="0" rtlCol="0">
            <a:spAutoFit/>
          </a:bodyPr>
          <a:lstStyle/>
          <a:p>
            <a:pPr marL="95885" marR="117475">
              <a:lnSpc>
                <a:spcPts val="1420"/>
              </a:lnSpc>
              <a:spcBef>
                <a:spcPts val="365"/>
              </a:spcBef>
            </a:pPr>
            <a:r>
              <a:rPr sz="1200" spc="-5" dirty="0">
                <a:latin typeface="Times New Roman"/>
                <a:cs typeface="Times New Roman"/>
              </a:rPr>
              <a:t>Permintaan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kecil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titik </a:t>
            </a:r>
            <a:r>
              <a:rPr sz="1200" spc="-5" dirty="0">
                <a:latin typeface="Times New Roman"/>
                <a:cs typeface="Times New Roman"/>
              </a:rPr>
              <a:t>impas </a:t>
            </a:r>
            <a:r>
              <a:rPr sz="1200" b="1" spc="-5" dirty="0">
                <a:latin typeface="Times New Roman"/>
                <a:cs typeface="Times New Roman"/>
              </a:rPr>
              <a:t>(tidak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layak)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94974" y="3201271"/>
            <a:ext cx="2257425" cy="64262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94615" marR="114300">
              <a:lnSpc>
                <a:spcPts val="1390"/>
              </a:lnSpc>
              <a:spcBef>
                <a:spcPts val="390"/>
              </a:spcBef>
            </a:pPr>
            <a:r>
              <a:rPr sz="1200" spc="-5" dirty="0">
                <a:latin typeface="Times New Roman"/>
                <a:cs typeface="Times New Roman"/>
              </a:rPr>
              <a:t>Permintaan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sama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titik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impas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(layak)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068208" y="3843379"/>
            <a:ext cx="1654175" cy="499745"/>
          </a:xfrm>
          <a:custGeom>
            <a:avLst/>
            <a:gdLst/>
            <a:ahLst/>
            <a:cxnLst/>
            <a:rect l="l" t="t" r="r" b="b"/>
            <a:pathLst>
              <a:path w="1654175" h="499745">
                <a:moveTo>
                  <a:pt x="0" y="249709"/>
                </a:moveTo>
                <a:lnTo>
                  <a:pt x="826889" y="0"/>
                </a:lnTo>
                <a:lnTo>
                  <a:pt x="1653778" y="249709"/>
                </a:lnTo>
                <a:lnTo>
                  <a:pt x="826889" y="499418"/>
                </a:lnTo>
                <a:lnTo>
                  <a:pt x="0" y="249709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565024" y="3995300"/>
            <a:ext cx="6413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Ke</a:t>
            </a:r>
            <a:r>
              <a:rPr sz="1200" dirty="0">
                <a:latin typeface="Times New Roman"/>
                <a:cs typeface="Times New Roman"/>
              </a:rPr>
              <a:t>u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ng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53343" y="4414141"/>
            <a:ext cx="2325370" cy="47307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50165" rIns="0" bIns="0" rtlCol="0">
            <a:spAutoFit/>
          </a:bodyPr>
          <a:lstStyle/>
          <a:p>
            <a:pPr marL="97155" marR="239395">
              <a:lnSpc>
                <a:spcPts val="1390"/>
              </a:lnSpc>
              <a:spcBef>
                <a:spcPts val="395"/>
              </a:spcBef>
            </a:pPr>
            <a:r>
              <a:rPr sz="1200" spc="-5" dirty="0">
                <a:latin typeface="Times New Roman"/>
                <a:cs typeface="Times New Roman"/>
              </a:rPr>
              <a:t>Nilai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Skarang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Bersih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sama 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nol</a:t>
            </a:r>
            <a:r>
              <a:rPr sz="1200" spc="28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(layak)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118845" y="4414141"/>
            <a:ext cx="2014220" cy="47307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50165" rIns="0" bIns="0" rtlCol="0">
            <a:spAutoFit/>
          </a:bodyPr>
          <a:lstStyle/>
          <a:p>
            <a:pPr marL="95885" marR="218440">
              <a:lnSpc>
                <a:spcPts val="1390"/>
              </a:lnSpc>
              <a:spcBef>
                <a:spcPts val="395"/>
              </a:spcBef>
            </a:pPr>
            <a:r>
              <a:rPr sz="1200" spc="-5" dirty="0">
                <a:latin typeface="Times New Roman"/>
                <a:cs typeface="Times New Roman"/>
              </a:rPr>
              <a:t>Nilai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Sekarang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Bersih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kecil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(tidak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layak)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552619" y="5020578"/>
            <a:ext cx="3025775" cy="499745"/>
          </a:xfrm>
          <a:custGeom>
            <a:avLst/>
            <a:gdLst/>
            <a:ahLst/>
            <a:cxnLst/>
            <a:rect l="l" t="t" r="r" b="b"/>
            <a:pathLst>
              <a:path w="3025775" h="499745">
                <a:moveTo>
                  <a:pt x="0" y="249709"/>
                </a:moveTo>
                <a:lnTo>
                  <a:pt x="1512720" y="0"/>
                </a:lnTo>
                <a:lnTo>
                  <a:pt x="3025441" y="249709"/>
                </a:lnTo>
                <a:lnTo>
                  <a:pt x="1512720" y="499418"/>
                </a:lnTo>
                <a:lnTo>
                  <a:pt x="0" y="249709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391288" y="5171828"/>
            <a:ext cx="13296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produksi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453343" y="5564586"/>
            <a:ext cx="2325370" cy="64262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8260" rIns="0" bIns="0" rtlCol="0">
            <a:spAutoFit/>
          </a:bodyPr>
          <a:lstStyle/>
          <a:p>
            <a:pPr marL="97155" marR="439420" algn="just">
              <a:lnSpc>
                <a:spcPts val="1390"/>
              </a:lnSpc>
              <a:spcBef>
                <a:spcPts val="380"/>
              </a:spcBef>
            </a:pPr>
            <a:r>
              <a:rPr sz="1200" spc="-5" dirty="0">
                <a:latin typeface="Times New Roman"/>
                <a:cs typeface="Times New Roman"/>
              </a:rPr>
              <a:t>Kapasitas yang tersedia lebih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 atau sama dengan </a:t>
            </a:r>
            <a:r>
              <a:rPr sz="1200" dirty="0">
                <a:latin typeface="Times New Roman"/>
                <a:cs typeface="Times New Roman"/>
              </a:rPr>
              <a:t>BEP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(layak)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167484" y="5564586"/>
            <a:ext cx="2014220" cy="64262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8260" rIns="0" bIns="0" rtlCol="0">
            <a:spAutoFit/>
          </a:bodyPr>
          <a:lstStyle/>
          <a:p>
            <a:pPr marL="95885" marR="129539">
              <a:lnSpc>
                <a:spcPts val="1390"/>
              </a:lnSpc>
              <a:spcBef>
                <a:spcPts val="380"/>
              </a:spcBef>
            </a:pPr>
            <a:r>
              <a:rPr sz="1200" spc="-5" dirty="0">
                <a:latin typeface="Times New Roman"/>
                <a:cs typeface="Times New Roman"/>
              </a:rPr>
              <a:t>Kapasitas yang tersedia lebih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kecil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BEP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(tidak </a:t>
            </a:r>
            <a:r>
              <a:rPr sz="1200" b="1" dirty="0">
                <a:latin typeface="Times New Roman"/>
                <a:cs typeface="Times New Roman"/>
              </a:rPr>
              <a:t> layak)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610987" y="6322631"/>
            <a:ext cx="2743835" cy="383540"/>
          </a:xfrm>
          <a:custGeom>
            <a:avLst/>
            <a:gdLst/>
            <a:ahLst/>
            <a:cxnLst/>
            <a:rect l="l" t="t" r="r" b="b"/>
            <a:pathLst>
              <a:path w="2743835" h="383540">
                <a:moveTo>
                  <a:pt x="0" y="191740"/>
                </a:moveTo>
                <a:lnTo>
                  <a:pt x="1371663" y="0"/>
                </a:lnTo>
                <a:lnTo>
                  <a:pt x="2743326" y="191740"/>
                </a:lnTo>
                <a:lnTo>
                  <a:pt x="1371663" y="383481"/>
                </a:lnTo>
                <a:lnTo>
                  <a:pt x="0" y="19174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511711" y="6884476"/>
            <a:ext cx="2325370" cy="62484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5085" rIns="0" bIns="0" rtlCol="0">
            <a:spAutoFit/>
          </a:bodyPr>
          <a:lstStyle/>
          <a:p>
            <a:pPr marL="96520" marR="268605">
              <a:lnSpc>
                <a:spcPct val="95800"/>
              </a:lnSpc>
              <a:spcBef>
                <a:spcPts val="355"/>
              </a:spcBef>
            </a:pPr>
            <a:r>
              <a:rPr sz="1200" spc="-5" dirty="0">
                <a:latin typeface="Times New Roman"/>
                <a:cs typeface="Times New Roman"/>
              </a:rPr>
              <a:t>Jumlah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jenis 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tersedia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cukup </a:t>
            </a:r>
            <a:r>
              <a:rPr sz="1200" dirty="0">
                <a:latin typeface="Times New Roman"/>
                <a:cs typeface="Times New Roman"/>
              </a:rPr>
              <a:t>untuk </a:t>
            </a:r>
            <a:r>
              <a:rPr sz="1200" spc="-5" dirty="0">
                <a:latin typeface="Times New Roman"/>
                <a:cs typeface="Times New Roman"/>
              </a:rPr>
              <a:t>memenuhi rencana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produksi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(layak)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216125" y="6884476"/>
            <a:ext cx="2325370" cy="62484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51435" rIns="0" bIns="0" rtlCol="0">
            <a:spAutoFit/>
          </a:bodyPr>
          <a:lstStyle/>
          <a:p>
            <a:pPr marL="95885" marR="191135">
              <a:lnSpc>
                <a:spcPts val="1270"/>
              </a:lnSpc>
              <a:spcBef>
                <a:spcPts val="405"/>
              </a:spcBef>
            </a:pPr>
            <a:r>
              <a:rPr sz="1100" dirty="0">
                <a:latin typeface="Times New Roman"/>
                <a:cs typeface="Times New Roman"/>
              </a:rPr>
              <a:t>Jumlah </a:t>
            </a:r>
            <a:r>
              <a:rPr sz="1100" spc="-5" dirty="0">
                <a:latin typeface="Times New Roman"/>
                <a:cs typeface="Times New Roman"/>
              </a:rPr>
              <a:t>dan </a:t>
            </a:r>
            <a:r>
              <a:rPr sz="1100" dirty="0">
                <a:latin typeface="Times New Roman"/>
                <a:cs typeface="Times New Roman"/>
              </a:rPr>
              <a:t>jenis </a:t>
            </a:r>
            <a:r>
              <a:rPr sz="1100" spc="-5" dirty="0">
                <a:latin typeface="Times New Roman"/>
                <a:cs typeface="Times New Roman"/>
              </a:rPr>
              <a:t>yang tersedia tidak </a:t>
            </a:r>
            <a:r>
              <a:rPr sz="1100" spc="-2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cukup untuk memenuhi </a:t>
            </a:r>
            <a:r>
              <a:rPr sz="1100" spc="-5" dirty="0">
                <a:latin typeface="Times New Roman"/>
                <a:cs typeface="Times New Roman"/>
              </a:rPr>
              <a:t>rencana </a:t>
            </a:r>
            <a:r>
              <a:rPr sz="1100" dirty="0">
                <a:latin typeface="Times New Roman"/>
                <a:cs typeface="Times New Roman"/>
              </a:rPr>
              <a:t> produksi</a:t>
            </a:r>
            <a:r>
              <a:rPr sz="1100" spc="270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(tidak</a:t>
            </a:r>
            <a:r>
              <a:rPr sz="1100" b="1" spc="1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layak)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667361" y="7633603"/>
            <a:ext cx="4815840" cy="526415"/>
          </a:xfrm>
          <a:custGeom>
            <a:avLst/>
            <a:gdLst/>
            <a:ahLst/>
            <a:cxnLst/>
            <a:rect l="l" t="t" r="r" b="b"/>
            <a:pathLst>
              <a:path w="4815840" h="526415">
                <a:moveTo>
                  <a:pt x="0" y="263086"/>
                </a:moveTo>
                <a:lnTo>
                  <a:pt x="2407706" y="0"/>
                </a:lnTo>
                <a:lnTo>
                  <a:pt x="4815413" y="263086"/>
                </a:lnTo>
                <a:lnTo>
                  <a:pt x="2407706" y="526172"/>
                </a:lnTo>
                <a:lnTo>
                  <a:pt x="0" y="263086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2955424" y="7790060"/>
            <a:ext cx="19888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Hukum,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Lingkungan,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social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589537" y="8293547"/>
            <a:ext cx="2325370" cy="81216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50800" rIns="0" bIns="0" rtlCol="0">
            <a:spAutoFit/>
          </a:bodyPr>
          <a:lstStyle/>
          <a:p>
            <a:pPr marL="95250" marR="88265" algn="just">
              <a:lnSpc>
                <a:spcPts val="1270"/>
              </a:lnSpc>
              <a:spcBef>
                <a:spcPts val="400"/>
              </a:spcBef>
            </a:pPr>
            <a:r>
              <a:rPr sz="1100" dirty="0">
                <a:latin typeface="Times New Roman"/>
                <a:cs typeface="Times New Roman"/>
              </a:rPr>
              <a:t>Pembuatan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barang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dan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pemakian 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barang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tidak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melanggar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hukum,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aturan </a:t>
            </a:r>
            <a:r>
              <a:rPr sz="1100" spc="-26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mengenai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lingkungan,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social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dan </a:t>
            </a:r>
            <a:r>
              <a:rPr sz="1100" dirty="0">
                <a:latin typeface="Times New Roman"/>
                <a:cs typeface="Times New Roman"/>
              </a:rPr>
              <a:t> politik</a:t>
            </a:r>
            <a:r>
              <a:rPr sz="1100" spc="270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(layak)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362047" y="8293547"/>
            <a:ext cx="2325370" cy="81216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50800" rIns="0" bIns="0" rtlCol="0">
            <a:spAutoFit/>
          </a:bodyPr>
          <a:lstStyle/>
          <a:p>
            <a:pPr marL="96520" marR="367665" algn="just">
              <a:lnSpc>
                <a:spcPts val="1270"/>
              </a:lnSpc>
              <a:spcBef>
                <a:spcPts val="400"/>
              </a:spcBef>
            </a:pPr>
            <a:r>
              <a:rPr sz="1100" dirty="0">
                <a:latin typeface="Times New Roman"/>
                <a:cs typeface="Times New Roman"/>
              </a:rPr>
              <a:t>Pembuatan </a:t>
            </a:r>
            <a:r>
              <a:rPr sz="1100" spc="-5" dirty="0">
                <a:latin typeface="Times New Roman"/>
                <a:cs typeface="Times New Roman"/>
              </a:rPr>
              <a:t>barang dan pemakian </a:t>
            </a:r>
            <a:r>
              <a:rPr sz="1100" spc="-26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barang melanggar </a:t>
            </a:r>
            <a:r>
              <a:rPr sz="1100" dirty="0">
                <a:latin typeface="Times New Roman"/>
                <a:cs typeface="Times New Roman"/>
              </a:rPr>
              <a:t>hokum, </a:t>
            </a:r>
            <a:r>
              <a:rPr sz="1100" spc="-5" dirty="0">
                <a:latin typeface="Times New Roman"/>
                <a:cs typeface="Times New Roman"/>
              </a:rPr>
              <a:t>aturan </a:t>
            </a:r>
            <a:r>
              <a:rPr sz="1100" spc="-26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mengenai lingkungan, </a:t>
            </a:r>
            <a:r>
              <a:rPr sz="1100" spc="-10" dirty="0">
                <a:latin typeface="Times New Roman"/>
                <a:cs typeface="Times New Roman"/>
              </a:rPr>
              <a:t>social </a:t>
            </a:r>
            <a:r>
              <a:rPr sz="1100" spc="-5" dirty="0">
                <a:latin typeface="Times New Roman"/>
                <a:cs typeface="Times New Roman"/>
              </a:rPr>
              <a:t>dan </a:t>
            </a:r>
            <a:r>
              <a:rPr sz="1100" spc="-2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politik</a:t>
            </a:r>
            <a:r>
              <a:rPr sz="1100" spc="265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(tidak </a:t>
            </a:r>
            <a:r>
              <a:rPr sz="1100" b="1" dirty="0">
                <a:latin typeface="Times New Roman"/>
                <a:cs typeface="Times New Roman"/>
              </a:rPr>
              <a:t>layak)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914554" y="1925972"/>
            <a:ext cx="447675" cy="232410"/>
          </a:xfrm>
          <a:custGeom>
            <a:avLst/>
            <a:gdLst/>
            <a:ahLst/>
            <a:cxnLst/>
            <a:rect l="l" t="t" r="r" b="b"/>
            <a:pathLst>
              <a:path w="447675" h="232410">
                <a:moveTo>
                  <a:pt x="447493" y="0"/>
                </a:moveTo>
                <a:lnTo>
                  <a:pt x="0" y="231872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091655" y="1925972"/>
            <a:ext cx="564515" cy="232410"/>
          </a:xfrm>
          <a:custGeom>
            <a:avLst/>
            <a:gdLst/>
            <a:ahLst/>
            <a:cxnLst/>
            <a:rect l="l" t="t" r="r" b="b"/>
            <a:pathLst>
              <a:path w="564514" h="232410">
                <a:moveTo>
                  <a:pt x="0" y="0"/>
                </a:moveTo>
                <a:lnTo>
                  <a:pt x="564230" y="231872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7" name="object 27"/>
          <p:cNvGrpSpPr/>
          <p:nvPr/>
        </p:nvGrpSpPr>
        <p:grpSpPr>
          <a:xfrm>
            <a:off x="2353294" y="2416473"/>
            <a:ext cx="3161665" cy="789940"/>
            <a:chOff x="2353294" y="2416473"/>
            <a:chExt cx="3161665" cy="789940"/>
          </a:xfrm>
        </p:grpSpPr>
        <p:sp>
          <p:nvSpPr>
            <p:cNvPr id="28" name="object 28"/>
            <p:cNvSpPr/>
            <p:nvPr/>
          </p:nvSpPr>
          <p:spPr>
            <a:xfrm>
              <a:off x="3836729" y="2416473"/>
              <a:ext cx="0" cy="207010"/>
            </a:xfrm>
            <a:custGeom>
              <a:avLst/>
              <a:gdLst/>
              <a:ahLst/>
              <a:cxnLst/>
              <a:rect l="l" t="t" r="r" b="b"/>
              <a:pathLst>
                <a:path h="207010">
                  <a:moveTo>
                    <a:pt x="0" y="0"/>
                  </a:moveTo>
                  <a:lnTo>
                    <a:pt x="1" y="206902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358057" y="2880216"/>
              <a:ext cx="710565" cy="321310"/>
            </a:xfrm>
            <a:custGeom>
              <a:avLst/>
              <a:gdLst/>
              <a:ahLst/>
              <a:cxnLst/>
              <a:rect l="l" t="t" r="r" b="b"/>
              <a:pathLst>
                <a:path w="710564" h="321310">
                  <a:moveTo>
                    <a:pt x="710152" y="0"/>
                  </a:moveTo>
                  <a:lnTo>
                    <a:pt x="0" y="321054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663619" y="2880216"/>
              <a:ext cx="846455" cy="321310"/>
            </a:xfrm>
            <a:custGeom>
              <a:avLst/>
              <a:gdLst/>
              <a:ahLst/>
              <a:cxnLst/>
              <a:rect l="l" t="t" r="r" b="b"/>
              <a:pathLst>
                <a:path w="846454" h="321310">
                  <a:moveTo>
                    <a:pt x="0" y="0"/>
                  </a:moveTo>
                  <a:lnTo>
                    <a:pt x="846345" y="321054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1" name="object 31"/>
          <p:cNvGrpSpPr/>
          <p:nvPr/>
        </p:nvGrpSpPr>
        <p:grpSpPr>
          <a:xfrm>
            <a:off x="2246284" y="3838616"/>
            <a:ext cx="3268979" cy="580390"/>
            <a:chOff x="2246284" y="3838616"/>
            <a:chExt cx="3268979" cy="580390"/>
          </a:xfrm>
        </p:grpSpPr>
        <p:sp>
          <p:nvSpPr>
            <p:cNvPr id="32" name="object 32"/>
            <p:cNvSpPr/>
            <p:nvPr/>
          </p:nvSpPr>
          <p:spPr>
            <a:xfrm>
              <a:off x="2251047" y="3843379"/>
              <a:ext cx="866140" cy="250190"/>
            </a:xfrm>
            <a:custGeom>
              <a:avLst/>
              <a:gdLst/>
              <a:ahLst/>
              <a:cxnLst/>
              <a:rect l="l" t="t" r="r" b="b"/>
              <a:pathLst>
                <a:path w="866139" h="250189">
                  <a:moveTo>
                    <a:pt x="0" y="0"/>
                  </a:moveTo>
                  <a:lnTo>
                    <a:pt x="865801" y="249709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406697" y="4093089"/>
              <a:ext cx="661670" cy="321310"/>
            </a:xfrm>
            <a:custGeom>
              <a:avLst/>
              <a:gdLst/>
              <a:ahLst/>
              <a:cxnLst/>
              <a:rect l="l" t="t" r="r" b="b"/>
              <a:pathLst>
                <a:path w="661669" h="321310">
                  <a:moveTo>
                    <a:pt x="661511" y="0"/>
                  </a:moveTo>
                  <a:lnTo>
                    <a:pt x="0" y="321054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721986" y="4093089"/>
              <a:ext cx="788035" cy="321310"/>
            </a:xfrm>
            <a:custGeom>
              <a:avLst/>
              <a:gdLst/>
              <a:ahLst/>
              <a:cxnLst/>
              <a:rect l="l" t="t" r="r" b="b"/>
              <a:pathLst>
                <a:path w="788035" h="321310">
                  <a:moveTo>
                    <a:pt x="0" y="0"/>
                  </a:moveTo>
                  <a:lnTo>
                    <a:pt x="787977" y="321054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5" name="object 35"/>
          <p:cNvGrpSpPr/>
          <p:nvPr/>
        </p:nvGrpSpPr>
        <p:grpSpPr>
          <a:xfrm>
            <a:off x="2129548" y="4882043"/>
            <a:ext cx="3706495" cy="687705"/>
            <a:chOff x="2129548" y="4882043"/>
            <a:chExt cx="3706495" cy="687705"/>
          </a:xfrm>
        </p:grpSpPr>
        <p:sp>
          <p:nvSpPr>
            <p:cNvPr id="36" name="object 36"/>
            <p:cNvSpPr/>
            <p:nvPr/>
          </p:nvSpPr>
          <p:spPr>
            <a:xfrm>
              <a:off x="2134311" y="4886806"/>
              <a:ext cx="476884" cy="392430"/>
            </a:xfrm>
            <a:custGeom>
              <a:avLst/>
              <a:gdLst/>
              <a:ahLst/>
              <a:cxnLst/>
              <a:rect l="l" t="t" r="r" b="b"/>
              <a:pathLst>
                <a:path w="476885" h="392429">
                  <a:moveTo>
                    <a:pt x="0" y="0"/>
                  </a:moveTo>
                  <a:lnTo>
                    <a:pt x="476677" y="39240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192679" y="5279205"/>
              <a:ext cx="360045" cy="285750"/>
            </a:xfrm>
            <a:custGeom>
              <a:avLst/>
              <a:gdLst/>
              <a:ahLst/>
              <a:cxnLst/>
              <a:rect l="l" t="t" r="r" b="b"/>
              <a:pathLst>
                <a:path w="360044" h="285750">
                  <a:moveTo>
                    <a:pt x="359940" y="0"/>
                  </a:moveTo>
                  <a:lnTo>
                    <a:pt x="0" y="285382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578061" y="5279205"/>
              <a:ext cx="253365" cy="285750"/>
            </a:xfrm>
            <a:custGeom>
              <a:avLst/>
              <a:gdLst/>
              <a:ahLst/>
              <a:cxnLst/>
              <a:rect l="l" t="t" r="r" b="b"/>
              <a:pathLst>
                <a:path w="253364" h="285750">
                  <a:moveTo>
                    <a:pt x="0" y="0"/>
                  </a:moveTo>
                  <a:lnTo>
                    <a:pt x="252931" y="285382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9" name="object 39"/>
          <p:cNvGrpSpPr/>
          <p:nvPr/>
        </p:nvGrpSpPr>
        <p:grpSpPr>
          <a:xfrm>
            <a:off x="2012811" y="6201931"/>
            <a:ext cx="3755390" cy="687705"/>
            <a:chOff x="2012811" y="6201931"/>
            <a:chExt cx="3755390" cy="687705"/>
          </a:xfrm>
        </p:grpSpPr>
        <p:sp>
          <p:nvSpPr>
            <p:cNvPr id="40" name="object 40"/>
            <p:cNvSpPr/>
            <p:nvPr/>
          </p:nvSpPr>
          <p:spPr>
            <a:xfrm>
              <a:off x="2017574" y="6206694"/>
              <a:ext cx="642620" cy="330200"/>
            </a:xfrm>
            <a:custGeom>
              <a:avLst/>
              <a:gdLst/>
              <a:ahLst/>
              <a:cxnLst/>
              <a:rect l="l" t="t" r="r" b="b"/>
              <a:pathLst>
                <a:path w="642619" h="330200">
                  <a:moveTo>
                    <a:pt x="0" y="0"/>
                  </a:moveTo>
                  <a:lnTo>
                    <a:pt x="642055" y="329973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251047" y="6536668"/>
              <a:ext cx="360045" cy="347980"/>
            </a:xfrm>
            <a:custGeom>
              <a:avLst/>
              <a:gdLst/>
              <a:ahLst/>
              <a:cxnLst/>
              <a:rect l="l" t="t" r="r" b="b"/>
              <a:pathLst>
                <a:path w="360044" h="347979">
                  <a:moveTo>
                    <a:pt x="359940" y="0"/>
                  </a:moveTo>
                  <a:lnTo>
                    <a:pt x="0" y="347809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5354313" y="6536668"/>
              <a:ext cx="408940" cy="347980"/>
            </a:xfrm>
            <a:custGeom>
              <a:avLst/>
              <a:gdLst/>
              <a:ahLst/>
              <a:cxnLst/>
              <a:rect l="l" t="t" r="r" b="b"/>
              <a:pathLst>
                <a:path w="408939" h="347979">
                  <a:moveTo>
                    <a:pt x="0" y="0"/>
                  </a:moveTo>
                  <a:lnTo>
                    <a:pt x="408580" y="347809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3" name="object 43"/>
          <p:cNvGrpSpPr/>
          <p:nvPr/>
        </p:nvGrpSpPr>
        <p:grpSpPr>
          <a:xfrm>
            <a:off x="2304653" y="7503985"/>
            <a:ext cx="3531235" cy="794385"/>
            <a:chOff x="2304653" y="7503985"/>
            <a:chExt cx="3531235" cy="794385"/>
          </a:xfrm>
        </p:grpSpPr>
        <p:sp>
          <p:nvSpPr>
            <p:cNvPr id="44" name="object 44"/>
            <p:cNvSpPr/>
            <p:nvPr/>
          </p:nvSpPr>
          <p:spPr>
            <a:xfrm>
              <a:off x="2309416" y="7508747"/>
              <a:ext cx="350520" cy="259079"/>
            </a:xfrm>
            <a:custGeom>
              <a:avLst/>
              <a:gdLst/>
              <a:ahLst/>
              <a:cxnLst/>
              <a:rect l="l" t="t" r="r" b="b"/>
              <a:pathLst>
                <a:path w="350519" h="259079">
                  <a:moveTo>
                    <a:pt x="0" y="0"/>
                  </a:moveTo>
                  <a:lnTo>
                    <a:pt x="350212" y="258627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2358058" y="8017083"/>
              <a:ext cx="360045" cy="276860"/>
            </a:xfrm>
            <a:custGeom>
              <a:avLst/>
              <a:gdLst/>
              <a:ahLst/>
              <a:cxnLst/>
              <a:rect l="l" t="t" r="r" b="b"/>
              <a:pathLst>
                <a:path w="360044" h="276859">
                  <a:moveTo>
                    <a:pt x="359940" y="0"/>
                  </a:moveTo>
                  <a:lnTo>
                    <a:pt x="0" y="276463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5354313" y="8017083"/>
              <a:ext cx="476884" cy="276860"/>
            </a:xfrm>
            <a:custGeom>
              <a:avLst/>
              <a:gdLst/>
              <a:ahLst/>
              <a:cxnLst/>
              <a:rect l="l" t="t" r="r" b="b"/>
              <a:pathLst>
                <a:path w="476885" h="276859">
                  <a:moveTo>
                    <a:pt x="0" y="0"/>
                  </a:moveTo>
                  <a:lnTo>
                    <a:pt x="476677" y="276463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7" name="object 4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40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318325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45"/>
              </a:spcBef>
            </a:pPr>
            <a:r>
              <a:rPr sz="1200" b="1" dirty="0">
                <a:latin typeface="Times New Roman"/>
                <a:cs typeface="Times New Roman"/>
              </a:rPr>
              <a:t>Langkah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3:</a:t>
            </a:r>
            <a:r>
              <a:rPr sz="1200" b="1" spc="-5" dirty="0">
                <a:latin typeface="Times New Roman"/>
                <a:cs typeface="Times New Roman"/>
              </a:rPr>
              <a:t> Pembuatan </a:t>
            </a:r>
            <a:r>
              <a:rPr sz="1200" b="1" dirty="0">
                <a:latin typeface="Times New Roman"/>
                <a:cs typeface="Times New Roman"/>
              </a:rPr>
              <a:t>dan</a:t>
            </a:r>
            <a:r>
              <a:rPr sz="1200" b="1" spc="-5" dirty="0">
                <a:latin typeface="Times New Roman"/>
                <a:cs typeface="Times New Roman"/>
              </a:rPr>
              <a:t> Pengujian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Tahap penyaringan akan menghasilkan satu atau beberapa gagasan pembuatan barang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 jasa yang layak untuk diwijudkan. Selanjutnya langkah yang diambil pembuatan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pengujian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bersangkutan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1200" b="1" dirty="0">
                <a:latin typeface="Times New Roman"/>
                <a:cs typeface="Times New Roman"/>
              </a:rPr>
              <a:t>Langkah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4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: </a:t>
            </a:r>
            <a:r>
              <a:rPr sz="1200" b="1" spc="-5" dirty="0">
                <a:latin typeface="Times New Roman"/>
                <a:cs typeface="Times New Roman"/>
              </a:rPr>
              <a:t>Pembuatan Rancangan </a:t>
            </a:r>
            <a:r>
              <a:rPr sz="1200" b="1" dirty="0">
                <a:latin typeface="Times New Roman"/>
                <a:cs typeface="Times New Roman"/>
              </a:rPr>
              <a:t>Akhir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Rancangan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akhir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rancangan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pedoman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tetap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pembuatan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 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jumlah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latin typeface="Times New Roman"/>
                <a:cs typeface="Times New Roman"/>
              </a:rPr>
              <a:t>DAUR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HIDUP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BARANG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DAN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JASA</a:t>
            </a:r>
            <a:endParaRPr sz="1200">
              <a:latin typeface="Times New Roman"/>
              <a:cs typeface="Times New Roman"/>
            </a:endParaRPr>
          </a:p>
          <a:p>
            <a:pPr marL="12700" marR="120650">
              <a:lnSpc>
                <a:spcPct val="1433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daur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hidup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gambaran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permintaan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ditawarkan.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Gambar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berikut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menunjukkan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tahap-tahap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perkembangan barang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17733" y="5534540"/>
            <a:ext cx="12357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Penjualan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46532" y="6583052"/>
            <a:ext cx="939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Laba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02444" y="8161916"/>
            <a:ext cx="4253230" cy="732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4135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Gambar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4. 3 Daur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Hidup </a:t>
            </a:r>
            <a:r>
              <a:rPr sz="1200" b="1" spc="-5" dirty="0">
                <a:latin typeface="Times New Roman"/>
                <a:cs typeface="Times New Roman"/>
              </a:rPr>
              <a:t>Produk</a:t>
            </a:r>
            <a:r>
              <a:rPr sz="1200" b="1" dirty="0">
                <a:latin typeface="Times New Roman"/>
                <a:cs typeface="Times New Roman"/>
              </a:rPr>
              <a:t> /</a:t>
            </a:r>
            <a:r>
              <a:rPr sz="1200" b="1" spc="-5" dirty="0">
                <a:latin typeface="Times New Roman"/>
                <a:cs typeface="Times New Roman"/>
              </a:rPr>
              <a:t> Produt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Life Cycle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Times New Roman"/>
                <a:cs typeface="Times New Roman"/>
              </a:rPr>
              <a:t>Adapun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tahap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daur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dijelaskan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singkat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berikut</a:t>
            </a:r>
            <a:r>
              <a:rPr sz="1200" dirty="0">
                <a:latin typeface="Times New Roman"/>
                <a:cs typeface="Times New Roman"/>
              </a:rPr>
              <a:t> :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209308" y="4361430"/>
            <a:ext cx="4005579" cy="3805554"/>
            <a:chOff x="2209308" y="4361430"/>
            <a:chExt cx="4005579" cy="3805554"/>
          </a:xfrm>
        </p:grpSpPr>
        <p:sp>
          <p:nvSpPr>
            <p:cNvPr id="7" name="object 7"/>
            <p:cNvSpPr/>
            <p:nvPr/>
          </p:nvSpPr>
          <p:spPr>
            <a:xfrm>
              <a:off x="2223596" y="4361430"/>
              <a:ext cx="0" cy="3805554"/>
            </a:xfrm>
            <a:custGeom>
              <a:avLst/>
              <a:gdLst/>
              <a:ahLst/>
              <a:cxnLst/>
              <a:rect l="l" t="t" r="r" b="b"/>
              <a:pathLst>
                <a:path h="3805554">
                  <a:moveTo>
                    <a:pt x="0" y="0"/>
                  </a:moveTo>
                  <a:lnTo>
                    <a:pt x="1" y="3804968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223596" y="6741687"/>
              <a:ext cx="3977004" cy="66675"/>
            </a:xfrm>
            <a:custGeom>
              <a:avLst/>
              <a:gdLst/>
              <a:ahLst/>
              <a:cxnLst/>
              <a:rect l="l" t="t" r="r" b="b"/>
              <a:pathLst>
                <a:path w="3977004" h="66675">
                  <a:moveTo>
                    <a:pt x="0" y="66596"/>
                  </a:moveTo>
                  <a:lnTo>
                    <a:pt x="3976603" y="0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223596" y="5199023"/>
              <a:ext cx="3608070" cy="1306830"/>
            </a:xfrm>
            <a:custGeom>
              <a:avLst/>
              <a:gdLst/>
              <a:ahLst/>
              <a:cxnLst/>
              <a:rect l="l" t="t" r="r" b="b"/>
              <a:pathLst>
                <a:path w="3608070" h="1306829">
                  <a:moveTo>
                    <a:pt x="0" y="1306209"/>
                  </a:moveTo>
                  <a:lnTo>
                    <a:pt x="44508" y="1269264"/>
                  </a:lnTo>
                  <a:lnTo>
                    <a:pt x="89010" y="1232348"/>
                  </a:lnTo>
                  <a:lnTo>
                    <a:pt x="133501" y="1195485"/>
                  </a:lnTo>
                  <a:lnTo>
                    <a:pt x="177972" y="1158702"/>
                  </a:lnTo>
                  <a:lnTo>
                    <a:pt x="222418" y="1122026"/>
                  </a:lnTo>
                  <a:lnTo>
                    <a:pt x="266831" y="1085481"/>
                  </a:lnTo>
                  <a:lnTo>
                    <a:pt x="311205" y="1049095"/>
                  </a:lnTo>
                  <a:lnTo>
                    <a:pt x="355532" y="1012893"/>
                  </a:lnTo>
                  <a:lnTo>
                    <a:pt x="399806" y="976902"/>
                  </a:lnTo>
                  <a:lnTo>
                    <a:pt x="444021" y="941147"/>
                  </a:lnTo>
                  <a:lnTo>
                    <a:pt x="488168" y="905655"/>
                  </a:lnTo>
                  <a:lnTo>
                    <a:pt x="532243" y="870451"/>
                  </a:lnTo>
                  <a:lnTo>
                    <a:pt x="576236" y="835562"/>
                  </a:lnTo>
                  <a:lnTo>
                    <a:pt x="620143" y="801014"/>
                  </a:lnTo>
                  <a:lnTo>
                    <a:pt x="663956" y="766832"/>
                  </a:lnTo>
                  <a:lnTo>
                    <a:pt x="707667" y="733044"/>
                  </a:lnTo>
                  <a:lnTo>
                    <a:pt x="751271" y="699675"/>
                  </a:lnTo>
                  <a:lnTo>
                    <a:pt x="794761" y="666750"/>
                  </a:lnTo>
                  <a:lnTo>
                    <a:pt x="838129" y="634297"/>
                  </a:lnTo>
                  <a:lnTo>
                    <a:pt x="881370" y="602341"/>
                  </a:lnTo>
                  <a:lnTo>
                    <a:pt x="924475" y="570908"/>
                  </a:lnTo>
                  <a:lnTo>
                    <a:pt x="967438" y="540025"/>
                  </a:lnTo>
                  <a:lnTo>
                    <a:pt x="1010253" y="509717"/>
                  </a:lnTo>
                  <a:lnTo>
                    <a:pt x="1052913" y="480011"/>
                  </a:lnTo>
                  <a:lnTo>
                    <a:pt x="1095410" y="450933"/>
                  </a:lnTo>
                  <a:lnTo>
                    <a:pt x="1137739" y="422508"/>
                  </a:lnTo>
                  <a:lnTo>
                    <a:pt x="1179891" y="394762"/>
                  </a:lnTo>
                  <a:lnTo>
                    <a:pt x="1221861" y="367723"/>
                  </a:lnTo>
                  <a:lnTo>
                    <a:pt x="1263641" y="341416"/>
                  </a:lnTo>
                  <a:lnTo>
                    <a:pt x="1305226" y="315866"/>
                  </a:lnTo>
                  <a:lnTo>
                    <a:pt x="1346606" y="291101"/>
                  </a:lnTo>
                  <a:lnTo>
                    <a:pt x="1387777" y="267146"/>
                  </a:lnTo>
                  <a:lnTo>
                    <a:pt x="1428732" y="244027"/>
                  </a:lnTo>
                  <a:lnTo>
                    <a:pt x="1469462" y="221770"/>
                  </a:lnTo>
                  <a:lnTo>
                    <a:pt x="1509962" y="200402"/>
                  </a:lnTo>
                  <a:lnTo>
                    <a:pt x="1550225" y="179948"/>
                  </a:lnTo>
                  <a:lnTo>
                    <a:pt x="1590244" y="160435"/>
                  </a:lnTo>
                  <a:lnTo>
                    <a:pt x="1630012" y="141888"/>
                  </a:lnTo>
                  <a:lnTo>
                    <a:pt x="1669523" y="124334"/>
                  </a:lnTo>
                  <a:lnTo>
                    <a:pt x="1708769" y="107799"/>
                  </a:lnTo>
                  <a:lnTo>
                    <a:pt x="1747743" y="92308"/>
                  </a:lnTo>
                  <a:lnTo>
                    <a:pt x="1786439" y="77888"/>
                  </a:lnTo>
                  <a:lnTo>
                    <a:pt x="1824851" y="64566"/>
                  </a:lnTo>
                  <a:lnTo>
                    <a:pt x="1862970" y="52366"/>
                  </a:lnTo>
                  <a:lnTo>
                    <a:pt x="1900791" y="41316"/>
                  </a:lnTo>
                  <a:lnTo>
                    <a:pt x="1938307" y="31441"/>
                  </a:lnTo>
                  <a:lnTo>
                    <a:pt x="1975510" y="22767"/>
                  </a:lnTo>
                  <a:lnTo>
                    <a:pt x="2048953" y="9127"/>
                  </a:lnTo>
                  <a:lnTo>
                    <a:pt x="2132755" y="382"/>
                  </a:lnTo>
                  <a:lnTo>
                    <a:pt x="2180562" y="0"/>
                  </a:lnTo>
                  <a:lnTo>
                    <a:pt x="2228547" y="2900"/>
                  </a:lnTo>
                  <a:lnTo>
                    <a:pt x="2276656" y="8918"/>
                  </a:lnTo>
                  <a:lnTo>
                    <a:pt x="2324836" y="17886"/>
                  </a:lnTo>
                  <a:lnTo>
                    <a:pt x="2373035" y="29637"/>
                  </a:lnTo>
                  <a:lnTo>
                    <a:pt x="2421199" y="44006"/>
                  </a:lnTo>
                  <a:lnTo>
                    <a:pt x="2469276" y="60827"/>
                  </a:lnTo>
                  <a:lnTo>
                    <a:pt x="2517211" y="79931"/>
                  </a:lnTo>
                  <a:lnTo>
                    <a:pt x="2564953" y="101154"/>
                  </a:lnTo>
                  <a:lnTo>
                    <a:pt x="2612448" y="124329"/>
                  </a:lnTo>
                  <a:lnTo>
                    <a:pt x="2659642" y="149289"/>
                  </a:lnTo>
                  <a:lnTo>
                    <a:pt x="2706484" y="175867"/>
                  </a:lnTo>
                  <a:lnTo>
                    <a:pt x="2752919" y="203899"/>
                  </a:lnTo>
                  <a:lnTo>
                    <a:pt x="2798895" y="233216"/>
                  </a:lnTo>
                  <a:lnTo>
                    <a:pt x="2844359" y="263653"/>
                  </a:lnTo>
                  <a:lnTo>
                    <a:pt x="2889258" y="295043"/>
                  </a:lnTo>
                  <a:lnTo>
                    <a:pt x="2933538" y="327220"/>
                  </a:lnTo>
                  <a:lnTo>
                    <a:pt x="2977146" y="360017"/>
                  </a:lnTo>
                  <a:lnTo>
                    <a:pt x="3020030" y="393269"/>
                  </a:lnTo>
                  <a:lnTo>
                    <a:pt x="3062136" y="426807"/>
                  </a:lnTo>
                  <a:lnTo>
                    <a:pt x="3103412" y="460467"/>
                  </a:lnTo>
                  <a:lnTo>
                    <a:pt x="3143804" y="494082"/>
                  </a:lnTo>
                  <a:lnTo>
                    <a:pt x="3183259" y="527485"/>
                  </a:lnTo>
                  <a:lnTo>
                    <a:pt x="3221724" y="560509"/>
                  </a:lnTo>
                  <a:lnTo>
                    <a:pt x="3259146" y="592989"/>
                  </a:lnTo>
                  <a:lnTo>
                    <a:pt x="3295472" y="624758"/>
                  </a:lnTo>
                  <a:lnTo>
                    <a:pt x="3330649" y="655650"/>
                  </a:lnTo>
                  <a:lnTo>
                    <a:pt x="3364624" y="685497"/>
                  </a:lnTo>
                  <a:lnTo>
                    <a:pt x="3397343" y="714135"/>
                  </a:lnTo>
                  <a:lnTo>
                    <a:pt x="3428755" y="741395"/>
                  </a:lnTo>
                  <a:lnTo>
                    <a:pt x="3458805" y="767113"/>
                  </a:lnTo>
                  <a:lnTo>
                    <a:pt x="3514608" y="813253"/>
                  </a:lnTo>
                  <a:lnTo>
                    <a:pt x="3564329" y="851224"/>
                  </a:lnTo>
                  <a:lnTo>
                    <a:pt x="3586776" y="866729"/>
                  </a:lnTo>
                  <a:lnTo>
                    <a:pt x="3607544" y="879693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223596" y="6479125"/>
              <a:ext cx="3820160" cy="1132205"/>
            </a:xfrm>
            <a:custGeom>
              <a:avLst/>
              <a:gdLst/>
              <a:ahLst/>
              <a:cxnLst/>
              <a:rect l="l" t="t" r="r" b="b"/>
              <a:pathLst>
                <a:path w="3820160" h="1132204">
                  <a:moveTo>
                    <a:pt x="0" y="867913"/>
                  </a:moveTo>
                  <a:lnTo>
                    <a:pt x="38761" y="900947"/>
                  </a:lnTo>
                  <a:lnTo>
                    <a:pt x="77559" y="933517"/>
                  </a:lnTo>
                  <a:lnTo>
                    <a:pt x="116415" y="965160"/>
                  </a:lnTo>
                  <a:lnTo>
                    <a:pt x="155350" y="995412"/>
                  </a:lnTo>
                  <a:lnTo>
                    <a:pt x="194386" y="1023809"/>
                  </a:lnTo>
                  <a:lnTo>
                    <a:pt x="233544" y="1049888"/>
                  </a:lnTo>
                  <a:lnTo>
                    <a:pt x="272847" y="1073185"/>
                  </a:lnTo>
                  <a:lnTo>
                    <a:pt x="312315" y="1093237"/>
                  </a:lnTo>
                  <a:lnTo>
                    <a:pt x="351971" y="1109579"/>
                  </a:lnTo>
                  <a:lnTo>
                    <a:pt x="391836" y="1121749"/>
                  </a:lnTo>
                  <a:lnTo>
                    <a:pt x="431931" y="1129282"/>
                  </a:lnTo>
                  <a:lnTo>
                    <a:pt x="472279" y="1131714"/>
                  </a:lnTo>
                  <a:lnTo>
                    <a:pt x="512900" y="1128583"/>
                  </a:lnTo>
                  <a:lnTo>
                    <a:pt x="553817" y="1119425"/>
                  </a:lnTo>
                  <a:lnTo>
                    <a:pt x="595052" y="1103775"/>
                  </a:lnTo>
                  <a:lnTo>
                    <a:pt x="636625" y="1081171"/>
                  </a:lnTo>
                  <a:lnTo>
                    <a:pt x="685773" y="1039907"/>
                  </a:lnTo>
                  <a:lnTo>
                    <a:pt x="734419" y="980444"/>
                  </a:lnTo>
                  <a:lnTo>
                    <a:pt x="758631" y="944890"/>
                  </a:lnTo>
                  <a:lnTo>
                    <a:pt x="782810" y="905989"/>
                  </a:lnTo>
                  <a:lnTo>
                    <a:pt x="806988" y="864142"/>
                  </a:lnTo>
                  <a:lnTo>
                    <a:pt x="831195" y="819750"/>
                  </a:lnTo>
                  <a:lnTo>
                    <a:pt x="855463" y="773215"/>
                  </a:lnTo>
                  <a:lnTo>
                    <a:pt x="879821" y="724936"/>
                  </a:lnTo>
                  <a:lnTo>
                    <a:pt x="904302" y="675316"/>
                  </a:lnTo>
                  <a:lnTo>
                    <a:pt x="928935" y="624755"/>
                  </a:lnTo>
                  <a:lnTo>
                    <a:pt x="953753" y="573654"/>
                  </a:lnTo>
                  <a:lnTo>
                    <a:pt x="978785" y="522414"/>
                  </a:lnTo>
                  <a:lnTo>
                    <a:pt x="1004063" y="471436"/>
                  </a:lnTo>
                  <a:lnTo>
                    <a:pt x="1029618" y="421121"/>
                  </a:lnTo>
                  <a:lnTo>
                    <a:pt x="1055481" y="371870"/>
                  </a:lnTo>
                  <a:lnTo>
                    <a:pt x="1081682" y="324085"/>
                  </a:lnTo>
                  <a:lnTo>
                    <a:pt x="1108253" y="278165"/>
                  </a:lnTo>
                  <a:lnTo>
                    <a:pt x="1135224" y="234512"/>
                  </a:lnTo>
                  <a:lnTo>
                    <a:pt x="1162627" y="193528"/>
                  </a:lnTo>
                  <a:lnTo>
                    <a:pt x="1190492" y="155612"/>
                  </a:lnTo>
                  <a:lnTo>
                    <a:pt x="1218850" y="121167"/>
                  </a:lnTo>
                  <a:lnTo>
                    <a:pt x="1247733" y="90592"/>
                  </a:lnTo>
                  <a:lnTo>
                    <a:pt x="1277171" y="64290"/>
                  </a:lnTo>
                  <a:lnTo>
                    <a:pt x="1337836" y="26105"/>
                  </a:lnTo>
                  <a:lnTo>
                    <a:pt x="1374294" y="12464"/>
                  </a:lnTo>
                  <a:lnTo>
                    <a:pt x="1448009" y="0"/>
                  </a:lnTo>
                  <a:lnTo>
                    <a:pt x="1485341" y="427"/>
                  </a:lnTo>
                  <a:lnTo>
                    <a:pt x="1561137" y="12723"/>
                  </a:lnTo>
                  <a:lnTo>
                    <a:pt x="1599677" y="23841"/>
                  </a:lnTo>
                  <a:lnTo>
                    <a:pt x="1638694" y="37773"/>
                  </a:lnTo>
                  <a:lnTo>
                    <a:pt x="1678226" y="54143"/>
                  </a:lnTo>
                  <a:lnTo>
                    <a:pt x="1718310" y="72576"/>
                  </a:lnTo>
                  <a:lnTo>
                    <a:pt x="1758983" y="92696"/>
                  </a:lnTo>
                  <a:lnTo>
                    <a:pt x="1800283" y="114128"/>
                  </a:lnTo>
                  <a:lnTo>
                    <a:pt x="1842247" y="136497"/>
                  </a:lnTo>
                  <a:lnTo>
                    <a:pt x="1884912" y="159427"/>
                  </a:lnTo>
                  <a:lnTo>
                    <a:pt x="1928316" y="182544"/>
                  </a:lnTo>
                  <a:lnTo>
                    <a:pt x="1972496" y="205473"/>
                  </a:lnTo>
                  <a:lnTo>
                    <a:pt x="2017489" y="227836"/>
                  </a:lnTo>
                  <a:lnTo>
                    <a:pt x="2063332" y="249261"/>
                  </a:lnTo>
                  <a:lnTo>
                    <a:pt x="2110064" y="269371"/>
                  </a:lnTo>
                  <a:lnTo>
                    <a:pt x="2157720" y="287790"/>
                  </a:lnTo>
                  <a:lnTo>
                    <a:pt x="2206339" y="304144"/>
                  </a:lnTo>
                  <a:lnTo>
                    <a:pt x="2255958" y="318058"/>
                  </a:lnTo>
                  <a:lnTo>
                    <a:pt x="2306614" y="329156"/>
                  </a:lnTo>
                  <a:lnTo>
                    <a:pt x="2351651" y="337163"/>
                  </a:lnTo>
                  <a:lnTo>
                    <a:pt x="2399380" y="344893"/>
                  </a:lnTo>
                  <a:lnTo>
                    <a:pt x="2449534" y="352350"/>
                  </a:lnTo>
                  <a:lnTo>
                    <a:pt x="2501848" y="359540"/>
                  </a:lnTo>
                  <a:lnTo>
                    <a:pt x="2556056" y="366468"/>
                  </a:lnTo>
                  <a:lnTo>
                    <a:pt x="2611894" y="373141"/>
                  </a:lnTo>
                  <a:lnTo>
                    <a:pt x="2669095" y="379563"/>
                  </a:lnTo>
                  <a:lnTo>
                    <a:pt x="2727394" y="385741"/>
                  </a:lnTo>
                  <a:lnTo>
                    <a:pt x="2786526" y="391678"/>
                  </a:lnTo>
                  <a:lnTo>
                    <a:pt x="2846224" y="397382"/>
                  </a:lnTo>
                  <a:lnTo>
                    <a:pt x="2906225" y="402858"/>
                  </a:lnTo>
                  <a:lnTo>
                    <a:pt x="2966261" y="408110"/>
                  </a:lnTo>
                  <a:lnTo>
                    <a:pt x="3026067" y="413144"/>
                  </a:lnTo>
                  <a:lnTo>
                    <a:pt x="3085379" y="417967"/>
                  </a:lnTo>
                  <a:lnTo>
                    <a:pt x="3143930" y="422582"/>
                  </a:lnTo>
                  <a:lnTo>
                    <a:pt x="3201455" y="426997"/>
                  </a:lnTo>
                  <a:lnTo>
                    <a:pt x="3257689" y="431216"/>
                  </a:lnTo>
                  <a:lnTo>
                    <a:pt x="3312365" y="435245"/>
                  </a:lnTo>
                  <a:lnTo>
                    <a:pt x="3365219" y="439089"/>
                  </a:lnTo>
                  <a:lnTo>
                    <a:pt x="3415985" y="442753"/>
                  </a:lnTo>
                  <a:lnTo>
                    <a:pt x="3464398" y="446244"/>
                  </a:lnTo>
                  <a:lnTo>
                    <a:pt x="3510192" y="449566"/>
                  </a:lnTo>
                  <a:lnTo>
                    <a:pt x="3553101" y="452726"/>
                  </a:lnTo>
                  <a:lnTo>
                    <a:pt x="3592860" y="455728"/>
                  </a:lnTo>
                  <a:lnTo>
                    <a:pt x="3661866" y="461282"/>
                  </a:lnTo>
                  <a:lnTo>
                    <a:pt x="3754952" y="469708"/>
                  </a:lnTo>
                  <a:lnTo>
                    <a:pt x="3791832" y="472726"/>
                  </a:lnTo>
                  <a:lnTo>
                    <a:pt x="3806767" y="473490"/>
                  </a:lnTo>
                  <a:lnTo>
                    <a:pt x="3805298" y="472591"/>
                  </a:lnTo>
                  <a:lnTo>
                    <a:pt x="3792971" y="470620"/>
                  </a:lnTo>
                  <a:lnTo>
                    <a:pt x="3775328" y="468169"/>
                  </a:lnTo>
                  <a:lnTo>
                    <a:pt x="3757913" y="465828"/>
                  </a:lnTo>
                  <a:lnTo>
                    <a:pt x="3746269" y="464190"/>
                  </a:lnTo>
                  <a:lnTo>
                    <a:pt x="3745941" y="463845"/>
                  </a:lnTo>
                  <a:lnTo>
                    <a:pt x="3764826" y="466020"/>
                  </a:lnTo>
                  <a:lnTo>
                    <a:pt x="3786306" y="469457"/>
                  </a:lnTo>
                  <a:lnTo>
                    <a:pt x="3806056" y="472895"/>
                  </a:lnTo>
                  <a:lnTo>
                    <a:pt x="3819753" y="475069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878674" y="4361430"/>
              <a:ext cx="0" cy="3805554"/>
            </a:xfrm>
            <a:custGeom>
              <a:avLst/>
              <a:gdLst/>
              <a:ahLst/>
              <a:cxnLst/>
              <a:rect l="l" t="t" r="r" b="b"/>
              <a:pathLst>
                <a:path h="3805554">
                  <a:moveTo>
                    <a:pt x="0" y="0"/>
                  </a:moveTo>
                  <a:lnTo>
                    <a:pt x="1" y="3804968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432262" y="4361430"/>
              <a:ext cx="0" cy="3805554"/>
            </a:xfrm>
            <a:custGeom>
              <a:avLst/>
              <a:gdLst/>
              <a:ahLst/>
              <a:cxnLst/>
              <a:rect l="l" t="t" r="r" b="b"/>
              <a:pathLst>
                <a:path h="3805554">
                  <a:moveTo>
                    <a:pt x="0" y="0"/>
                  </a:moveTo>
                  <a:lnTo>
                    <a:pt x="1" y="3804968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078113" y="4361430"/>
              <a:ext cx="0" cy="3805554"/>
            </a:xfrm>
            <a:custGeom>
              <a:avLst/>
              <a:gdLst/>
              <a:ahLst/>
              <a:cxnLst/>
              <a:rect l="l" t="t" r="r" b="b"/>
              <a:pathLst>
                <a:path h="3805554">
                  <a:moveTo>
                    <a:pt x="0" y="0"/>
                  </a:moveTo>
                  <a:lnTo>
                    <a:pt x="1" y="3804968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249873" y="4361430"/>
              <a:ext cx="0" cy="3805554"/>
            </a:xfrm>
            <a:custGeom>
              <a:avLst/>
              <a:gdLst/>
              <a:ahLst/>
              <a:cxnLst/>
              <a:rect l="l" t="t" r="r" b="b"/>
              <a:pathLst>
                <a:path h="3805554">
                  <a:moveTo>
                    <a:pt x="0" y="0"/>
                  </a:moveTo>
                  <a:lnTo>
                    <a:pt x="1" y="3804968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2223596" y="7691993"/>
            <a:ext cx="655320" cy="483234"/>
          </a:xfrm>
          <a:prstGeom prst="rect">
            <a:avLst/>
          </a:prstGeom>
          <a:ln w="9526">
            <a:solidFill>
              <a:srgbClr val="000000"/>
            </a:solidFill>
          </a:ln>
        </p:spPr>
        <p:txBody>
          <a:bodyPr vert="horz" wrap="square" lIns="0" tIns="60960" rIns="0" bIns="0" rtlCol="0">
            <a:spAutoFit/>
          </a:bodyPr>
          <a:lstStyle/>
          <a:p>
            <a:pPr marL="95250" marR="131445">
              <a:lnSpc>
                <a:spcPts val="1030"/>
              </a:lnSpc>
              <a:spcBef>
                <a:spcPts val="480"/>
              </a:spcBef>
            </a:pPr>
            <a:r>
              <a:rPr sz="900" dirty="0">
                <a:latin typeface="Times New Roman"/>
                <a:cs typeface="Times New Roman"/>
              </a:rPr>
              <a:t>P</a:t>
            </a:r>
            <a:r>
              <a:rPr sz="900" spc="5" dirty="0">
                <a:latin typeface="Times New Roman"/>
                <a:cs typeface="Times New Roman"/>
              </a:rPr>
              <a:t>er</a:t>
            </a:r>
            <a:r>
              <a:rPr sz="900" spc="-20" dirty="0">
                <a:latin typeface="Times New Roman"/>
                <a:cs typeface="Times New Roman"/>
              </a:rPr>
              <a:t>e</a:t>
            </a:r>
            <a:r>
              <a:rPr sz="900" spc="5" dirty="0">
                <a:latin typeface="Times New Roman"/>
                <a:cs typeface="Times New Roman"/>
              </a:rPr>
              <a:t>nc</a:t>
            </a:r>
            <a:r>
              <a:rPr sz="900" spc="-20" dirty="0">
                <a:latin typeface="Times New Roman"/>
                <a:cs typeface="Times New Roman"/>
              </a:rPr>
              <a:t>a</a:t>
            </a:r>
            <a:r>
              <a:rPr sz="900" dirty="0">
                <a:latin typeface="Times New Roman"/>
                <a:cs typeface="Times New Roman"/>
              </a:rPr>
              <a:t>n  </a:t>
            </a:r>
            <a:r>
              <a:rPr sz="900" spc="5" dirty="0">
                <a:latin typeface="Times New Roman"/>
                <a:cs typeface="Times New Roman"/>
              </a:rPr>
              <a:t>aan </a:t>
            </a:r>
            <a:r>
              <a:rPr sz="900" spc="10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Times New Roman"/>
                <a:cs typeface="Times New Roman"/>
              </a:rPr>
              <a:t>barang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41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2878675" y="7691993"/>
            <a:ext cx="553720" cy="483234"/>
          </a:xfrm>
          <a:prstGeom prst="rect">
            <a:avLst/>
          </a:prstGeom>
          <a:ln w="9526">
            <a:solidFill>
              <a:srgbClr val="000000"/>
            </a:solidFill>
          </a:ln>
        </p:spPr>
        <p:txBody>
          <a:bodyPr vert="horz" wrap="square" lIns="0" tIns="60960" rIns="0" bIns="0" rtlCol="0">
            <a:spAutoFit/>
          </a:bodyPr>
          <a:lstStyle/>
          <a:p>
            <a:pPr marL="95250" marR="111760">
              <a:lnSpc>
                <a:spcPts val="1030"/>
              </a:lnSpc>
              <a:spcBef>
                <a:spcPts val="480"/>
              </a:spcBef>
            </a:pPr>
            <a:r>
              <a:rPr sz="900" dirty="0">
                <a:latin typeface="Times New Roman"/>
                <a:cs typeface="Times New Roman"/>
              </a:rPr>
              <a:t>P</a:t>
            </a:r>
            <a:r>
              <a:rPr sz="900" spc="5" dirty="0">
                <a:latin typeface="Times New Roman"/>
                <a:cs typeface="Times New Roman"/>
              </a:rPr>
              <a:t>eng</a:t>
            </a:r>
            <a:r>
              <a:rPr sz="900" spc="-20" dirty="0">
                <a:latin typeface="Times New Roman"/>
                <a:cs typeface="Times New Roman"/>
              </a:rPr>
              <a:t>e</a:t>
            </a:r>
            <a:r>
              <a:rPr sz="900" dirty="0">
                <a:latin typeface="Times New Roman"/>
                <a:cs typeface="Times New Roman"/>
              </a:rPr>
              <a:t>n  alan </a:t>
            </a:r>
            <a:r>
              <a:rPr sz="900" spc="5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Times New Roman"/>
                <a:cs typeface="Times New Roman"/>
              </a:rPr>
              <a:t>barang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432262" y="7691993"/>
            <a:ext cx="646430" cy="483234"/>
          </a:xfrm>
          <a:prstGeom prst="rect">
            <a:avLst/>
          </a:prstGeom>
          <a:ln w="9526">
            <a:solidFill>
              <a:srgbClr val="000000"/>
            </a:solidFill>
          </a:ln>
        </p:spPr>
        <p:txBody>
          <a:bodyPr vert="horz" wrap="square" lIns="0" tIns="60960" rIns="0" bIns="0" rtlCol="0">
            <a:spAutoFit/>
          </a:bodyPr>
          <a:lstStyle/>
          <a:p>
            <a:pPr marL="96520" marR="93345">
              <a:lnSpc>
                <a:spcPts val="1030"/>
              </a:lnSpc>
              <a:spcBef>
                <a:spcPts val="480"/>
              </a:spcBef>
            </a:pPr>
            <a:r>
              <a:rPr sz="900" dirty="0">
                <a:latin typeface="Times New Roman"/>
                <a:cs typeface="Times New Roman"/>
              </a:rPr>
              <a:t>P</a:t>
            </a:r>
            <a:r>
              <a:rPr sz="900" spc="5" dirty="0">
                <a:latin typeface="Times New Roman"/>
                <a:cs typeface="Times New Roman"/>
              </a:rPr>
              <a:t>e</a:t>
            </a:r>
            <a:r>
              <a:rPr sz="900" spc="-20" dirty="0">
                <a:latin typeface="Times New Roman"/>
                <a:cs typeface="Times New Roman"/>
              </a:rPr>
              <a:t>r</a:t>
            </a:r>
            <a:r>
              <a:rPr sz="900" spc="10" dirty="0">
                <a:latin typeface="Times New Roman"/>
                <a:cs typeface="Times New Roman"/>
              </a:rPr>
              <a:t>t</a:t>
            </a:r>
            <a:r>
              <a:rPr sz="900" spc="-20" dirty="0">
                <a:latin typeface="Times New Roman"/>
                <a:cs typeface="Times New Roman"/>
              </a:rPr>
              <a:t>u</a:t>
            </a:r>
            <a:r>
              <a:rPr sz="900" spc="15" dirty="0">
                <a:latin typeface="Times New Roman"/>
                <a:cs typeface="Times New Roman"/>
              </a:rPr>
              <a:t>m</a:t>
            </a:r>
            <a:r>
              <a:rPr sz="900" dirty="0">
                <a:latin typeface="Times New Roman"/>
                <a:cs typeface="Times New Roman"/>
              </a:rPr>
              <a:t>bu  </a:t>
            </a:r>
            <a:r>
              <a:rPr sz="900" spc="5" dirty="0">
                <a:latin typeface="Times New Roman"/>
                <a:cs typeface="Times New Roman"/>
              </a:rPr>
              <a:t>han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078113" y="7691993"/>
            <a:ext cx="1172210" cy="483234"/>
          </a:xfrm>
          <a:prstGeom prst="rect">
            <a:avLst/>
          </a:prstGeom>
          <a:ln w="9526">
            <a:solidFill>
              <a:srgbClr val="000000"/>
            </a:solidFill>
          </a:ln>
        </p:spPr>
        <p:txBody>
          <a:bodyPr vert="horz" wrap="square" lIns="0" tIns="36194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284"/>
              </a:spcBef>
            </a:pPr>
            <a:r>
              <a:rPr sz="900" spc="-5" dirty="0">
                <a:latin typeface="Times New Roman"/>
                <a:cs typeface="Times New Roman"/>
              </a:rPr>
              <a:t>Kematangan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249874" y="7691993"/>
            <a:ext cx="1172210" cy="483234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6194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284"/>
              </a:spcBef>
            </a:pPr>
            <a:r>
              <a:rPr sz="900" dirty="0">
                <a:latin typeface="Times New Roman"/>
                <a:cs typeface="Times New Roman"/>
              </a:rPr>
              <a:t>Kemerosotan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476253" y="5897633"/>
            <a:ext cx="747395" cy="483234"/>
          </a:xfrm>
          <a:prstGeom prst="rect">
            <a:avLst/>
          </a:prstGeom>
          <a:ln w="9526">
            <a:solidFill>
              <a:srgbClr val="000000"/>
            </a:solidFill>
          </a:ln>
        </p:spPr>
        <p:txBody>
          <a:bodyPr vert="horz" wrap="square" lIns="0" tIns="53975" rIns="0" bIns="0" rtlCol="0">
            <a:spAutoFit/>
          </a:bodyPr>
          <a:lstStyle/>
          <a:p>
            <a:pPr marL="95885" marR="100965">
              <a:lnSpc>
                <a:spcPts val="1030"/>
              </a:lnSpc>
              <a:spcBef>
                <a:spcPts val="425"/>
              </a:spcBef>
            </a:pPr>
            <a:r>
              <a:rPr sz="900" dirty="0">
                <a:latin typeface="Times New Roman"/>
                <a:cs typeface="Times New Roman"/>
              </a:rPr>
              <a:t>P</a:t>
            </a:r>
            <a:r>
              <a:rPr sz="900" spc="5" dirty="0">
                <a:latin typeface="Times New Roman"/>
                <a:cs typeface="Times New Roman"/>
              </a:rPr>
              <a:t>en</a:t>
            </a:r>
            <a:r>
              <a:rPr sz="900" spc="-20" dirty="0">
                <a:latin typeface="Times New Roman"/>
                <a:cs typeface="Times New Roman"/>
              </a:rPr>
              <a:t>e</a:t>
            </a:r>
            <a:r>
              <a:rPr sz="900" spc="5" dirty="0">
                <a:latin typeface="Times New Roman"/>
                <a:cs typeface="Times New Roman"/>
              </a:rPr>
              <a:t>r</a:t>
            </a:r>
            <a:r>
              <a:rPr sz="900" spc="-15" dirty="0">
                <a:latin typeface="Times New Roman"/>
                <a:cs typeface="Times New Roman"/>
              </a:rPr>
              <a:t>i</a:t>
            </a:r>
            <a:r>
              <a:rPr sz="900" spc="15" dirty="0">
                <a:latin typeface="Times New Roman"/>
                <a:cs typeface="Times New Roman"/>
              </a:rPr>
              <a:t>m</a:t>
            </a:r>
            <a:r>
              <a:rPr sz="900" spc="-20" dirty="0">
                <a:latin typeface="Times New Roman"/>
                <a:cs typeface="Times New Roman"/>
              </a:rPr>
              <a:t>a</a:t>
            </a:r>
            <a:r>
              <a:rPr sz="900" dirty="0">
                <a:latin typeface="Times New Roman"/>
                <a:cs typeface="Times New Roman"/>
              </a:rPr>
              <a:t>an  </a:t>
            </a:r>
            <a:r>
              <a:rPr sz="900" spc="5" dirty="0">
                <a:latin typeface="Times New Roman"/>
                <a:cs typeface="Times New Roman"/>
              </a:rPr>
              <a:t>per</a:t>
            </a:r>
            <a:r>
              <a:rPr sz="900" spc="-25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Times New Roman"/>
                <a:cs typeface="Times New Roman"/>
              </a:rPr>
              <a:t>tahun</a:t>
            </a:r>
            <a:endParaRPr sz="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765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283210" indent="-270510" algn="just">
              <a:lnSpc>
                <a:spcPct val="100000"/>
              </a:lnSpc>
              <a:spcBef>
                <a:spcPts val="745"/>
              </a:spcBef>
              <a:buAutoNum type="alphaLcParenR"/>
              <a:tabLst>
                <a:tab pos="283210" algn="l"/>
              </a:tabLst>
            </a:pPr>
            <a:r>
              <a:rPr sz="1200" b="1" dirty="0">
                <a:latin typeface="Times New Roman"/>
                <a:cs typeface="Times New Roman"/>
              </a:rPr>
              <a:t>Tahap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Pengenalan</a:t>
            </a:r>
            <a:endParaRPr sz="1200">
              <a:latin typeface="Times New Roman"/>
              <a:cs typeface="Times New Roman"/>
            </a:endParaRPr>
          </a:p>
          <a:p>
            <a:pPr marL="283210" marR="5080" algn="just">
              <a:lnSpc>
                <a:spcPct val="1437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Tahap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merupakan tahap paling awal dari suatu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belum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dikenal oleh masyarakat. Oleh karena </a:t>
            </a:r>
            <a:r>
              <a:rPr sz="1200" dirty="0">
                <a:latin typeface="Times New Roman"/>
                <a:cs typeface="Times New Roman"/>
              </a:rPr>
              <a:t>itu </a:t>
            </a:r>
            <a:r>
              <a:rPr sz="1200" spc="-5" dirty="0">
                <a:latin typeface="Times New Roman"/>
                <a:cs typeface="Times New Roman"/>
              </a:rPr>
              <a:t>maka tahap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akan merupakan penentu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keberhasilan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tahap-tahap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berikutnya.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Ciri</a:t>
            </a:r>
            <a:r>
              <a:rPr sz="1200" dirty="0">
                <a:latin typeface="Times New Roman"/>
                <a:cs typeface="Times New Roman"/>
              </a:rPr>
              <a:t> khusus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tahap</a:t>
            </a:r>
            <a:r>
              <a:rPr sz="1200" dirty="0">
                <a:latin typeface="Times New Roman"/>
                <a:cs typeface="Times New Roman"/>
              </a:rPr>
              <a:t> ini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pertumbuhan penjualan yang lamban dan laba masih rendah atau terkadang rugi.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Rendahnya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laba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kerugian</a:t>
            </a:r>
            <a:r>
              <a:rPr sz="1200" dirty="0">
                <a:latin typeface="Times New Roman"/>
                <a:cs typeface="Times New Roman"/>
              </a:rPr>
              <a:t> itu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disebabkan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menutupi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promosi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distribusi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tinggi.</a:t>
            </a:r>
            <a:endParaRPr sz="1200">
              <a:latin typeface="Times New Roman"/>
              <a:cs typeface="Times New Roman"/>
            </a:endParaRPr>
          </a:p>
          <a:p>
            <a:pPr marL="283210" indent="-228600" algn="just">
              <a:lnSpc>
                <a:spcPct val="100000"/>
              </a:lnSpc>
              <a:spcBef>
                <a:spcPts val="625"/>
              </a:spcBef>
              <a:buAutoNum type="alphaLcParenR" startAt="2"/>
              <a:tabLst>
                <a:tab pos="283210" algn="l"/>
              </a:tabLst>
            </a:pPr>
            <a:r>
              <a:rPr sz="1200" b="1" dirty="0">
                <a:latin typeface="Times New Roman"/>
                <a:cs typeface="Times New Roman"/>
              </a:rPr>
              <a:t>Tahap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Pertumbuhan</a:t>
            </a:r>
            <a:endParaRPr sz="1200">
              <a:latin typeface="Times New Roman"/>
              <a:cs typeface="Times New Roman"/>
            </a:endParaRPr>
          </a:p>
          <a:p>
            <a:pPr marL="283210" algn="just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Tahap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berikutnya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kelanjutan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tahap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pengenalan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berhasil.</a:t>
            </a:r>
            <a:endParaRPr sz="1200">
              <a:latin typeface="Times New Roman"/>
              <a:cs typeface="Times New Roman"/>
            </a:endParaRPr>
          </a:p>
          <a:p>
            <a:pPr marL="283210" marR="5080" algn="just">
              <a:lnSpc>
                <a:spcPct val="143700"/>
              </a:lnSpc>
              <a:spcBef>
                <a:spcPts val="15"/>
              </a:spcBef>
            </a:pPr>
            <a:r>
              <a:rPr sz="1200" spc="-5" dirty="0">
                <a:latin typeface="Times New Roman"/>
                <a:cs typeface="Times New Roman"/>
              </a:rPr>
              <a:t>Tahap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ditandai dengan adanya jumlah penjualan yang meningkat terhadap </a:t>
            </a:r>
            <a:r>
              <a:rPr sz="1200" dirty="0">
                <a:latin typeface="Times New Roman"/>
                <a:cs typeface="Times New Roman"/>
              </a:rPr>
              <a:t> produk </a:t>
            </a:r>
            <a:r>
              <a:rPr sz="1200" spc="-5" dirty="0">
                <a:latin typeface="Times New Roman"/>
                <a:cs typeface="Times New Roman"/>
              </a:rPr>
              <a:t>tersebut. Pada tahap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ditandai dengan </a:t>
            </a:r>
            <a:r>
              <a:rPr sz="1200" dirty="0">
                <a:latin typeface="Times New Roman"/>
                <a:cs typeface="Times New Roman"/>
              </a:rPr>
              <a:t>: </a:t>
            </a:r>
            <a:r>
              <a:rPr sz="1200" spc="-5" dirty="0">
                <a:latin typeface="Times New Roman"/>
                <a:cs typeface="Times New Roman"/>
              </a:rPr>
              <a:t>para pemakai awal mengadakan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pembelian ulang dan diikuti oleh pembeli-pembeli potensial, tingkat laba tinggi,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sehingga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menarik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pesaing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masuk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bisnis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promosi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tetap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sedikit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naik 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melawan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pesaing.</a:t>
            </a:r>
            <a:endParaRPr sz="1200">
              <a:latin typeface="Times New Roman"/>
              <a:cs typeface="Times New Roman"/>
            </a:endParaRPr>
          </a:p>
          <a:p>
            <a:pPr marL="283210" indent="-270510" algn="just">
              <a:lnSpc>
                <a:spcPct val="100000"/>
              </a:lnSpc>
              <a:spcBef>
                <a:spcPts val="625"/>
              </a:spcBef>
              <a:buAutoNum type="alphaLcParenR" startAt="3"/>
              <a:tabLst>
                <a:tab pos="283210" algn="l"/>
              </a:tabLst>
            </a:pPr>
            <a:r>
              <a:rPr sz="1200" b="1" dirty="0">
                <a:latin typeface="Times New Roman"/>
                <a:cs typeface="Times New Roman"/>
              </a:rPr>
              <a:t>Tahap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Kematangan</a:t>
            </a:r>
            <a:endParaRPr sz="1200">
              <a:latin typeface="Times New Roman"/>
              <a:cs typeface="Times New Roman"/>
            </a:endParaRPr>
          </a:p>
          <a:p>
            <a:pPr marL="283210" marR="508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Tahap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menginjak pada tahap kematangan dengan ditunjukkan adanya masa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kejenuham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dimana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masyarakat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sudah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jenih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sehingga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</a:t>
            </a:r>
            <a:endParaRPr sz="1200">
              <a:latin typeface="Times New Roman"/>
              <a:cs typeface="Times New Roman"/>
            </a:endParaRPr>
          </a:p>
          <a:p>
            <a:pPr marL="28321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sukar untuk meningkatkan penjualan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tersebut. Oleh karena </a:t>
            </a:r>
            <a:r>
              <a:rPr sz="1200" dirty="0">
                <a:latin typeface="Times New Roman"/>
                <a:cs typeface="Times New Roman"/>
              </a:rPr>
              <a:t>itu </a:t>
            </a:r>
            <a:r>
              <a:rPr sz="1200" spc="-5" dirty="0">
                <a:latin typeface="Times New Roman"/>
                <a:cs typeface="Times New Roman"/>
              </a:rPr>
              <a:t>maka pada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tahap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grafik penjualan tidak sepesat seperti tahap sebelumnya. Pertumbuhan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lamban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mengakibatkan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kelebihan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Kelebihan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</a:t>
            </a:r>
            <a:r>
              <a:rPr sz="1200" dirty="0">
                <a:latin typeface="Times New Roman"/>
                <a:cs typeface="Times New Roman"/>
              </a:rPr>
              <a:t> ini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bisa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mengakibatkan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persaingan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sehat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jalan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penurunan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harga 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normal.</a:t>
            </a:r>
            <a:endParaRPr sz="1200">
              <a:latin typeface="Times New Roman"/>
              <a:cs typeface="Times New Roman"/>
            </a:endParaRPr>
          </a:p>
          <a:p>
            <a:pPr marL="283210" indent="-270510" algn="just">
              <a:lnSpc>
                <a:spcPct val="100000"/>
              </a:lnSpc>
              <a:spcBef>
                <a:spcPts val="650"/>
              </a:spcBef>
              <a:buAutoNum type="alphaLcParenR" startAt="4"/>
              <a:tabLst>
                <a:tab pos="283210" algn="l"/>
              </a:tabLst>
            </a:pPr>
            <a:r>
              <a:rPr sz="1200" b="1" dirty="0">
                <a:latin typeface="Times New Roman"/>
                <a:cs typeface="Times New Roman"/>
              </a:rPr>
              <a:t>Tahap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Kemerosotan</a:t>
            </a:r>
            <a:endParaRPr sz="1200">
              <a:latin typeface="Times New Roman"/>
              <a:cs typeface="Times New Roman"/>
            </a:endParaRPr>
          </a:p>
          <a:p>
            <a:pPr marL="283210" marR="508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Dalam tahap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konsumen sudah tidak menyenangi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tersebut sehingga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penjualan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segera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merosot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tajam.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Hal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terjadi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apabila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mampu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lagi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mempertahankan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produknya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tahap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kematangan.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endParaRPr sz="1200">
              <a:latin typeface="Times New Roman"/>
              <a:cs typeface="Times New Roman"/>
            </a:endParaRPr>
          </a:p>
          <a:p>
            <a:pPr marL="28321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pengusaha usdah tidak mampu lagi mempertahankannya dan selanjutnya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 harus ditarik dari peredaran bisnis karena sudah tidak menguntungkan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lagi.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42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791400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45"/>
              </a:spcBef>
            </a:pPr>
            <a:r>
              <a:rPr sz="1200" b="1" spc="-5" dirty="0">
                <a:latin typeface="Times New Roman"/>
                <a:cs typeface="Times New Roman"/>
              </a:rPr>
              <a:t>Sumber </a:t>
            </a:r>
            <a:r>
              <a:rPr sz="1200" b="1" dirty="0">
                <a:latin typeface="Times New Roman"/>
                <a:cs typeface="Times New Roman"/>
              </a:rPr>
              <a:t>Ide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/ Gagasan </a:t>
            </a:r>
            <a:r>
              <a:rPr sz="1200" b="1" spc="-5" dirty="0">
                <a:latin typeface="Times New Roman"/>
                <a:cs typeface="Times New Roman"/>
              </a:rPr>
              <a:t>Pengembangan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Produk</a:t>
            </a:r>
            <a:endParaRPr sz="1200">
              <a:latin typeface="Times New Roman"/>
              <a:cs typeface="Times New Roman"/>
            </a:endParaRPr>
          </a:p>
          <a:p>
            <a:pPr marL="241300" indent="-228600" algn="just">
              <a:lnSpc>
                <a:spcPct val="100000"/>
              </a:lnSpc>
              <a:spcBef>
                <a:spcPts val="650"/>
              </a:spcBef>
              <a:buAutoNum type="alphaL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Sumber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Internal</a:t>
            </a:r>
            <a:endParaRPr sz="1200">
              <a:latin typeface="Times New Roman"/>
              <a:cs typeface="Times New Roman"/>
            </a:endParaRPr>
          </a:p>
          <a:p>
            <a:pPr marL="469900" marR="5080" lvl="1" indent="-228600" algn="just">
              <a:lnSpc>
                <a:spcPct val="143300"/>
              </a:lnSpc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Bagian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penelitian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pengembangan,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memiliki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tugas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mengembangan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dan melakukan inovasi untuk menghasilkan </a:t>
            </a:r>
            <a:r>
              <a:rPr sz="1200" dirty="0">
                <a:latin typeface="Times New Roman"/>
                <a:cs typeface="Times New Roman"/>
              </a:rPr>
              <a:t>ide-ide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5" dirty="0">
                <a:latin typeface="Times New Roman"/>
                <a:cs typeface="Times New Roman"/>
              </a:rPr>
              <a:t> (barang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jasa)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baru</a:t>
            </a:r>
            <a:endParaRPr sz="1200">
              <a:latin typeface="Times New Roman"/>
              <a:cs typeface="Times New Roman"/>
            </a:endParaRPr>
          </a:p>
          <a:p>
            <a:pPr marL="469900" marR="5080" lvl="1" indent="-228600" algn="just">
              <a:lnSpc>
                <a:spcPct val="143300"/>
              </a:lnSpc>
              <a:spcBef>
                <a:spcPts val="2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Konsultan pemasaran yang bekerja untuk perusahaan. Perusahaan </a:t>
            </a:r>
            <a:r>
              <a:rPr sz="1200" dirty="0">
                <a:latin typeface="Times New Roman"/>
                <a:cs typeface="Times New Roman"/>
              </a:rPr>
              <a:t>juga </a:t>
            </a:r>
            <a:r>
              <a:rPr sz="1200" spc="-5" dirty="0">
                <a:latin typeface="Times New Roman"/>
                <a:cs typeface="Times New Roman"/>
              </a:rPr>
              <a:t>dapat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menyewa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konsultan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mendapatkan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masukan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mengenai</a:t>
            </a:r>
            <a:r>
              <a:rPr sz="1200" dirty="0">
                <a:latin typeface="Times New Roman"/>
                <a:cs typeface="Times New Roman"/>
              </a:rPr>
              <a:t> ide-ide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baru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berkaitan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produk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diproduksi</a:t>
            </a:r>
            <a:endParaRPr sz="1200">
              <a:latin typeface="Times New Roman"/>
              <a:cs typeface="Times New Roman"/>
            </a:endParaRPr>
          </a:p>
          <a:p>
            <a:pPr marL="469900" lvl="1" indent="-228600" algn="just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Tenaga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penjual.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Seperti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diketahui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bahwa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tenaga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penjualah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selama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endParaRPr sz="1200">
              <a:latin typeface="Times New Roman"/>
              <a:cs typeface="Times New Roman"/>
            </a:endParaRPr>
          </a:p>
          <a:p>
            <a:pPr marL="4699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berhubungan langsung dengan konsumen, sehinga dari merekalah diharapkan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masukan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menganai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keinginan-keinginan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terhadap</a:t>
            </a:r>
            <a:r>
              <a:rPr sz="1200" dirty="0">
                <a:latin typeface="Times New Roman"/>
                <a:cs typeface="Times New Roman"/>
              </a:rPr>
              <a:t> produk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Keinginan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itulah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dijadikan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dasar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pengembangan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baru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endParaRPr sz="1200">
              <a:latin typeface="Times New Roman"/>
              <a:cs typeface="Times New Roman"/>
            </a:endParaRPr>
          </a:p>
          <a:p>
            <a:pPr marL="469900" marR="5080" lvl="1" indent="-228600" algn="just">
              <a:lnSpc>
                <a:spcPct val="143300"/>
              </a:lnSpc>
              <a:spcBef>
                <a:spcPts val="20"/>
              </a:spcBef>
              <a:buAutoNum type="arabicPeriod" startAt="4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Peran aktif dari seluruh pihak yang ada dalam perusahaan. Setiap bagian dari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seharusnya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memiliki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upaya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mendapatkan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ide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masukan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mengenai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dihasilkan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Font typeface="Times New Roman"/>
              <a:buAutoNum type="arabicPeriod" startAt="4"/>
            </a:pPr>
            <a:endParaRPr sz="13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Font typeface="Times New Roman"/>
              <a:buAutoNum type="arabicPeriod" startAt="4"/>
            </a:pPr>
            <a:endParaRPr sz="1050">
              <a:latin typeface="Times New Roman"/>
              <a:cs typeface="Times New Roman"/>
            </a:endParaRPr>
          </a:p>
          <a:p>
            <a:pPr marL="249554" indent="-237490" algn="just">
              <a:lnSpc>
                <a:spcPct val="100000"/>
              </a:lnSpc>
              <a:buAutoNum type="alphaLcPeriod"/>
              <a:tabLst>
                <a:tab pos="25019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Sumber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eksternal</a:t>
            </a:r>
            <a:endParaRPr sz="1200">
              <a:latin typeface="Times New Roman"/>
              <a:cs typeface="Times New Roman"/>
            </a:endParaRPr>
          </a:p>
          <a:p>
            <a:pPr marL="469900" marR="5080" lvl="1" indent="-228600" algn="just">
              <a:lnSpc>
                <a:spcPct val="143300"/>
              </a:lnSpc>
              <a:spcBef>
                <a:spcPts val="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Kecenderungan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pasar.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upaya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menghasilkan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mengembangkan 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bijaksana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seharusnya</a:t>
            </a:r>
            <a:r>
              <a:rPr sz="1200" dirty="0">
                <a:latin typeface="Times New Roman"/>
                <a:cs typeface="Times New Roman"/>
              </a:rPr>
              <a:t> juga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memperhatikan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kecenderungan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pasar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sedang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terjadi,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peluang</a:t>
            </a:r>
            <a:endParaRPr sz="1200">
              <a:latin typeface="Times New Roman"/>
              <a:cs typeface="Times New Roman"/>
            </a:endParaRPr>
          </a:p>
          <a:p>
            <a:pPr marL="469900" lvl="1" indent="-228600" algn="just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469900" algn="l"/>
              </a:tabLst>
            </a:pP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dikeluarkan</a:t>
            </a:r>
            <a:r>
              <a:rPr sz="1200" spc="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pesaing.</a:t>
            </a:r>
            <a:r>
              <a:rPr sz="1200" spc="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Mencontoh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pesaing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endParaRPr sz="1200">
              <a:latin typeface="Times New Roman"/>
              <a:cs typeface="Times New Roman"/>
            </a:endParaRPr>
          </a:p>
          <a:p>
            <a:pPr marL="469900" marR="5080" algn="just">
              <a:lnSpc>
                <a:spcPct val="1437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aktivitas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pengembangan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paling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mudah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dilakukan,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 perlu bekerja keras mengumpulkan dan memilih ide, perusahaan </a:t>
            </a:r>
            <a:r>
              <a:rPr sz="1200" dirty="0">
                <a:latin typeface="Times New Roman"/>
                <a:cs typeface="Times New Roman"/>
              </a:rPr>
              <a:t>tinggal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mencontoh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pesaing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ada.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Meskipun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tindkan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paling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mudah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dilakukan, namun perlu diwaspadai akan dampak negatif dari tindakan ini,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yakni vonis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pembajakan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turunnya</a:t>
            </a:r>
            <a:r>
              <a:rPr sz="1200" spc="-5" dirty="0">
                <a:latin typeface="Times New Roman"/>
                <a:cs typeface="Times New Roman"/>
              </a:rPr>
              <a:t> nilai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endParaRPr sz="1200">
              <a:latin typeface="Times New Roman"/>
              <a:cs typeface="Times New Roman"/>
            </a:endParaRPr>
          </a:p>
          <a:p>
            <a:pPr marL="469900" marR="5080" lvl="1" indent="-228600" algn="just">
              <a:lnSpc>
                <a:spcPct val="143300"/>
              </a:lnSpc>
              <a:buAutoNum type="arabicPeriod" startAt="3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Masukan/komplain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Seringkali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kemasan</a:t>
            </a:r>
            <a:r>
              <a:rPr sz="1200" dirty="0">
                <a:latin typeface="Times New Roman"/>
                <a:cs typeface="Times New Roman"/>
              </a:rPr>
              <a:t> produk,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 mencantumkan nomor pengaduan konsumen (Customer service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center).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Hal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dimaksudkan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agar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mendengar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langsung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43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5548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 algn="just">
              <a:lnSpc>
                <a:spcPct val="145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bagaimana respon konsumen terhadap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yang dihasilkan dan dikonsumsi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serta apa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masukan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tersebut.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 algn="just">
              <a:lnSpc>
                <a:spcPct val="143300"/>
              </a:lnSpc>
            </a:pPr>
            <a:r>
              <a:rPr sz="1200" dirty="0">
                <a:latin typeface="Times New Roman"/>
                <a:cs typeface="Times New Roman"/>
              </a:rPr>
              <a:t>4.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Hasil Peramalan. Mendapatkan </a:t>
            </a:r>
            <a:r>
              <a:rPr sz="1200" dirty="0">
                <a:latin typeface="Times New Roman"/>
                <a:cs typeface="Times New Roman"/>
              </a:rPr>
              <a:t>ide </a:t>
            </a:r>
            <a:r>
              <a:rPr sz="1200" spc="-5" dirty="0">
                <a:latin typeface="Times New Roman"/>
                <a:cs typeface="Times New Roman"/>
              </a:rPr>
              <a:t>dari peramalan merupakan upaya lain dari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 dengan memanfaatkan data masa lalu yang dimiliki perusahaan.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Meskipun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hasilnya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sangat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relatif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dipengaruhi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ketersediaan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endParaRPr sz="1200">
              <a:latin typeface="Times New Roman"/>
              <a:cs typeface="Times New Roman"/>
            </a:endParaRPr>
          </a:p>
          <a:p>
            <a:pPr marL="4699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metode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peramalan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digunakan,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namun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cara</a:t>
            </a:r>
            <a:r>
              <a:rPr sz="1200" dirty="0">
                <a:latin typeface="Times New Roman"/>
                <a:cs typeface="Times New Roman"/>
              </a:rPr>
              <a:t> ini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cukup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membantu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TAHAP-TAHAP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PENGEMBANGAN</a:t>
            </a:r>
            <a:r>
              <a:rPr sz="1200" b="1" dirty="0">
                <a:latin typeface="Times New Roman"/>
                <a:cs typeface="Times New Roman"/>
              </a:rPr>
              <a:t> PRODUK BARU</a:t>
            </a:r>
            <a:endParaRPr sz="1200">
              <a:latin typeface="Times New Roman"/>
              <a:cs typeface="Times New Roman"/>
            </a:endParaRPr>
          </a:p>
          <a:p>
            <a:pPr marL="372745" marR="5080" indent="-360045">
              <a:lnSpc>
                <a:spcPct val="143300"/>
              </a:lnSpc>
              <a:spcBef>
                <a:spcPts val="25"/>
              </a:spcBef>
              <a:buFont typeface="Times New Roman"/>
              <a:buAutoNum type="arabicPeriod"/>
              <a:tabLst>
                <a:tab pos="372110" algn="l"/>
                <a:tab pos="37274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Pencarian</a:t>
            </a:r>
            <a:r>
              <a:rPr sz="1200" b="1" spc="16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gagasan,</a:t>
            </a:r>
            <a:r>
              <a:rPr sz="1200" b="1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lakukan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melalui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pasar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teknologi,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observasi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 </a:t>
            </a:r>
            <a:r>
              <a:rPr sz="1200" dirty="0">
                <a:latin typeface="Times New Roman"/>
                <a:cs typeface="Times New Roman"/>
              </a:rPr>
              <a:t>produk-produk </a:t>
            </a:r>
            <a:r>
              <a:rPr sz="1200" spc="-5" dirty="0">
                <a:latin typeface="Times New Roman"/>
                <a:cs typeface="Times New Roman"/>
              </a:rPr>
              <a:t>sekarang,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pesaing,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puncak.</a:t>
            </a:r>
            <a:endParaRPr sz="1200">
              <a:latin typeface="Times New Roman"/>
              <a:cs typeface="Times New Roman"/>
            </a:endParaRPr>
          </a:p>
          <a:p>
            <a:pPr marL="372745" marR="5080" indent="-360045">
              <a:lnSpc>
                <a:spcPct val="143300"/>
              </a:lnSpc>
              <a:buFont typeface="Times New Roman"/>
              <a:buAutoNum type="arabicPeriod"/>
              <a:tabLst>
                <a:tab pos="372110" algn="l"/>
                <a:tab pos="37274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Seleksi</a:t>
            </a:r>
            <a:r>
              <a:rPr sz="1200" b="1" spc="25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produk,</a:t>
            </a:r>
            <a:r>
              <a:rPr sz="1200" b="1" spc="2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menganalisisi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sebelum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pendahuluan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menilhat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potensi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pasar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ada,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kelayakan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finansial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kesesuaian</a:t>
            </a:r>
            <a:endParaRPr sz="1200">
              <a:latin typeface="Times New Roman"/>
              <a:cs typeface="Times New Roman"/>
            </a:endParaRPr>
          </a:p>
          <a:p>
            <a:pPr marL="372745">
              <a:lnSpc>
                <a:spcPct val="100000"/>
              </a:lnSpc>
              <a:spcBef>
                <a:spcPts val="650"/>
              </a:spcBef>
            </a:pPr>
            <a:r>
              <a:rPr sz="1200" spc="-5" dirty="0">
                <a:latin typeface="Times New Roman"/>
                <a:cs typeface="Times New Roman"/>
              </a:rPr>
              <a:t>operasi</a:t>
            </a:r>
            <a:endParaRPr sz="1200">
              <a:latin typeface="Times New Roman"/>
              <a:cs typeface="Times New Roman"/>
            </a:endParaRPr>
          </a:p>
          <a:p>
            <a:pPr marL="372745" marR="5080" indent="-360045" algn="just">
              <a:lnSpc>
                <a:spcPct val="143300"/>
              </a:lnSpc>
              <a:buFont typeface="Times New Roman"/>
              <a:buAutoNum type="arabicPeriod" startAt="3"/>
              <a:tabLst>
                <a:tab pos="37274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Desain produk pendahuluan,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pengembangan beberapa alternatif desain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memenuhi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ciri-ciri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konseptual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terpilih,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misalnya</a:t>
            </a:r>
            <a:r>
              <a:rPr sz="1200" dirty="0">
                <a:latin typeface="Times New Roman"/>
                <a:cs typeface="Times New Roman"/>
              </a:rPr>
              <a:t> :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model</a:t>
            </a:r>
            <a:r>
              <a:rPr sz="1200" dirty="0">
                <a:latin typeface="Times New Roman"/>
                <a:cs typeface="Times New Roman"/>
              </a:rPr>
              <a:t> 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ukuran,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 penyimpanan</a:t>
            </a:r>
            <a:endParaRPr sz="1200">
              <a:latin typeface="Times New Roman"/>
              <a:cs typeface="Times New Roman"/>
            </a:endParaRPr>
          </a:p>
          <a:p>
            <a:pPr marL="372745" marR="5080" indent="-360045" algn="just">
              <a:lnSpc>
                <a:spcPct val="143300"/>
              </a:lnSpc>
              <a:spcBef>
                <a:spcPts val="25"/>
              </a:spcBef>
              <a:buFont typeface="Times New Roman"/>
              <a:buAutoNum type="arabicPeriod" startAt="3"/>
              <a:tabLst>
                <a:tab pos="37274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Pengujian (Testing),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pengujian terhadap prototipe-prototipe yang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tujukan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 pengujian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kemampuan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teknikal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endParaRPr sz="1200">
              <a:latin typeface="Times New Roman"/>
              <a:cs typeface="Times New Roman"/>
            </a:endParaRPr>
          </a:p>
          <a:p>
            <a:pPr marL="372745" marR="5080" indent="-360045" algn="just">
              <a:lnSpc>
                <a:spcPct val="143300"/>
              </a:lnSpc>
              <a:buFont typeface="Times New Roman"/>
              <a:buAutoNum type="arabicPeriod" startAt="3"/>
              <a:tabLst>
                <a:tab pos="37274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Desain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Akhir¸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spesifikasi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komponen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serta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gamba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perakitan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disusun,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memberikan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basis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bagi proses</a:t>
            </a:r>
            <a:r>
              <a:rPr sz="1200" dirty="0">
                <a:latin typeface="Times New Roman"/>
                <a:cs typeface="Times New Roman"/>
              </a:rPr>
              <a:t> produksinya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44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79458" y="8161916"/>
            <a:ext cx="21837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Gambar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4.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5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Kerangka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288543" y="1257818"/>
            <a:ext cx="1428750" cy="323850"/>
          </a:xfrm>
          <a:custGeom>
            <a:avLst/>
            <a:gdLst/>
            <a:ahLst/>
            <a:cxnLst/>
            <a:rect l="l" t="t" r="r" b="b"/>
            <a:pathLst>
              <a:path w="1428750" h="323850">
                <a:moveTo>
                  <a:pt x="0" y="53976"/>
                </a:moveTo>
                <a:lnTo>
                  <a:pt x="4241" y="32966"/>
                </a:lnTo>
                <a:lnTo>
                  <a:pt x="15809" y="15809"/>
                </a:lnTo>
                <a:lnTo>
                  <a:pt x="32966" y="4241"/>
                </a:lnTo>
                <a:lnTo>
                  <a:pt x="53976" y="0"/>
                </a:lnTo>
                <a:lnTo>
                  <a:pt x="1374773" y="0"/>
                </a:lnTo>
                <a:lnTo>
                  <a:pt x="1395783" y="4241"/>
                </a:lnTo>
                <a:lnTo>
                  <a:pt x="1412940" y="15809"/>
                </a:lnTo>
                <a:lnTo>
                  <a:pt x="1424508" y="32966"/>
                </a:lnTo>
                <a:lnTo>
                  <a:pt x="1428750" y="53976"/>
                </a:lnTo>
                <a:lnTo>
                  <a:pt x="1428750" y="269873"/>
                </a:lnTo>
                <a:lnTo>
                  <a:pt x="1424508" y="290883"/>
                </a:lnTo>
                <a:lnTo>
                  <a:pt x="1412940" y="308040"/>
                </a:lnTo>
                <a:lnTo>
                  <a:pt x="1395783" y="319608"/>
                </a:lnTo>
                <a:lnTo>
                  <a:pt x="1374773" y="323850"/>
                </a:lnTo>
                <a:lnTo>
                  <a:pt x="53976" y="323850"/>
                </a:lnTo>
                <a:lnTo>
                  <a:pt x="32966" y="319608"/>
                </a:lnTo>
                <a:lnTo>
                  <a:pt x="15809" y="308040"/>
                </a:lnTo>
                <a:lnTo>
                  <a:pt x="4241" y="290883"/>
                </a:lnTo>
                <a:lnTo>
                  <a:pt x="0" y="269873"/>
                </a:lnTo>
                <a:lnTo>
                  <a:pt x="0" y="53976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24816" y="1303916"/>
            <a:ext cx="11531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Pencarian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gagasan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402593" y="1257818"/>
            <a:ext cx="1285875" cy="504825"/>
          </a:xfrm>
          <a:custGeom>
            <a:avLst/>
            <a:gdLst/>
            <a:ahLst/>
            <a:cxnLst/>
            <a:rect l="l" t="t" r="r" b="b"/>
            <a:pathLst>
              <a:path w="1285875" h="504825">
                <a:moveTo>
                  <a:pt x="0" y="252412"/>
                </a:moveTo>
                <a:lnTo>
                  <a:pt x="13062" y="201542"/>
                </a:lnTo>
                <a:lnTo>
                  <a:pt x="50525" y="154162"/>
                </a:lnTo>
                <a:lnTo>
                  <a:pt x="109803" y="111286"/>
                </a:lnTo>
                <a:lnTo>
                  <a:pt x="146815" y="91854"/>
                </a:lnTo>
                <a:lnTo>
                  <a:pt x="188312" y="73929"/>
                </a:lnTo>
                <a:lnTo>
                  <a:pt x="233969" y="57638"/>
                </a:lnTo>
                <a:lnTo>
                  <a:pt x="283465" y="43108"/>
                </a:lnTo>
                <a:lnTo>
                  <a:pt x="336475" y="30464"/>
                </a:lnTo>
                <a:lnTo>
                  <a:pt x="392677" y="19835"/>
                </a:lnTo>
                <a:lnTo>
                  <a:pt x="451747" y="11347"/>
                </a:lnTo>
                <a:lnTo>
                  <a:pt x="513363" y="5128"/>
                </a:lnTo>
                <a:lnTo>
                  <a:pt x="577200" y="1303"/>
                </a:lnTo>
                <a:lnTo>
                  <a:pt x="642937" y="0"/>
                </a:lnTo>
                <a:lnTo>
                  <a:pt x="708674" y="1303"/>
                </a:lnTo>
                <a:lnTo>
                  <a:pt x="772511" y="5128"/>
                </a:lnTo>
                <a:lnTo>
                  <a:pt x="834127" y="11347"/>
                </a:lnTo>
                <a:lnTo>
                  <a:pt x="893197" y="19835"/>
                </a:lnTo>
                <a:lnTo>
                  <a:pt x="949399" y="30464"/>
                </a:lnTo>
                <a:lnTo>
                  <a:pt x="1002409" y="43108"/>
                </a:lnTo>
                <a:lnTo>
                  <a:pt x="1051905" y="57638"/>
                </a:lnTo>
                <a:lnTo>
                  <a:pt x="1097562" y="73929"/>
                </a:lnTo>
                <a:lnTo>
                  <a:pt x="1139059" y="91854"/>
                </a:lnTo>
                <a:lnTo>
                  <a:pt x="1176071" y="111286"/>
                </a:lnTo>
                <a:lnTo>
                  <a:pt x="1208275" y="132097"/>
                </a:lnTo>
                <a:lnTo>
                  <a:pt x="1256969" y="177352"/>
                </a:lnTo>
                <a:lnTo>
                  <a:pt x="1282555" y="226604"/>
                </a:lnTo>
                <a:lnTo>
                  <a:pt x="1285875" y="252412"/>
                </a:lnTo>
                <a:lnTo>
                  <a:pt x="1282555" y="278220"/>
                </a:lnTo>
                <a:lnTo>
                  <a:pt x="1256969" y="327472"/>
                </a:lnTo>
                <a:lnTo>
                  <a:pt x="1208275" y="372727"/>
                </a:lnTo>
                <a:lnTo>
                  <a:pt x="1176071" y="393538"/>
                </a:lnTo>
                <a:lnTo>
                  <a:pt x="1139059" y="412970"/>
                </a:lnTo>
                <a:lnTo>
                  <a:pt x="1097562" y="430895"/>
                </a:lnTo>
                <a:lnTo>
                  <a:pt x="1051905" y="447186"/>
                </a:lnTo>
                <a:lnTo>
                  <a:pt x="1002409" y="461716"/>
                </a:lnTo>
                <a:lnTo>
                  <a:pt x="949399" y="474360"/>
                </a:lnTo>
                <a:lnTo>
                  <a:pt x="893197" y="484989"/>
                </a:lnTo>
                <a:lnTo>
                  <a:pt x="834127" y="493477"/>
                </a:lnTo>
                <a:lnTo>
                  <a:pt x="772511" y="499696"/>
                </a:lnTo>
                <a:lnTo>
                  <a:pt x="708674" y="503521"/>
                </a:lnTo>
                <a:lnTo>
                  <a:pt x="642937" y="504825"/>
                </a:lnTo>
                <a:lnTo>
                  <a:pt x="577200" y="503521"/>
                </a:lnTo>
                <a:lnTo>
                  <a:pt x="513363" y="499696"/>
                </a:lnTo>
                <a:lnTo>
                  <a:pt x="451747" y="493477"/>
                </a:lnTo>
                <a:lnTo>
                  <a:pt x="392677" y="484989"/>
                </a:lnTo>
                <a:lnTo>
                  <a:pt x="336475" y="474360"/>
                </a:lnTo>
                <a:lnTo>
                  <a:pt x="283465" y="461716"/>
                </a:lnTo>
                <a:lnTo>
                  <a:pt x="233969" y="447186"/>
                </a:lnTo>
                <a:lnTo>
                  <a:pt x="188312" y="430895"/>
                </a:lnTo>
                <a:lnTo>
                  <a:pt x="146815" y="412970"/>
                </a:lnTo>
                <a:lnTo>
                  <a:pt x="109803" y="393538"/>
                </a:lnTo>
                <a:lnTo>
                  <a:pt x="77599" y="372727"/>
                </a:lnTo>
                <a:lnTo>
                  <a:pt x="28905" y="327472"/>
                </a:lnTo>
                <a:lnTo>
                  <a:pt x="3319" y="278220"/>
                </a:lnTo>
                <a:lnTo>
                  <a:pt x="0" y="252412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693552" y="1361828"/>
            <a:ext cx="6991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ngg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260218" y="1210193"/>
            <a:ext cx="1171575" cy="552450"/>
          </a:xfrm>
          <a:custGeom>
            <a:avLst/>
            <a:gdLst/>
            <a:ahLst/>
            <a:cxnLst/>
            <a:rect l="l" t="t" r="r" b="b"/>
            <a:pathLst>
              <a:path w="1171575" h="552450">
                <a:moveTo>
                  <a:pt x="0" y="276225"/>
                </a:moveTo>
                <a:lnTo>
                  <a:pt x="13511" y="216968"/>
                </a:lnTo>
                <a:lnTo>
                  <a:pt x="52138" y="162140"/>
                </a:lnTo>
                <a:lnTo>
                  <a:pt x="113023" y="113090"/>
                </a:lnTo>
                <a:lnTo>
                  <a:pt x="150918" y="91152"/>
                </a:lnTo>
                <a:lnTo>
                  <a:pt x="193306" y="71164"/>
                </a:lnTo>
                <a:lnTo>
                  <a:pt x="239829" y="53295"/>
                </a:lnTo>
                <a:lnTo>
                  <a:pt x="290129" y="37712"/>
                </a:lnTo>
                <a:lnTo>
                  <a:pt x="343849" y="24585"/>
                </a:lnTo>
                <a:lnTo>
                  <a:pt x="400633" y="14082"/>
                </a:lnTo>
                <a:lnTo>
                  <a:pt x="460122" y="6371"/>
                </a:lnTo>
                <a:lnTo>
                  <a:pt x="521959" y="1620"/>
                </a:lnTo>
                <a:lnTo>
                  <a:pt x="585787" y="0"/>
                </a:lnTo>
                <a:lnTo>
                  <a:pt x="649615" y="1620"/>
                </a:lnTo>
                <a:lnTo>
                  <a:pt x="711452" y="6371"/>
                </a:lnTo>
                <a:lnTo>
                  <a:pt x="770941" y="14082"/>
                </a:lnTo>
                <a:lnTo>
                  <a:pt x="827725" y="24585"/>
                </a:lnTo>
                <a:lnTo>
                  <a:pt x="881445" y="37712"/>
                </a:lnTo>
                <a:lnTo>
                  <a:pt x="931746" y="53295"/>
                </a:lnTo>
                <a:lnTo>
                  <a:pt x="978268" y="71164"/>
                </a:lnTo>
                <a:lnTo>
                  <a:pt x="1020656" y="91152"/>
                </a:lnTo>
                <a:lnTo>
                  <a:pt x="1058552" y="113090"/>
                </a:lnTo>
                <a:lnTo>
                  <a:pt x="1091597" y="136808"/>
                </a:lnTo>
                <a:lnTo>
                  <a:pt x="1141711" y="188916"/>
                </a:lnTo>
                <a:lnTo>
                  <a:pt x="1168137" y="246127"/>
                </a:lnTo>
                <a:lnTo>
                  <a:pt x="1171575" y="276225"/>
                </a:lnTo>
                <a:lnTo>
                  <a:pt x="1168137" y="306322"/>
                </a:lnTo>
                <a:lnTo>
                  <a:pt x="1141711" y="363533"/>
                </a:lnTo>
                <a:lnTo>
                  <a:pt x="1091597" y="415641"/>
                </a:lnTo>
                <a:lnTo>
                  <a:pt x="1058552" y="439359"/>
                </a:lnTo>
                <a:lnTo>
                  <a:pt x="1020656" y="461297"/>
                </a:lnTo>
                <a:lnTo>
                  <a:pt x="978268" y="481285"/>
                </a:lnTo>
                <a:lnTo>
                  <a:pt x="931746" y="499154"/>
                </a:lnTo>
                <a:lnTo>
                  <a:pt x="881445" y="514737"/>
                </a:lnTo>
                <a:lnTo>
                  <a:pt x="827725" y="527864"/>
                </a:lnTo>
                <a:lnTo>
                  <a:pt x="770941" y="538367"/>
                </a:lnTo>
                <a:lnTo>
                  <a:pt x="711452" y="546078"/>
                </a:lnTo>
                <a:lnTo>
                  <a:pt x="649615" y="550829"/>
                </a:lnTo>
                <a:lnTo>
                  <a:pt x="585787" y="552450"/>
                </a:lnTo>
                <a:lnTo>
                  <a:pt x="521959" y="550829"/>
                </a:lnTo>
                <a:lnTo>
                  <a:pt x="460122" y="546078"/>
                </a:lnTo>
                <a:lnTo>
                  <a:pt x="400633" y="538367"/>
                </a:lnTo>
                <a:lnTo>
                  <a:pt x="343849" y="527864"/>
                </a:lnTo>
                <a:lnTo>
                  <a:pt x="290129" y="514737"/>
                </a:lnTo>
                <a:lnTo>
                  <a:pt x="239829" y="499154"/>
                </a:lnTo>
                <a:lnTo>
                  <a:pt x="193306" y="481285"/>
                </a:lnTo>
                <a:lnTo>
                  <a:pt x="150918" y="461297"/>
                </a:lnTo>
                <a:lnTo>
                  <a:pt x="113023" y="439359"/>
                </a:lnTo>
                <a:lnTo>
                  <a:pt x="79977" y="415641"/>
                </a:lnTo>
                <a:lnTo>
                  <a:pt x="29863" y="363533"/>
                </a:lnTo>
                <a:lnTo>
                  <a:pt x="3437" y="306322"/>
                </a:lnTo>
                <a:lnTo>
                  <a:pt x="0" y="27622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518792" y="1316108"/>
            <a:ext cx="653415" cy="38544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61925" marR="5080" indent="-149860">
              <a:lnSpc>
                <a:spcPts val="1390"/>
              </a:lnSpc>
              <a:spcBef>
                <a:spcPts val="185"/>
              </a:spcBef>
            </a:pP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knologi  </a:t>
            </a:r>
            <a:r>
              <a:rPr sz="1200" spc="-5" dirty="0">
                <a:latin typeface="Times New Roman"/>
                <a:cs typeface="Times New Roman"/>
              </a:rPr>
              <a:t>R&amp;D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288543" y="1857893"/>
            <a:ext cx="1428750" cy="323850"/>
          </a:xfrm>
          <a:custGeom>
            <a:avLst/>
            <a:gdLst/>
            <a:ahLst/>
            <a:cxnLst/>
            <a:rect l="l" t="t" r="r" b="b"/>
            <a:pathLst>
              <a:path w="1428750" h="323850">
                <a:moveTo>
                  <a:pt x="0" y="53976"/>
                </a:moveTo>
                <a:lnTo>
                  <a:pt x="4241" y="32966"/>
                </a:lnTo>
                <a:lnTo>
                  <a:pt x="15809" y="15809"/>
                </a:lnTo>
                <a:lnTo>
                  <a:pt x="32966" y="4241"/>
                </a:lnTo>
                <a:lnTo>
                  <a:pt x="53976" y="0"/>
                </a:lnTo>
                <a:lnTo>
                  <a:pt x="1374773" y="0"/>
                </a:lnTo>
                <a:lnTo>
                  <a:pt x="1395783" y="4241"/>
                </a:lnTo>
                <a:lnTo>
                  <a:pt x="1412940" y="15809"/>
                </a:lnTo>
                <a:lnTo>
                  <a:pt x="1424508" y="32966"/>
                </a:lnTo>
                <a:lnTo>
                  <a:pt x="1428750" y="53976"/>
                </a:lnTo>
                <a:lnTo>
                  <a:pt x="1428750" y="269873"/>
                </a:lnTo>
                <a:lnTo>
                  <a:pt x="1424508" y="290883"/>
                </a:lnTo>
                <a:lnTo>
                  <a:pt x="1412940" y="308040"/>
                </a:lnTo>
                <a:lnTo>
                  <a:pt x="1395783" y="319608"/>
                </a:lnTo>
                <a:lnTo>
                  <a:pt x="1374773" y="323850"/>
                </a:lnTo>
                <a:lnTo>
                  <a:pt x="53976" y="323850"/>
                </a:lnTo>
                <a:lnTo>
                  <a:pt x="32966" y="319608"/>
                </a:lnTo>
                <a:lnTo>
                  <a:pt x="15809" y="308040"/>
                </a:lnTo>
                <a:lnTo>
                  <a:pt x="4241" y="290883"/>
                </a:lnTo>
                <a:lnTo>
                  <a:pt x="0" y="269873"/>
                </a:lnTo>
                <a:lnTo>
                  <a:pt x="0" y="53976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531496" y="1901324"/>
            <a:ext cx="9461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Seleksi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345693" y="2419868"/>
            <a:ext cx="1428750" cy="514350"/>
          </a:xfrm>
          <a:custGeom>
            <a:avLst/>
            <a:gdLst/>
            <a:ahLst/>
            <a:cxnLst/>
            <a:rect l="l" t="t" r="r" b="b"/>
            <a:pathLst>
              <a:path w="1428750" h="514350">
                <a:moveTo>
                  <a:pt x="0" y="85726"/>
                </a:moveTo>
                <a:lnTo>
                  <a:pt x="6736" y="52357"/>
                </a:lnTo>
                <a:lnTo>
                  <a:pt x="25108" y="25108"/>
                </a:lnTo>
                <a:lnTo>
                  <a:pt x="52357" y="6736"/>
                </a:lnTo>
                <a:lnTo>
                  <a:pt x="85726" y="0"/>
                </a:lnTo>
                <a:lnTo>
                  <a:pt x="1343023" y="0"/>
                </a:lnTo>
                <a:lnTo>
                  <a:pt x="1376391" y="6736"/>
                </a:lnTo>
                <a:lnTo>
                  <a:pt x="1403641" y="25108"/>
                </a:lnTo>
                <a:lnTo>
                  <a:pt x="1422013" y="52357"/>
                </a:lnTo>
                <a:lnTo>
                  <a:pt x="1428750" y="85726"/>
                </a:lnTo>
                <a:lnTo>
                  <a:pt x="1428750" y="428623"/>
                </a:lnTo>
                <a:lnTo>
                  <a:pt x="1422013" y="461992"/>
                </a:lnTo>
                <a:lnTo>
                  <a:pt x="1403641" y="489241"/>
                </a:lnTo>
                <a:lnTo>
                  <a:pt x="1376391" y="507613"/>
                </a:lnTo>
                <a:lnTo>
                  <a:pt x="1343023" y="514350"/>
                </a:lnTo>
                <a:lnTo>
                  <a:pt x="85726" y="514350"/>
                </a:lnTo>
                <a:lnTo>
                  <a:pt x="52357" y="507613"/>
                </a:lnTo>
                <a:lnTo>
                  <a:pt x="25108" y="489241"/>
                </a:lnTo>
                <a:lnTo>
                  <a:pt x="6736" y="461992"/>
                </a:lnTo>
                <a:lnTo>
                  <a:pt x="0" y="428623"/>
                </a:lnTo>
                <a:lnTo>
                  <a:pt x="0" y="85726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595504" y="2471300"/>
            <a:ext cx="927735" cy="38544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70485" marR="5080" indent="-58419">
              <a:lnSpc>
                <a:spcPts val="1390"/>
              </a:lnSpc>
              <a:spcBef>
                <a:spcPts val="185"/>
              </a:spcBef>
            </a:pPr>
            <a:r>
              <a:rPr sz="1200" spc="-5" dirty="0">
                <a:latin typeface="Times New Roman"/>
                <a:cs typeface="Times New Roman"/>
              </a:rPr>
              <a:t>De</a:t>
            </a:r>
            <a:r>
              <a:rPr sz="1200" spc="-15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oduk  </a:t>
            </a:r>
            <a:r>
              <a:rPr sz="1200" spc="-5" dirty="0">
                <a:latin typeface="Times New Roman"/>
                <a:cs typeface="Times New Roman"/>
              </a:rPr>
              <a:t>Pendahuluan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345693" y="3134243"/>
            <a:ext cx="1428750" cy="323850"/>
          </a:xfrm>
          <a:custGeom>
            <a:avLst/>
            <a:gdLst/>
            <a:ahLst/>
            <a:cxnLst/>
            <a:rect l="l" t="t" r="r" b="b"/>
            <a:pathLst>
              <a:path w="1428750" h="323850">
                <a:moveTo>
                  <a:pt x="0" y="53976"/>
                </a:moveTo>
                <a:lnTo>
                  <a:pt x="4241" y="32966"/>
                </a:lnTo>
                <a:lnTo>
                  <a:pt x="15809" y="15809"/>
                </a:lnTo>
                <a:lnTo>
                  <a:pt x="32966" y="4241"/>
                </a:lnTo>
                <a:lnTo>
                  <a:pt x="53976" y="0"/>
                </a:lnTo>
                <a:lnTo>
                  <a:pt x="1374773" y="0"/>
                </a:lnTo>
                <a:lnTo>
                  <a:pt x="1395783" y="4241"/>
                </a:lnTo>
                <a:lnTo>
                  <a:pt x="1412940" y="15809"/>
                </a:lnTo>
                <a:lnTo>
                  <a:pt x="1424508" y="32966"/>
                </a:lnTo>
                <a:lnTo>
                  <a:pt x="1428750" y="53976"/>
                </a:lnTo>
                <a:lnTo>
                  <a:pt x="1428750" y="269873"/>
                </a:lnTo>
                <a:lnTo>
                  <a:pt x="1424508" y="290883"/>
                </a:lnTo>
                <a:lnTo>
                  <a:pt x="1412940" y="308040"/>
                </a:lnTo>
                <a:lnTo>
                  <a:pt x="1395783" y="319608"/>
                </a:lnTo>
                <a:lnTo>
                  <a:pt x="1374773" y="323850"/>
                </a:lnTo>
                <a:lnTo>
                  <a:pt x="53976" y="323850"/>
                </a:lnTo>
                <a:lnTo>
                  <a:pt x="32966" y="319608"/>
                </a:lnTo>
                <a:lnTo>
                  <a:pt x="15809" y="308040"/>
                </a:lnTo>
                <a:lnTo>
                  <a:pt x="4241" y="290883"/>
                </a:lnTo>
                <a:lnTo>
                  <a:pt x="0" y="269873"/>
                </a:lnTo>
                <a:lnTo>
                  <a:pt x="0" y="53976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741808" y="3178436"/>
            <a:ext cx="6350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Pengujian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345693" y="3696218"/>
            <a:ext cx="1428750" cy="495300"/>
          </a:xfrm>
          <a:custGeom>
            <a:avLst/>
            <a:gdLst/>
            <a:ahLst/>
            <a:cxnLst/>
            <a:rect l="l" t="t" r="r" b="b"/>
            <a:pathLst>
              <a:path w="1428750" h="495300">
                <a:moveTo>
                  <a:pt x="0" y="82551"/>
                </a:moveTo>
                <a:lnTo>
                  <a:pt x="6487" y="50418"/>
                </a:lnTo>
                <a:lnTo>
                  <a:pt x="24178" y="24178"/>
                </a:lnTo>
                <a:lnTo>
                  <a:pt x="50418" y="6487"/>
                </a:lnTo>
                <a:lnTo>
                  <a:pt x="82551" y="0"/>
                </a:lnTo>
                <a:lnTo>
                  <a:pt x="1346198" y="0"/>
                </a:lnTo>
                <a:lnTo>
                  <a:pt x="1378330" y="6487"/>
                </a:lnTo>
                <a:lnTo>
                  <a:pt x="1404571" y="24178"/>
                </a:lnTo>
                <a:lnTo>
                  <a:pt x="1422262" y="50418"/>
                </a:lnTo>
                <a:lnTo>
                  <a:pt x="1428750" y="82551"/>
                </a:lnTo>
                <a:lnTo>
                  <a:pt x="1428750" y="412748"/>
                </a:lnTo>
                <a:lnTo>
                  <a:pt x="1422262" y="444881"/>
                </a:lnTo>
                <a:lnTo>
                  <a:pt x="1404571" y="471121"/>
                </a:lnTo>
                <a:lnTo>
                  <a:pt x="1378330" y="488812"/>
                </a:lnTo>
                <a:lnTo>
                  <a:pt x="1346198" y="495300"/>
                </a:lnTo>
                <a:lnTo>
                  <a:pt x="82551" y="495300"/>
                </a:lnTo>
                <a:lnTo>
                  <a:pt x="50418" y="488812"/>
                </a:lnTo>
                <a:lnTo>
                  <a:pt x="24178" y="471121"/>
                </a:lnTo>
                <a:lnTo>
                  <a:pt x="6487" y="444881"/>
                </a:lnTo>
                <a:lnTo>
                  <a:pt x="0" y="412748"/>
                </a:lnTo>
                <a:lnTo>
                  <a:pt x="0" y="82551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595504" y="3745364"/>
            <a:ext cx="927735" cy="38544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283845" marR="5080" indent="-271780">
              <a:lnSpc>
                <a:spcPts val="1390"/>
              </a:lnSpc>
              <a:spcBef>
                <a:spcPts val="185"/>
              </a:spcBef>
            </a:pPr>
            <a:r>
              <a:rPr sz="1200" spc="-5" dirty="0">
                <a:latin typeface="Times New Roman"/>
                <a:cs typeface="Times New Roman"/>
              </a:rPr>
              <a:t>De</a:t>
            </a:r>
            <a:r>
              <a:rPr sz="1200" spc="-15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oduk  </a:t>
            </a:r>
            <a:r>
              <a:rPr sz="1200" spc="-5" dirty="0">
                <a:latin typeface="Times New Roman"/>
                <a:cs typeface="Times New Roman"/>
              </a:rPr>
              <a:t>Akhir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079243" y="3696218"/>
            <a:ext cx="1428750" cy="495300"/>
          </a:xfrm>
          <a:custGeom>
            <a:avLst/>
            <a:gdLst/>
            <a:ahLst/>
            <a:cxnLst/>
            <a:rect l="l" t="t" r="r" b="b"/>
            <a:pathLst>
              <a:path w="1428750" h="495300">
                <a:moveTo>
                  <a:pt x="0" y="82551"/>
                </a:moveTo>
                <a:lnTo>
                  <a:pt x="6487" y="50418"/>
                </a:lnTo>
                <a:lnTo>
                  <a:pt x="24178" y="24178"/>
                </a:lnTo>
                <a:lnTo>
                  <a:pt x="50418" y="6487"/>
                </a:lnTo>
                <a:lnTo>
                  <a:pt x="82551" y="0"/>
                </a:lnTo>
                <a:lnTo>
                  <a:pt x="1346198" y="0"/>
                </a:lnTo>
                <a:lnTo>
                  <a:pt x="1378330" y="6487"/>
                </a:lnTo>
                <a:lnTo>
                  <a:pt x="1404571" y="24178"/>
                </a:lnTo>
                <a:lnTo>
                  <a:pt x="1422262" y="50418"/>
                </a:lnTo>
                <a:lnTo>
                  <a:pt x="1428750" y="82551"/>
                </a:lnTo>
                <a:lnTo>
                  <a:pt x="1428750" y="412748"/>
                </a:lnTo>
                <a:lnTo>
                  <a:pt x="1422262" y="444881"/>
                </a:lnTo>
                <a:lnTo>
                  <a:pt x="1404571" y="471121"/>
                </a:lnTo>
                <a:lnTo>
                  <a:pt x="1378330" y="488812"/>
                </a:lnTo>
                <a:lnTo>
                  <a:pt x="1346198" y="495300"/>
                </a:lnTo>
                <a:lnTo>
                  <a:pt x="82551" y="495300"/>
                </a:lnTo>
                <a:lnTo>
                  <a:pt x="50418" y="488812"/>
                </a:lnTo>
                <a:lnTo>
                  <a:pt x="24178" y="471121"/>
                </a:lnTo>
                <a:lnTo>
                  <a:pt x="6487" y="444881"/>
                </a:lnTo>
                <a:lnTo>
                  <a:pt x="0" y="412748"/>
                </a:lnTo>
                <a:lnTo>
                  <a:pt x="0" y="82551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329816" y="3745364"/>
            <a:ext cx="927735" cy="38544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283845" marR="5080" indent="-271780">
              <a:lnSpc>
                <a:spcPts val="1390"/>
              </a:lnSpc>
              <a:spcBef>
                <a:spcPts val="185"/>
              </a:spcBef>
            </a:pPr>
            <a:r>
              <a:rPr sz="1200" spc="-5" dirty="0">
                <a:latin typeface="Times New Roman"/>
                <a:cs typeface="Times New Roman"/>
              </a:rPr>
              <a:t>De</a:t>
            </a:r>
            <a:r>
              <a:rPr sz="1200" spc="-15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oduk  </a:t>
            </a:r>
            <a:r>
              <a:rPr sz="1200" spc="-5" dirty="0">
                <a:latin typeface="Times New Roman"/>
                <a:cs typeface="Times New Roman"/>
              </a:rPr>
              <a:t>Akhir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079243" y="2419868"/>
            <a:ext cx="1428750" cy="514350"/>
          </a:xfrm>
          <a:custGeom>
            <a:avLst/>
            <a:gdLst/>
            <a:ahLst/>
            <a:cxnLst/>
            <a:rect l="l" t="t" r="r" b="b"/>
            <a:pathLst>
              <a:path w="1428750" h="514350">
                <a:moveTo>
                  <a:pt x="0" y="85726"/>
                </a:moveTo>
                <a:lnTo>
                  <a:pt x="6736" y="52357"/>
                </a:lnTo>
                <a:lnTo>
                  <a:pt x="25108" y="25108"/>
                </a:lnTo>
                <a:lnTo>
                  <a:pt x="52357" y="6736"/>
                </a:lnTo>
                <a:lnTo>
                  <a:pt x="85726" y="0"/>
                </a:lnTo>
                <a:lnTo>
                  <a:pt x="1343023" y="0"/>
                </a:lnTo>
                <a:lnTo>
                  <a:pt x="1376391" y="6736"/>
                </a:lnTo>
                <a:lnTo>
                  <a:pt x="1403641" y="25108"/>
                </a:lnTo>
                <a:lnTo>
                  <a:pt x="1422013" y="52357"/>
                </a:lnTo>
                <a:lnTo>
                  <a:pt x="1428750" y="85726"/>
                </a:lnTo>
                <a:lnTo>
                  <a:pt x="1428750" y="428623"/>
                </a:lnTo>
                <a:lnTo>
                  <a:pt x="1422013" y="461992"/>
                </a:lnTo>
                <a:lnTo>
                  <a:pt x="1403641" y="489241"/>
                </a:lnTo>
                <a:lnTo>
                  <a:pt x="1376391" y="507613"/>
                </a:lnTo>
                <a:lnTo>
                  <a:pt x="1343023" y="514350"/>
                </a:lnTo>
                <a:lnTo>
                  <a:pt x="85726" y="514350"/>
                </a:lnTo>
                <a:lnTo>
                  <a:pt x="52357" y="507613"/>
                </a:lnTo>
                <a:lnTo>
                  <a:pt x="25108" y="489241"/>
                </a:lnTo>
                <a:lnTo>
                  <a:pt x="6736" y="461992"/>
                </a:lnTo>
                <a:lnTo>
                  <a:pt x="0" y="428623"/>
                </a:lnTo>
                <a:lnTo>
                  <a:pt x="0" y="85726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5326768" y="2471300"/>
            <a:ext cx="927735" cy="38544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70485" marR="5080" indent="-58419">
              <a:lnSpc>
                <a:spcPts val="1390"/>
              </a:lnSpc>
              <a:spcBef>
                <a:spcPts val="185"/>
              </a:spcBef>
            </a:pPr>
            <a:r>
              <a:rPr sz="1200" spc="-5" dirty="0">
                <a:latin typeface="Times New Roman"/>
                <a:cs typeface="Times New Roman"/>
              </a:rPr>
              <a:t>De</a:t>
            </a:r>
            <a:r>
              <a:rPr sz="1200" spc="-15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oduk  </a:t>
            </a:r>
            <a:r>
              <a:rPr sz="1200" spc="-5" dirty="0">
                <a:latin typeface="Times New Roman"/>
                <a:cs typeface="Times New Roman"/>
              </a:rPr>
              <a:t>Pendahuluan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345693" y="4486793"/>
            <a:ext cx="1428750" cy="533400"/>
          </a:xfrm>
          <a:custGeom>
            <a:avLst/>
            <a:gdLst/>
            <a:ahLst/>
            <a:cxnLst/>
            <a:rect l="l" t="t" r="r" b="b"/>
            <a:pathLst>
              <a:path w="1428750" h="533400">
                <a:moveTo>
                  <a:pt x="0" y="88901"/>
                </a:moveTo>
                <a:lnTo>
                  <a:pt x="6986" y="54297"/>
                </a:lnTo>
                <a:lnTo>
                  <a:pt x="26038" y="26038"/>
                </a:lnTo>
                <a:lnTo>
                  <a:pt x="54297" y="6986"/>
                </a:lnTo>
                <a:lnTo>
                  <a:pt x="88901" y="0"/>
                </a:lnTo>
                <a:lnTo>
                  <a:pt x="1339848" y="0"/>
                </a:lnTo>
                <a:lnTo>
                  <a:pt x="1374452" y="6986"/>
                </a:lnTo>
                <a:lnTo>
                  <a:pt x="1402711" y="26038"/>
                </a:lnTo>
                <a:lnTo>
                  <a:pt x="1421763" y="54297"/>
                </a:lnTo>
                <a:lnTo>
                  <a:pt x="1428750" y="88901"/>
                </a:lnTo>
                <a:lnTo>
                  <a:pt x="1428750" y="444498"/>
                </a:lnTo>
                <a:lnTo>
                  <a:pt x="1421763" y="479102"/>
                </a:lnTo>
                <a:lnTo>
                  <a:pt x="1402711" y="507361"/>
                </a:lnTo>
                <a:lnTo>
                  <a:pt x="1374452" y="526413"/>
                </a:lnTo>
                <a:lnTo>
                  <a:pt x="1339848" y="533400"/>
                </a:lnTo>
                <a:lnTo>
                  <a:pt x="88901" y="533400"/>
                </a:lnTo>
                <a:lnTo>
                  <a:pt x="54297" y="526413"/>
                </a:lnTo>
                <a:lnTo>
                  <a:pt x="26038" y="507361"/>
                </a:lnTo>
                <a:lnTo>
                  <a:pt x="6986" y="479102"/>
                </a:lnTo>
                <a:lnTo>
                  <a:pt x="0" y="444498"/>
                </a:lnTo>
                <a:lnTo>
                  <a:pt x="0" y="88901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473584" y="4537844"/>
            <a:ext cx="1167765" cy="388620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 marR="5080" indent="66675">
              <a:lnSpc>
                <a:spcPts val="1420"/>
              </a:lnSpc>
              <a:spcBef>
                <a:spcPts val="160"/>
              </a:spcBef>
            </a:pPr>
            <a:r>
              <a:rPr sz="1200" spc="-5" dirty="0">
                <a:latin typeface="Times New Roman"/>
                <a:cs typeface="Times New Roman"/>
              </a:rPr>
              <a:t>Produksi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baru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(barang/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079243" y="4486793"/>
            <a:ext cx="1428750" cy="1228725"/>
          </a:xfrm>
          <a:custGeom>
            <a:avLst/>
            <a:gdLst/>
            <a:ahLst/>
            <a:cxnLst/>
            <a:rect l="l" t="t" r="r" b="b"/>
            <a:pathLst>
              <a:path w="1428750" h="1228725">
                <a:moveTo>
                  <a:pt x="0" y="204792"/>
                </a:moveTo>
                <a:lnTo>
                  <a:pt x="5408" y="157835"/>
                </a:lnTo>
                <a:lnTo>
                  <a:pt x="20815" y="114729"/>
                </a:lnTo>
                <a:lnTo>
                  <a:pt x="44990" y="76705"/>
                </a:lnTo>
                <a:lnTo>
                  <a:pt x="76705" y="44990"/>
                </a:lnTo>
                <a:lnTo>
                  <a:pt x="114729" y="20815"/>
                </a:lnTo>
                <a:lnTo>
                  <a:pt x="157835" y="5408"/>
                </a:lnTo>
                <a:lnTo>
                  <a:pt x="204792" y="0"/>
                </a:lnTo>
                <a:lnTo>
                  <a:pt x="1223958" y="0"/>
                </a:lnTo>
                <a:lnTo>
                  <a:pt x="1270914" y="5408"/>
                </a:lnTo>
                <a:lnTo>
                  <a:pt x="1314020" y="20815"/>
                </a:lnTo>
                <a:lnTo>
                  <a:pt x="1352044" y="44990"/>
                </a:lnTo>
                <a:lnTo>
                  <a:pt x="1383759" y="76705"/>
                </a:lnTo>
                <a:lnTo>
                  <a:pt x="1407934" y="114729"/>
                </a:lnTo>
                <a:lnTo>
                  <a:pt x="1423341" y="157835"/>
                </a:lnTo>
                <a:lnTo>
                  <a:pt x="1428750" y="204792"/>
                </a:lnTo>
                <a:lnTo>
                  <a:pt x="1428750" y="1023933"/>
                </a:lnTo>
                <a:lnTo>
                  <a:pt x="1423341" y="1070889"/>
                </a:lnTo>
                <a:lnTo>
                  <a:pt x="1407934" y="1113995"/>
                </a:lnTo>
                <a:lnTo>
                  <a:pt x="1383759" y="1152019"/>
                </a:lnTo>
                <a:lnTo>
                  <a:pt x="1352044" y="1183734"/>
                </a:lnTo>
                <a:lnTo>
                  <a:pt x="1314020" y="1207909"/>
                </a:lnTo>
                <a:lnTo>
                  <a:pt x="1270914" y="1223316"/>
                </a:lnTo>
                <a:lnTo>
                  <a:pt x="1223958" y="1228725"/>
                </a:lnTo>
                <a:lnTo>
                  <a:pt x="204792" y="1228725"/>
                </a:lnTo>
                <a:lnTo>
                  <a:pt x="157835" y="1223316"/>
                </a:lnTo>
                <a:lnTo>
                  <a:pt x="114729" y="1207909"/>
                </a:lnTo>
                <a:lnTo>
                  <a:pt x="76705" y="1183734"/>
                </a:lnTo>
                <a:lnTo>
                  <a:pt x="44990" y="1152019"/>
                </a:lnTo>
                <a:lnTo>
                  <a:pt x="20815" y="1113995"/>
                </a:lnTo>
                <a:lnTo>
                  <a:pt x="5408" y="1070889"/>
                </a:lnTo>
                <a:lnTo>
                  <a:pt x="0" y="1023933"/>
                </a:lnTo>
                <a:lnTo>
                  <a:pt x="0" y="204792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396872" y="4574420"/>
            <a:ext cx="793750" cy="909319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 marR="5080" algn="ctr">
              <a:lnSpc>
                <a:spcPct val="95800"/>
              </a:lnSpc>
              <a:spcBef>
                <a:spcPts val="160"/>
              </a:spcBef>
            </a:pP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aa</a:t>
            </a:r>
            <a:r>
              <a:rPr sz="1200" dirty="0">
                <a:latin typeface="Times New Roman"/>
                <a:cs typeface="Times New Roman"/>
              </a:rPr>
              <a:t>n  </a:t>
            </a:r>
            <a:r>
              <a:rPr sz="1200" spc="-5" dirty="0">
                <a:latin typeface="Times New Roman"/>
                <a:cs typeface="Times New Roman"/>
              </a:rPr>
              <a:t>Kapasitas </a:t>
            </a:r>
            <a:r>
              <a:rPr sz="1200" dirty="0">
                <a:latin typeface="Times New Roman"/>
                <a:cs typeface="Times New Roman"/>
              </a:rPr>
              <a:t> 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aa</a:t>
            </a:r>
            <a:r>
              <a:rPr sz="1200" dirty="0">
                <a:latin typeface="Times New Roman"/>
                <a:cs typeface="Times New Roman"/>
              </a:rPr>
              <a:t>n  </a:t>
            </a:r>
            <a:r>
              <a:rPr sz="1200" spc="-5" dirty="0">
                <a:latin typeface="Times New Roman"/>
                <a:cs typeface="Times New Roman"/>
              </a:rPr>
              <a:t>produksi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schedulling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2683705" y="1410218"/>
            <a:ext cx="3110230" cy="3419475"/>
            <a:chOff x="2683705" y="1410218"/>
            <a:chExt cx="3110230" cy="3419475"/>
          </a:xfrm>
        </p:grpSpPr>
        <p:sp>
          <p:nvSpPr>
            <p:cNvPr id="26" name="object 26"/>
            <p:cNvSpPr/>
            <p:nvPr/>
          </p:nvSpPr>
          <p:spPr>
            <a:xfrm>
              <a:off x="2688463" y="1410220"/>
              <a:ext cx="2571750" cy="1047750"/>
            </a:xfrm>
            <a:custGeom>
              <a:avLst/>
              <a:gdLst/>
              <a:ahLst/>
              <a:cxnLst/>
              <a:rect l="l" t="t" r="r" b="b"/>
              <a:pathLst>
                <a:path w="2571750" h="1047750">
                  <a:moveTo>
                    <a:pt x="600075" y="38100"/>
                  </a:moveTo>
                  <a:lnTo>
                    <a:pt x="590550" y="33337"/>
                  </a:lnTo>
                  <a:lnTo>
                    <a:pt x="523875" y="0"/>
                  </a:lnTo>
                  <a:lnTo>
                    <a:pt x="523875" y="33337"/>
                  </a:lnTo>
                  <a:lnTo>
                    <a:pt x="0" y="33337"/>
                  </a:lnTo>
                  <a:lnTo>
                    <a:pt x="0" y="42862"/>
                  </a:lnTo>
                  <a:lnTo>
                    <a:pt x="523875" y="42862"/>
                  </a:lnTo>
                  <a:lnTo>
                    <a:pt x="523875" y="76200"/>
                  </a:lnTo>
                  <a:lnTo>
                    <a:pt x="590550" y="42862"/>
                  </a:lnTo>
                  <a:lnTo>
                    <a:pt x="600075" y="38100"/>
                  </a:lnTo>
                  <a:close/>
                </a:path>
                <a:path w="2571750" h="1047750">
                  <a:moveTo>
                    <a:pt x="1340370" y="370205"/>
                  </a:moveTo>
                  <a:lnTo>
                    <a:pt x="1307058" y="371360"/>
                  </a:lnTo>
                  <a:lnTo>
                    <a:pt x="1300162" y="171284"/>
                  </a:lnTo>
                  <a:lnTo>
                    <a:pt x="1290637" y="171615"/>
                  </a:lnTo>
                  <a:lnTo>
                    <a:pt x="1297533" y="371690"/>
                  </a:lnTo>
                  <a:lnTo>
                    <a:pt x="1264221" y="372833"/>
                  </a:lnTo>
                  <a:lnTo>
                    <a:pt x="1304925" y="447675"/>
                  </a:lnTo>
                  <a:lnTo>
                    <a:pt x="1333893" y="384378"/>
                  </a:lnTo>
                  <a:lnTo>
                    <a:pt x="1340370" y="370205"/>
                  </a:lnTo>
                  <a:close/>
                </a:path>
                <a:path w="2571750" h="1047750">
                  <a:moveTo>
                    <a:pt x="1349895" y="970280"/>
                  </a:moveTo>
                  <a:lnTo>
                    <a:pt x="1316583" y="971435"/>
                  </a:lnTo>
                  <a:lnTo>
                    <a:pt x="1309687" y="771359"/>
                  </a:lnTo>
                  <a:lnTo>
                    <a:pt x="1300162" y="771690"/>
                  </a:lnTo>
                  <a:lnTo>
                    <a:pt x="1307058" y="971765"/>
                  </a:lnTo>
                  <a:lnTo>
                    <a:pt x="1273746" y="972908"/>
                  </a:lnTo>
                  <a:lnTo>
                    <a:pt x="1314450" y="1047750"/>
                  </a:lnTo>
                  <a:lnTo>
                    <a:pt x="1343418" y="984453"/>
                  </a:lnTo>
                  <a:lnTo>
                    <a:pt x="1349895" y="970280"/>
                  </a:lnTo>
                  <a:close/>
                </a:path>
                <a:path w="2571750" h="1047750">
                  <a:moveTo>
                    <a:pt x="2571750" y="33337"/>
                  </a:moveTo>
                  <a:lnTo>
                    <a:pt x="2105025" y="33337"/>
                  </a:lnTo>
                  <a:lnTo>
                    <a:pt x="2105025" y="0"/>
                  </a:lnTo>
                  <a:lnTo>
                    <a:pt x="2028825" y="38100"/>
                  </a:lnTo>
                  <a:lnTo>
                    <a:pt x="2105025" y="76200"/>
                  </a:lnTo>
                  <a:lnTo>
                    <a:pt x="2105025" y="42862"/>
                  </a:lnTo>
                  <a:lnTo>
                    <a:pt x="2571750" y="42862"/>
                  </a:lnTo>
                  <a:lnTo>
                    <a:pt x="2571750" y="3333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70761" y="2933990"/>
              <a:ext cx="76113" cy="200252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3981259" y="2934220"/>
              <a:ext cx="1812925" cy="1895475"/>
            </a:xfrm>
            <a:custGeom>
              <a:avLst/>
              <a:gdLst/>
              <a:ahLst/>
              <a:cxnLst/>
              <a:rect l="l" t="t" r="r" b="b"/>
              <a:pathLst>
                <a:path w="1812925" h="1895475">
                  <a:moveTo>
                    <a:pt x="76149" y="1475105"/>
                  </a:moveTo>
                  <a:lnTo>
                    <a:pt x="42837" y="1476260"/>
                  </a:lnTo>
                  <a:lnTo>
                    <a:pt x="35941" y="1276184"/>
                  </a:lnTo>
                  <a:lnTo>
                    <a:pt x="26416" y="1276515"/>
                  </a:lnTo>
                  <a:lnTo>
                    <a:pt x="33312" y="1476590"/>
                  </a:lnTo>
                  <a:lnTo>
                    <a:pt x="0" y="1477733"/>
                  </a:lnTo>
                  <a:lnTo>
                    <a:pt x="40703" y="1552575"/>
                  </a:lnTo>
                  <a:lnTo>
                    <a:pt x="69672" y="1489278"/>
                  </a:lnTo>
                  <a:lnTo>
                    <a:pt x="76149" y="1475105"/>
                  </a:lnTo>
                  <a:close/>
                </a:path>
                <a:path w="1812925" h="1895475">
                  <a:moveTo>
                    <a:pt x="76149" y="722630"/>
                  </a:moveTo>
                  <a:lnTo>
                    <a:pt x="42837" y="723785"/>
                  </a:lnTo>
                  <a:lnTo>
                    <a:pt x="35941" y="523709"/>
                  </a:lnTo>
                  <a:lnTo>
                    <a:pt x="26416" y="524040"/>
                  </a:lnTo>
                  <a:lnTo>
                    <a:pt x="33312" y="724115"/>
                  </a:lnTo>
                  <a:lnTo>
                    <a:pt x="0" y="725258"/>
                  </a:lnTo>
                  <a:lnTo>
                    <a:pt x="40703" y="800100"/>
                  </a:lnTo>
                  <a:lnTo>
                    <a:pt x="69672" y="736803"/>
                  </a:lnTo>
                  <a:lnTo>
                    <a:pt x="76149" y="722630"/>
                  </a:lnTo>
                  <a:close/>
                </a:path>
                <a:path w="1812925" h="1895475">
                  <a:moveTo>
                    <a:pt x="1097978" y="1852612"/>
                  </a:moveTo>
                  <a:lnTo>
                    <a:pt x="869378" y="1852612"/>
                  </a:lnTo>
                  <a:lnTo>
                    <a:pt x="869378" y="1819275"/>
                  </a:lnTo>
                  <a:lnTo>
                    <a:pt x="793178" y="1857375"/>
                  </a:lnTo>
                  <a:lnTo>
                    <a:pt x="869378" y="1895475"/>
                  </a:lnTo>
                  <a:lnTo>
                    <a:pt x="869378" y="1862137"/>
                  </a:lnTo>
                  <a:lnTo>
                    <a:pt x="1097978" y="1862137"/>
                  </a:lnTo>
                  <a:lnTo>
                    <a:pt x="1097978" y="1852612"/>
                  </a:lnTo>
                  <a:close/>
                </a:path>
                <a:path w="1812925" h="1895475">
                  <a:moveTo>
                    <a:pt x="1097978" y="1000125"/>
                  </a:moveTo>
                  <a:lnTo>
                    <a:pt x="1091958" y="997356"/>
                  </a:lnTo>
                  <a:lnTo>
                    <a:pt x="1020622" y="964425"/>
                  </a:lnTo>
                  <a:lnTo>
                    <a:pt x="1021664" y="997750"/>
                  </a:lnTo>
                  <a:lnTo>
                    <a:pt x="869188" y="1002512"/>
                  </a:lnTo>
                  <a:lnTo>
                    <a:pt x="868146" y="969187"/>
                  </a:lnTo>
                  <a:lnTo>
                    <a:pt x="793178" y="1009650"/>
                  </a:lnTo>
                  <a:lnTo>
                    <a:pt x="870534" y="1045349"/>
                  </a:lnTo>
                  <a:lnTo>
                    <a:pt x="869505" y="1012431"/>
                  </a:lnTo>
                  <a:lnTo>
                    <a:pt x="869492" y="1012037"/>
                  </a:lnTo>
                  <a:lnTo>
                    <a:pt x="1021969" y="1007275"/>
                  </a:lnTo>
                  <a:lnTo>
                    <a:pt x="1023010" y="1040587"/>
                  </a:lnTo>
                  <a:lnTo>
                    <a:pt x="1097978" y="1000125"/>
                  </a:lnTo>
                  <a:close/>
                </a:path>
                <a:path w="1812925" h="1895475">
                  <a:moveTo>
                    <a:pt x="1812353" y="76200"/>
                  </a:moveTo>
                  <a:lnTo>
                    <a:pt x="1806003" y="63500"/>
                  </a:lnTo>
                  <a:lnTo>
                    <a:pt x="1774253" y="0"/>
                  </a:lnTo>
                  <a:lnTo>
                    <a:pt x="1736153" y="76200"/>
                  </a:lnTo>
                  <a:lnTo>
                    <a:pt x="1769491" y="76200"/>
                  </a:lnTo>
                  <a:lnTo>
                    <a:pt x="1769491" y="685800"/>
                  </a:lnTo>
                  <a:lnTo>
                    <a:pt x="1736153" y="685800"/>
                  </a:lnTo>
                  <a:lnTo>
                    <a:pt x="1774253" y="762000"/>
                  </a:lnTo>
                  <a:lnTo>
                    <a:pt x="1806003" y="698500"/>
                  </a:lnTo>
                  <a:lnTo>
                    <a:pt x="1812353" y="685800"/>
                  </a:lnTo>
                  <a:lnTo>
                    <a:pt x="1779016" y="685800"/>
                  </a:lnTo>
                  <a:lnTo>
                    <a:pt x="1779016" y="76200"/>
                  </a:lnTo>
                  <a:lnTo>
                    <a:pt x="1812353" y="762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688468" y="1991243"/>
              <a:ext cx="0" cy="1952625"/>
            </a:xfrm>
            <a:custGeom>
              <a:avLst/>
              <a:gdLst/>
              <a:ahLst/>
              <a:cxnLst/>
              <a:rect l="l" t="t" r="r" b="b"/>
              <a:pathLst>
                <a:path h="1952625">
                  <a:moveTo>
                    <a:pt x="0" y="0"/>
                  </a:moveTo>
                  <a:lnTo>
                    <a:pt x="1" y="195262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688463" y="1953145"/>
              <a:ext cx="657225" cy="2028825"/>
            </a:xfrm>
            <a:custGeom>
              <a:avLst/>
              <a:gdLst/>
              <a:ahLst/>
              <a:cxnLst/>
              <a:rect l="l" t="t" r="r" b="b"/>
              <a:pathLst>
                <a:path w="657225" h="2028825">
                  <a:moveTo>
                    <a:pt x="600075" y="38100"/>
                  </a:moveTo>
                  <a:lnTo>
                    <a:pt x="590550" y="33337"/>
                  </a:lnTo>
                  <a:lnTo>
                    <a:pt x="523875" y="0"/>
                  </a:lnTo>
                  <a:lnTo>
                    <a:pt x="523875" y="33337"/>
                  </a:lnTo>
                  <a:lnTo>
                    <a:pt x="0" y="33337"/>
                  </a:lnTo>
                  <a:lnTo>
                    <a:pt x="0" y="42862"/>
                  </a:lnTo>
                  <a:lnTo>
                    <a:pt x="523875" y="42862"/>
                  </a:lnTo>
                  <a:lnTo>
                    <a:pt x="523875" y="76200"/>
                  </a:lnTo>
                  <a:lnTo>
                    <a:pt x="590550" y="42862"/>
                  </a:lnTo>
                  <a:lnTo>
                    <a:pt x="600075" y="38100"/>
                  </a:lnTo>
                  <a:close/>
                </a:path>
                <a:path w="657225" h="2028825">
                  <a:moveTo>
                    <a:pt x="657225" y="1985962"/>
                  </a:moveTo>
                  <a:lnTo>
                    <a:pt x="76200" y="1985962"/>
                  </a:lnTo>
                  <a:lnTo>
                    <a:pt x="76200" y="1952625"/>
                  </a:lnTo>
                  <a:lnTo>
                    <a:pt x="0" y="1990725"/>
                  </a:lnTo>
                  <a:lnTo>
                    <a:pt x="76200" y="2028825"/>
                  </a:lnTo>
                  <a:lnTo>
                    <a:pt x="76200" y="1995487"/>
                  </a:lnTo>
                  <a:lnTo>
                    <a:pt x="657225" y="1995487"/>
                  </a:lnTo>
                  <a:lnTo>
                    <a:pt x="657225" y="1985962"/>
                  </a:lnTo>
                  <a:close/>
                </a:path>
                <a:path w="657225" h="2028825">
                  <a:moveTo>
                    <a:pt x="657225" y="1338262"/>
                  </a:moveTo>
                  <a:lnTo>
                    <a:pt x="76200" y="1338262"/>
                  </a:lnTo>
                  <a:lnTo>
                    <a:pt x="76200" y="1304925"/>
                  </a:lnTo>
                  <a:lnTo>
                    <a:pt x="0" y="1343025"/>
                  </a:lnTo>
                  <a:lnTo>
                    <a:pt x="76200" y="1381125"/>
                  </a:lnTo>
                  <a:lnTo>
                    <a:pt x="76200" y="1347787"/>
                  </a:lnTo>
                  <a:lnTo>
                    <a:pt x="657225" y="1347787"/>
                  </a:lnTo>
                  <a:lnTo>
                    <a:pt x="657225" y="1338262"/>
                  </a:lnTo>
                  <a:close/>
                </a:path>
                <a:path w="657225" h="2028825">
                  <a:moveTo>
                    <a:pt x="657225" y="733425"/>
                  </a:moveTo>
                  <a:lnTo>
                    <a:pt x="647700" y="728662"/>
                  </a:lnTo>
                  <a:lnTo>
                    <a:pt x="581025" y="695325"/>
                  </a:lnTo>
                  <a:lnTo>
                    <a:pt x="581025" y="728662"/>
                  </a:lnTo>
                  <a:lnTo>
                    <a:pt x="0" y="728662"/>
                  </a:lnTo>
                  <a:lnTo>
                    <a:pt x="0" y="738187"/>
                  </a:lnTo>
                  <a:lnTo>
                    <a:pt x="581025" y="738187"/>
                  </a:lnTo>
                  <a:lnTo>
                    <a:pt x="581025" y="771525"/>
                  </a:lnTo>
                  <a:lnTo>
                    <a:pt x="647700" y="738187"/>
                  </a:lnTo>
                  <a:lnTo>
                    <a:pt x="657225" y="73342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774443" y="2686568"/>
              <a:ext cx="304800" cy="0"/>
            </a:xfrm>
            <a:custGeom>
              <a:avLst/>
              <a:gdLst/>
              <a:ahLst/>
              <a:cxnLst/>
              <a:rect l="l" t="t" r="r" b="b"/>
              <a:pathLst>
                <a:path w="304800">
                  <a:moveTo>
                    <a:pt x="0" y="0"/>
                  </a:moveTo>
                  <a:lnTo>
                    <a:pt x="304800" y="1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717419" y="4210568"/>
              <a:ext cx="76200" cy="276225"/>
            </a:xfrm>
            <a:custGeom>
              <a:avLst/>
              <a:gdLst/>
              <a:ahLst/>
              <a:cxnLst/>
              <a:rect l="l" t="t" r="r" b="b"/>
              <a:pathLst>
                <a:path w="76200" h="276225">
                  <a:moveTo>
                    <a:pt x="33337" y="200025"/>
                  </a:moveTo>
                  <a:lnTo>
                    <a:pt x="0" y="200025"/>
                  </a:lnTo>
                  <a:lnTo>
                    <a:pt x="38100" y="276225"/>
                  </a:lnTo>
                  <a:lnTo>
                    <a:pt x="69850" y="212725"/>
                  </a:lnTo>
                  <a:lnTo>
                    <a:pt x="33337" y="212725"/>
                  </a:lnTo>
                  <a:lnTo>
                    <a:pt x="33337" y="200025"/>
                  </a:lnTo>
                  <a:close/>
                </a:path>
                <a:path w="76200" h="276225">
                  <a:moveTo>
                    <a:pt x="42861" y="0"/>
                  </a:moveTo>
                  <a:lnTo>
                    <a:pt x="33336" y="0"/>
                  </a:lnTo>
                  <a:lnTo>
                    <a:pt x="33337" y="212725"/>
                  </a:lnTo>
                  <a:lnTo>
                    <a:pt x="42862" y="212725"/>
                  </a:lnTo>
                  <a:lnTo>
                    <a:pt x="42861" y="0"/>
                  </a:lnTo>
                  <a:close/>
                </a:path>
                <a:path w="76200" h="276225">
                  <a:moveTo>
                    <a:pt x="76200" y="200025"/>
                  </a:moveTo>
                  <a:lnTo>
                    <a:pt x="42862" y="200025"/>
                  </a:lnTo>
                  <a:lnTo>
                    <a:pt x="42862" y="212725"/>
                  </a:lnTo>
                  <a:lnTo>
                    <a:pt x="69850" y="212725"/>
                  </a:lnTo>
                  <a:lnTo>
                    <a:pt x="76200" y="20002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3" name="object 33"/>
          <p:cNvGrpSpPr/>
          <p:nvPr/>
        </p:nvGrpSpPr>
        <p:grpSpPr>
          <a:xfrm>
            <a:off x="3473093" y="6771369"/>
            <a:ext cx="1367155" cy="826135"/>
            <a:chOff x="3473093" y="6771369"/>
            <a:chExt cx="1367155" cy="826135"/>
          </a:xfrm>
        </p:grpSpPr>
        <p:sp>
          <p:nvSpPr>
            <p:cNvPr id="34" name="object 34"/>
            <p:cNvSpPr/>
            <p:nvPr/>
          </p:nvSpPr>
          <p:spPr>
            <a:xfrm>
              <a:off x="3477855" y="7271923"/>
              <a:ext cx="1357630" cy="320675"/>
            </a:xfrm>
            <a:custGeom>
              <a:avLst/>
              <a:gdLst/>
              <a:ahLst/>
              <a:cxnLst/>
              <a:rect l="l" t="t" r="r" b="b"/>
              <a:pathLst>
                <a:path w="1357629" h="320675">
                  <a:moveTo>
                    <a:pt x="0" y="160099"/>
                  </a:moveTo>
                  <a:lnTo>
                    <a:pt x="34603" y="109495"/>
                  </a:lnTo>
                  <a:lnTo>
                    <a:pt x="92670" y="79294"/>
                  </a:lnTo>
                  <a:lnTo>
                    <a:pt x="130960" y="65546"/>
                  </a:lnTo>
                  <a:lnTo>
                    <a:pt x="174870" y="52831"/>
                  </a:lnTo>
                  <a:lnTo>
                    <a:pt x="223985" y="41246"/>
                  </a:lnTo>
                  <a:lnTo>
                    <a:pt x="277892" y="30889"/>
                  </a:lnTo>
                  <a:lnTo>
                    <a:pt x="336175" y="21858"/>
                  </a:lnTo>
                  <a:lnTo>
                    <a:pt x="398422" y="14249"/>
                  </a:lnTo>
                  <a:lnTo>
                    <a:pt x="464217" y="8161"/>
                  </a:lnTo>
                  <a:lnTo>
                    <a:pt x="533148" y="3692"/>
                  </a:lnTo>
                  <a:lnTo>
                    <a:pt x="604799" y="939"/>
                  </a:lnTo>
                  <a:lnTo>
                    <a:pt x="678758" y="0"/>
                  </a:lnTo>
                  <a:lnTo>
                    <a:pt x="752716" y="939"/>
                  </a:lnTo>
                  <a:lnTo>
                    <a:pt x="824367" y="3692"/>
                  </a:lnTo>
                  <a:lnTo>
                    <a:pt x="893298" y="8161"/>
                  </a:lnTo>
                  <a:lnTo>
                    <a:pt x="959093" y="14249"/>
                  </a:lnTo>
                  <a:lnTo>
                    <a:pt x="1021340" y="21858"/>
                  </a:lnTo>
                  <a:lnTo>
                    <a:pt x="1079623" y="30889"/>
                  </a:lnTo>
                  <a:lnTo>
                    <a:pt x="1133530" y="41246"/>
                  </a:lnTo>
                  <a:lnTo>
                    <a:pt x="1182645" y="52831"/>
                  </a:lnTo>
                  <a:lnTo>
                    <a:pt x="1226555" y="65546"/>
                  </a:lnTo>
                  <a:lnTo>
                    <a:pt x="1264845" y="79294"/>
                  </a:lnTo>
                  <a:lnTo>
                    <a:pt x="1322912" y="109495"/>
                  </a:lnTo>
                  <a:lnTo>
                    <a:pt x="1353533" y="142654"/>
                  </a:lnTo>
                  <a:lnTo>
                    <a:pt x="1357516" y="160099"/>
                  </a:lnTo>
                  <a:lnTo>
                    <a:pt x="1353533" y="177544"/>
                  </a:lnTo>
                  <a:lnTo>
                    <a:pt x="1322912" y="210703"/>
                  </a:lnTo>
                  <a:lnTo>
                    <a:pt x="1264845" y="240904"/>
                  </a:lnTo>
                  <a:lnTo>
                    <a:pt x="1226555" y="254652"/>
                  </a:lnTo>
                  <a:lnTo>
                    <a:pt x="1182645" y="267367"/>
                  </a:lnTo>
                  <a:lnTo>
                    <a:pt x="1133530" y="278952"/>
                  </a:lnTo>
                  <a:lnTo>
                    <a:pt x="1079623" y="289309"/>
                  </a:lnTo>
                  <a:lnTo>
                    <a:pt x="1021340" y="298340"/>
                  </a:lnTo>
                  <a:lnTo>
                    <a:pt x="959093" y="305949"/>
                  </a:lnTo>
                  <a:lnTo>
                    <a:pt x="893298" y="312037"/>
                  </a:lnTo>
                  <a:lnTo>
                    <a:pt x="824367" y="316506"/>
                  </a:lnTo>
                  <a:lnTo>
                    <a:pt x="752716" y="319259"/>
                  </a:lnTo>
                  <a:lnTo>
                    <a:pt x="678758" y="320199"/>
                  </a:lnTo>
                  <a:lnTo>
                    <a:pt x="604799" y="319259"/>
                  </a:lnTo>
                  <a:lnTo>
                    <a:pt x="533148" y="316506"/>
                  </a:lnTo>
                  <a:lnTo>
                    <a:pt x="464217" y="312037"/>
                  </a:lnTo>
                  <a:lnTo>
                    <a:pt x="398422" y="305949"/>
                  </a:lnTo>
                  <a:lnTo>
                    <a:pt x="336175" y="298340"/>
                  </a:lnTo>
                  <a:lnTo>
                    <a:pt x="277892" y="289309"/>
                  </a:lnTo>
                  <a:lnTo>
                    <a:pt x="223985" y="278952"/>
                  </a:lnTo>
                  <a:lnTo>
                    <a:pt x="174870" y="267367"/>
                  </a:lnTo>
                  <a:lnTo>
                    <a:pt x="130960" y="254652"/>
                  </a:lnTo>
                  <a:lnTo>
                    <a:pt x="92670" y="240904"/>
                  </a:lnTo>
                  <a:lnTo>
                    <a:pt x="34603" y="210703"/>
                  </a:lnTo>
                  <a:lnTo>
                    <a:pt x="3982" y="177544"/>
                  </a:lnTo>
                  <a:lnTo>
                    <a:pt x="0" y="16009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572291" y="6776132"/>
              <a:ext cx="1169035" cy="320675"/>
            </a:xfrm>
            <a:custGeom>
              <a:avLst/>
              <a:gdLst/>
              <a:ahLst/>
              <a:cxnLst/>
              <a:rect l="l" t="t" r="r" b="b"/>
              <a:pathLst>
                <a:path w="1169035" h="320675">
                  <a:moveTo>
                    <a:pt x="0" y="160099"/>
                  </a:moveTo>
                  <a:lnTo>
                    <a:pt x="17845" y="120678"/>
                  </a:lnTo>
                  <a:lnTo>
                    <a:pt x="68462" y="84835"/>
                  </a:lnTo>
                  <a:lnTo>
                    <a:pt x="104691" y="68631"/>
                  </a:lnTo>
                  <a:lnTo>
                    <a:pt x="147469" y="53771"/>
                  </a:lnTo>
                  <a:lnTo>
                    <a:pt x="196250" y="40405"/>
                  </a:lnTo>
                  <a:lnTo>
                    <a:pt x="250486" y="28684"/>
                  </a:lnTo>
                  <a:lnTo>
                    <a:pt x="309629" y="18758"/>
                  </a:lnTo>
                  <a:lnTo>
                    <a:pt x="373131" y="10776"/>
                  </a:lnTo>
                  <a:lnTo>
                    <a:pt x="440446" y="4889"/>
                  </a:lnTo>
                  <a:lnTo>
                    <a:pt x="511025" y="1247"/>
                  </a:lnTo>
                  <a:lnTo>
                    <a:pt x="584322" y="0"/>
                  </a:lnTo>
                  <a:lnTo>
                    <a:pt x="657618" y="1247"/>
                  </a:lnTo>
                  <a:lnTo>
                    <a:pt x="728197" y="4889"/>
                  </a:lnTo>
                  <a:lnTo>
                    <a:pt x="795512" y="10776"/>
                  </a:lnTo>
                  <a:lnTo>
                    <a:pt x="859014" y="18758"/>
                  </a:lnTo>
                  <a:lnTo>
                    <a:pt x="918157" y="28684"/>
                  </a:lnTo>
                  <a:lnTo>
                    <a:pt x="972393" y="40405"/>
                  </a:lnTo>
                  <a:lnTo>
                    <a:pt x="1021174" y="53771"/>
                  </a:lnTo>
                  <a:lnTo>
                    <a:pt x="1063952" y="68631"/>
                  </a:lnTo>
                  <a:lnTo>
                    <a:pt x="1100181" y="84835"/>
                  </a:lnTo>
                  <a:lnTo>
                    <a:pt x="1150798" y="120678"/>
                  </a:lnTo>
                  <a:lnTo>
                    <a:pt x="1168644" y="160099"/>
                  </a:lnTo>
                  <a:lnTo>
                    <a:pt x="1164091" y="180182"/>
                  </a:lnTo>
                  <a:lnTo>
                    <a:pt x="1129312" y="217963"/>
                  </a:lnTo>
                  <a:lnTo>
                    <a:pt x="1063952" y="251567"/>
                  </a:lnTo>
                  <a:lnTo>
                    <a:pt x="1021174" y="266427"/>
                  </a:lnTo>
                  <a:lnTo>
                    <a:pt x="972393" y="279793"/>
                  </a:lnTo>
                  <a:lnTo>
                    <a:pt x="918157" y="291514"/>
                  </a:lnTo>
                  <a:lnTo>
                    <a:pt x="859014" y="301440"/>
                  </a:lnTo>
                  <a:lnTo>
                    <a:pt x="795512" y="309422"/>
                  </a:lnTo>
                  <a:lnTo>
                    <a:pt x="728197" y="315309"/>
                  </a:lnTo>
                  <a:lnTo>
                    <a:pt x="657618" y="318951"/>
                  </a:lnTo>
                  <a:lnTo>
                    <a:pt x="584322" y="320199"/>
                  </a:lnTo>
                  <a:lnTo>
                    <a:pt x="511025" y="318951"/>
                  </a:lnTo>
                  <a:lnTo>
                    <a:pt x="440446" y="315309"/>
                  </a:lnTo>
                  <a:lnTo>
                    <a:pt x="373131" y="309422"/>
                  </a:lnTo>
                  <a:lnTo>
                    <a:pt x="309629" y="301440"/>
                  </a:lnTo>
                  <a:lnTo>
                    <a:pt x="250486" y="291514"/>
                  </a:lnTo>
                  <a:lnTo>
                    <a:pt x="196250" y="279793"/>
                  </a:lnTo>
                  <a:lnTo>
                    <a:pt x="147469" y="266427"/>
                  </a:lnTo>
                  <a:lnTo>
                    <a:pt x="104691" y="251567"/>
                  </a:lnTo>
                  <a:lnTo>
                    <a:pt x="68462" y="235363"/>
                  </a:lnTo>
                  <a:lnTo>
                    <a:pt x="17845" y="199520"/>
                  </a:lnTo>
                  <a:lnTo>
                    <a:pt x="0" y="16009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1431933" y="5796668"/>
            <a:ext cx="4152900" cy="1757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38555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Gambar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4.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4</a:t>
            </a:r>
            <a:r>
              <a:rPr sz="1200" dirty="0">
                <a:latin typeface="Times New Roman"/>
                <a:cs typeface="Times New Roman"/>
              </a:rPr>
              <a:t>: </a:t>
            </a:r>
            <a:r>
              <a:rPr sz="1200" spc="-5" dirty="0">
                <a:latin typeface="Times New Roman"/>
                <a:cs typeface="Times New Roman"/>
              </a:rPr>
              <a:t>Proses Pengembanga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Baru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KERANGKA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KERJA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JASA</a:t>
            </a:r>
            <a:endParaRPr sz="1200">
              <a:latin typeface="Times New Roman"/>
              <a:cs typeface="Times New Roman"/>
            </a:endParaRPr>
          </a:p>
          <a:p>
            <a:pPr marL="2407285" marR="1102995" indent="78740">
              <a:lnSpc>
                <a:spcPct val="271700"/>
              </a:lnSpc>
              <a:spcBef>
                <a:spcPts val="240"/>
              </a:spcBef>
            </a:pPr>
            <a:r>
              <a:rPr sz="1200" spc="-5" dirty="0">
                <a:latin typeface="Times New Roman"/>
                <a:cs typeface="Times New Roman"/>
              </a:rPr>
              <a:t>Strategi </a:t>
            </a:r>
            <a:r>
              <a:rPr sz="1200" dirty="0">
                <a:latin typeface="Times New Roman"/>
                <a:cs typeface="Times New Roman"/>
              </a:rPr>
              <a:t> 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ngg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2014099" y="7736728"/>
            <a:ext cx="1263650" cy="320675"/>
          </a:xfrm>
          <a:custGeom>
            <a:avLst/>
            <a:gdLst/>
            <a:ahLst/>
            <a:cxnLst/>
            <a:rect l="l" t="t" r="r" b="b"/>
            <a:pathLst>
              <a:path w="1263650" h="320675">
                <a:moveTo>
                  <a:pt x="0" y="160099"/>
                </a:moveTo>
                <a:lnTo>
                  <a:pt x="16679" y="123390"/>
                </a:lnTo>
                <a:lnTo>
                  <a:pt x="64190" y="89691"/>
                </a:lnTo>
                <a:lnTo>
                  <a:pt x="138742" y="59965"/>
                </a:lnTo>
                <a:lnTo>
                  <a:pt x="184973" y="46892"/>
                </a:lnTo>
                <a:lnTo>
                  <a:pt x="236543" y="35172"/>
                </a:lnTo>
                <a:lnTo>
                  <a:pt x="292978" y="24925"/>
                </a:lnTo>
                <a:lnTo>
                  <a:pt x="353804" y="16272"/>
                </a:lnTo>
                <a:lnTo>
                  <a:pt x="418547" y="9333"/>
                </a:lnTo>
                <a:lnTo>
                  <a:pt x="486733" y="4228"/>
                </a:lnTo>
                <a:lnTo>
                  <a:pt x="557889" y="1077"/>
                </a:lnTo>
                <a:lnTo>
                  <a:pt x="631540" y="0"/>
                </a:lnTo>
                <a:lnTo>
                  <a:pt x="705190" y="1077"/>
                </a:lnTo>
                <a:lnTo>
                  <a:pt x="776346" y="4228"/>
                </a:lnTo>
                <a:lnTo>
                  <a:pt x="844532" y="9333"/>
                </a:lnTo>
                <a:lnTo>
                  <a:pt x="909275" y="16272"/>
                </a:lnTo>
                <a:lnTo>
                  <a:pt x="970101" y="24925"/>
                </a:lnTo>
                <a:lnTo>
                  <a:pt x="1026536" y="35172"/>
                </a:lnTo>
                <a:lnTo>
                  <a:pt x="1078106" y="46892"/>
                </a:lnTo>
                <a:lnTo>
                  <a:pt x="1124337" y="59965"/>
                </a:lnTo>
                <a:lnTo>
                  <a:pt x="1164756" y="74272"/>
                </a:lnTo>
                <a:lnTo>
                  <a:pt x="1226262" y="106104"/>
                </a:lnTo>
                <a:lnTo>
                  <a:pt x="1258831" y="141428"/>
                </a:lnTo>
                <a:lnTo>
                  <a:pt x="1263080" y="160099"/>
                </a:lnTo>
                <a:lnTo>
                  <a:pt x="1258831" y="178770"/>
                </a:lnTo>
                <a:lnTo>
                  <a:pt x="1226262" y="214094"/>
                </a:lnTo>
                <a:lnTo>
                  <a:pt x="1164756" y="245926"/>
                </a:lnTo>
                <a:lnTo>
                  <a:pt x="1124337" y="260233"/>
                </a:lnTo>
                <a:lnTo>
                  <a:pt x="1078106" y="273306"/>
                </a:lnTo>
                <a:lnTo>
                  <a:pt x="1026536" y="285026"/>
                </a:lnTo>
                <a:lnTo>
                  <a:pt x="970101" y="295273"/>
                </a:lnTo>
                <a:lnTo>
                  <a:pt x="909275" y="303926"/>
                </a:lnTo>
                <a:lnTo>
                  <a:pt x="844532" y="310865"/>
                </a:lnTo>
                <a:lnTo>
                  <a:pt x="776346" y="315970"/>
                </a:lnTo>
                <a:lnTo>
                  <a:pt x="705190" y="319121"/>
                </a:lnTo>
                <a:lnTo>
                  <a:pt x="631540" y="320199"/>
                </a:lnTo>
                <a:lnTo>
                  <a:pt x="557889" y="319121"/>
                </a:lnTo>
                <a:lnTo>
                  <a:pt x="486733" y="315970"/>
                </a:lnTo>
                <a:lnTo>
                  <a:pt x="418547" y="310865"/>
                </a:lnTo>
                <a:lnTo>
                  <a:pt x="353804" y="303926"/>
                </a:lnTo>
                <a:lnTo>
                  <a:pt x="292978" y="295273"/>
                </a:lnTo>
                <a:lnTo>
                  <a:pt x="236543" y="285026"/>
                </a:lnTo>
                <a:lnTo>
                  <a:pt x="184973" y="273306"/>
                </a:lnTo>
                <a:lnTo>
                  <a:pt x="138742" y="260233"/>
                </a:lnTo>
                <a:lnTo>
                  <a:pt x="98323" y="245926"/>
                </a:lnTo>
                <a:lnTo>
                  <a:pt x="36817" y="214094"/>
                </a:lnTo>
                <a:lnTo>
                  <a:pt x="4248" y="178770"/>
                </a:lnTo>
                <a:lnTo>
                  <a:pt x="0" y="160099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2425072" y="7808348"/>
            <a:ext cx="4400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Si</a:t>
            </a:r>
            <a:r>
              <a:rPr sz="1200" spc="-15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m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4835371" y="7736728"/>
            <a:ext cx="1322705" cy="320675"/>
          </a:xfrm>
          <a:custGeom>
            <a:avLst/>
            <a:gdLst/>
            <a:ahLst/>
            <a:cxnLst/>
            <a:rect l="l" t="t" r="r" b="b"/>
            <a:pathLst>
              <a:path w="1322704" h="320675">
                <a:moveTo>
                  <a:pt x="0" y="160099"/>
                </a:moveTo>
                <a:lnTo>
                  <a:pt x="33700" y="109495"/>
                </a:lnTo>
                <a:lnTo>
                  <a:pt x="90252" y="79294"/>
                </a:lnTo>
                <a:lnTo>
                  <a:pt x="127544" y="65546"/>
                </a:lnTo>
                <a:lnTo>
                  <a:pt x="170309" y="52831"/>
                </a:lnTo>
                <a:lnTo>
                  <a:pt x="218142" y="41246"/>
                </a:lnTo>
                <a:lnTo>
                  <a:pt x="270643" y="30889"/>
                </a:lnTo>
                <a:lnTo>
                  <a:pt x="327406" y="21858"/>
                </a:lnTo>
                <a:lnTo>
                  <a:pt x="388028" y="14249"/>
                </a:lnTo>
                <a:lnTo>
                  <a:pt x="452108" y="8161"/>
                </a:lnTo>
                <a:lnTo>
                  <a:pt x="519240" y="3692"/>
                </a:lnTo>
                <a:lnTo>
                  <a:pt x="589022" y="939"/>
                </a:lnTo>
                <a:lnTo>
                  <a:pt x="661051" y="0"/>
                </a:lnTo>
                <a:lnTo>
                  <a:pt x="733080" y="939"/>
                </a:lnTo>
                <a:lnTo>
                  <a:pt x="802862" y="3692"/>
                </a:lnTo>
                <a:lnTo>
                  <a:pt x="869994" y="8161"/>
                </a:lnTo>
                <a:lnTo>
                  <a:pt x="934074" y="14249"/>
                </a:lnTo>
                <a:lnTo>
                  <a:pt x="994696" y="21858"/>
                </a:lnTo>
                <a:lnTo>
                  <a:pt x="1051459" y="30889"/>
                </a:lnTo>
                <a:lnTo>
                  <a:pt x="1103960" y="41246"/>
                </a:lnTo>
                <a:lnTo>
                  <a:pt x="1151793" y="52831"/>
                </a:lnTo>
                <a:lnTo>
                  <a:pt x="1194558" y="65546"/>
                </a:lnTo>
                <a:lnTo>
                  <a:pt x="1231850" y="79294"/>
                </a:lnTo>
                <a:lnTo>
                  <a:pt x="1288402" y="109495"/>
                </a:lnTo>
                <a:lnTo>
                  <a:pt x="1318224" y="142654"/>
                </a:lnTo>
                <a:lnTo>
                  <a:pt x="1322103" y="160099"/>
                </a:lnTo>
                <a:lnTo>
                  <a:pt x="1318224" y="177544"/>
                </a:lnTo>
                <a:lnTo>
                  <a:pt x="1288402" y="210703"/>
                </a:lnTo>
                <a:lnTo>
                  <a:pt x="1231850" y="240904"/>
                </a:lnTo>
                <a:lnTo>
                  <a:pt x="1194558" y="254652"/>
                </a:lnTo>
                <a:lnTo>
                  <a:pt x="1151793" y="267367"/>
                </a:lnTo>
                <a:lnTo>
                  <a:pt x="1103960" y="278952"/>
                </a:lnTo>
                <a:lnTo>
                  <a:pt x="1051459" y="289309"/>
                </a:lnTo>
                <a:lnTo>
                  <a:pt x="994696" y="298340"/>
                </a:lnTo>
                <a:lnTo>
                  <a:pt x="934074" y="305949"/>
                </a:lnTo>
                <a:lnTo>
                  <a:pt x="869994" y="312037"/>
                </a:lnTo>
                <a:lnTo>
                  <a:pt x="802862" y="316506"/>
                </a:lnTo>
                <a:lnTo>
                  <a:pt x="733080" y="319259"/>
                </a:lnTo>
                <a:lnTo>
                  <a:pt x="661051" y="320199"/>
                </a:lnTo>
                <a:lnTo>
                  <a:pt x="589022" y="319259"/>
                </a:lnTo>
                <a:lnTo>
                  <a:pt x="519240" y="316506"/>
                </a:lnTo>
                <a:lnTo>
                  <a:pt x="452108" y="312037"/>
                </a:lnTo>
                <a:lnTo>
                  <a:pt x="388028" y="305949"/>
                </a:lnTo>
                <a:lnTo>
                  <a:pt x="327406" y="298340"/>
                </a:lnTo>
                <a:lnTo>
                  <a:pt x="270643" y="289309"/>
                </a:lnTo>
                <a:lnTo>
                  <a:pt x="218142" y="278952"/>
                </a:lnTo>
                <a:lnTo>
                  <a:pt x="170309" y="267367"/>
                </a:lnTo>
                <a:lnTo>
                  <a:pt x="127544" y="254652"/>
                </a:lnTo>
                <a:lnTo>
                  <a:pt x="90252" y="240904"/>
                </a:lnTo>
                <a:lnTo>
                  <a:pt x="33700" y="210703"/>
                </a:lnTo>
                <a:lnTo>
                  <a:pt x="3878" y="177544"/>
                </a:lnTo>
                <a:lnTo>
                  <a:pt x="0" y="160099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5223136" y="7808348"/>
            <a:ext cx="5473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nu</a:t>
            </a:r>
            <a:r>
              <a:rPr sz="1200" spc="-15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ia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2423280" y="6977949"/>
            <a:ext cx="3279140" cy="949960"/>
            <a:chOff x="2423280" y="6977949"/>
            <a:chExt cx="3279140" cy="949960"/>
          </a:xfrm>
        </p:grpSpPr>
        <p:sp>
          <p:nvSpPr>
            <p:cNvPr id="42" name="object 42"/>
            <p:cNvSpPr/>
            <p:nvPr/>
          </p:nvSpPr>
          <p:spPr>
            <a:xfrm>
              <a:off x="4150711" y="7096331"/>
              <a:ext cx="0" cy="175895"/>
            </a:xfrm>
            <a:custGeom>
              <a:avLst/>
              <a:gdLst/>
              <a:ahLst/>
              <a:cxnLst/>
              <a:rect l="l" t="t" r="r" b="b"/>
              <a:pathLst>
                <a:path h="175895">
                  <a:moveTo>
                    <a:pt x="0" y="0"/>
                  </a:moveTo>
                  <a:lnTo>
                    <a:pt x="1" y="175593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2782178" y="7524983"/>
              <a:ext cx="849630" cy="212090"/>
            </a:xfrm>
            <a:custGeom>
              <a:avLst/>
              <a:gdLst/>
              <a:ahLst/>
              <a:cxnLst/>
              <a:rect l="l" t="t" r="r" b="b"/>
              <a:pathLst>
                <a:path w="849629" h="212090">
                  <a:moveTo>
                    <a:pt x="849136" y="0"/>
                  </a:moveTo>
                  <a:lnTo>
                    <a:pt x="0" y="211744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4670109" y="7550805"/>
              <a:ext cx="791210" cy="186055"/>
            </a:xfrm>
            <a:custGeom>
              <a:avLst/>
              <a:gdLst/>
              <a:ahLst/>
              <a:cxnLst/>
              <a:rect l="l" t="t" r="r" b="b"/>
              <a:pathLst>
                <a:path w="791210" h="186054">
                  <a:moveTo>
                    <a:pt x="0" y="0"/>
                  </a:moveTo>
                  <a:lnTo>
                    <a:pt x="790901" y="185922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3277179" y="7922650"/>
              <a:ext cx="1558290" cy="635"/>
            </a:xfrm>
            <a:custGeom>
              <a:avLst/>
              <a:gdLst/>
              <a:ahLst/>
              <a:cxnLst/>
              <a:rect l="l" t="t" r="r" b="b"/>
              <a:pathLst>
                <a:path w="1558289" h="634">
                  <a:moveTo>
                    <a:pt x="1558192" y="0"/>
                  </a:moveTo>
                  <a:lnTo>
                    <a:pt x="0" y="344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2428043" y="6982711"/>
              <a:ext cx="1144270" cy="754380"/>
            </a:xfrm>
            <a:custGeom>
              <a:avLst/>
              <a:gdLst/>
              <a:ahLst/>
              <a:cxnLst/>
              <a:rect l="l" t="t" r="r" b="b"/>
              <a:pathLst>
                <a:path w="1144270" h="754379">
                  <a:moveTo>
                    <a:pt x="1144248" y="0"/>
                  </a:moveTo>
                  <a:lnTo>
                    <a:pt x="0" y="754016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4670109" y="7039521"/>
              <a:ext cx="1027430" cy="697230"/>
            </a:xfrm>
            <a:custGeom>
              <a:avLst/>
              <a:gdLst/>
              <a:ahLst/>
              <a:cxnLst/>
              <a:rect l="l" t="t" r="r" b="b"/>
              <a:pathLst>
                <a:path w="1027429" h="697229">
                  <a:moveTo>
                    <a:pt x="0" y="0"/>
                  </a:moveTo>
                  <a:lnTo>
                    <a:pt x="1026990" y="697207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45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554863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457200" algn="just">
              <a:lnSpc>
                <a:spcPct val="144200"/>
              </a:lnSpc>
              <a:spcBef>
                <a:spcPts val="110"/>
              </a:spcBef>
            </a:pPr>
            <a:r>
              <a:rPr sz="1200" spc="-5" dirty="0">
                <a:latin typeface="Times New Roman"/>
                <a:cs typeface="Times New Roman"/>
              </a:rPr>
              <a:t>Kerangka kerja tersebut mengasumsikan terdapat empat elemen yang harus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pertimbangkanm dalam memprosukdi jasa yaitu pelanggan, manusia, strategi, 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sistem.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200" b="1" spc="-5" dirty="0">
                <a:latin typeface="Times New Roman"/>
                <a:cs typeface="Times New Roman"/>
              </a:rPr>
              <a:t>MATRIKS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JASA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Pelayanan dapat diklasifikasikan </a:t>
            </a:r>
            <a:r>
              <a:rPr sz="1200" dirty="0">
                <a:latin typeface="Times New Roman"/>
                <a:cs typeface="Times New Roman"/>
              </a:rPr>
              <a:t>ke </a:t>
            </a:r>
            <a:r>
              <a:rPr sz="1200" spc="-5" dirty="0">
                <a:latin typeface="Times New Roman"/>
                <a:cs typeface="Times New Roman"/>
              </a:rPr>
              <a:t>dalam </a:t>
            </a:r>
            <a:r>
              <a:rPr sz="1200" dirty="0">
                <a:latin typeface="Times New Roman"/>
                <a:cs typeface="Times New Roman"/>
              </a:rPr>
              <a:t>dua </a:t>
            </a:r>
            <a:r>
              <a:rPr sz="1200" spc="-5" dirty="0">
                <a:latin typeface="Times New Roman"/>
                <a:cs typeface="Times New Roman"/>
              </a:rPr>
              <a:t>dimensi, yaitu tingkat interaksi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kastemisasi dan tingkat intensitas tenaga kerja.Masing-masing dimensi tersebut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terbagi dalam klasifikasi </a:t>
            </a:r>
            <a:r>
              <a:rPr sz="1200" dirty="0">
                <a:latin typeface="Times New Roman"/>
                <a:cs typeface="Times New Roman"/>
              </a:rPr>
              <a:t>tinggi </a:t>
            </a:r>
            <a:r>
              <a:rPr sz="1200" spc="-5" dirty="0">
                <a:latin typeface="Times New Roman"/>
                <a:cs typeface="Times New Roman"/>
              </a:rPr>
              <a:t>dan rendah, sehingga menghasilkan empat kategori,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</a:t>
            </a:r>
            <a:r>
              <a:rPr sz="1200" dirty="0">
                <a:latin typeface="Times New Roman"/>
                <a:cs typeface="Times New Roman"/>
              </a:rPr>
              <a:t> industri</a:t>
            </a:r>
            <a:r>
              <a:rPr sz="1200" spc="-5" dirty="0">
                <a:latin typeface="Times New Roman"/>
                <a:cs typeface="Times New Roman"/>
              </a:rPr>
              <a:t> jasa,</a:t>
            </a:r>
            <a:r>
              <a:rPr sz="1200" dirty="0">
                <a:latin typeface="Times New Roman"/>
                <a:cs typeface="Times New Roman"/>
              </a:rPr>
              <a:t> toko </a:t>
            </a:r>
            <a:r>
              <a:rPr sz="1200" spc="-5" dirty="0">
                <a:latin typeface="Times New Roman"/>
                <a:cs typeface="Times New Roman"/>
              </a:rPr>
              <a:t>jasa,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jasa</a:t>
            </a:r>
            <a:r>
              <a:rPr sz="1200" spc="-5" dirty="0">
                <a:latin typeface="Times New Roman"/>
                <a:cs typeface="Times New Roman"/>
              </a:rPr>
              <a:t> massal,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professional.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700"/>
              </a:lnSpc>
              <a:spcBef>
                <a:spcPts val="15"/>
              </a:spcBef>
            </a:pP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pelayanan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dikelompokkan</a:t>
            </a:r>
            <a:r>
              <a:rPr sz="1200" dirty="0">
                <a:latin typeface="Times New Roman"/>
                <a:cs typeface="Times New Roman"/>
              </a:rPr>
              <a:t> ke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empat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kuadran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disebut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matriks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pelayanan.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matriks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pelayanan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diklasifikasikan </a:t>
            </a:r>
            <a:r>
              <a:rPr sz="1200" dirty="0">
                <a:latin typeface="Times New Roman"/>
                <a:cs typeface="Times New Roman"/>
              </a:rPr>
              <a:t>ke </a:t>
            </a:r>
            <a:r>
              <a:rPr sz="1200" spc="-5" dirty="0">
                <a:latin typeface="Times New Roman"/>
                <a:cs typeface="Times New Roman"/>
              </a:rPr>
              <a:t>dalam </a:t>
            </a:r>
            <a:r>
              <a:rPr sz="1200" dirty="0">
                <a:latin typeface="Times New Roman"/>
                <a:cs typeface="Times New Roman"/>
              </a:rPr>
              <a:t>dua </a:t>
            </a:r>
            <a:r>
              <a:rPr sz="1200" spc="-5" dirty="0">
                <a:latin typeface="Times New Roman"/>
                <a:cs typeface="Times New Roman"/>
              </a:rPr>
              <a:t>dimensi yang berpengaruh pada proses penyampaian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pelayanan. Dimensi vertikal mengukur tingkat intensitas karyawan yang didefinisikan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 rasio biaya tenaga kerja dengan biaya modal. Perusahaan penerbangan 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rumah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sakit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memperhatikan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investasi</a:t>
            </a:r>
            <a:r>
              <a:rPr sz="1200" dirty="0">
                <a:latin typeface="Times New Roman"/>
                <a:cs typeface="Times New Roman"/>
              </a:rPr>
              <a:t> di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peralatan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dibandingkan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karyawan,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sedang lembaga pendidikan termasuk yang lebih memperhatikan biaya karyawan yang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dirty="0">
                <a:latin typeface="Times New Roman"/>
                <a:cs typeface="Times New Roman"/>
              </a:rPr>
              <a:t> tinggi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dibanding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modal.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Dimensi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horizontal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mengukur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tingkat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interaksi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penyedia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Interaksi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rendah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antara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penyedia jasa dibutuhkan hila jasa atau pelayanan terstandarisasi. Keempat kuadran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dipaparkan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 Gambar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1200" b="1" dirty="0">
                <a:latin typeface="Times New Roman"/>
                <a:cs typeface="Times New Roman"/>
              </a:rPr>
              <a:t>Gambar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4.6</a:t>
            </a:r>
            <a:r>
              <a:rPr sz="1200" b="1" spc="29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: </a:t>
            </a:r>
            <a:r>
              <a:rPr sz="1200" b="1" spc="-5" dirty="0">
                <a:latin typeface="Times New Roman"/>
                <a:cs typeface="Times New Roman"/>
              </a:rPr>
              <a:t>Matriks Model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Pelayanan </a:t>
            </a:r>
            <a:r>
              <a:rPr sz="1200" b="1" dirty="0">
                <a:latin typeface="Times New Roman"/>
                <a:cs typeface="Times New Roman"/>
              </a:rPr>
              <a:t>Jasa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46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444632" y="6604896"/>
          <a:ext cx="5257800" cy="22161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3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1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03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2880">
                <a:tc rowSpan="3"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Derajat Intensitas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Tenaga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Kerja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7785" marB="0" vert="vert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Rendah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Tinggi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032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785" marB="0" vert="vert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Rendah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Jasa</a:t>
                      </a:r>
                      <a:r>
                        <a:rPr sz="12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Pabrik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7050" indent="-229235">
                        <a:lnSpc>
                          <a:spcPct val="100000"/>
                        </a:lnSpc>
                        <a:spcBef>
                          <a:spcPts val="45"/>
                        </a:spcBef>
                        <a:buFont typeface="Symbol"/>
                        <a:buChar char=""/>
                        <a:tabLst>
                          <a:tab pos="527050" algn="l"/>
                          <a:tab pos="5276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Penerbangan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7050" indent="-229235">
                        <a:lnSpc>
                          <a:spcPct val="100000"/>
                        </a:lnSpc>
                        <a:spcBef>
                          <a:spcPts val="25"/>
                        </a:spcBef>
                        <a:buFont typeface="Symbol"/>
                        <a:buChar char=""/>
                        <a:tabLst>
                          <a:tab pos="527050" algn="l"/>
                          <a:tab pos="5276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Pengiriman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dengan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truk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7050" indent="-229235">
                        <a:lnSpc>
                          <a:spcPct val="100000"/>
                        </a:lnSpc>
                        <a:spcBef>
                          <a:spcPts val="25"/>
                        </a:spcBef>
                        <a:buFont typeface="Symbol"/>
                        <a:buChar char=""/>
                        <a:tabLst>
                          <a:tab pos="527050" algn="l"/>
                          <a:tab pos="5276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Hotel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7050" marR="59690" indent="-228600">
                        <a:lnSpc>
                          <a:spcPts val="1370"/>
                        </a:lnSpc>
                        <a:spcBef>
                          <a:spcPts val="40"/>
                        </a:spcBef>
                        <a:buFont typeface="Symbol"/>
                        <a:buChar char=""/>
                        <a:tabLst>
                          <a:tab pos="527050" algn="l"/>
                          <a:tab pos="527685" algn="l"/>
                          <a:tab pos="1272540" algn="l"/>
                          <a:tab pos="2043430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	istir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	d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rekreasi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Jasa</a:t>
                      </a:r>
                      <a:r>
                        <a:rPr sz="12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Perusahaan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7050" indent="-229235">
                        <a:lnSpc>
                          <a:spcPct val="100000"/>
                        </a:lnSpc>
                        <a:spcBef>
                          <a:spcPts val="45"/>
                        </a:spcBef>
                        <a:buFont typeface="Symbol"/>
                        <a:buChar char=""/>
                        <a:tabLst>
                          <a:tab pos="527050" algn="l"/>
                          <a:tab pos="5276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Rumah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sakit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7050" indent="-229235">
                        <a:lnSpc>
                          <a:spcPct val="100000"/>
                        </a:lnSpc>
                        <a:spcBef>
                          <a:spcPts val="25"/>
                        </a:spcBef>
                        <a:buFont typeface="Symbol"/>
                        <a:buChar char=""/>
                        <a:tabLst>
                          <a:tab pos="527050" algn="l"/>
                          <a:tab pos="5276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Bengkel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7050" marR="61594" indent="-228600">
                        <a:lnSpc>
                          <a:spcPts val="1370"/>
                        </a:lnSpc>
                        <a:spcBef>
                          <a:spcPts val="130"/>
                        </a:spcBef>
                        <a:buFont typeface="Symbol"/>
                        <a:buChar char=""/>
                        <a:tabLst>
                          <a:tab pos="527050" algn="l"/>
                          <a:tab pos="5276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Jasa</a:t>
                      </a:r>
                      <a:r>
                        <a:rPr sz="12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Perbaikan</a:t>
                      </a:r>
                      <a:r>
                        <a:rPr sz="12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yang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lain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659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785" marB="0" vert="vert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Tinggi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Jasa</a:t>
                      </a:r>
                      <a:r>
                        <a:rPr sz="12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Massa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7050" indent="-229235">
                        <a:lnSpc>
                          <a:spcPct val="100000"/>
                        </a:lnSpc>
                        <a:spcBef>
                          <a:spcPts val="20"/>
                        </a:spcBef>
                        <a:buFont typeface="Symbol"/>
                        <a:buChar char=""/>
                        <a:tabLst>
                          <a:tab pos="527050" algn="l"/>
                          <a:tab pos="527685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Toko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eceran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7050" indent="-229235">
                        <a:lnSpc>
                          <a:spcPct val="100000"/>
                        </a:lnSpc>
                        <a:spcBef>
                          <a:spcPts val="25"/>
                        </a:spcBef>
                        <a:buFont typeface="Symbol"/>
                        <a:buChar char=""/>
                        <a:tabLst>
                          <a:tab pos="527050" algn="l"/>
                          <a:tab pos="527685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Grosir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7050" marR="59690" indent="-228600">
                        <a:lnSpc>
                          <a:spcPts val="1370"/>
                        </a:lnSpc>
                        <a:spcBef>
                          <a:spcPts val="130"/>
                        </a:spcBef>
                        <a:buFont typeface="Symbol"/>
                        <a:buChar char=""/>
                        <a:tabLst>
                          <a:tab pos="527050" algn="l"/>
                          <a:tab pos="527685" algn="l"/>
                          <a:tab pos="1055370" algn="l"/>
                          <a:tab pos="1591310" algn="l"/>
                          <a:tab pos="1967230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Asp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	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ece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	d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ri	b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nk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komersial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Jasa</a:t>
                      </a:r>
                      <a:r>
                        <a:rPr sz="12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Profesional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7050" indent="-229235">
                        <a:lnSpc>
                          <a:spcPct val="100000"/>
                        </a:lnSpc>
                        <a:spcBef>
                          <a:spcPts val="20"/>
                        </a:spcBef>
                        <a:buFont typeface="Symbol"/>
                        <a:buChar char=""/>
                        <a:tabLst>
                          <a:tab pos="527050" algn="l"/>
                          <a:tab pos="5276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Dokter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7050" indent="-229235">
                        <a:lnSpc>
                          <a:spcPct val="100000"/>
                        </a:lnSpc>
                        <a:spcBef>
                          <a:spcPts val="25"/>
                        </a:spcBef>
                        <a:buFont typeface="Symbol"/>
                        <a:buChar char=""/>
                        <a:tabLst>
                          <a:tab pos="527050" algn="l"/>
                          <a:tab pos="5276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Pengacara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7050" indent="-229235">
                        <a:lnSpc>
                          <a:spcPct val="100000"/>
                        </a:lnSpc>
                        <a:spcBef>
                          <a:spcPts val="25"/>
                        </a:spcBef>
                        <a:buFont typeface="Symbol"/>
                        <a:buChar char=""/>
                        <a:tabLst>
                          <a:tab pos="527050" algn="l"/>
                          <a:tab pos="5276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Akuntan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7050" indent="-229235">
                        <a:lnSpc>
                          <a:spcPts val="1390"/>
                        </a:lnSpc>
                        <a:spcBef>
                          <a:spcPts val="25"/>
                        </a:spcBef>
                        <a:buFont typeface="Symbol"/>
                        <a:buChar char=""/>
                        <a:tabLst>
                          <a:tab pos="527050" algn="l"/>
                          <a:tab pos="5276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Arsitek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1328300"/>
            <a:ext cx="5278755" cy="1784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LATIHAN</a:t>
            </a:r>
            <a:r>
              <a:rPr sz="1200" b="1" u="heavy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SOAL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buAutoNum type="arabi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Jelaskan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pengertian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jasa!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>
              <a:lnSpc>
                <a:spcPts val="2090"/>
              </a:lnSpc>
              <a:spcBef>
                <a:spcPts val="155"/>
              </a:spcBef>
              <a:buAutoNum type="arabi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Jelaskan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perbedaannya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manufaktur!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445"/>
              </a:spcBef>
              <a:buAutoNum type="arabi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Sebutkan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tahap-tahap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perencanaan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Jelaskan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Apakah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dimaksud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daur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hidup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Jelaskan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47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26337" y="3465461"/>
            <a:ext cx="5291455" cy="27940"/>
          </a:xfrm>
          <a:custGeom>
            <a:avLst/>
            <a:gdLst/>
            <a:ahLst/>
            <a:cxnLst/>
            <a:rect l="l" t="t" r="r" b="b"/>
            <a:pathLst>
              <a:path w="5291455" h="27939">
                <a:moveTo>
                  <a:pt x="5291328" y="18288"/>
                </a:moveTo>
                <a:lnTo>
                  <a:pt x="0" y="18288"/>
                </a:lnTo>
                <a:lnTo>
                  <a:pt x="0" y="27432"/>
                </a:lnTo>
                <a:lnTo>
                  <a:pt x="5291328" y="27432"/>
                </a:lnTo>
                <a:lnTo>
                  <a:pt x="5291328" y="18288"/>
                </a:lnTo>
                <a:close/>
              </a:path>
              <a:path w="5291455" h="27939">
                <a:moveTo>
                  <a:pt x="5291328" y="0"/>
                </a:moveTo>
                <a:lnTo>
                  <a:pt x="0" y="0"/>
                </a:lnTo>
                <a:lnTo>
                  <a:pt x="0" y="9144"/>
                </a:lnTo>
                <a:lnTo>
                  <a:pt x="5291328" y="9144"/>
                </a:lnTo>
                <a:lnTo>
                  <a:pt x="529132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431933" y="1063124"/>
            <a:ext cx="5278755" cy="787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6276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BAB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VI.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MANAJEMEN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KUALITAS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latin typeface="Times New Roman"/>
                <a:cs typeface="Times New Roman"/>
              </a:rPr>
              <a:t>TUJUAN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PEMBELAJARAN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0"/>
              </a:spcBef>
              <a:buAutoNum type="alphaL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Mendefiniskan kualitas dan </a:t>
            </a:r>
            <a:r>
              <a:rPr sz="1200" dirty="0">
                <a:latin typeface="Times New Roman"/>
                <a:cs typeface="Times New Roman"/>
              </a:rPr>
              <a:t>TQM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Menjelaskan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standard-standard</a:t>
            </a:r>
            <a:r>
              <a:rPr sz="1200" spc="3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kualitas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TQM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50"/>
              </a:spcBef>
              <a:buAutoNum type="alphaL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Menjelaskan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Six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Sigma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Menjelaskan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bagaimana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menerapkan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benchmarking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0"/>
              </a:spcBef>
              <a:buAutoNum type="alphaL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Menjelaskan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produk-produk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kualitasnnya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teruji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konsep-konsep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Taguchi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Menggunakan tujuan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perangkat</a:t>
            </a:r>
            <a:r>
              <a:rPr sz="1200" dirty="0">
                <a:latin typeface="Times New Roman"/>
                <a:cs typeface="Times New Roman"/>
              </a:rPr>
              <a:t> TQM.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AutoNum type="alphaLcPeriod"/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Times New Roman"/>
              <a:buAutoNum type="alphaLcPeriod"/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PENGERTIAN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KUALITAS</a:t>
            </a:r>
            <a:endParaRPr sz="1200">
              <a:latin typeface="Times New Roman"/>
              <a:cs typeface="Times New Roman"/>
            </a:endParaRPr>
          </a:p>
          <a:p>
            <a:pPr marL="12700" marR="5080" indent="460375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Kualitas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kondisi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dinamis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berhubungan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produk,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manusia,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lingkungan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memenuhi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melebihi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harapan.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b="1" spc="-5" dirty="0">
                <a:latin typeface="Times New Roman"/>
                <a:cs typeface="Times New Roman"/>
              </a:rPr>
              <a:t>DEFINISI TOTAL</a:t>
            </a:r>
            <a:r>
              <a:rPr sz="1200" b="1" dirty="0">
                <a:latin typeface="Times New Roman"/>
                <a:cs typeface="Times New Roman"/>
              </a:rPr>
              <a:t> QUALITY </a:t>
            </a:r>
            <a:r>
              <a:rPr sz="1200" b="1" spc="-5" dirty="0">
                <a:latin typeface="Times New Roman"/>
                <a:cs typeface="Times New Roman"/>
              </a:rPr>
              <a:t>MANAGEMENT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>
              <a:lnSpc>
                <a:spcPts val="2090"/>
              </a:lnSpc>
              <a:spcBef>
                <a:spcPts val="150"/>
              </a:spcBef>
              <a:tabLst>
                <a:tab pos="4649470" algn="l"/>
              </a:tabLst>
            </a:pPr>
            <a:r>
              <a:rPr sz="1200" spc="-5" dirty="0">
                <a:latin typeface="Times New Roman"/>
                <a:cs typeface="Times New Roman"/>
              </a:rPr>
              <a:t>Pengertian</a:t>
            </a:r>
            <a:r>
              <a:rPr sz="1200" spc="4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TQM</a:t>
            </a:r>
            <a:r>
              <a:rPr sz="1200" spc="4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4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dibedakan</a:t>
            </a:r>
            <a:r>
              <a:rPr sz="1200" spc="4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4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dua</a:t>
            </a:r>
            <a:r>
              <a:rPr sz="1200" spc="4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aspek,</a:t>
            </a:r>
            <a:r>
              <a:rPr sz="1200" spc="4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</a:t>
            </a:r>
            <a:r>
              <a:rPr sz="1200" spc="4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	APA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BAGAIMANA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1200" b="1" dirty="0">
                <a:latin typeface="Times New Roman"/>
                <a:cs typeface="Times New Roman"/>
              </a:rPr>
              <a:t>APA</a:t>
            </a:r>
            <a:r>
              <a:rPr sz="1200" b="1" spc="10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:</a:t>
            </a:r>
            <a:r>
              <a:rPr sz="1200" b="1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TQM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pendekatan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menjalankan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usaha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mencoba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memaksimumkan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daya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saing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melalui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perbaikan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terus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menerus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atas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produk, </a:t>
            </a:r>
            <a:r>
              <a:rPr sz="1200" spc="-5" dirty="0">
                <a:latin typeface="Times New Roman"/>
                <a:cs typeface="Times New Roman"/>
              </a:rPr>
              <a:t>jasa,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manusia,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lingkungannya.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43300"/>
              </a:lnSpc>
              <a:spcBef>
                <a:spcPts val="25"/>
              </a:spcBef>
            </a:pPr>
            <a:r>
              <a:rPr sz="1200" b="1" spc="-5" dirty="0">
                <a:latin typeface="Times New Roman"/>
                <a:cs typeface="Times New Roman"/>
              </a:rPr>
              <a:t>BAGAIMANA</a:t>
            </a:r>
            <a:r>
              <a:rPr sz="1200" spc="-5" dirty="0">
                <a:latin typeface="Times New Roman"/>
                <a:cs typeface="Times New Roman"/>
              </a:rPr>
              <a:t>: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Total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Quality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Approach,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hanya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dicapai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memperhatikan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karakteristik </a:t>
            </a:r>
            <a:r>
              <a:rPr sz="1200" dirty="0">
                <a:latin typeface="Times New Roman"/>
                <a:cs typeface="Times New Roman"/>
              </a:rPr>
              <a:t>TQM </a:t>
            </a:r>
            <a:r>
              <a:rPr sz="1200" spc="-5" dirty="0">
                <a:latin typeface="Times New Roman"/>
                <a:cs typeface="Times New Roman"/>
              </a:rPr>
              <a:t>berikut ini.</a:t>
            </a:r>
            <a:endParaRPr sz="1200">
              <a:latin typeface="Times New Roman"/>
              <a:cs typeface="Times New Roman"/>
            </a:endParaRPr>
          </a:p>
          <a:p>
            <a:pPr marL="283210" lvl="1" indent="-27051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82575" algn="l"/>
                <a:tab pos="283210" algn="l"/>
              </a:tabLst>
            </a:pPr>
            <a:r>
              <a:rPr sz="1200" dirty="0">
                <a:latin typeface="Times New Roman"/>
                <a:cs typeface="Times New Roman"/>
              </a:rPr>
              <a:t>Fokus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baik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internal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maupun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eksternal</a:t>
            </a:r>
            <a:endParaRPr sz="1200">
              <a:latin typeface="Times New Roman"/>
              <a:cs typeface="Times New Roman"/>
            </a:endParaRPr>
          </a:p>
          <a:p>
            <a:pPr marL="283210" lvl="1" indent="-27051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Memiliki obsesi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tinggi </a:t>
            </a:r>
            <a:r>
              <a:rPr sz="1200" spc="-5" dirty="0">
                <a:latin typeface="Times New Roman"/>
                <a:cs typeface="Times New Roman"/>
              </a:rPr>
              <a:t>terhadap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kualitas</a:t>
            </a:r>
            <a:endParaRPr sz="1200">
              <a:latin typeface="Times New Roman"/>
              <a:cs typeface="Times New Roman"/>
            </a:endParaRPr>
          </a:p>
          <a:p>
            <a:pPr marL="283210" marR="5080" lvl="1" indent="-270510">
              <a:lnSpc>
                <a:spcPts val="2090"/>
              </a:lnSpc>
              <a:spcBef>
                <a:spcPts val="150"/>
              </a:spcBef>
              <a:buAutoNum type="arabi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pendekatan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ilmiah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pengamibilan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pemecahan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masalah</a:t>
            </a:r>
            <a:endParaRPr sz="1200">
              <a:latin typeface="Times New Roman"/>
              <a:cs typeface="Times New Roman"/>
            </a:endParaRPr>
          </a:p>
          <a:p>
            <a:pPr marL="283210" lvl="1" indent="-270510">
              <a:lnSpc>
                <a:spcPct val="100000"/>
              </a:lnSpc>
              <a:spcBef>
                <a:spcPts val="445"/>
              </a:spcBef>
              <a:buAutoNum type="arabi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Memiliki komitmen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jangka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panjang</a:t>
            </a:r>
            <a:endParaRPr sz="1200">
              <a:latin typeface="Times New Roman"/>
              <a:cs typeface="Times New Roman"/>
            </a:endParaRPr>
          </a:p>
          <a:p>
            <a:pPr marL="283210" lvl="1" indent="-27051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Membutuhkan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kerjasama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endParaRPr sz="1200">
              <a:latin typeface="Times New Roman"/>
              <a:cs typeface="Times New Roman"/>
            </a:endParaRPr>
          </a:p>
          <a:p>
            <a:pPr marL="283210" lvl="1" indent="-270510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Memperbaiki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berkesinambungan</a:t>
            </a:r>
            <a:endParaRPr sz="1200">
              <a:latin typeface="Times New Roman"/>
              <a:cs typeface="Times New Roman"/>
            </a:endParaRPr>
          </a:p>
          <a:p>
            <a:pPr marL="283210" lvl="1" indent="-270510">
              <a:lnSpc>
                <a:spcPct val="100000"/>
              </a:lnSpc>
              <a:spcBef>
                <a:spcPts val="650"/>
              </a:spcBef>
              <a:buAutoNum type="arabi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Menyelenggarakan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pendidikan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pelatihan</a:t>
            </a:r>
            <a:endParaRPr sz="1200">
              <a:latin typeface="Times New Roman"/>
              <a:cs typeface="Times New Roman"/>
            </a:endParaRPr>
          </a:p>
          <a:p>
            <a:pPr marL="283210" lvl="1" indent="-27051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Memberikan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kebebasan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terkendali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48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556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57200">
              <a:lnSpc>
                <a:spcPct val="145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Ruang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lingkup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ringkas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lihat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gambar</a:t>
            </a:r>
            <a:r>
              <a:rPr sz="1200" dirty="0">
                <a:latin typeface="Times New Roman"/>
                <a:cs typeface="Times New Roman"/>
              </a:rPr>
              <a:t> di</a:t>
            </a:r>
            <a:r>
              <a:rPr sz="1200" spc="-5" dirty="0">
                <a:latin typeface="Times New Roman"/>
                <a:cs typeface="Times New Roman"/>
              </a:rPr>
              <a:t> bawah</a:t>
            </a:r>
            <a:r>
              <a:rPr sz="1200" dirty="0">
                <a:latin typeface="Times New Roman"/>
                <a:cs typeface="Times New Roman"/>
              </a:rPr>
              <a:t> ini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31933" y="4482980"/>
            <a:ext cx="5279390" cy="4149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3467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Gambar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1. 1</a:t>
            </a:r>
            <a:r>
              <a:rPr sz="1200" b="1" spc="30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Ruang </a:t>
            </a:r>
            <a:r>
              <a:rPr sz="1200" b="1" spc="-5" dirty="0">
                <a:latin typeface="Times New Roman"/>
                <a:cs typeface="Times New Roman"/>
              </a:rPr>
              <a:t>Lingkup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Manajemen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Produksi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dan </a:t>
            </a:r>
            <a:r>
              <a:rPr sz="1200" b="1" spc="-5" dirty="0">
                <a:latin typeface="Times New Roman"/>
                <a:cs typeface="Times New Roman"/>
              </a:rPr>
              <a:t>Operasi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PENTINGNYA</a:t>
            </a:r>
            <a:r>
              <a:rPr sz="12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MEMPELAJARI MANAJEMEN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OPERASIONAL</a:t>
            </a:r>
            <a:endParaRPr sz="1200">
              <a:latin typeface="Times New Roman"/>
              <a:cs typeface="Times New Roman"/>
            </a:endParaRPr>
          </a:p>
          <a:p>
            <a:pPr marL="283210" indent="-270510" algn="just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83210" algn="l"/>
              </a:tabLst>
            </a:pPr>
            <a:r>
              <a:rPr sz="1200" dirty="0">
                <a:latin typeface="Times New Roman"/>
                <a:cs typeface="Times New Roman"/>
              </a:rPr>
              <a:t>MO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salah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satu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fungsi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utama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semua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jenis organisasi</a:t>
            </a:r>
            <a:endParaRPr sz="1200">
              <a:latin typeface="Times New Roman"/>
              <a:cs typeface="Times New Roman"/>
            </a:endParaRPr>
          </a:p>
          <a:p>
            <a:pPr marL="28321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sehingga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apabila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mengelola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maka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mempelajari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konsep</a:t>
            </a:r>
            <a:r>
              <a:rPr sz="1200" dirty="0">
                <a:latin typeface="Times New Roman"/>
                <a:cs typeface="Times New Roman"/>
              </a:rPr>
              <a:t> MO.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300"/>
              </a:lnSpc>
              <a:buAutoNum type="arabicPeriod" startAt="2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Dengan mempelajari </a:t>
            </a:r>
            <a:r>
              <a:rPr sz="1200" dirty="0">
                <a:latin typeface="Times New Roman"/>
                <a:cs typeface="Times New Roman"/>
              </a:rPr>
              <a:t>MO, </a:t>
            </a:r>
            <a:r>
              <a:rPr sz="1200" spc="-5" dirty="0">
                <a:latin typeface="Times New Roman"/>
                <a:cs typeface="Times New Roman"/>
              </a:rPr>
              <a:t>kita dapat </a:t>
            </a:r>
            <a:r>
              <a:rPr sz="1200" b="1" spc="-5" dirty="0">
                <a:latin typeface="Times New Roman"/>
                <a:cs typeface="Times New Roman"/>
              </a:rPr>
              <a:t>mengetahui seluk beluk </a:t>
            </a:r>
            <a:r>
              <a:rPr sz="1200" spc="-5" dirty="0">
                <a:latin typeface="Times New Roman"/>
                <a:cs typeface="Times New Roman"/>
              </a:rPr>
              <a:t>dan berbagai hal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berkaitan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memproduksi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dirty="0">
                <a:latin typeface="Times New Roman"/>
                <a:cs typeface="Times New Roman"/>
              </a:rPr>
              <a:t> maupun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endParaRPr sz="1200">
              <a:latin typeface="Times New Roman"/>
              <a:cs typeface="Times New Roman"/>
            </a:endParaRPr>
          </a:p>
          <a:p>
            <a:pPr marL="283210" indent="-270510" algn="just">
              <a:lnSpc>
                <a:spcPct val="100000"/>
              </a:lnSpc>
              <a:spcBef>
                <a:spcPts val="625"/>
              </a:spcBef>
              <a:buAutoNum type="arabicPeriod" startAt="2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mempelajari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MO,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kita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memahami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mengerti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benar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apa</a:t>
            </a:r>
            <a:endParaRPr sz="1200">
              <a:latin typeface="Times New Roman"/>
              <a:cs typeface="Times New Roman"/>
            </a:endParaRPr>
          </a:p>
          <a:p>
            <a:pPr marL="283210" marR="5080" algn="just">
              <a:lnSpc>
                <a:spcPct val="143300"/>
              </a:lnSpc>
              <a:spcBef>
                <a:spcPts val="25"/>
              </a:spcBef>
            </a:pP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yang </a:t>
            </a:r>
            <a:r>
              <a:rPr sz="12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seharusnya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dilakukan </a:t>
            </a:r>
            <a:r>
              <a:rPr sz="12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oleh manajer operasional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penting sekali untuk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dipelajari. Hal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dapat diartikan efektifitas dan efisiensi </a:t>
            </a:r>
            <a:r>
              <a:rPr sz="1200" dirty="0">
                <a:latin typeface="Times New Roman"/>
                <a:cs typeface="Times New Roman"/>
              </a:rPr>
              <a:t>MO </a:t>
            </a:r>
            <a:r>
              <a:rPr sz="1200" spc="-5" dirty="0">
                <a:latin typeface="Times New Roman"/>
                <a:cs typeface="Times New Roman"/>
              </a:rPr>
              <a:t>akan berdampak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 bagi perusahaan</a:t>
            </a:r>
            <a:r>
              <a:rPr sz="1200" b="1" spc="-5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SEPULUH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KEPUTUSAN</a:t>
            </a:r>
            <a:r>
              <a:rPr sz="1200" b="1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UTAMA</a:t>
            </a:r>
            <a:r>
              <a:rPr sz="1200" b="1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MANAGER</a:t>
            </a:r>
            <a:r>
              <a:rPr sz="1200" b="1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OPERASIONAL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Secara lebih terperinci, penjelasan mengenai tugas atau aktifitas serta tanggung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jawab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seorang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tergambar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sepuluh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utama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31168" y="1635006"/>
            <a:ext cx="998219" cy="914400"/>
          </a:xfrm>
          <a:custGeom>
            <a:avLst/>
            <a:gdLst/>
            <a:ahLst/>
            <a:cxnLst/>
            <a:rect l="l" t="t" r="r" b="b"/>
            <a:pathLst>
              <a:path w="998219" h="914400">
                <a:moveTo>
                  <a:pt x="0" y="152403"/>
                </a:moveTo>
                <a:lnTo>
                  <a:pt x="7769" y="104231"/>
                </a:lnTo>
                <a:lnTo>
                  <a:pt x="29404" y="62395"/>
                </a:lnTo>
                <a:lnTo>
                  <a:pt x="62395" y="29404"/>
                </a:lnTo>
                <a:lnTo>
                  <a:pt x="104231" y="7769"/>
                </a:lnTo>
                <a:lnTo>
                  <a:pt x="152403" y="0"/>
                </a:lnTo>
                <a:lnTo>
                  <a:pt x="845465" y="0"/>
                </a:lnTo>
                <a:lnTo>
                  <a:pt x="893636" y="7769"/>
                </a:lnTo>
                <a:lnTo>
                  <a:pt x="935472" y="29404"/>
                </a:lnTo>
                <a:lnTo>
                  <a:pt x="968463" y="62395"/>
                </a:lnTo>
                <a:lnTo>
                  <a:pt x="990098" y="104231"/>
                </a:lnTo>
                <a:lnTo>
                  <a:pt x="997868" y="152403"/>
                </a:lnTo>
                <a:lnTo>
                  <a:pt x="997868" y="761996"/>
                </a:lnTo>
                <a:lnTo>
                  <a:pt x="990098" y="810168"/>
                </a:lnTo>
                <a:lnTo>
                  <a:pt x="968463" y="852004"/>
                </a:lnTo>
                <a:lnTo>
                  <a:pt x="935472" y="884995"/>
                </a:lnTo>
                <a:lnTo>
                  <a:pt x="893636" y="906630"/>
                </a:lnTo>
                <a:lnTo>
                  <a:pt x="845465" y="914400"/>
                </a:lnTo>
                <a:lnTo>
                  <a:pt x="152403" y="914400"/>
                </a:lnTo>
                <a:lnTo>
                  <a:pt x="104231" y="906630"/>
                </a:lnTo>
                <a:lnTo>
                  <a:pt x="62395" y="884995"/>
                </a:lnTo>
                <a:lnTo>
                  <a:pt x="29404" y="852004"/>
                </a:lnTo>
                <a:lnTo>
                  <a:pt x="7769" y="810168"/>
                </a:lnTo>
                <a:lnTo>
                  <a:pt x="0" y="761996"/>
                </a:lnTo>
                <a:lnTo>
                  <a:pt x="0" y="152403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559440" y="1706252"/>
            <a:ext cx="720725" cy="561975"/>
          </a:xfrm>
          <a:prstGeom prst="rect">
            <a:avLst/>
          </a:prstGeom>
        </p:spPr>
        <p:txBody>
          <a:bodyPr vert="horz" wrap="square" lIns="0" tIns="18415" rIns="0" bIns="0" rtlCol="0">
            <a:spAutoFit/>
          </a:bodyPr>
          <a:lstStyle/>
          <a:p>
            <a:pPr marL="12700" marR="5080" algn="just">
              <a:lnSpc>
                <a:spcPct val="96700"/>
              </a:lnSpc>
              <a:spcBef>
                <a:spcPts val="145"/>
              </a:spcBef>
            </a:pP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mint</a:t>
            </a:r>
            <a:r>
              <a:rPr sz="1200" spc="-5" dirty="0">
                <a:latin typeface="Times New Roman"/>
                <a:cs typeface="Times New Roman"/>
              </a:rPr>
              <a:t>aa</a:t>
            </a:r>
            <a:r>
              <a:rPr sz="1200" dirty="0">
                <a:latin typeface="Times New Roman"/>
                <a:cs typeface="Times New Roman"/>
              </a:rPr>
              <a:t>n  </a:t>
            </a:r>
            <a:r>
              <a:rPr sz="1200" spc="-5" dirty="0">
                <a:latin typeface="Times New Roman"/>
                <a:cs typeface="Times New Roman"/>
              </a:rPr>
              <a:t>barang dan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727464" y="1635006"/>
            <a:ext cx="1175385" cy="914400"/>
          </a:xfrm>
          <a:custGeom>
            <a:avLst/>
            <a:gdLst/>
            <a:ahLst/>
            <a:cxnLst/>
            <a:rect l="l" t="t" r="r" b="b"/>
            <a:pathLst>
              <a:path w="1175385" h="914400">
                <a:moveTo>
                  <a:pt x="0" y="152403"/>
                </a:moveTo>
                <a:lnTo>
                  <a:pt x="7769" y="104232"/>
                </a:lnTo>
                <a:lnTo>
                  <a:pt x="29404" y="62395"/>
                </a:lnTo>
                <a:lnTo>
                  <a:pt x="62395" y="29404"/>
                </a:lnTo>
                <a:lnTo>
                  <a:pt x="104231" y="7769"/>
                </a:lnTo>
                <a:lnTo>
                  <a:pt x="152403" y="0"/>
                </a:lnTo>
                <a:lnTo>
                  <a:pt x="1022657" y="0"/>
                </a:lnTo>
                <a:lnTo>
                  <a:pt x="1070828" y="7769"/>
                </a:lnTo>
                <a:lnTo>
                  <a:pt x="1112664" y="29404"/>
                </a:lnTo>
                <a:lnTo>
                  <a:pt x="1145655" y="62395"/>
                </a:lnTo>
                <a:lnTo>
                  <a:pt x="1167290" y="104232"/>
                </a:lnTo>
                <a:lnTo>
                  <a:pt x="1175060" y="152403"/>
                </a:lnTo>
                <a:lnTo>
                  <a:pt x="1175060" y="761996"/>
                </a:lnTo>
                <a:lnTo>
                  <a:pt x="1167290" y="810167"/>
                </a:lnTo>
                <a:lnTo>
                  <a:pt x="1145655" y="852004"/>
                </a:lnTo>
                <a:lnTo>
                  <a:pt x="1112664" y="884995"/>
                </a:lnTo>
                <a:lnTo>
                  <a:pt x="1070828" y="906630"/>
                </a:lnTo>
                <a:lnTo>
                  <a:pt x="1022657" y="914400"/>
                </a:lnTo>
                <a:lnTo>
                  <a:pt x="152403" y="914400"/>
                </a:lnTo>
                <a:lnTo>
                  <a:pt x="104231" y="906630"/>
                </a:lnTo>
                <a:lnTo>
                  <a:pt x="62395" y="884995"/>
                </a:lnTo>
                <a:lnTo>
                  <a:pt x="29404" y="852004"/>
                </a:lnTo>
                <a:lnTo>
                  <a:pt x="7769" y="810167"/>
                </a:lnTo>
                <a:lnTo>
                  <a:pt x="0" y="761996"/>
                </a:lnTo>
                <a:lnTo>
                  <a:pt x="0" y="152403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854840" y="1706252"/>
            <a:ext cx="895985" cy="735965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2700" marR="5080">
              <a:lnSpc>
                <a:spcPct val="96100"/>
              </a:lnSpc>
              <a:spcBef>
                <a:spcPts val="155"/>
              </a:spcBef>
            </a:pPr>
            <a:r>
              <a:rPr sz="1200" spc="-10" dirty="0">
                <a:latin typeface="Times New Roman"/>
                <a:cs typeface="Times New Roman"/>
              </a:rPr>
              <a:t>Masukan 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input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Modal,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 baku,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SDM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154322" y="1635006"/>
            <a:ext cx="1175385" cy="1190625"/>
          </a:xfrm>
          <a:custGeom>
            <a:avLst/>
            <a:gdLst/>
            <a:ahLst/>
            <a:cxnLst/>
            <a:rect l="l" t="t" r="r" b="b"/>
            <a:pathLst>
              <a:path w="1175385" h="1190625">
                <a:moveTo>
                  <a:pt x="0" y="195847"/>
                </a:moveTo>
                <a:lnTo>
                  <a:pt x="5172" y="150941"/>
                </a:lnTo>
                <a:lnTo>
                  <a:pt x="19906" y="109718"/>
                </a:lnTo>
                <a:lnTo>
                  <a:pt x="43025" y="73354"/>
                </a:lnTo>
                <a:lnTo>
                  <a:pt x="73354" y="43025"/>
                </a:lnTo>
                <a:lnTo>
                  <a:pt x="109718" y="19906"/>
                </a:lnTo>
                <a:lnTo>
                  <a:pt x="150941" y="5172"/>
                </a:lnTo>
                <a:lnTo>
                  <a:pt x="195847" y="0"/>
                </a:lnTo>
                <a:lnTo>
                  <a:pt x="979212" y="0"/>
                </a:lnTo>
                <a:lnTo>
                  <a:pt x="1024118" y="5172"/>
                </a:lnTo>
                <a:lnTo>
                  <a:pt x="1065341" y="19906"/>
                </a:lnTo>
                <a:lnTo>
                  <a:pt x="1101705" y="43025"/>
                </a:lnTo>
                <a:lnTo>
                  <a:pt x="1132034" y="73354"/>
                </a:lnTo>
                <a:lnTo>
                  <a:pt x="1155153" y="109718"/>
                </a:lnTo>
                <a:lnTo>
                  <a:pt x="1169887" y="150941"/>
                </a:lnTo>
                <a:lnTo>
                  <a:pt x="1175060" y="195847"/>
                </a:lnTo>
                <a:lnTo>
                  <a:pt x="1175060" y="994777"/>
                </a:lnTo>
                <a:lnTo>
                  <a:pt x="1169887" y="1039683"/>
                </a:lnTo>
                <a:lnTo>
                  <a:pt x="1155153" y="1080906"/>
                </a:lnTo>
                <a:lnTo>
                  <a:pt x="1132034" y="1117270"/>
                </a:lnTo>
                <a:lnTo>
                  <a:pt x="1101705" y="1147599"/>
                </a:lnTo>
                <a:lnTo>
                  <a:pt x="1065341" y="1170718"/>
                </a:lnTo>
                <a:lnTo>
                  <a:pt x="1024118" y="1185452"/>
                </a:lnTo>
                <a:lnTo>
                  <a:pt x="979212" y="1190625"/>
                </a:lnTo>
                <a:lnTo>
                  <a:pt x="195847" y="1190625"/>
                </a:lnTo>
                <a:lnTo>
                  <a:pt x="150941" y="1185452"/>
                </a:lnTo>
                <a:lnTo>
                  <a:pt x="109718" y="1170718"/>
                </a:lnTo>
                <a:lnTo>
                  <a:pt x="73354" y="1147599"/>
                </a:lnTo>
                <a:lnTo>
                  <a:pt x="43025" y="1117270"/>
                </a:lnTo>
                <a:lnTo>
                  <a:pt x="19906" y="1080906"/>
                </a:lnTo>
                <a:lnTo>
                  <a:pt x="5172" y="1039683"/>
                </a:lnTo>
                <a:lnTo>
                  <a:pt x="0" y="994777"/>
                </a:lnTo>
                <a:lnTo>
                  <a:pt x="0" y="195847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296544" y="1718444"/>
            <a:ext cx="855980" cy="912494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>
              <a:lnSpc>
                <a:spcPct val="96300"/>
              </a:lnSpc>
              <a:spcBef>
                <a:spcPts val="150"/>
              </a:spcBef>
            </a:pPr>
            <a:r>
              <a:rPr sz="1200" spc="-5" dirty="0">
                <a:latin typeface="Times New Roman"/>
                <a:cs typeface="Times New Roman"/>
              </a:rPr>
              <a:t>Proses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Transformasi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melalui</a:t>
            </a:r>
            <a:r>
              <a:rPr sz="1200" dirty="0">
                <a:latin typeface="Times New Roman"/>
                <a:cs typeface="Times New Roman"/>
              </a:rPr>
              <a:t> :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Fasilitas,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mesin,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590506" y="1635006"/>
            <a:ext cx="1082040" cy="971550"/>
          </a:xfrm>
          <a:custGeom>
            <a:avLst/>
            <a:gdLst/>
            <a:ahLst/>
            <a:cxnLst/>
            <a:rect l="l" t="t" r="r" b="b"/>
            <a:pathLst>
              <a:path w="1082040" h="971550">
                <a:moveTo>
                  <a:pt x="0" y="161928"/>
                </a:moveTo>
                <a:lnTo>
                  <a:pt x="5784" y="118881"/>
                </a:lnTo>
                <a:lnTo>
                  <a:pt x="22107" y="80200"/>
                </a:lnTo>
                <a:lnTo>
                  <a:pt x="47427" y="47427"/>
                </a:lnTo>
                <a:lnTo>
                  <a:pt x="80199" y="22107"/>
                </a:lnTo>
                <a:lnTo>
                  <a:pt x="118881" y="5784"/>
                </a:lnTo>
                <a:lnTo>
                  <a:pt x="161928" y="0"/>
                </a:lnTo>
                <a:lnTo>
                  <a:pt x="919872" y="0"/>
                </a:lnTo>
                <a:lnTo>
                  <a:pt x="962919" y="5784"/>
                </a:lnTo>
                <a:lnTo>
                  <a:pt x="1001600" y="22107"/>
                </a:lnTo>
                <a:lnTo>
                  <a:pt x="1034373" y="47427"/>
                </a:lnTo>
                <a:lnTo>
                  <a:pt x="1059693" y="80200"/>
                </a:lnTo>
                <a:lnTo>
                  <a:pt x="1076016" y="118881"/>
                </a:lnTo>
                <a:lnTo>
                  <a:pt x="1081801" y="161928"/>
                </a:lnTo>
                <a:lnTo>
                  <a:pt x="1081801" y="809621"/>
                </a:lnTo>
                <a:lnTo>
                  <a:pt x="1076016" y="852668"/>
                </a:lnTo>
                <a:lnTo>
                  <a:pt x="1059693" y="891350"/>
                </a:lnTo>
                <a:lnTo>
                  <a:pt x="1034373" y="924122"/>
                </a:lnTo>
                <a:lnTo>
                  <a:pt x="1001600" y="949442"/>
                </a:lnTo>
                <a:lnTo>
                  <a:pt x="962919" y="965765"/>
                </a:lnTo>
                <a:lnTo>
                  <a:pt x="919872" y="971550"/>
                </a:lnTo>
                <a:lnTo>
                  <a:pt x="161928" y="971550"/>
                </a:lnTo>
                <a:lnTo>
                  <a:pt x="118881" y="965765"/>
                </a:lnTo>
                <a:lnTo>
                  <a:pt x="80199" y="949442"/>
                </a:lnTo>
                <a:lnTo>
                  <a:pt x="47427" y="924122"/>
                </a:lnTo>
                <a:lnTo>
                  <a:pt x="22107" y="891350"/>
                </a:lnTo>
                <a:lnTo>
                  <a:pt x="5784" y="852668"/>
                </a:lnTo>
                <a:lnTo>
                  <a:pt x="0" y="809621"/>
                </a:lnTo>
                <a:lnTo>
                  <a:pt x="0" y="161928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659608" y="1883036"/>
            <a:ext cx="1377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719960" y="1709300"/>
            <a:ext cx="755015" cy="735965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2700" marR="5080">
              <a:lnSpc>
                <a:spcPct val="96100"/>
              </a:lnSpc>
              <a:spcBef>
                <a:spcPts val="155"/>
              </a:spcBef>
            </a:pPr>
            <a:r>
              <a:rPr sz="1200" spc="-5" dirty="0">
                <a:latin typeface="Times New Roman"/>
                <a:cs typeface="Times New Roman"/>
              </a:rPr>
              <a:t>Keluaran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Output </a:t>
            </a:r>
            <a:r>
              <a:rPr sz="1200" dirty="0">
                <a:latin typeface="Times New Roman"/>
                <a:cs typeface="Times New Roman"/>
              </a:rPr>
              <a:t>: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 </a:t>
            </a:r>
            <a:r>
              <a:rPr sz="1200" dirty="0">
                <a:latin typeface="Times New Roman"/>
                <a:cs typeface="Times New Roman"/>
              </a:rPr>
              <a:t>–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89708" y="3263781"/>
            <a:ext cx="2033270" cy="819150"/>
          </a:xfrm>
          <a:custGeom>
            <a:avLst/>
            <a:gdLst/>
            <a:ahLst/>
            <a:cxnLst/>
            <a:rect l="l" t="t" r="r" b="b"/>
            <a:pathLst>
              <a:path w="2033270" h="819150">
                <a:moveTo>
                  <a:pt x="0" y="136528"/>
                </a:moveTo>
                <a:lnTo>
                  <a:pt x="6960" y="93374"/>
                </a:lnTo>
                <a:lnTo>
                  <a:pt x="26341" y="55896"/>
                </a:lnTo>
                <a:lnTo>
                  <a:pt x="55896" y="26341"/>
                </a:lnTo>
                <a:lnTo>
                  <a:pt x="93374" y="6960"/>
                </a:lnTo>
                <a:lnTo>
                  <a:pt x="136527" y="0"/>
                </a:lnTo>
                <a:lnTo>
                  <a:pt x="1896512" y="0"/>
                </a:lnTo>
                <a:lnTo>
                  <a:pt x="1939665" y="6960"/>
                </a:lnTo>
                <a:lnTo>
                  <a:pt x="1977143" y="26341"/>
                </a:lnTo>
                <a:lnTo>
                  <a:pt x="2006698" y="55896"/>
                </a:lnTo>
                <a:lnTo>
                  <a:pt x="2026079" y="93374"/>
                </a:lnTo>
                <a:lnTo>
                  <a:pt x="2033040" y="136528"/>
                </a:lnTo>
                <a:lnTo>
                  <a:pt x="2033040" y="682622"/>
                </a:lnTo>
                <a:lnTo>
                  <a:pt x="2026079" y="725775"/>
                </a:lnTo>
                <a:lnTo>
                  <a:pt x="2006698" y="763253"/>
                </a:lnTo>
                <a:lnTo>
                  <a:pt x="1977143" y="792808"/>
                </a:lnTo>
                <a:lnTo>
                  <a:pt x="1939665" y="812189"/>
                </a:lnTo>
                <a:lnTo>
                  <a:pt x="1896512" y="819150"/>
                </a:lnTo>
                <a:lnTo>
                  <a:pt x="136527" y="819150"/>
                </a:lnTo>
                <a:lnTo>
                  <a:pt x="93374" y="812189"/>
                </a:lnTo>
                <a:lnTo>
                  <a:pt x="55896" y="792808"/>
                </a:lnTo>
                <a:lnTo>
                  <a:pt x="26341" y="763253"/>
                </a:lnTo>
                <a:lnTo>
                  <a:pt x="6960" y="725775"/>
                </a:lnTo>
                <a:lnTo>
                  <a:pt x="0" y="682622"/>
                </a:lnTo>
                <a:lnTo>
                  <a:pt x="0" y="136528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711840" y="3330836"/>
            <a:ext cx="1701800" cy="561975"/>
          </a:xfrm>
          <a:prstGeom prst="rect">
            <a:avLst/>
          </a:prstGeom>
        </p:spPr>
        <p:txBody>
          <a:bodyPr vert="horz" wrap="square" lIns="0" tIns="18415" rIns="0" bIns="0" rtlCol="0">
            <a:spAutoFit/>
          </a:bodyPr>
          <a:lstStyle/>
          <a:p>
            <a:pPr marL="12700" marR="5080">
              <a:lnSpc>
                <a:spcPct val="96700"/>
              </a:lnSpc>
              <a:spcBef>
                <a:spcPts val="145"/>
              </a:spcBef>
            </a:pPr>
            <a:r>
              <a:rPr sz="1200" spc="-5" dirty="0">
                <a:latin typeface="Times New Roman"/>
                <a:cs typeface="Times New Roman"/>
              </a:rPr>
              <a:t>Fungsi-Fungsi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Manajemen: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Planning,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Organizing,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Actualing,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Controlling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958479" y="3263781"/>
            <a:ext cx="2369185" cy="962025"/>
          </a:xfrm>
          <a:custGeom>
            <a:avLst/>
            <a:gdLst/>
            <a:ahLst/>
            <a:cxnLst/>
            <a:rect l="l" t="t" r="r" b="b"/>
            <a:pathLst>
              <a:path w="2369185" h="962025">
                <a:moveTo>
                  <a:pt x="0" y="160340"/>
                </a:moveTo>
                <a:lnTo>
                  <a:pt x="8174" y="109660"/>
                </a:lnTo>
                <a:lnTo>
                  <a:pt x="30936" y="65645"/>
                </a:lnTo>
                <a:lnTo>
                  <a:pt x="65645" y="30936"/>
                </a:lnTo>
                <a:lnTo>
                  <a:pt x="109660" y="8174"/>
                </a:lnTo>
                <a:lnTo>
                  <a:pt x="160340" y="0"/>
                </a:lnTo>
                <a:lnTo>
                  <a:pt x="2208431" y="0"/>
                </a:lnTo>
                <a:lnTo>
                  <a:pt x="2259110" y="8174"/>
                </a:lnTo>
                <a:lnTo>
                  <a:pt x="2303125" y="30936"/>
                </a:lnTo>
                <a:lnTo>
                  <a:pt x="2337834" y="65645"/>
                </a:lnTo>
                <a:lnTo>
                  <a:pt x="2360596" y="109660"/>
                </a:lnTo>
                <a:lnTo>
                  <a:pt x="2368771" y="160340"/>
                </a:lnTo>
                <a:lnTo>
                  <a:pt x="2368771" y="801684"/>
                </a:lnTo>
                <a:lnTo>
                  <a:pt x="2360596" y="852364"/>
                </a:lnTo>
                <a:lnTo>
                  <a:pt x="2337834" y="896379"/>
                </a:lnTo>
                <a:lnTo>
                  <a:pt x="2303125" y="931088"/>
                </a:lnTo>
                <a:lnTo>
                  <a:pt x="2259110" y="953850"/>
                </a:lnTo>
                <a:lnTo>
                  <a:pt x="2208431" y="962025"/>
                </a:lnTo>
                <a:lnTo>
                  <a:pt x="160340" y="962025"/>
                </a:lnTo>
                <a:lnTo>
                  <a:pt x="109660" y="953850"/>
                </a:lnTo>
                <a:lnTo>
                  <a:pt x="65645" y="931088"/>
                </a:lnTo>
                <a:lnTo>
                  <a:pt x="30936" y="896379"/>
                </a:lnTo>
                <a:lnTo>
                  <a:pt x="8174" y="852364"/>
                </a:lnTo>
                <a:lnTo>
                  <a:pt x="0" y="801684"/>
                </a:lnTo>
                <a:lnTo>
                  <a:pt x="0" y="16034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089280" y="3336932"/>
            <a:ext cx="2020570" cy="735965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2700" marR="5080">
              <a:lnSpc>
                <a:spcPct val="96100"/>
              </a:lnSpc>
              <a:spcBef>
                <a:spcPts val="155"/>
              </a:spcBef>
            </a:pPr>
            <a:r>
              <a:rPr sz="1200" spc="-5" dirty="0">
                <a:latin typeface="Times New Roman"/>
                <a:cs typeface="Times New Roman"/>
              </a:rPr>
              <a:t>Lingkungan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Eksternal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Pemerintah,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teknologi,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ekonomi,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iklim,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konsumen, organisasi </a:t>
            </a:r>
            <a:r>
              <a:rPr sz="1200" dirty="0">
                <a:latin typeface="Times New Roman"/>
                <a:cs typeface="Times New Roman"/>
              </a:rPr>
              <a:t> buruh,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hubungan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international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1952621" y="2035058"/>
            <a:ext cx="4836795" cy="1657350"/>
            <a:chOff x="1952621" y="2035058"/>
            <a:chExt cx="4836795" cy="1657350"/>
          </a:xfrm>
        </p:grpSpPr>
        <p:sp>
          <p:nvSpPr>
            <p:cNvPr id="18" name="object 18"/>
            <p:cNvSpPr/>
            <p:nvPr/>
          </p:nvSpPr>
          <p:spPr>
            <a:xfrm>
              <a:off x="2429036" y="2035058"/>
              <a:ext cx="298450" cy="76200"/>
            </a:xfrm>
            <a:custGeom>
              <a:avLst/>
              <a:gdLst/>
              <a:ahLst/>
              <a:cxnLst/>
              <a:rect l="l" t="t" r="r" b="b"/>
              <a:pathLst>
                <a:path w="298450" h="76200">
                  <a:moveTo>
                    <a:pt x="222228" y="42862"/>
                  </a:moveTo>
                  <a:lnTo>
                    <a:pt x="222228" y="76200"/>
                  </a:lnTo>
                  <a:lnTo>
                    <a:pt x="288903" y="42862"/>
                  </a:lnTo>
                  <a:lnTo>
                    <a:pt x="222228" y="42862"/>
                  </a:lnTo>
                  <a:close/>
                </a:path>
                <a:path w="298450" h="76200">
                  <a:moveTo>
                    <a:pt x="222228" y="33337"/>
                  </a:moveTo>
                  <a:lnTo>
                    <a:pt x="222228" y="42862"/>
                  </a:lnTo>
                  <a:lnTo>
                    <a:pt x="234928" y="42862"/>
                  </a:lnTo>
                  <a:lnTo>
                    <a:pt x="234928" y="33337"/>
                  </a:lnTo>
                  <a:lnTo>
                    <a:pt x="222228" y="33337"/>
                  </a:lnTo>
                  <a:close/>
                </a:path>
                <a:path w="298450" h="76200">
                  <a:moveTo>
                    <a:pt x="222228" y="0"/>
                  </a:moveTo>
                  <a:lnTo>
                    <a:pt x="222228" y="33337"/>
                  </a:lnTo>
                  <a:lnTo>
                    <a:pt x="234928" y="33337"/>
                  </a:lnTo>
                  <a:lnTo>
                    <a:pt x="234928" y="42862"/>
                  </a:lnTo>
                  <a:lnTo>
                    <a:pt x="288905" y="42861"/>
                  </a:lnTo>
                  <a:lnTo>
                    <a:pt x="298428" y="38100"/>
                  </a:lnTo>
                  <a:lnTo>
                    <a:pt x="222228" y="0"/>
                  </a:lnTo>
                  <a:close/>
                </a:path>
                <a:path w="298450" h="76200">
                  <a:moveTo>
                    <a:pt x="0" y="33336"/>
                  </a:moveTo>
                  <a:lnTo>
                    <a:pt x="0" y="42861"/>
                  </a:lnTo>
                  <a:lnTo>
                    <a:pt x="222228" y="42862"/>
                  </a:lnTo>
                  <a:lnTo>
                    <a:pt x="222228" y="33337"/>
                  </a:lnTo>
                  <a:lnTo>
                    <a:pt x="0" y="333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02524" y="2035058"/>
              <a:ext cx="251799" cy="76200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952612" y="2035060"/>
              <a:ext cx="3637915" cy="1657350"/>
            </a:xfrm>
            <a:custGeom>
              <a:avLst/>
              <a:gdLst/>
              <a:ahLst/>
              <a:cxnLst/>
              <a:rect l="l" t="t" r="r" b="b"/>
              <a:pathLst>
                <a:path w="3637915" h="1657350">
                  <a:moveTo>
                    <a:pt x="76200" y="590550"/>
                  </a:moveTo>
                  <a:lnTo>
                    <a:pt x="69850" y="577850"/>
                  </a:lnTo>
                  <a:lnTo>
                    <a:pt x="38100" y="514350"/>
                  </a:lnTo>
                  <a:lnTo>
                    <a:pt x="0" y="590550"/>
                  </a:lnTo>
                  <a:lnTo>
                    <a:pt x="33337" y="590550"/>
                  </a:lnTo>
                  <a:lnTo>
                    <a:pt x="33337" y="1228725"/>
                  </a:lnTo>
                  <a:lnTo>
                    <a:pt x="42862" y="1228725"/>
                  </a:lnTo>
                  <a:lnTo>
                    <a:pt x="42862" y="590550"/>
                  </a:lnTo>
                  <a:lnTo>
                    <a:pt x="76200" y="590550"/>
                  </a:lnTo>
                  <a:close/>
                </a:path>
                <a:path w="3637915" h="1657350">
                  <a:moveTo>
                    <a:pt x="1213954" y="590550"/>
                  </a:moveTo>
                  <a:lnTo>
                    <a:pt x="1207604" y="577850"/>
                  </a:lnTo>
                  <a:lnTo>
                    <a:pt x="1175854" y="514350"/>
                  </a:lnTo>
                  <a:lnTo>
                    <a:pt x="1137754" y="590550"/>
                  </a:lnTo>
                  <a:lnTo>
                    <a:pt x="1171092" y="590550"/>
                  </a:lnTo>
                  <a:lnTo>
                    <a:pt x="1171092" y="1228725"/>
                  </a:lnTo>
                  <a:lnTo>
                    <a:pt x="1180617" y="1228725"/>
                  </a:lnTo>
                  <a:lnTo>
                    <a:pt x="1180617" y="590550"/>
                  </a:lnTo>
                  <a:lnTo>
                    <a:pt x="1213954" y="590550"/>
                  </a:lnTo>
                  <a:close/>
                </a:path>
                <a:path w="3637915" h="1657350">
                  <a:moveTo>
                    <a:pt x="2005863" y="1614487"/>
                  </a:moveTo>
                  <a:lnTo>
                    <a:pt x="1746326" y="1614487"/>
                  </a:lnTo>
                  <a:lnTo>
                    <a:pt x="1746326" y="1581150"/>
                  </a:lnTo>
                  <a:lnTo>
                    <a:pt x="1670126" y="1619250"/>
                  </a:lnTo>
                  <a:lnTo>
                    <a:pt x="1746326" y="1657350"/>
                  </a:lnTo>
                  <a:lnTo>
                    <a:pt x="1746326" y="1624012"/>
                  </a:lnTo>
                  <a:lnTo>
                    <a:pt x="2005863" y="1624012"/>
                  </a:lnTo>
                  <a:lnTo>
                    <a:pt x="2005863" y="1614487"/>
                  </a:lnTo>
                  <a:close/>
                </a:path>
                <a:path w="3637915" h="1657350">
                  <a:moveTo>
                    <a:pt x="3637889" y="38100"/>
                  </a:moveTo>
                  <a:lnTo>
                    <a:pt x="3561689" y="0"/>
                  </a:lnTo>
                  <a:lnTo>
                    <a:pt x="3561689" y="33337"/>
                  </a:lnTo>
                  <a:lnTo>
                    <a:pt x="3376765" y="33337"/>
                  </a:lnTo>
                  <a:lnTo>
                    <a:pt x="3376765" y="42862"/>
                  </a:lnTo>
                  <a:lnTo>
                    <a:pt x="3561689" y="42862"/>
                  </a:lnTo>
                  <a:lnTo>
                    <a:pt x="3561689" y="76200"/>
                  </a:lnTo>
                  <a:lnTo>
                    <a:pt x="3628364" y="42862"/>
                  </a:lnTo>
                  <a:lnTo>
                    <a:pt x="3637889" y="381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990719" y="3025656"/>
              <a:ext cx="4224655" cy="0"/>
            </a:xfrm>
            <a:custGeom>
              <a:avLst/>
              <a:gdLst/>
              <a:ahLst/>
              <a:cxnLst/>
              <a:rect l="l" t="t" r="r" b="b"/>
              <a:pathLst>
                <a:path w="4224655">
                  <a:moveTo>
                    <a:pt x="0" y="0"/>
                  </a:moveTo>
                  <a:lnTo>
                    <a:pt x="4224620" y="1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00244" y="2825631"/>
              <a:ext cx="76117" cy="200247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6177240" y="2606556"/>
              <a:ext cx="76200" cy="419100"/>
            </a:xfrm>
            <a:custGeom>
              <a:avLst/>
              <a:gdLst/>
              <a:ahLst/>
              <a:cxnLst/>
              <a:rect l="l" t="t" r="r" b="b"/>
              <a:pathLst>
                <a:path w="76200" h="419100">
                  <a:moveTo>
                    <a:pt x="42862" y="63500"/>
                  </a:moveTo>
                  <a:lnTo>
                    <a:pt x="33337" y="63500"/>
                  </a:lnTo>
                  <a:lnTo>
                    <a:pt x="33337" y="419100"/>
                  </a:lnTo>
                  <a:lnTo>
                    <a:pt x="42862" y="419100"/>
                  </a:lnTo>
                  <a:lnTo>
                    <a:pt x="42862" y="63500"/>
                  </a:lnTo>
                  <a:close/>
                </a:path>
                <a:path w="76200" h="419100">
                  <a:moveTo>
                    <a:pt x="38101" y="0"/>
                  </a:moveTo>
                  <a:lnTo>
                    <a:pt x="0" y="76200"/>
                  </a:lnTo>
                  <a:lnTo>
                    <a:pt x="33337" y="76200"/>
                  </a:lnTo>
                  <a:lnTo>
                    <a:pt x="33337" y="63500"/>
                  </a:lnTo>
                  <a:lnTo>
                    <a:pt x="69850" y="63500"/>
                  </a:lnTo>
                  <a:lnTo>
                    <a:pt x="38101" y="0"/>
                  </a:lnTo>
                  <a:close/>
                </a:path>
                <a:path w="76200" h="419100">
                  <a:moveTo>
                    <a:pt x="69850" y="63500"/>
                  </a:moveTo>
                  <a:lnTo>
                    <a:pt x="42862" y="63500"/>
                  </a:lnTo>
                  <a:lnTo>
                    <a:pt x="42862" y="76200"/>
                  </a:lnTo>
                  <a:lnTo>
                    <a:pt x="76200" y="76200"/>
                  </a:lnTo>
                  <a:lnTo>
                    <a:pt x="69850" y="635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784219" y="2073156"/>
              <a:ext cx="0" cy="1581150"/>
            </a:xfrm>
            <a:custGeom>
              <a:avLst/>
              <a:gdLst/>
              <a:ahLst/>
              <a:cxnLst/>
              <a:rect l="l" t="t" r="r" b="b"/>
              <a:pathLst>
                <a:path h="1581150">
                  <a:moveTo>
                    <a:pt x="0" y="0"/>
                  </a:moveTo>
                  <a:lnTo>
                    <a:pt x="1" y="158115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327250" y="3616208"/>
              <a:ext cx="457200" cy="76200"/>
            </a:xfrm>
            <a:custGeom>
              <a:avLst/>
              <a:gdLst/>
              <a:ahLst/>
              <a:cxnLst/>
              <a:rect l="l" t="t" r="r" b="b"/>
              <a:pathLst>
                <a:path w="457200" h="76200">
                  <a:moveTo>
                    <a:pt x="76200" y="0"/>
                  </a:moveTo>
                  <a:lnTo>
                    <a:pt x="0" y="38100"/>
                  </a:lnTo>
                  <a:lnTo>
                    <a:pt x="76200" y="76200"/>
                  </a:lnTo>
                  <a:lnTo>
                    <a:pt x="76200" y="42862"/>
                  </a:lnTo>
                  <a:lnTo>
                    <a:pt x="63500" y="42862"/>
                  </a:lnTo>
                  <a:lnTo>
                    <a:pt x="63500" y="33337"/>
                  </a:lnTo>
                  <a:lnTo>
                    <a:pt x="76200" y="33337"/>
                  </a:lnTo>
                  <a:lnTo>
                    <a:pt x="76200" y="0"/>
                  </a:lnTo>
                  <a:close/>
                </a:path>
                <a:path w="457200" h="76200">
                  <a:moveTo>
                    <a:pt x="76200" y="33337"/>
                  </a:moveTo>
                  <a:lnTo>
                    <a:pt x="63500" y="33337"/>
                  </a:lnTo>
                  <a:lnTo>
                    <a:pt x="63500" y="42862"/>
                  </a:lnTo>
                  <a:lnTo>
                    <a:pt x="76200" y="42862"/>
                  </a:lnTo>
                  <a:lnTo>
                    <a:pt x="76200" y="33337"/>
                  </a:lnTo>
                  <a:close/>
                </a:path>
                <a:path w="457200" h="76200">
                  <a:moveTo>
                    <a:pt x="76200" y="42862"/>
                  </a:moveTo>
                  <a:lnTo>
                    <a:pt x="63500" y="42862"/>
                  </a:lnTo>
                  <a:lnTo>
                    <a:pt x="76200" y="42862"/>
                  </a:lnTo>
                  <a:close/>
                </a:path>
                <a:path w="457200" h="76200">
                  <a:moveTo>
                    <a:pt x="456968" y="33336"/>
                  </a:moveTo>
                  <a:lnTo>
                    <a:pt x="76200" y="33337"/>
                  </a:lnTo>
                  <a:lnTo>
                    <a:pt x="76200" y="42862"/>
                  </a:lnTo>
                  <a:lnTo>
                    <a:pt x="456968" y="42861"/>
                  </a:lnTo>
                  <a:lnTo>
                    <a:pt x="456968" y="333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712724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283210" indent="-270510">
              <a:lnSpc>
                <a:spcPct val="100000"/>
              </a:lnSpc>
              <a:spcBef>
                <a:spcPts val="745"/>
              </a:spcBef>
              <a:buAutoNum type="arabicPeriod" startAt="9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MemiIiki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kesatuan tujuan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50"/>
              </a:spcBef>
              <a:buAutoNum type="arabicPeriod" startAt="9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Adanya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keterlibatan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pemberdayaan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karyawan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latin typeface="Times New Roman"/>
                <a:cs typeface="Times New Roman"/>
              </a:rPr>
              <a:t>SEJARAH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SINGKAT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PERKEMBANGAN TQM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ts val="2090"/>
              </a:lnSpc>
              <a:spcBef>
                <a:spcPts val="150"/>
              </a:spcBef>
              <a:buAutoNum type="arabicPeriod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Evolusi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gerakan</a:t>
            </a:r>
            <a:r>
              <a:rPr sz="1200" dirty="0">
                <a:latin typeface="Times New Roman"/>
                <a:cs typeface="Times New Roman"/>
              </a:rPr>
              <a:t> TQM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dimulai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masa</a:t>
            </a:r>
            <a:r>
              <a:rPr sz="1200" dirty="0">
                <a:latin typeface="Times New Roman"/>
                <a:cs typeface="Times New Roman"/>
              </a:rPr>
              <a:t> studi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gerak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bapak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lImiah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Frederick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Taylor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(1920-an)</a:t>
            </a:r>
            <a:endParaRPr sz="1200">
              <a:latin typeface="Times New Roman"/>
              <a:cs typeface="Times New Roman"/>
            </a:endParaRPr>
          </a:p>
          <a:p>
            <a:pPr marL="283210" indent="-270510" algn="just">
              <a:lnSpc>
                <a:spcPct val="100000"/>
              </a:lnSpc>
              <a:spcBef>
                <a:spcPts val="445"/>
              </a:spcBef>
              <a:buAutoNum type="arabicPeriod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Aspek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paling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fundamental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ilmiah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pemisahan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antara</a:t>
            </a:r>
            <a:endParaRPr sz="1200">
              <a:latin typeface="Times New Roman"/>
              <a:cs typeface="Times New Roman"/>
            </a:endParaRPr>
          </a:p>
          <a:p>
            <a:pPr marL="283210" marR="508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perencanaan dan pelaksanaan, dengan mulai dibentuk departemen kualitas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terpisah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300"/>
              </a:lnSpc>
              <a:spcBef>
                <a:spcPts val="25"/>
              </a:spcBef>
              <a:buAutoNum type="arabicPeriod" startAt="3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Meningkatnya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volume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kompleksitas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pemanufakturan</a:t>
            </a:r>
            <a:r>
              <a:rPr sz="1200" dirty="0">
                <a:latin typeface="Times New Roman"/>
                <a:cs typeface="Times New Roman"/>
              </a:rPr>
              <a:t> →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mendorong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timbulnya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quality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engineering</a:t>
            </a:r>
            <a:r>
              <a:rPr sz="1200" i="1" dirty="0">
                <a:latin typeface="Times New Roman"/>
                <a:cs typeface="Times New Roman"/>
              </a:rPr>
              <a:t> dan</a:t>
            </a:r>
            <a:r>
              <a:rPr sz="1200" i="1" spc="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reliability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engineering.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mengarah</a:t>
            </a:r>
            <a:r>
              <a:rPr sz="1200" dirty="0">
                <a:latin typeface="Times New Roman"/>
                <a:cs typeface="Times New Roman"/>
              </a:rPr>
              <a:t> ke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konsep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control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chart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RE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mengarah</a:t>
            </a:r>
            <a:r>
              <a:rPr sz="1200" dirty="0">
                <a:latin typeface="Times New Roman"/>
                <a:cs typeface="Times New Roman"/>
              </a:rPr>
              <a:t> ke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konsep</a:t>
            </a:r>
            <a:r>
              <a:rPr sz="1200" dirty="0">
                <a:latin typeface="Times New Roman"/>
                <a:cs typeface="Times New Roman"/>
              </a:rPr>
              <a:t> SPC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dimana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keduanya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 aspek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fundamental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darl </a:t>
            </a:r>
            <a:r>
              <a:rPr sz="1200" dirty="0">
                <a:latin typeface="Times New Roman"/>
                <a:cs typeface="Times New Roman"/>
              </a:rPr>
              <a:t>TQM.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latin typeface="Times New Roman"/>
                <a:cs typeface="Times New Roman"/>
              </a:rPr>
              <a:t>PRINSIP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DAN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UNSUR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POKOK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DALAM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TQM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200" spc="-5" dirty="0">
                <a:latin typeface="Times New Roman"/>
                <a:cs typeface="Times New Roman"/>
              </a:rPr>
              <a:t>Menurut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Hensler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Brunell,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prinsip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utaina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TQM: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Kepuasan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50"/>
              </a:spcBef>
              <a:buAutoNum type="arabi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Respek Terhadap Setiap Orang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Berdasarkan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Fakta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Perbaikan Berkesinambungan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FOKUS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PADA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PELANGGAN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50"/>
              </a:spcBef>
            </a:pPr>
            <a:r>
              <a:rPr sz="1200" b="1" dirty="0">
                <a:latin typeface="Times New Roman"/>
                <a:cs typeface="Times New Roman"/>
              </a:rPr>
              <a:t>Pandangan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Tradisional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Pelanggan suatu perusahaan adalah orang yang membeli dan menggunakan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produknya.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berinteraksi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setelah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menghasilkan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produk,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sebaliknya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(sebelum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menghasilkan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produk)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disebut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45"/>
              </a:spcBef>
            </a:pP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pemasok.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49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1063124"/>
            <a:ext cx="50869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Gambar 5.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1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Pandangan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Tradisional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Terhadap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Hubungan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Pemasok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31933" y="3614300"/>
            <a:ext cx="5278755" cy="186372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25"/>
              </a:spcBef>
            </a:pPr>
            <a:r>
              <a:rPr sz="1200" b="1" spc="-5" dirty="0">
                <a:latin typeface="Times New Roman"/>
                <a:cs typeface="Times New Roman"/>
              </a:rPr>
              <a:t>Pendekatan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TQM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Pelanggan dan pemasok ada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dalam dan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luar organisasi.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luar organisasi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terdapat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eksternal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orang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membeli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perusahaan, pemasok eksternal yaitu orang yang menjual bahan mentah/bahan baku,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informasi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sedangkan</a:t>
            </a:r>
            <a:r>
              <a:rPr sz="1200" dirty="0">
                <a:latin typeface="Times New Roman"/>
                <a:cs typeface="Times New Roman"/>
              </a:rPr>
              <a:t> di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dikenal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internal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pemasok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internal.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1200" b="1" dirty="0">
                <a:latin typeface="Times New Roman"/>
                <a:cs typeface="Times New Roman"/>
              </a:rPr>
              <a:t>Gambar 5.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2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Pandangan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TQM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Terhadap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Hubungan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Pemasok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821314" y="5800355"/>
            <a:ext cx="4599940" cy="2023110"/>
            <a:chOff x="1821314" y="5800355"/>
            <a:chExt cx="4599940" cy="2023110"/>
          </a:xfrm>
        </p:grpSpPr>
        <p:sp>
          <p:nvSpPr>
            <p:cNvPr id="5" name="object 5"/>
            <p:cNvSpPr/>
            <p:nvPr/>
          </p:nvSpPr>
          <p:spPr>
            <a:xfrm>
              <a:off x="2250295" y="6107178"/>
              <a:ext cx="3829050" cy="956310"/>
            </a:xfrm>
            <a:custGeom>
              <a:avLst/>
              <a:gdLst/>
              <a:ahLst/>
              <a:cxnLst/>
              <a:rect l="l" t="t" r="r" b="b"/>
              <a:pathLst>
                <a:path w="3829050" h="956309">
                  <a:moveTo>
                    <a:pt x="0" y="0"/>
                  </a:moveTo>
                  <a:lnTo>
                    <a:pt x="3829029" y="0"/>
                  </a:lnTo>
                  <a:lnTo>
                    <a:pt x="3829029" y="955839"/>
                  </a:lnTo>
                  <a:lnTo>
                    <a:pt x="0" y="955839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821314" y="6854942"/>
              <a:ext cx="76200" cy="968375"/>
            </a:xfrm>
            <a:custGeom>
              <a:avLst/>
              <a:gdLst/>
              <a:ahLst/>
              <a:cxnLst/>
              <a:rect l="l" t="t" r="r" b="b"/>
              <a:pathLst>
                <a:path w="76200" h="968375">
                  <a:moveTo>
                    <a:pt x="33337" y="892053"/>
                  </a:moveTo>
                  <a:lnTo>
                    <a:pt x="0" y="892053"/>
                  </a:lnTo>
                  <a:lnTo>
                    <a:pt x="38100" y="968253"/>
                  </a:lnTo>
                  <a:lnTo>
                    <a:pt x="69850" y="904753"/>
                  </a:lnTo>
                  <a:lnTo>
                    <a:pt x="33337" y="904753"/>
                  </a:lnTo>
                  <a:lnTo>
                    <a:pt x="33337" y="892053"/>
                  </a:lnTo>
                  <a:close/>
                </a:path>
                <a:path w="76200" h="968375">
                  <a:moveTo>
                    <a:pt x="42861" y="0"/>
                  </a:moveTo>
                  <a:lnTo>
                    <a:pt x="33336" y="0"/>
                  </a:lnTo>
                  <a:lnTo>
                    <a:pt x="33337" y="904753"/>
                  </a:lnTo>
                  <a:lnTo>
                    <a:pt x="42862" y="904753"/>
                  </a:lnTo>
                  <a:lnTo>
                    <a:pt x="42861" y="0"/>
                  </a:lnTo>
                  <a:close/>
                </a:path>
                <a:path w="76200" h="968375">
                  <a:moveTo>
                    <a:pt x="76200" y="892053"/>
                  </a:moveTo>
                  <a:lnTo>
                    <a:pt x="42862" y="892053"/>
                  </a:lnTo>
                  <a:lnTo>
                    <a:pt x="42862" y="904753"/>
                  </a:lnTo>
                  <a:lnTo>
                    <a:pt x="69850" y="904753"/>
                  </a:lnTo>
                  <a:lnTo>
                    <a:pt x="76200" y="89205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859413" y="6854942"/>
              <a:ext cx="391160" cy="0"/>
            </a:xfrm>
            <a:custGeom>
              <a:avLst/>
              <a:gdLst/>
              <a:ahLst/>
              <a:cxnLst/>
              <a:rect l="l" t="t" r="r" b="b"/>
              <a:pathLst>
                <a:path w="391160">
                  <a:moveTo>
                    <a:pt x="0" y="0"/>
                  </a:moveTo>
                  <a:lnTo>
                    <a:pt x="390880" y="1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859412" y="5805117"/>
              <a:ext cx="0" cy="761365"/>
            </a:xfrm>
            <a:custGeom>
              <a:avLst/>
              <a:gdLst/>
              <a:ahLst/>
              <a:cxnLst/>
              <a:rect l="l" t="t" r="r" b="b"/>
              <a:pathLst>
                <a:path h="761365">
                  <a:moveTo>
                    <a:pt x="1" y="0"/>
                  </a:moveTo>
                  <a:lnTo>
                    <a:pt x="0" y="76077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859413" y="6528970"/>
              <a:ext cx="391160" cy="76200"/>
            </a:xfrm>
            <a:custGeom>
              <a:avLst/>
              <a:gdLst/>
              <a:ahLst/>
              <a:cxnLst/>
              <a:rect l="l" t="t" r="r" b="b"/>
              <a:pathLst>
                <a:path w="391160" h="76200">
                  <a:moveTo>
                    <a:pt x="314680" y="42862"/>
                  </a:moveTo>
                  <a:lnTo>
                    <a:pt x="314680" y="76199"/>
                  </a:lnTo>
                  <a:lnTo>
                    <a:pt x="381355" y="42862"/>
                  </a:lnTo>
                  <a:lnTo>
                    <a:pt x="314680" y="42862"/>
                  </a:lnTo>
                  <a:close/>
                </a:path>
                <a:path w="391160" h="76200">
                  <a:moveTo>
                    <a:pt x="314680" y="33337"/>
                  </a:moveTo>
                  <a:lnTo>
                    <a:pt x="314680" y="42862"/>
                  </a:lnTo>
                  <a:lnTo>
                    <a:pt x="327380" y="42862"/>
                  </a:lnTo>
                  <a:lnTo>
                    <a:pt x="327380" y="33337"/>
                  </a:lnTo>
                  <a:lnTo>
                    <a:pt x="314680" y="33337"/>
                  </a:lnTo>
                  <a:close/>
                </a:path>
                <a:path w="391160" h="76200">
                  <a:moveTo>
                    <a:pt x="314680" y="0"/>
                  </a:moveTo>
                  <a:lnTo>
                    <a:pt x="314680" y="33337"/>
                  </a:lnTo>
                  <a:lnTo>
                    <a:pt x="327380" y="33337"/>
                  </a:lnTo>
                  <a:lnTo>
                    <a:pt x="327380" y="42862"/>
                  </a:lnTo>
                  <a:lnTo>
                    <a:pt x="381358" y="42861"/>
                  </a:lnTo>
                  <a:lnTo>
                    <a:pt x="390880" y="38099"/>
                  </a:lnTo>
                  <a:lnTo>
                    <a:pt x="314680" y="0"/>
                  </a:lnTo>
                  <a:close/>
                </a:path>
                <a:path w="391160" h="76200">
                  <a:moveTo>
                    <a:pt x="0" y="33336"/>
                  </a:moveTo>
                  <a:lnTo>
                    <a:pt x="0" y="42861"/>
                  </a:lnTo>
                  <a:lnTo>
                    <a:pt x="314680" y="42862"/>
                  </a:lnTo>
                  <a:lnTo>
                    <a:pt x="314680" y="33337"/>
                  </a:lnTo>
                  <a:lnTo>
                    <a:pt x="0" y="333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079323" y="6753862"/>
              <a:ext cx="257810" cy="0"/>
            </a:xfrm>
            <a:custGeom>
              <a:avLst/>
              <a:gdLst/>
              <a:ahLst/>
              <a:cxnLst/>
              <a:rect l="l" t="t" r="r" b="b"/>
              <a:pathLst>
                <a:path w="257810">
                  <a:moveTo>
                    <a:pt x="0" y="0"/>
                  </a:moveTo>
                  <a:lnTo>
                    <a:pt x="257263" y="1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321012" y="5805118"/>
              <a:ext cx="3095625" cy="1917064"/>
            </a:xfrm>
            <a:custGeom>
              <a:avLst/>
              <a:gdLst/>
              <a:ahLst/>
              <a:cxnLst/>
              <a:rect l="l" t="t" r="r" b="b"/>
              <a:pathLst>
                <a:path w="3095625" h="1917065">
                  <a:moveTo>
                    <a:pt x="76200" y="243014"/>
                  </a:moveTo>
                  <a:lnTo>
                    <a:pt x="42862" y="243014"/>
                  </a:lnTo>
                  <a:lnTo>
                    <a:pt x="42862" y="0"/>
                  </a:lnTo>
                  <a:lnTo>
                    <a:pt x="33337" y="0"/>
                  </a:lnTo>
                  <a:lnTo>
                    <a:pt x="33337" y="243014"/>
                  </a:lnTo>
                  <a:lnTo>
                    <a:pt x="0" y="243014"/>
                  </a:lnTo>
                  <a:lnTo>
                    <a:pt x="38100" y="319214"/>
                  </a:lnTo>
                  <a:lnTo>
                    <a:pt x="69850" y="255714"/>
                  </a:lnTo>
                  <a:lnTo>
                    <a:pt x="76200" y="243014"/>
                  </a:lnTo>
                  <a:close/>
                </a:path>
                <a:path w="3095625" h="1917065">
                  <a:moveTo>
                    <a:pt x="1665643" y="243014"/>
                  </a:moveTo>
                  <a:lnTo>
                    <a:pt x="1632305" y="243014"/>
                  </a:lnTo>
                  <a:lnTo>
                    <a:pt x="1632305" y="0"/>
                  </a:lnTo>
                  <a:lnTo>
                    <a:pt x="1622780" y="0"/>
                  </a:lnTo>
                  <a:lnTo>
                    <a:pt x="1622780" y="243014"/>
                  </a:lnTo>
                  <a:lnTo>
                    <a:pt x="1589443" y="243014"/>
                  </a:lnTo>
                  <a:lnTo>
                    <a:pt x="1627543" y="319214"/>
                  </a:lnTo>
                  <a:lnTo>
                    <a:pt x="1659293" y="255714"/>
                  </a:lnTo>
                  <a:lnTo>
                    <a:pt x="1665643" y="243014"/>
                  </a:lnTo>
                  <a:close/>
                </a:path>
                <a:path w="3095625" h="1917065">
                  <a:moveTo>
                    <a:pt x="3053664" y="1840801"/>
                  </a:moveTo>
                  <a:lnTo>
                    <a:pt x="3020326" y="1840801"/>
                  </a:lnTo>
                  <a:lnTo>
                    <a:pt x="3020326" y="948753"/>
                  </a:lnTo>
                  <a:lnTo>
                    <a:pt x="3010801" y="948753"/>
                  </a:lnTo>
                  <a:lnTo>
                    <a:pt x="3010801" y="1840801"/>
                  </a:lnTo>
                  <a:lnTo>
                    <a:pt x="2977464" y="1840801"/>
                  </a:lnTo>
                  <a:lnTo>
                    <a:pt x="3015564" y="1917001"/>
                  </a:lnTo>
                  <a:lnTo>
                    <a:pt x="3047314" y="1853501"/>
                  </a:lnTo>
                  <a:lnTo>
                    <a:pt x="3053664" y="1840801"/>
                  </a:lnTo>
                  <a:close/>
                </a:path>
                <a:path w="3095625" h="1917065">
                  <a:moveTo>
                    <a:pt x="3095345" y="757199"/>
                  </a:moveTo>
                  <a:lnTo>
                    <a:pt x="2834500" y="757199"/>
                  </a:lnTo>
                  <a:lnTo>
                    <a:pt x="2834500" y="723861"/>
                  </a:lnTo>
                  <a:lnTo>
                    <a:pt x="2758300" y="761961"/>
                  </a:lnTo>
                  <a:lnTo>
                    <a:pt x="2834500" y="800061"/>
                  </a:lnTo>
                  <a:lnTo>
                    <a:pt x="2834500" y="766724"/>
                  </a:lnTo>
                  <a:lnTo>
                    <a:pt x="3095345" y="766724"/>
                  </a:lnTo>
                  <a:lnTo>
                    <a:pt x="3095345" y="75719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416357" y="5805117"/>
              <a:ext cx="0" cy="745490"/>
            </a:xfrm>
            <a:custGeom>
              <a:avLst/>
              <a:gdLst/>
              <a:ahLst/>
              <a:cxnLst/>
              <a:rect l="l" t="t" r="r" b="b"/>
              <a:pathLst>
                <a:path h="745490">
                  <a:moveTo>
                    <a:pt x="0" y="0"/>
                  </a:moveTo>
                  <a:lnTo>
                    <a:pt x="1" y="74540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399201" y="6168655"/>
            <a:ext cx="957580" cy="78803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52705" rIns="0" bIns="0" rtlCol="0">
            <a:spAutoFit/>
          </a:bodyPr>
          <a:lstStyle/>
          <a:p>
            <a:pPr marL="160020" marR="97155" indent="-55244">
              <a:lnSpc>
                <a:spcPts val="1370"/>
              </a:lnSpc>
              <a:spcBef>
                <a:spcPts val="415"/>
              </a:spcBef>
            </a:pPr>
            <a:r>
              <a:rPr sz="1200" spc="-5" dirty="0">
                <a:latin typeface="Times New Roman"/>
                <a:cs typeface="Times New Roman"/>
              </a:rPr>
              <a:t>Pemasok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&amp;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3359117" y="6528971"/>
            <a:ext cx="1470025" cy="76200"/>
            <a:chOff x="3359117" y="6528971"/>
            <a:chExt cx="1470025" cy="76200"/>
          </a:xfrm>
        </p:grpSpPr>
        <p:sp>
          <p:nvSpPr>
            <p:cNvPr id="15" name="object 15"/>
            <p:cNvSpPr/>
            <p:nvPr/>
          </p:nvSpPr>
          <p:spPr>
            <a:xfrm>
              <a:off x="3359117" y="6528971"/>
              <a:ext cx="331470" cy="76200"/>
            </a:xfrm>
            <a:custGeom>
              <a:avLst/>
              <a:gdLst/>
              <a:ahLst/>
              <a:cxnLst/>
              <a:rect l="l" t="t" r="r" b="b"/>
              <a:pathLst>
                <a:path w="331470" h="76200">
                  <a:moveTo>
                    <a:pt x="254850" y="42862"/>
                  </a:moveTo>
                  <a:lnTo>
                    <a:pt x="254850" y="76199"/>
                  </a:lnTo>
                  <a:lnTo>
                    <a:pt x="321525" y="42862"/>
                  </a:lnTo>
                  <a:lnTo>
                    <a:pt x="254850" y="42862"/>
                  </a:lnTo>
                  <a:close/>
                </a:path>
                <a:path w="331470" h="76200">
                  <a:moveTo>
                    <a:pt x="254850" y="33337"/>
                  </a:moveTo>
                  <a:lnTo>
                    <a:pt x="254850" y="42862"/>
                  </a:lnTo>
                  <a:lnTo>
                    <a:pt x="267550" y="42862"/>
                  </a:lnTo>
                  <a:lnTo>
                    <a:pt x="267550" y="33337"/>
                  </a:lnTo>
                  <a:lnTo>
                    <a:pt x="254850" y="33337"/>
                  </a:lnTo>
                  <a:close/>
                </a:path>
                <a:path w="331470" h="76200">
                  <a:moveTo>
                    <a:pt x="254850" y="0"/>
                  </a:moveTo>
                  <a:lnTo>
                    <a:pt x="254850" y="33337"/>
                  </a:lnTo>
                  <a:lnTo>
                    <a:pt x="267550" y="33337"/>
                  </a:lnTo>
                  <a:lnTo>
                    <a:pt x="267550" y="42862"/>
                  </a:lnTo>
                  <a:lnTo>
                    <a:pt x="321528" y="42861"/>
                  </a:lnTo>
                  <a:lnTo>
                    <a:pt x="331050" y="38099"/>
                  </a:lnTo>
                  <a:lnTo>
                    <a:pt x="254850" y="0"/>
                  </a:lnTo>
                  <a:close/>
                </a:path>
                <a:path w="331470" h="76200">
                  <a:moveTo>
                    <a:pt x="0" y="33336"/>
                  </a:moveTo>
                  <a:lnTo>
                    <a:pt x="0" y="42861"/>
                  </a:lnTo>
                  <a:lnTo>
                    <a:pt x="254850" y="42862"/>
                  </a:lnTo>
                  <a:lnTo>
                    <a:pt x="254850" y="33337"/>
                  </a:lnTo>
                  <a:lnTo>
                    <a:pt x="0" y="333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89592" y="6528971"/>
              <a:ext cx="239313" cy="76200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5826048" y="5571625"/>
            <a:ext cx="939800" cy="233679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310"/>
              </a:spcBef>
            </a:pPr>
            <a:r>
              <a:rPr sz="1200" spc="-5" dirty="0">
                <a:latin typeface="Times New Roman"/>
                <a:cs typeface="Times New Roman"/>
              </a:rPr>
              <a:t>PEMASOK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69933" y="5571625"/>
            <a:ext cx="939800" cy="233679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310"/>
              </a:spcBef>
            </a:pPr>
            <a:r>
              <a:rPr sz="1200" spc="-5" dirty="0">
                <a:latin typeface="Times New Roman"/>
                <a:cs typeface="Times New Roman"/>
              </a:rPr>
              <a:t>PEMASOK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954277" y="5571625"/>
            <a:ext cx="902969" cy="233679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310"/>
              </a:spcBef>
            </a:pPr>
            <a:r>
              <a:rPr sz="1200" spc="-5" dirty="0">
                <a:latin typeface="Times New Roman"/>
                <a:cs typeface="Times New Roman"/>
              </a:rPr>
              <a:t>PEMASO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456568" y="5571625"/>
            <a:ext cx="942975" cy="233679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310"/>
              </a:spcBef>
            </a:pPr>
            <a:r>
              <a:rPr sz="1200" spc="-5" dirty="0">
                <a:latin typeface="Times New Roman"/>
                <a:cs typeface="Times New Roman"/>
              </a:rPr>
              <a:t>PEMASOK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698414" y="7722114"/>
            <a:ext cx="1162050" cy="23812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94615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latin typeface="Times New Roman"/>
                <a:cs typeface="Times New Roman"/>
              </a:rPr>
              <a:t>PELANGGAN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635460" y="7382221"/>
            <a:ext cx="1132840" cy="23812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310"/>
              </a:spcBef>
            </a:pPr>
            <a:r>
              <a:rPr sz="1200" spc="-5" dirty="0">
                <a:latin typeface="Times New Roman"/>
                <a:cs typeface="Times New Roman"/>
              </a:rPr>
              <a:t>PELANGGAN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874505" y="7382221"/>
            <a:ext cx="1132840" cy="23812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10"/>
              </a:spcBef>
            </a:pPr>
            <a:r>
              <a:rPr sz="1200" spc="-5" dirty="0">
                <a:latin typeface="Times New Roman"/>
                <a:cs typeface="Times New Roman"/>
              </a:rPr>
              <a:t>PELANGGAN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588192" y="7823196"/>
            <a:ext cx="1172845" cy="23812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295"/>
              </a:spcBef>
            </a:pPr>
            <a:r>
              <a:rPr sz="1200" spc="-5" dirty="0">
                <a:latin typeface="Times New Roman"/>
                <a:cs typeface="Times New Roman"/>
              </a:rPr>
              <a:t>PELANGGAN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690167" y="6168655"/>
            <a:ext cx="899794" cy="78803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130810" marR="126364" algn="ctr">
              <a:lnSpc>
                <a:spcPct val="96700"/>
              </a:lnSpc>
              <a:spcBef>
                <a:spcPts val="360"/>
              </a:spcBef>
            </a:pPr>
            <a:r>
              <a:rPr sz="1200" spc="-5" dirty="0">
                <a:latin typeface="Times New Roman"/>
                <a:cs typeface="Times New Roman"/>
              </a:rPr>
              <a:t>Pemasok </a:t>
            </a:r>
            <a:r>
              <a:rPr sz="1200" dirty="0">
                <a:latin typeface="Times New Roman"/>
                <a:cs typeface="Times New Roman"/>
              </a:rPr>
              <a:t> &amp;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ngg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868792" y="6168655"/>
            <a:ext cx="899794" cy="78803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132080" marR="125095" algn="ctr">
              <a:lnSpc>
                <a:spcPct val="96700"/>
              </a:lnSpc>
              <a:spcBef>
                <a:spcPts val="360"/>
              </a:spcBef>
            </a:pPr>
            <a:r>
              <a:rPr sz="1200" spc="-5" dirty="0">
                <a:latin typeface="Times New Roman"/>
                <a:cs typeface="Times New Roman"/>
              </a:rPr>
              <a:t>Pemasok </a:t>
            </a:r>
            <a:r>
              <a:rPr sz="1200" dirty="0">
                <a:latin typeface="Times New Roman"/>
                <a:cs typeface="Times New Roman"/>
              </a:rPr>
              <a:t> &amp;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ngg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3460610" y="7063028"/>
            <a:ext cx="1801495" cy="319405"/>
          </a:xfrm>
          <a:custGeom>
            <a:avLst/>
            <a:gdLst/>
            <a:ahLst/>
            <a:cxnLst/>
            <a:rect l="l" t="t" r="r" b="b"/>
            <a:pathLst>
              <a:path w="1801495" h="319404">
                <a:moveTo>
                  <a:pt x="76200" y="243001"/>
                </a:moveTo>
                <a:lnTo>
                  <a:pt x="42862" y="243001"/>
                </a:lnTo>
                <a:lnTo>
                  <a:pt x="42862" y="0"/>
                </a:lnTo>
                <a:lnTo>
                  <a:pt x="33337" y="0"/>
                </a:lnTo>
                <a:lnTo>
                  <a:pt x="33337" y="243001"/>
                </a:lnTo>
                <a:lnTo>
                  <a:pt x="0" y="243001"/>
                </a:lnTo>
                <a:lnTo>
                  <a:pt x="38100" y="319201"/>
                </a:lnTo>
                <a:lnTo>
                  <a:pt x="69850" y="255701"/>
                </a:lnTo>
                <a:lnTo>
                  <a:pt x="76200" y="243001"/>
                </a:lnTo>
                <a:close/>
              </a:path>
              <a:path w="1801495" h="319404">
                <a:moveTo>
                  <a:pt x="1801253" y="243001"/>
                </a:moveTo>
                <a:lnTo>
                  <a:pt x="1767916" y="243001"/>
                </a:lnTo>
                <a:lnTo>
                  <a:pt x="1767916" y="0"/>
                </a:lnTo>
                <a:lnTo>
                  <a:pt x="1758391" y="0"/>
                </a:lnTo>
                <a:lnTo>
                  <a:pt x="1758391" y="243001"/>
                </a:lnTo>
                <a:lnTo>
                  <a:pt x="1725053" y="243001"/>
                </a:lnTo>
                <a:lnTo>
                  <a:pt x="1763153" y="319201"/>
                </a:lnTo>
                <a:lnTo>
                  <a:pt x="1794903" y="255701"/>
                </a:lnTo>
                <a:lnTo>
                  <a:pt x="1801253" y="2430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595122" y="1882668"/>
            <a:ext cx="2889885" cy="8890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algn="ctr">
              <a:lnSpc>
                <a:spcPts val="1405"/>
              </a:lnSpc>
              <a:spcBef>
                <a:spcPts val="315"/>
              </a:spcBef>
            </a:pPr>
            <a:r>
              <a:rPr sz="1200" b="1" spc="-5" dirty="0">
                <a:latin typeface="Times New Roman"/>
                <a:cs typeface="Times New Roman"/>
              </a:rPr>
              <a:t>PERUSAHAAN</a:t>
            </a:r>
            <a:endParaRPr sz="1200">
              <a:latin typeface="Times New Roman"/>
              <a:cs typeface="Times New Roman"/>
            </a:endParaRPr>
          </a:p>
          <a:p>
            <a:pPr marL="982344" marR="975360" indent="-1270" algn="ctr">
              <a:lnSpc>
                <a:spcPts val="1420"/>
              </a:lnSpc>
              <a:spcBef>
                <a:spcPts val="30"/>
              </a:spcBef>
            </a:pPr>
            <a:r>
              <a:rPr sz="1200" b="1" dirty="0">
                <a:latin typeface="Times New Roman"/>
                <a:cs typeface="Times New Roman"/>
              </a:rPr>
              <a:t>dan 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10" dirty="0">
                <a:latin typeface="Times New Roman"/>
                <a:cs typeface="Times New Roman"/>
              </a:rPr>
              <a:t>P</a:t>
            </a:r>
            <a:r>
              <a:rPr sz="1200" b="1" spc="-5" dirty="0">
                <a:latin typeface="Times New Roman"/>
                <a:cs typeface="Times New Roman"/>
              </a:rPr>
              <a:t>R</a:t>
            </a:r>
            <a:r>
              <a:rPr sz="1200" b="1" dirty="0">
                <a:latin typeface="Times New Roman"/>
                <a:cs typeface="Times New Roman"/>
              </a:rPr>
              <a:t>OS</a:t>
            </a:r>
            <a:r>
              <a:rPr sz="1200" b="1" spc="-10" dirty="0">
                <a:latin typeface="Times New Roman"/>
                <a:cs typeface="Times New Roman"/>
              </a:rPr>
              <a:t>E</a:t>
            </a:r>
            <a:r>
              <a:rPr sz="1200" b="1" dirty="0">
                <a:latin typeface="Times New Roman"/>
                <a:cs typeface="Times New Roman"/>
              </a:rPr>
              <a:t>S</a:t>
            </a:r>
            <a:r>
              <a:rPr sz="1200" b="1" spc="-5" dirty="0">
                <a:latin typeface="Times New Roman"/>
                <a:cs typeface="Times New Roman"/>
              </a:rPr>
              <a:t>NY</a:t>
            </a:r>
            <a:r>
              <a:rPr sz="1200" b="1" dirty="0">
                <a:latin typeface="Times New Roman"/>
                <a:cs typeface="Times New Roman"/>
              </a:rPr>
              <a:t>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545468" y="1427996"/>
            <a:ext cx="922019" cy="227329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295"/>
              </a:spcBef>
            </a:pPr>
            <a:r>
              <a:rPr sz="1200" spc="-5" dirty="0">
                <a:latin typeface="Times New Roman"/>
                <a:cs typeface="Times New Roman"/>
              </a:rPr>
              <a:t>PEMASOK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604523" y="3107982"/>
            <a:ext cx="1082040" cy="23177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295"/>
              </a:spcBef>
            </a:pPr>
            <a:r>
              <a:rPr sz="1200" spc="-5" dirty="0">
                <a:latin typeface="Times New Roman"/>
                <a:cs typeface="Times New Roman"/>
              </a:rPr>
              <a:t>PELANGGA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1921705" y="1655333"/>
            <a:ext cx="673735" cy="741045"/>
            <a:chOff x="1921705" y="1655333"/>
            <a:chExt cx="673735" cy="741045"/>
          </a:xfrm>
        </p:grpSpPr>
        <p:sp>
          <p:nvSpPr>
            <p:cNvPr id="32" name="object 32"/>
            <p:cNvSpPr/>
            <p:nvPr/>
          </p:nvSpPr>
          <p:spPr>
            <a:xfrm>
              <a:off x="1926468" y="1655333"/>
              <a:ext cx="0" cy="702945"/>
            </a:xfrm>
            <a:custGeom>
              <a:avLst/>
              <a:gdLst/>
              <a:ahLst/>
              <a:cxnLst/>
              <a:rect l="l" t="t" r="r" b="b"/>
              <a:pathLst>
                <a:path h="702944">
                  <a:moveTo>
                    <a:pt x="0" y="0"/>
                  </a:moveTo>
                  <a:lnTo>
                    <a:pt x="1" y="702728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926468" y="2319962"/>
              <a:ext cx="668655" cy="76200"/>
            </a:xfrm>
            <a:custGeom>
              <a:avLst/>
              <a:gdLst/>
              <a:ahLst/>
              <a:cxnLst/>
              <a:rect l="l" t="t" r="r" b="b"/>
              <a:pathLst>
                <a:path w="668655" h="76200">
                  <a:moveTo>
                    <a:pt x="592454" y="42862"/>
                  </a:moveTo>
                  <a:lnTo>
                    <a:pt x="592454" y="76200"/>
                  </a:lnTo>
                  <a:lnTo>
                    <a:pt x="659129" y="42862"/>
                  </a:lnTo>
                  <a:lnTo>
                    <a:pt x="592454" y="42862"/>
                  </a:lnTo>
                  <a:close/>
                </a:path>
                <a:path w="668655" h="76200">
                  <a:moveTo>
                    <a:pt x="592454" y="33337"/>
                  </a:moveTo>
                  <a:lnTo>
                    <a:pt x="592454" y="42862"/>
                  </a:lnTo>
                  <a:lnTo>
                    <a:pt x="605156" y="42862"/>
                  </a:lnTo>
                  <a:lnTo>
                    <a:pt x="605156" y="33337"/>
                  </a:lnTo>
                  <a:lnTo>
                    <a:pt x="592454" y="33337"/>
                  </a:lnTo>
                  <a:close/>
                </a:path>
                <a:path w="668655" h="76200">
                  <a:moveTo>
                    <a:pt x="592454" y="0"/>
                  </a:moveTo>
                  <a:lnTo>
                    <a:pt x="592454" y="33337"/>
                  </a:lnTo>
                  <a:lnTo>
                    <a:pt x="605156" y="33337"/>
                  </a:lnTo>
                  <a:lnTo>
                    <a:pt x="605156" y="42862"/>
                  </a:lnTo>
                  <a:lnTo>
                    <a:pt x="659132" y="42861"/>
                  </a:lnTo>
                  <a:lnTo>
                    <a:pt x="668654" y="38100"/>
                  </a:lnTo>
                  <a:lnTo>
                    <a:pt x="592454" y="0"/>
                  </a:lnTo>
                  <a:close/>
                </a:path>
                <a:path w="668655" h="76200">
                  <a:moveTo>
                    <a:pt x="0" y="33336"/>
                  </a:moveTo>
                  <a:lnTo>
                    <a:pt x="0" y="42861"/>
                  </a:lnTo>
                  <a:lnTo>
                    <a:pt x="592454" y="42862"/>
                  </a:lnTo>
                  <a:lnTo>
                    <a:pt x="592454" y="33337"/>
                  </a:lnTo>
                  <a:lnTo>
                    <a:pt x="0" y="333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4" name="object 3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77139" y="2771293"/>
            <a:ext cx="76200" cy="207191"/>
          </a:xfrm>
          <a:prstGeom prst="rect">
            <a:avLst/>
          </a:prstGeom>
        </p:spPr>
      </p:pic>
      <p:grpSp>
        <p:nvGrpSpPr>
          <p:cNvPr id="35" name="object 35"/>
          <p:cNvGrpSpPr/>
          <p:nvPr/>
        </p:nvGrpSpPr>
        <p:grpSpPr>
          <a:xfrm>
            <a:off x="5485008" y="2516174"/>
            <a:ext cx="723900" cy="465455"/>
            <a:chOff x="5485008" y="2516174"/>
            <a:chExt cx="723900" cy="465455"/>
          </a:xfrm>
        </p:grpSpPr>
        <p:sp>
          <p:nvSpPr>
            <p:cNvPr id="36" name="object 36"/>
            <p:cNvSpPr/>
            <p:nvPr/>
          </p:nvSpPr>
          <p:spPr>
            <a:xfrm>
              <a:off x="5485008" y="2520937"/>
              <a:ext cx="685800" cy="0"/>
            </a:xfrm>
            <a:custGeom>
              <a:avLst/>
              <a:gdLst/>
              <a:ahLst/>
              <a:cxnLst/>
              <a:rect l="l" t="t" r="r" b="b"/>
              <a:pathLst>
                <a:path w="685800">
                  <a:moveTo>
                    <a:pt x="0" y="0"/>
                  </a:moveTo>
                  <a:lnTo>
                    <a:pt x="685800" y="1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6132709" y="2520937"/>
              <a:ext cx="76200" cy="461009"/>
            </a:xfrm>
            <a:custGeom>
              <a:avLst/>
              <a:gdLst/>
              <a:ahLst/>
              <a:cxnLst/>
              <a:rect l="l" t="t" r="r" b="b"/>
              <a:pathLst>
                <a:path w="76200" h="461010">
                  <a:moveTo>
                    <a:pt x="33337" y="384227"/>
                  </a:moveTo>
                  <a:lnTo>
                    <a:pt x="0" y="384227"/>
                  </a:lnTo>
                  <a:lnTo>
                    <a:pt x="38100" y="460427"/>
                  </a:lnTo>
                  <a:lnTo>
                    <a:pt x="69850" y="396927"/>
                  </a:lnTo>
                  <a:lnTo>
                    <a:pt x="33337" y="396927"/>
                  </a:lnTo>
                  <a:lnTo>
                    <a:pt x="33337" y="384227"/>
                  </a:lnTo>
                  <a:close/>
                </a:path>
                <a:path w="76200" h="461010">
                  <a:moveTo>
                    <a:pt x="42861" y="0"/>
                  </a:moveTo>
                  <a:lnTo>
                    <a:pt x="33336" y="0"/>
                  </a:lnTo>
                  <a:lnTo>
                    <a:pt x="33337" y="396927"/>
                  </a:lnTo>
                  <a:lnTo>
                    <a:pt x="42862" y="396927"/>
                  </a:lnTo>
                  <a:lnTo>
                    <a:pt x="42861" y="0"/>
                  </a:lnTo>
                  <a:close/>
                </a:path>
                <a:path w="76200" h="461010">
                  <a:moveTo>
                    <a:pt x="76200" y="384227"/>
                  </a:moveTo>
                  <a:lnTo>
                    <a:pt x="42862" y="384227"/>
                  </a:lnTo>
                  <a:lnTo>
                    <a:pt x="42862" y="396927"/>
                  </a:lnTo>
                  <a:lnTo>
                    <a:pt x="69850" y="396927"/>
                  </a:lnTo>
                  <a:lnTo>
                    <a:pt x="76200" y="3842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8" name="object 3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34439" y="2771293"/>
            <a:ext cx="76200" cy="207191"/>
          </a:xfrm>
          <a:prstGeom prst="rect">
            <a:avLst/>
          </a:prstGeom>
        </p:spPr>
      </p:pic>
      <p:pic>
        <p:nvPicPr>
          <p:cNvPr id="39" name="object 3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43024" y="1675476"/>
            <a:ext cx="76200" cy="207191"/>
          </a:xfrm>
          <a:prstGeom prst="rect">
            <a:avLst/>
          </a:prstGeom>
        </p:spPr>
      </p:pic>
      <p:grpSp>
        <p:nvGrpSpPr>
          <p:cNvPr id="40" name="object 40"/>
          <p:cNvGrpSpPr/>
          <p:nvPr/>
        </p:nvGrpSpPr>
        <p:grpSpPr>
          <a:xfrm>
            <a:off x="5485008" y="1695044"/>
            <a:ext cx="690880" cy="556260"/>
            <a:chOff x="5485008" y="1695044"/>
            <a:chExt cx="690880" cy="556260"/>
          </a:xfrm>
        </p:grpSpPr>
        <p:sp>
          <p:nvSpPr>
            <p:cNvPr id="41" name="object 41"/>
            <p:cNvSpPr/>
            <p:nvPr/>
          </p:nvSpPr>
          <p:spPr>
            <a:xfrm>
              <a:off x="5485008" y="2174925"/>
              <a:ext cx="685800" cy="76200"/>
            </a:xfrm>
            <a:custGeom>
              <a:avLst/>
              <a:gdLst/>
              <a:ahLst/>
              <a:cxnLst/>
              <a:rect l="l" t="t" r="r" b="b"/>
              <a:pathLst>
                <a:path w="685800" h="76200">
                  <a:moveTo>
                    <a:pt x="76200" y="0"/>
                  </a:moveTo>
                  <a:lnTo>
                    <a:pt x="0" y="38100"/>
                  </a:lnTo>
                  <a:lnTo>
                    <a:pt x="76200" y="76200"/>
                  </a:lnTo>
                  <a:lnTo>
                    <a:pt x="76200" y="42862"/>
                  </a:lnTo>
                  <a:lnTo>
                    <a:pt x="63500" y="42862"/>
                  </a:lnTo>
                  <a:lnTo>
                    <a:pt x="63500" y="33337"/>
                  </a:lnTo>
                  <a:lnTo>
                    <a:pt x="76200" y="33337"/>
                  </a:lnTo>
                  <a:lnTo>
                    <a:pt x="76200" y="0"/>
                  </a:lnTo>
                  <a:close/>
                </a:path>
                <a:path w="685800" h="76200">
                  <a:moveTo>
                    <a:pt x="76200" y="33337"/>
                  </a:moveTo>
                  <a:lnTo>
                    <a:pt x="76200" y="42862"/>
                  </a:lnTo>
                  <a:lnTo>
                    <a:pt x="685800" y="42863"/>
                  </a:lnTo>
                  <a:lnTo>
                    <a:pt x="685800" y="33338"/>
                  </a:lnTo>
                  <a:lnTo>
                    <a:pt x="76200" y="33337"/>
                  </a:lnTo>
                  <a:close/>
                </a:path>
                <a:path w="685800" h="76200">
                  <a:moveTo>
                    <a:pt x="63500" y="33337"/>
                  </a:moveTo>
                  <a:lnTo>
                    <a:pt x="63500" y="42862"/>
                  </a:lnTo>
                  <a:lnTo>
                    <a:pt x="76200" y="42862"/>
                  </a:lnTo>
                  <a:lnTo>
                    <a:pt x="76200" y="33337"/>
                  </a:lnTo>
                  <a:lnTo>
                    <a:pt x="63500" y="33337"/>
                  </a:lnTo>
                  <a:close/>
                </a:path>
                <a:path w="685800" h="76200">
                  <a:moveTo>
                    <a:pt x="76200" y="33337"/>
                  </a:moveTo>
                  <a:lnTo>
                    <a:pt x="63500" y="33337"/>
                  </a:lnTo>
                  <a:lnTo>
                    <a:pt x="76200" y="3333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6170808" y="1695044"/>
              <a:ext cx="0" cy="518159"/>
            </a:xfrm>
            <a:custGeom>
              <a:avLst/>
              <a:gdLst/>
              <a:ahLst/>
              <a:cxnLst/>
              <a:rect l="l" t="t" r="r" b="b"/>
              <a:pathLst>
                <a:path h="518160">
                  <a:moveTo>
                    <a:pt x="0" y="0"/>
                  </a:moveTo>
                  <a:lnTo>
                    <a:pt x="1" y="517981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3" name="object 43"/>
          <p:cNvGrpSpPr/>
          <p:nvPr/>
        </p:nvGrpSpPr>
        <p:grpSpPr>
          <a:xfrm>
            <a:off x="1964569" y="2619769"/>
            <a:ext cx="630555" cy="488315"/>
            <a:chOff x="1964569" y="2619769"/>
            <a:chExt cx="630555" cy="488315"/>
          </a:xfrm>
        </p:grpSpPr>
        <p:sp>
          <p:nvSpPr>
            <p:cNvPr id="44" name="object 44"/>
            <p:cNvSpPr/>
            <p:nvPr/>
          </p:nvSpPr>
          <p:spPr>
            <a:xfrm>
              <a:off x="2002668" y="2624532"/>
              <a:ext cx="592455" cy="0"/>
            </a:xfrm>
            <a:custGeom>
              <a:avLst/>
              <a:gdLst/>
              <a:ahLst/>
              <a:cxnLst/>
              <a:rect l="l" t="t" r="r" b="b"/>
              <a:pathLst>
                <a:path w="592455">
                  <a:moveTo>
                    <a:pt x="0" y="0"/>
                  </a:moveTo>
                  <a:lnTo>
                    <a:pt x="592455" y="1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964569" y="2624532"/>
              <a:ext cx="76200" cy="483870"/>
            </a:xfrm>
            <a:custGeom>
              <a:avLst/>
              <a:gdLst/>
              <a:ahLst/>
              <a:cxnLst/>
              <a:rect l="l" t="t" r="r" b="b"/>
              <a:pathLst>
                <a:path w="76200" h="483869">
                  <a:moveTo>
                    <a:pt x="33337" y="407249"/>
                  </a:moveTo>
                  <a:lnTo>
                    <a:pt x="0" y="407249"/>
                  </a:lnTo>
                  <a:lnTo>
                    <a:pt x="38100" y="483449"/>
                  </a:lnTo>
                  <a:lnTo>
                    <a:pt x="69850" y="419949"/>
                  </a:lnTo>
                  <a:lnTo>
                    <a:pt x="33337" y="419949"/>
                  </a:lnTo>
                  <a:lnTo>
                    <a:pt x="33337" y="407249"/>
                  </a:lnTo>
                  <a:close/>
                </a:path>
                <a:path w="76200" h="483869">
                  <a:moveTo>
                    <a:pt x="42861" y="0"/>
                  </a:moveTo>
                  <a:lnTo>
                    <a:pt x="33336" y="0"/>
                  </a:lnTo>
                  <a:lnTo>
                    <a:pt x="33337" y="419949"/>
                  </a:lnTo>
                  <a:lnTo>
                    <a:pt x="42862" y="419949"/>
                  </a:lnTo>
                  <a:lnTo>
                    <a:pt x="42861" y="0"/>
                  </a:lnTo>
                  <a:close/>
                </a:path>
                <a:path w="76200" h="483869">
                  <a:moveTo>
                    <a:pt x="76200" y="407249"/>
                  </a:moveTo>
                  <a:lnTo>
                    <a:pt x="42862" y="407249"/>
                  </a:lnTo>
                  <a:lnTo>
                    <a:pt x="42862" y="419949"/>
                  </a:lnTo>
                  <a:lnTo>
                    <a:pt x="69850" y="419949"/>
                  </a:lnTo>
                  <a:lnTo>
                    <a:pt x="76200" y="40724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5719322" y="1448140"/>
            <a:ext cx="897255" cy="227329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305"/>
              </a:spcBef>
            </a:pPr>
            <a:r>
              <a:rPr sz="1200" spc="-5" dirty="0">
                <a:latin typeface="Times New Roman"/>
                <a:cs typeface="Times New Roman"/>
              </a:rPr>
              <a:t>PEMASO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410588" y="1448140"/>
            <a:ext cx="910590" cy="227329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05"/>
              </a:spcBef>
            </a:pPr>
            <a:r>
              <a:rPr sz="1200" spc="-5" dirty="0">
                <a:latin typeface="Times New Roman"/>
                <a:cs typeface="Times New Roman"/>
              </a:rPr>
              <a:t>PEMASO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052322" y="1448140"/>
            <a:ext cx="882015" cy="227329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305"/>
              </a:spcBef>
            </a:pPr>
            <a:r>
              <a:rPr sz="1200" spc="-5" dirty="0">
                <a:latin typeface="Times New Roman"/>
                <a:cs typeface="Times New Roman"/>
              </a:rPr>
              <a:t>PEMASO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823722" y="2978486"/>
            <a:ext cx="1110615" cy="23177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305"/>
              </a:spcBef>
            </a:pPr>
            <a:r>
              <a:rPr sz="1200" spc="-5" dirty="0">
                <a:latin typeface="Times New Roman"/>
                <a:cs typeface="Times New Roman"/>
              </a:rPr>
              <a:t>PELANGGA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260093" y="2978486"/>
            <a:ext cx="1061085" cy="23177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4615">
              <a:lnSpc>
                <a:spcPct val="100000"/>
              </a:lnSpc>
              <a:spcBef>
                <a:spcPts val="305"/>
              </a:spcBef>
            </a:pPr>
            <a:r>
              <a:rPr sz="1200" spc="-5" dirty="0">
                <a:latin typeface="Times New Roman"/>
                <a:cs typeface="Times New Roman"/>
              </a:rPr>
              <a:t>PELANGGA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541522" y="2978486"/>
            <a:ext cx="1075055" cy="23177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05"/>
              </a:spcBef>
            </a:pPr>
            <a:r>
              <a:rPr sz="1200" spc="-5" dirty="0">
                <a:latin typeface="Times New Roman"/>
                <a:cs typeface="Times New Roman"/>
              </a:rPr>
              <a:t>PELANGGA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52" name="object 5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29514" y="1675476"/>
            <a:ext cx="76200" cy="207191"/>
          </a:xfrm>
          <a:prstGeom prst="rect">
            <a:avLst/>
          </a:prstGeom>
        </p:spPr>
      </p:pic>
      <p:sp>
        <p:nvSpPr>
          <p:cNvPr id="53" name="object 5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50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712724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45"/>
              </a:spcBef>
            </a:pPr>
            <a:r>
              <a:rPr sz="1200" b="1" spc="-5" dirty="0">
                <a:latin typeface="Times New Roman"/>
                <a:cs typeface="Times New Roman"/>
              </a:rPr>
              <a:t>KEPUASAN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PELANGGAN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Dalam pendekatan </a:t>
            </a:r>
            <a:r>
              <a:rPr sz="1200" dirty="0">
                <a:latin typeface="Times New Roman"/>
                <a:cs typeface="Times New Roman"/>
              </a:rPr>
              <a:t>TQM, </a:t>
            </a:r>
            <a:r>
              <a:rPr sz="1200" spc="-5" dirty="0">
                <a:latin typeface="Times New Roman"/>
                <a:cs typeface="Times New Roman"/>
              </a:rPr>
              <a:t>kualitas ditentukan oleh pelanggan, sehingga semua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usaha manajemen </a:t>
            </a:r>
            <a:r>
              <a:rPr sz="1200" dirty="0">
                <a:latin typeface="Times New Roman"/>
                <a:cs typeface="Times New Roman"/>
              </a:rPr>
              <a:t>TQM </a:t>
            </a:r>
            <a:r>
              <a:rPr sz="1200" spc="-5" dirty="0">
                <a:latin typeface="Times New Roman"/>
                <a:cs typeface="Times New Roman"/>
              </a:rPr>
              <a:t>diarahkan pada satu tujuan utama yaitu kepuasan pelanggan.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Beberapa manfaat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terciptanya kepuasan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pelanggan:</a:t>
            </a:r>
            <a:endParaRPr sz="1200">
              <a:latin typeface="Times New Roman"/>
              <a:cs typeface="Times New Roman"/>
            </a:endParaRPr>
          </a:p>
          <a:p>
            <a:pPr marL="192405" marR="5080" indent="-165735">
              <a:lnSpc>
                <a:spcPts val="2090"/>
              </a:lnSpc>
              <a:spcBef>
                <a:spcPts val="155"/>
              </a:spcBef>
              <a:buChar char="•"/>
              <a:tabLst>
                <a:tab pos="193040" algn="l"/>
              </a:tabLst>
            </a:pPr>
            <a:r>
              <a:rPr sz="1200" spc="-5" dirty="0">
                <a:latin typeface="Times New Roman"/>
                <a:cs typeface="Times New Roman"/>
              </a:rPr>
              <a:t>Hubungan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&amp;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harmonis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→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dasar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baik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pembelian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ulang</a:t>
            </a:r>
            <a:endParaRPr sz="1200">
              <a:latin typeface="Times New Roman"/>
              <a:cs typeface="Times New Roman"/>
            </a:endParaRPr>
          </a:p>
          <a:p>
            <a:pPr marL="193040" indent="-166370">
              <a:lnSpc>
                <a:spcPct val="100000"/>
              </a:lnSpc>
              <a:spcBef>
                <a:spcPts val="440"/>
              </a:spcBef>
              <a:buChar char="•"/>
              <a:tabLst>
                <a:tab pos="19304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Mendorong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terciptanya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loyalitas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endParaRPr sz="1200">
              <a:latin typeface="Times New Roman"/>
              <a:cs typeface="Times New Roman"/>
            </a:endParaRPr>
          </a:p>
          <a:p>
            <a:pPr marL="193040" indent="-166370">
              <a:lnSpc>
                <a:spcPct val="100000"/>
              </a:lnSpc>
              <a:spcBef>
                <a:spcPts val="625"/>
              </a:spcBef>
              <a:buChar char="•"/>
              <a:tabLst>
                <a:tab pos="193040" algn="l"/>
              </a:tabLst>
            </a:pPr>
            <a:r>
              <a:rPr sz="1200" i="1" dirty="0">
                <a:latin typeface="Times New Roman"/>
                <a:cs typeface="Times New Roman"/>
              </a:rPr>
              <a:t>Word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of</a:t>
            </a:r>
            <a:r>
              <a:rPr sz="1200" i="1" spc="-3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Mouth</a:t>
            </a:r>
            <a:endParaRPr sz="1200">
              <a:latin typeface="Times New Roman"/>
              <a:cs typeface="Times New Roman"/>
            </a:endParaRPr>
          </a:p>
          <a:p>
            <a:pPr marL="193040" indent="-166370">
              <a:lnSpc>
                <a:spcPct val="100000"/>
              </a:lnSpc>
              <a:spcBef>
                <a:spcPts val="625"/>
              </a:spcBef>
              <a:buChar char="•"/>
              <a:tabLst>
                <a:tab pos="193040" algn="l"/>
              </a:tabLst>
            </a:pPr>
            <a:r>
              <a:rPr sz="1200" spc="-5" dirty="0">
                <a:latin typeface="Times New Roman"/>
                <a:cs typeface="Times New Roman"/>
              </a:rPr>
              <a:t>Reputasi perusahaan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baik</a:t>
            </a:r>
            <a:endParaRPr sz="1200">
              <a:latin typeface="Times New Roman"/>
              <a:cs typeface="Times New Roman"/>
            </a:endParaRPr>
          </a:p>
          <a:p>
            <a:pPr marL="193040" indent="-166370">
              <a:lnSpc>
                <a:spcPct val="100000"/>
              </a:lnSpc>
              <a:spcBef>
                <a:spcPts val="650"/>
              </a:spcBef>
              <a:buChar char="•"/>
              <a:tabLst>
                <a:tab pos="19304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Meningkatnya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laba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b="1" spc="-5" dirty="0">
                <a:latin typeface="Times New Roman"/>
                <a:cs typeface="Times New Roman"/>
              </a:rPr>
              <a:t>“Kualitas </a:t>
            </a:r>
            <a:r>
              <a:rPr sz="1200" b="1" dirty="0">
                <a:latin typeface="Times New Roman"/>
                <a:cs typeface="Times New Roman"/>
              </a:rPr>
              <a:t>dimulai </a:t>
            </a:r>
            <a:r>
              <a:rPr sz="1200" b="1" spc="-5" dirty="0">
                <a:latin typeface="Times New Roman"/>
                <a:cs typeface="Times New Roman"/>
              </a:rPr>
              <a:t>dari pelanggan"</a:t>
            </a:r>
            <a:r>
              <a:rPr sz="1200" spc="-5" dirty="0">
                <a:latin typeface="Times New Roman"/>
                <a:cs typeface="Times New Roman"/>
              </a:rPr>
              <a:t>. Setiap orang dalam perusahaan harus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bekerja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internal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eksternal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menentukan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kebutuhan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mereka,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bekerja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sama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pemasok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internal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eksternal.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Beberapa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unsur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penting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45"/>
              </a:spcBef>
            </a:pP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kualitas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ditetapkan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yaitu:</a:t>
            </a:r>
            <a:endParaRPr sz="1200">
              <a:latin typeface="Times New Roman"/>
              <a:cs typeface="Times New Roman"/>
            </a:endParaRPr>
          </a:p>
          <a:p>
            <a:pPr marL="180340" indent="-168275">
              <a:lnSpc>
                <a:spcPct val="100000"/>
              </a:lnSpc>
              <a:spcBef>
                <a:spcPts val="625"/>
              </a:spcBef>
              <a:buChar char="•"/>
              <a:tabLst>
                <a:tab pos="180975" algn="l"/>
              </a:tabLst>
            </a:pP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haruslah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proiritas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utama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</a:t>
            </a:r>
            <a:endParaRPr sz="1200">
              <a:latin typeface="Times New Roman"/>
              <a:cs typeface="Times New Roman"/>
            </a:endParaRPr>
          </a:p>
          <a:p>
            <a:pPr marL="180340" indent="-168275">
              <a:lnSpc>
                <a:spcPct val="100000"/>
              </a:lnSpc>
              <a:spcBef>
                <a:spcPts val="625"/>
              </a:spcBef>
              <a:buChar char="•"/>
              <a:tabLst>
                <a:tab pos="180975" algn="l"/>
              </a:tabLst>
            </a:pP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diandalkan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paling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penting</a:t>
            </a:r>
            <a:endParaRPr sz="1200">
              <a:latin typeface="Times New Roman"/>
              <a:cs typeface="Times New Roman"/>
            </a:endParaRPr>
          </a:p>
          <a:p>
            <a:pPr marL="180340" indent="-168275">
              <a:lnSpc>
                <a:spcPct val="100000"/>
              </a:lnSpc>
              <a:spcBef>
                <a:spcPts val="625"/>
              </a:spcBef>
              <a:buChar char="•"/>
              <a:tabLst>
                <a:tab pos="180975" algn="l"/>
              </a:tabLst>
            </a:pPr>
            <a:r>
              <a:rPr sz="1200" spc="-5" dirty="0">
                <a:latin typeface="Times New Roman"/>
                <a:cs typeface="Times New Roman"/>
              </a:rPr>
              <a:t>Kepuasan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dijamin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menghasilkan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berkualitas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tinggi</a:t>
            </a:r>
            <a:endParaRPr sz="12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645"/>
              </a:spcBef>
            </a:pPr>
            <a:r>
              <a:rPr sz="1200" b="1" spc="-5" dirty="0">
                <a:latin typeface="Times New Roman"/>
                <a:cs typeface="Times New Roman"/>
              </a:rPr>
              <a:t>Beberapa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macam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metode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dalam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pengukuran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kepuasan</a:t>
            </a:r>
            <a:r>
              <a:rPr sz="1200" b="1" spc="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pelanggan:</a:t>
            </a:r>
            <a:endParaRPr sz="1200">
              <a:latin typeface="Times New Roman"/>
              <a:cs typeface="Times New Roman"/>
            </a:endParaRPr>
          </a:p>
          <a:p>
            <a:pPr marL="213995" indent="-168910">
              <a:lnSpc>
                <a:spcPct val="100000"/>
              </a:lnSpc>
              <a:spcBef>
                <a:spcPts val="625"/>
              </a:spcBef>
              <a:buChar char="•"/>
              <a:tabLst>
                <a:tab pos="214629" algn="l"/>
              </a:tabLst>
            </a:pPr>
            <a:r>
              <a:rPr sz="1200" spc="-5" dirty="0">
                <a:latin typeface="Times New Roman"/>
                <a:cs typeface="Times New Roman"/>
              </a:rPr>
              <a:t>Sistem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keluhan dan saran</a:t>
            </a:r>
            <a:endParaRPr sz="1200">
              <a:latin typeface="Times New Roman"/>
              <a:cs typeface="Times New Roman"/>
            </a:endParaRPr>
          </a:p>
          <a:p>
            <a:pPr marL="218440" indent="-206375">
              <a:lnSpc>
                <a:spcPct val="100000"/>
              </a:lnSpc>
              <a:spcBef>
                <a:spcPts val="625"/>
              </a:spcBef>
              <a:buChar char="•"/>
              <a:tabLst>
                <a:tab pos="217804" algn="l"/>
                <a:tab pos="219075" algn="l"/>
              </a:tabLst>
            </a:pPr>
            <a:r>
              <a:rPr sz="1200" i="1" dirty="0">
                <a:latin typeface="Times New Roman"/>
                <a:cs typeface="Times New Roman"/>
              </a:rPr>
              <a:t>Ghost</a:t>
            </a:r>
            <a:r>
              <a:rPr sz="1200" i="1" spc="-3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shopping</a:t>
            </a:r>
            <a:endParaRPr sz="1200">
              <a:latin typeface="Times New Roman"/>
              <a:cs typeface="Times New Roman"/>
            </a:endParaRPr>
          </a:p>
          <a:p>
            <a:pPr marL="218440" indent="-206375">
              <a:lnSpc>
                <a:spcPct val="100000"/>
              </a:lnSpc>
              <a:spcBef>
                <a:spcPts val="625"/>
              </a:spcBef>
              <a:buChar char="•"/>
              <a:tabLst>
                <a:tab pos="217804" algn="l"/>
                <a:tab pos="219075" algn="l"/>
              </a:tabLst>
            </a:pPr>
            <a:r>
              <a:rPr sz="1200" i="1" dirty="0">
                <a:latin typeface="Times New Roman"/>
                <a:cs typeface="Times New Roman"/>
              </a:rPr>
              <a:t>Lost</a:t>
            </a:r>
            <a:r>
              <a:rPr sz="1200" i="1" spc="-1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custonner</a:t>
            </a:r>
            <a:r>
              <a:rPr sz="1200" i="1" spc="-1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analysis</a:t>
            </a:r>
            <a:endParaRPr sz="1200">
              <a:latin typeface="Times New Roman"/>
              <a:cs typeface="Times New Roman"/>
            </a:endParaRPr>
          </a:p>
          <a:p>
            <a:pPr marL="192405" marR="5080" indent="-180340">
              <a:lnSpc>
                <a:spcPts val="2090"/>
              </a:lnSpc>
              <a:spcBef>
                <a:spcPts val="150"/>
              </a:spcBef>
              <a:buChar char="•"/>
              <a:tabLst>
                <a:tab pos="184785" algn="l"/>
              </a:tabLst>
            </a:pPr>
            <a:r>
              <a:rPr sz="1200" spc="-5" dirty="0">
                <a:latin typeface="Times New Roman"/>
                <a:cs typeface="Times New Roman"/>
              </a:rPr>
              <a:t>Survei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kepuasan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pelanggan,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metode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survei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kepuasan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pengukuran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berikut:</a:t>
            </a:r>
            <a:endParaRPr sz="1200">
              <a:latin typeface="Times New Roman"/>
              <a:cs typeface="Times New Roman"/>
            </a:endParaRPr>
          </a:p>
          <a:p>
            <a:pPr marL="469900" lvl="1" indent="-228600">
              <a:lnSpc>
                <a:spcPct val="100000"/>
              </a:lnSpc>
              <a:spcBef>
                <a:spcPts val="445"/>
              </a:spcBef>
              <a:buFont typeface="Times New Roman"/>
              <a:buChar char="-"/>
              <a:tabLst>
                <a:tab pos="469265" algn="l"/>
                <a:tab pos="469900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Directly Reported</a:t>
            </a:r>
            <a:r>
              <a:rPr sz="1200" i="1" spc="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Satisfaction</a:t>
            </a:r>
            <a:endParaRPr sz="1200">
              <a:latin typeface="Times New Roman"/>
              <a:cs typeface="Times New Roman"/>
            </a:endParaRPr>
          </a:p>
          <a:p>
            <a:pPr marL="469900" lvl="1" indent="-228600">
              <a:lnSpc>
                <a:spcPct val="100000"/>
              </a:lnSpc>
              <a:spcBef>
                <a:spcPts val="625"/>
              </a:spcBef>
              <a:buFont typeface="Times New Roman"/>
              <a:buChar char="-"/>
              <a:tabLst>
                <a:tab pos="469265" algn="l"/>
                <a:tab pos="469900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Derived</a:t>
            </a:r>
            <a:r>
              <a:rPr sz="1200" i="1" spc="-1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Satisfaction</a:t>
            </a:r>
            <a:endParaRPr sz="1200">
              <a:latin typeface="Times New Roman"/>
              <a:cs typeface="Times New Roman"/>
            </a:endParaRPr>
          </a:p>
          <a:p>
            <a:pPr marL="469900" lvl="1" indent="-228600">
              <a:lnSpc>
                <a:spcPct val="100000"/>
              </a:lnSpc>
              <a:spcBef>
                <a:spcPts val="620"/>
              </a:spcBef>
              <a:buFont typeface="Times New Roman"/>
              <a:buChar char="-"/>
              <a:tabLst>
                <a:tab pos="469265" algn="l"/>
                <a:tab pos="469900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Problem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Analysis</a:t>
            </a:r>
            <a:endParaRPr sz="1200">
              <a:latin typeface="Times New Roman"/>
              <a:cs typeface="Times New Roman"/>
            </a:endParaRPr>
          </a:p>
          <a:p>
            <a:pPr marL="469900" lvl="1" indent="-228600">
              <a:lnSpc>
                <a:spcPct val="100000"/>
              </a:lnSpc>
              <a:spcBef>
                <a:spcPts val="650"/>
              </a:spcBef>
              <a:buFont typeface="Times New Roman"/>
              <a:buChar char="-"/>
              <a:tabLst>
                <a:tab pos="469265" algn="l"/>
                <a:tab pos="469900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Importance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Performance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Ratings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51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476250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45"/>
              </a:spcBef>
            </a:pPr>
            <a:r>
              <a:rPr sz="1200" b="1" spc="-5" dirty="0">
                <a:latin typeface="Times New Roman"/>
                <a:cs typeface="Times New Roman"/>
              </a:rPr>
              <a:t>PENGAMBILAN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KEPUTUSAN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DAN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PEMECAHAN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MASALAH</a:t>
            </a:r>
            <a:endParaRPr sz="1200">
              <a:latin typeface="Times New Roman"/>
              <a:cs typeface="Times New Roman"/>
            </a:endParaRPr>
          </a:p>
          <a:p>
            <a:pPr marL="50800" algn="just">
              <a:lnSpc>
                <a:spcPct val="100000"/>
              </a:lnSpc>
              <a:spcBef>
                <a:spcPts val="650"/>
              </a:spcBef>
            </a:pPr>
            <a:r>
              <a:rPr sz="1200" b="1" spc="-5" dirty="0">
                <a:latin typeface="Times New Roman"/>
                <a:cs typeface="Times New Roman"/>
              </a:rPr>
              <a:t>Definisi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dan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Proses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Pengambilan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Keputusan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Merupakan proses memilih suatu rangkaian tindakan dari dua/lebih alternatif.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Definisi</a:t>
            </a:r>
            <a:r>
              <a:rPr sz="1200" dirty="0">
                <a:latin typeface="Times New Roman"/>
                <a:cs typeface="Times New Roman"/>
              </a:rPr>
              <a:t> ini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mencakup</a:t>
            </a:r>
            <a:r>
              <a:rPr sz="1200" dirty="0">
                <a:latin typeface="Times New Roman"/>
                <a:cs typeface="Times New Roman"/>
              </a:rPr>
              <a:t> dua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hal,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penentuan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pilihan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pemecahan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masalah.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Kualitas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dibuat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seorang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manajer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sangat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penting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peranannya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bagi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dua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spc="-5" dirty="0">
                <a:latin typeface="Times New Roman"/>
                <a:cs typeface="Times New Roman"/>
              </a:rPr>
              <a:t>hal.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>
              <a:lnSpc>
                <a:spcPct val="143300"/>
              </a:lnSpc>
              <a:buAutoNum type="arabi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Kualitas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manajer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langsung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mempengaruhi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peluang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karir,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penghargaan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(reward),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kepuasan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>
              <a:lnSpc>
                <a:spcPts val="2090"/>
              </a:lnSpc>
              <a:spcBef>
                <a:spcPts val="150"/>
              </a:spcBef>
              <a:buAutoNum type="arabi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manajerial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memiliki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kontribusi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terhadap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kesuksesan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kegagalan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 orgamsasi.</a:t>
            </a:r>
            <a:endParaRPr sz="12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445"/>
              </a:spcBef>
            </a:pPr>
            <a:r>
              <a:rPr sz="1200" dirty="0">
                <a:latin typeface="Times New Roman"/>
                <a:cs typeface="Times New Roman"/>
              </a:rPr>
              <a:t>Dua </a:t>
            </a:r>
            <a:r>
              <a:rPr sz="1200" spc="-5" dirty="0">
                <a:latin typeface="Times New Roman"/>
                <a:cs typeface="Times New Roman"/>
              </a:rPr>
              <a:t>cara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biasa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digunakan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mengevaluasi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keputusan.</a:t>
            </a:r>
            <a:endParaRPr sz="1200">
              <a:latin typeface="Times New Roman"/>
              <a:cs typeface="Times New Roman"/>
            </a:endParaRPr>
          </a:p>
          <a:p>
            <a:pPr marL="165100" indent="-1524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165100" algn="l"/>
              </a:tabLst>
            </a:pPr>
            <a:r>
              <a:rPr sz="1200" spc="-5" dirty="0">
                <a:latin typeface="Times New Roman"/>
                <a:cs typeface="Times New Roman"/>
              </a:rPr>
              <a:t>Dengan memeriksa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hasilnya.</a:t>
            </a:r>
            <a:endParaRPr sz="1200">
              <a:latin typeface="Times New Roman"/>
              <a:cs typeface="Times New Roman"/>
            </a:endParaRPr>
          </a:p>
          <a:p>
            <a:pPr marL="165100" indent="-152400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16510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Mengevaluasi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dilakukan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pengambilan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b="1" spc="-5" dirty="0">
                <a:latin typeface="Times New Roman"/>
                <a:cs typeface="Times New Roman"/>
              </a:rPr>
              <a:t>METODE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PEMECAHAN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DAN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PENCEGAHAN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TIMBULNYA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MASALAH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Dalam pemecahan masalah dan pengambilan keputusan Piranti atau alat untuk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pengolahan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data</a:t>
            </a:r>
            <a:r>
              <a:rPr sz="1200" dirty="0">
                <a:latin typeface="Times New Roman"/>
                <a:cs typeface="Times New Roman"/>
              </a:rPr>
              <a:t> guna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perbaikan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kualitas,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pemecahan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masalah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pengambilan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 terbagi </a:t>
            </a:r>
            <a:r>
              <a:rPr sz="1200" dirty="0">
                <a:latin typeface="Times New Roman"/>
                <a:cs typeface="Times New Roman"/>
              </a:rPr>
              <a:t>dua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50"/>
              </a:spcBef>
            </a:pPr>
            <a:r>
              <a:rPr sz="1200" spc="-5" dirty="0">
                <a:latin typeface="Times New Roman"/>
                <a:cs typeface="Times New Roman"/>
              </a:rPr>
              <a:t>a.</a:t>
            </a:r>
            <a:r>
              <a:rPr sz="1200" spc="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Piranti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data numerik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52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31933" y="5717420"/>
            <a:ext cx="139700" cy="160147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dirty="0">
                <a:latin typeface="Times New Roman"/>
                <a:cs typeface="Times New Roman"/>
              </a:rPr>
              <a:t>1.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2.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3.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4.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1200" dirty="0">
                <a:latin typeface="Times New Roman"/>
                <a:cs typeface="Times New Roman"/>
              </a:rPr>
              <a:t>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6.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89133" y="5717420"/>
            <a:ext cx="4821555" cy="1863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934335">
              <a:lnSpc>
                <a:spcPct val="1433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Check sheet (kertas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periksa)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Pareto Chart (Diagram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Pareto)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Histogram</a:t>
            </a:r>
            <a:endParaRPr sz="1200">
              <a:latin typeface="Times New Roman"/>
              <a:cs typeface="Times New Roman"/>
            </a:endParaRPr>
          </a:p>
          <a:p>
            <a:pPr marL="12700" marR="2689225">
              <a:lnSpc>
                <a:spcPts val="2090"/>
              </a:lnSpc>
              <a:spcBef>
                <a:spcPts val="150"/>
              </a:spcBef>
            </a:pPr>
            <a:r>
              <a:rPr sz="1200" spc="-5" dirty="0">
                <a:latin typeface="Times New Roman"/>
                <a:cs typeface="Times New Roman"/>
              </a:rPr>
              <a:t>Scatter Diagram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(Diahram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pencar)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Stratifikasi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1200" spc="-5" dirty="0">
                <a:latin typeface="Times New Roman"/>
                <a:cs typeface="Times New Roman"/>
              </a:rPr>
              <a:t>Control chart </a:t>
            </a:r>
            <a:r>
              <a:rPr sz="1200" dirty="0">
                <a:latin typeface="Times New Roman"/>
                <a:cs typeface="Times New Roman"/>
              </a:rPr>
              <a:t>/ run </a:t>
            </a:r>
            <a:r>
              <a:rPr sz="1200" spc="-5" dirty="0">
                <a:latin typeface="Times New Roman"/>
                <a:cs typeface="Times New Roman"/>
              </a:rPr>
              <a:t>chart (peta control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Keenam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piranti</a:t>
            </a:r>
            <a:r>
              <a:rPr sz="1200" spc="3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atas</a:t>
            </a:r>
            <a:r>
              <a:rPr sz="1200" spc="3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digunakan</a:t>
            </a:r>
            <a:r>
              <a:rPr sz="1200" spc="3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mengetahui</a:t>
            </a:r>
            <a:r>
              <a:rPr sz="1200" spc="3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apa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masalah</a:t>
            </a:r>
            <a:r>
              <a:rPr sz="1200" spc="3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utama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1933" y="7552316"/>
            <a:ext cx="2258060" cy="55626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200" spc="-5" dirty="0">
                <a:latin typeface="Times New Roman"/>
                <a:cs typeface="Times New Roman"/>
              </a:rPr>
              <a:t>terjadinya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penimpangan.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dirty="0">
                <a:latin typeface="Times New Roman"/>
                <a:cs typeface="Times New Roman"/>
              </a:rPr>
              <a:t>b.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Piranti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data verbal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1933" y="8082668"/>
            <a:ext cx="139700" cy="81216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25"/>
              </a:spcBef>
            </a:pPr>
            <a:r>
              <a:rPr sz="1200" dirty="0">
                <a:latin typeface="Times New Roman"/>
                <a:cs typeface="Times New Roman"/>
              </a:rPr>
              <a:t>1.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200" dirty="0">
                <a:latin typeface="Times New Roman"/>
                <a:cs typeface="Times New Roman"/>
              </a:rPr>
              <a:t>2.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3.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89133" y="8082668"/>
            <a:ext cx="2480310" cy="812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27735">
              <a:lnSpc>
                <a:spcPct val="1433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Brainstorming 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Flowchart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(diagram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alur)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Fishbone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diagram (diagram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tulang ikan)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139700" cy="81788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200" dirty="0">
                <a:latin typeface="Times New Roman"/>
                <a:cs typeface="Times New Roman"/>
              </a:rPr>
              <a:t>4.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dirty="0">
                <a:latin typeface="Times New Roman"/>
                <a:cs typeface="Times New Roman"/>
              </a:rPr>
              <a:t>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6.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53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89133" y="980828"/>
            <a:ext cx="4821555" cy="10801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3628390">
              <a:lnSpc>
                <a:spcPct val="144200"/>
              </a:lnSpc>
              <a:spcBef>
                <a:spcPts val="110"/>
              </a:spcBef>
            </a:pPr>
            <a:r>
              <a:rPr sz="1200" spc="-5" dirty="0">
                <a:latin typeface="Times New Roman"/>
                <a:cs typeface="Times New Roman"/>
              </a:rPr>
              <a:t>Diagram </a:t>
            </a:r>
            <a:r>
              <a:rPr sz="1200" dirty="0">
                <a:latin typeface="Times New Roman"/>
                <a:cs typeface="Times New Roman"/>
              </a:rPr>
              <a:t>pohon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Diagram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hubungan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Diagram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gabungan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Keenam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piranti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atas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digunakan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meneliti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apa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akar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penyebab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utama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1933" y="2032388"/>
            <a:ext cx="5278755" cy="371094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45"/>
              </a:spcBef>
            </a:pP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masalah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sehingga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dilakukan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tindakan-tndakan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korektif/perbaikan.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50"/>
              </a:spcBef>
            </a:pPr>
            <a:r>
              <a:rPr sz="1200" b="1" dirty="0">
                <a:latin typeface="Times New Roman"/>
                <a:cs typeface="Times New Roman"/>
              </a:rPr>
              <a:t>8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LANGKAH</a:t>
            </a:r>
            <a:r>
              <a:rPr sz="1200" b="1" spc="-5" dirty="0">
                <a:latin typeface="Times New Roman"/>
                <a:cs typeface="Times New Roman"/>
              </a:rPr>
              <a:t> PEMECAHAN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MASALAH </a:t>
            </a:r>
            <a:r>
              <a:rPr sz="1200" b="1" dirty="0">
                <a:latin typeface="Times New Roman"/>
                <a:cs typeface="Times New Roman"/>
              </a:rPr>
              <a:t>DALAM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TQM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dirty="0">
                <a:latin typeface="Times New Roman"/>
                <a:cs typeface="Times New Roman"/>
              </a:rPr>
              <a:t>TQM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menekankan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perbaikan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berkesinambungan</a:t>
            </a:r>
            <a:r>
              <a:rPr sz="1200" dirty="0">
                <a:latin typeface="Times New Roman"/>
                <a:cs typeface="Times New Roman"/>
              </a:rPr>
              <a:t> di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lingkungan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sehingga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 mencegah timbulnya masalah. Dalam hal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ada </a:t>
            </a:r>
            <a:r>
              <a:rPr sz="1200" dirty="0">
                <a:latin typeface="Times New Roman"/>
                <a:cs typeface="Times New Roman"/>
              </a:rPr>
              <a:t>2 </a:t>
            </a:r>
            <a:r>
              <a:rPr sz="1200" spc="-5" dirty="0">
                <a:latin typeface="Times New Roman"/>
                <a:cs typeface="Times New Roman"/>
              </a:rPr>
              <a:t>model untuk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pemecahan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masalah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sekaligus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mengarah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perbaikan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berkesinambungan,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50"/>
              </a:spcBef>
            </a:pPr>
            <a:r>
              <a:rPr sz="1200" spc="-5" dirty="0">
                <a:latin typeface="Times New Roman"/>
                <a:cs typeface="Times New Roman"/>
              </a:rPr>
              <a:t>yaitu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Siklus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Deming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Metode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Perry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Johnson.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20"/>
              </a:spcBef>
            </a:pPr>
            <a:r>
              <a:rPr sz="1200" b="1" dirty="0">
                <a:latin typeface="Times New Roman"/>
                <a:cs typeface="Times New Roman"/>
              </a:rPr>
              <a:t>SIKLUS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DEMING</a:t>
            </a:r>
            <a:endParaRPr sz="1200">
              <a:latin typeface="Times New Roman"/>
              <a:cs typeface="Times New Roman"/>
            </a:endParaRPr>
          </a:p>
          <a:p>
            <a:pPr marL="12700" marR="5080" indent="231775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model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perbaikan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berkesinambungan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dikembangkan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seorang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pionir</a:t>
            </a:r>
            <a:r>
              <a:rPr sz="1200" dirty="0">
                <a:latin typeface="Times New Roman"/>
                <a:cs typeface="Times New Roman"/>
              </a:rPr>
              <a:t> TQM </a:t>
            </a:r>
            <a:r>
              <a:rPr sz="1200" spc="-5" dirty="0">
                <a:latin typeface="Times New Roman"/>
                <a:cs typeface="Times New Roman"/>
              </a:rPr>
              <a:t>yaitu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Edward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Deming.</a:t>
            </a:r>
            <a:endParaRPr sz="1200">
              <a:latin typeface="Times New Roman"/>
              <a:cs typeface="Times New Roman"/>
            </a:endParaRPr>
          </a:p>
          <a:p>
            <a:pPr marL="180340" indent="-168275">
              <a:lnSpc>
                <a:spcPct val="100000"/>
              </a:lnSpc>
              <a:spcBef>
                <a:spcPts val="650"/>
              </a:spcBef>
              <a:buChar char="•"/>
              <a:tabLst>
                <a:tab pos="180975" algn="l"/>
              </a:tabLst>
            </a:pPr>
            <a:r>
              <a:rPr sz="1200" spc="-5" dirty="0">
                <a:latin typeface="Times New Roman"/>
                <a:cs typeface="Times New Roman"/>
              </a:rPr>
              <a:t>Mengembangkan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rencana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perbaikan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(Plan)</a:t>
            </a:r>
            <a:endParaRPr sz="1200">
              <a:latin typeface="Times New Roman"/>
              <a:cs typeface="Times New Roman"/>
            </a:endParaRPr>
          </a:p>
          <a:p>
            <a:pPr marL="193040" indent="-180340">
              <a:lnSpc>
                <a:spcPct val="100000"/>
              </a:lnSpc>
              <a:spcBef>
                <a:spcPts val="625"/>
              </a:spcBef>
              <a:buChar char="•"/>
              <a:tabLst>
                <a:tab pos="193040" algn="l"/>
              </a:tabLst>
            </a:pPr>
            <a:r>
              <a:rPr sz="1200" spc="-5" dirty="0">
                <a:latin typeface="Times New Roman"/>
                <a:cs typeface="Times New Roman"/>
              </a:rPr>
              <a:t>Melaksanakan rencana yang dibuat</a:t>
            </a:r>
            <a:r>
              <a:rPr sz="1200" dirty="0">
                <a:latin typeface="Times New Roman"/>
                <a:cs typeface="Times New Roman"/>
              </a:rPr>
              <a:t> (Do)</a:t>
            </a:r>
            <a:endParaRPr sz="1200">
              <a:latin typeface="Times New Roman"/>
              <a:cs typeface="Times New Roman"/>
            </a:endParaRPr>
          </a:p>
          <a:p>
            <a:pPr marL="193040" indent="-180340">
              <a:lnSpc>
                <a:spcPct val="100000"/>
              </a:lnSpc>
              <a:spcBef>
                <a:spcPts val="625"/>
              </a:spcBef>
              <a:buChar char="•"/>
              <a:tabLst>
                <a:tab pos="193040" algn="l"/>
              </a:tabLst>
            </a:pPr>
            <a:r>
              <a:rPr sz="1200" spc="-5" dirty="0">
                <a:latin typeface="Times New Roman"/>
                <a:cs typeface="Times New Roman"/>
              </a:rPr>
              <a:t>Memeriksa hasil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dicapai(Check)</a:t>
            </a:r>
            <a:endParaRPr sz="1200">
              <a:latin typeface="Times New Roman"/>
              <a:cs typeface="Times New Roman"/>
            </a:endParaRPr>
          </a:p>
          <a:p>
            <a:pPr marL="193040" indent="-180340">
              <a:lnSpc>
                <a:spcPct val="100000"/>
              </a:lnSpc>
              <a:spcBef>
                <a:spcPts val="620"/>
              </a:spcBef>
              <a:buChar char="•"/>
              <a:tabLst>
                <a:tab pos="193040" algn="l"/>
              </a:tabLst>
            </a:pPr>
            <a:r>
              <a:rPr sz="1200" spc="-5" dirty="0">
                <a:latin typeface="Times New Roman"/>
                <a:cs typeface="Times New Roman"/>
              </a:rPr>
              <a:t>Melakukan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penyesuaian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bila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diperlukan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(Action)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b="1" spc="-5" dirty="0">
                <a:latin typeface="Times New Roman"/>
                <a:cs typeface="Times New Roman"/>
              </a:rPr>
              <a:t>Tabel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5.1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Siklus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Deming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450728" y="5818512"/>
          <a:ext cx="5230495" cy="2667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7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0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0351">
                <a:tc>
                  <a:txBody>
                    <a:bodyPr/>
                    <a:lstStyle/>
                    <a:p>
                      <a:pPr marL="8890">
                        <a:lnSpc>
                          <a:spcPts val="137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PDCA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 marR="285750">
                        <a:lnSpc>
                          <a:spcPts val="1370"/>
                        </a:lnSpc>
                        <a:spcBef>
                          <a:spcPts val="30"/>
                        </a:spcBef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PROSES </a:t>
                      </a:r>
                      <a:r>
                        <a:rPr sz="12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PENGA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BILAN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ts val="1305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KEPUTUSAN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 marR="1864360">
                        <a:lnSpc>
                          <a:spcPts val="1370"/>
                        </a:lnSpc>
                        <a:spcBef>
                          <a:spcPts val="30"/>
                        </a:spcBef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8 LANGKAH </a:t>
                      </a:r>
                      <a:r>
                        <a:rPr sz="12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PE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ECAHAN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ts val="1305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MASALAH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7656">
                <a:tc>
                  <a:txBody>
                    <a:bodyPr/>
                    <a:lstStyle/>
                    <a:p>
                      <a:pPr marL="889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PLANNING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4005" indent="-229235">
                        <a:lnSpc>
                          <a:spcPts val="1345"/>
                        </a:lnSpc>
                        <a:buAutoNum type="alphaLcPeriod"/>
                        <a:tabLst>
                          <a:tab pos="294640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Indentifikasi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4005" indent="-229235">
                        <a:lnSpc>
                          <a:spcPts val="1415"/>
                        </a:lnSpc>
                        <a:buAutoNum type="alphaLcPeriod"/>
                        <a:tabLst>
                          <a:tab pos="294640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Pengembangan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3210" indent="-274955">
                        <a:lnSpc>
                          <a:spcPts val="1345"/>
                        </a:lnSpc>
                        <a:buAutoNum type="arabicPeriod"/>
                        <a:tabLst>
                          <a:tab pos="283210" algn="l"/>
                          <a:tab pos="28384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Menentukan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prioritas masalah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83210" indent="-274320">
                        <a:lnSpc>
                          <a:spcPts val="1370"/>
                        </a:lnSpc>
                        <a:spcBef>
                          <a:spcPts val="80"/>
                        </a:spcBef>
                        <a:buAutoNum type="arabicPeriod"/>
                        <a:tabLst>
                          <a:tab pos="283210" algn="l"/>
                          <a:tab pos="28384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Mencari sebab-sebab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yang mengakibatkan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masalah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83210" indent="-274320">
                        <a:lnSpc>
                          <a:spcPts val="1370"/>
                        </a:lnSpc>
                        <a:spcBef>
                          <a:spcPts val="20"/>
                        </a:spcBef>
                        <a:buAutoNum type="arabicPeriod"/>
                        <a:tabLst>
                          <a:tab pos="283210" algn="l"/>
                          <a:tab pos="283845" algn="l"/>
                          <a:tab pos="1017905" algn="l"/>
                          <a:tab pos="1980564" algn="l"/>
                          <a:tab pos="2495550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liti	s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b-s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	y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ng	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ling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berpengaruh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83210" indent="-274955">
                        <a:lnSpc>
                          <a:spcPts val="1305"/>
                        </a:lnSpc>
                        <a:buAutoNum type="arabicPeriod"/>
                        <a:tabLst>
                          <a:tab pos="283210" algn="l"/>
                          <a:tab pos="28384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Menyusun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alternatif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langkah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perbaikan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889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DO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4005" marR="542925" indent="-228600">
                        <a:lnSpc>
                          <a:spcPts val="1390"/>
                        </a:lnSpc>
                        <a:spcBef>
                          <a:spcPts val="15"/>
                        </a:spcBef>
                        <a:buAutoNum type="alphaLcPeriod" startAt="3"/>
                        <a:tabLst>
                          <a:tab pos="294640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milih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Alternatif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4005" indent="-229235">
                        <a:lnSpc>
                          <a:spcPts val="1305"/>
                        </a:lnSpc>
                        <a:buAutoNum type="alphaLcPeriod" startAt="3"/>
                        <a:tabLst>
                          <a:tab pos="294640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Implementasi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ts val="1370"/>
                        </a:lnSpc>
                        <a:tabLst>
                          <a:tab pos="272415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5.	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Melaksanakan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langkah-langkah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perbaikan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889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CHECK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e.</a:t>
                      </a:r>
                      <a:r>
                        <a:rPr sz="1200" spc="3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Evaluasi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ts val="1340"/>
                        </a:lnSpc>
                        <a:tabLst>
                          <a:tab pos="272415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6.	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Periksa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hasil perbaikan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615">
                <a:tc>
                  <a:txBody>
                    <a:bodyPr/>
                    <a:lstStyle/>
                    <a:p>
                      <a:pPr marL="8890">
                        <a:lnSpc>
                          <a:spcPts val="137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ACTION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3210" indent="-274955">
                        <a:lnSpc>
                          <a:spcPts val="1330"/>
                        </a:lnSpc>
                        <a:buAutoNum type="arabicPeriod" startAt="7"/>
                        <a:tabLst>
                          <a:tab pos="283210" algn="l"/>
                          <a:tab pos="28384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Mencegah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berulangnya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masalah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83210" indent="-274955">
                        <a:lnSpc>
                          <a:spcPts val="1375"/>
                        </a:lnSpc>
                        <a:buAutoNum type="arabicPeriod" startAt="7"/>
                        <a:tabLst>
                          <a:tab pos="283210" algn="l"/>
                          <a:tab pos="28384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Menggarap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masalah selanjutnya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26337" y="9235325"/>
            <a:ext cx="5291455" cy="6350"/>
          </a:xfrm>
          <a:custGeom>
            <a:avLst/>
            <a:gdLst/>
            <a:ahLst/>
            <a:cxnLst/>
            <a:rect l="l" t="t" r="r" b="b"/>
            <a:pathLst>
              <a:path w="5291455" h="6350">
                <a:moveTo>
                  <a:pt x="308356" y="0"/>
                </a:moveTo>
                <a:lnTo>
                  <a:pt x="0" y="0"/>
                </a:lnTo>
                <a:lnTo>
                  <a:pt x="0" y="6096"/>
                </a:lnTo>
                <a:lnTo>
                  <a:pt x="308356" y="6096"/>
                </a:lnTo>
                <a:lnTo>
                  <a:pt x="308356" y="0"/>
                </a:lnTo>
                <a:close/>
              </a:path>
              <a:path w="5291455" h="6350">
                <a:moveTo>
                  <a:pt x="5291328" y="0"/>
                </a:moveTo>
                <a:lnTo>
                  <a:pt x="2713736" y="0"/>
                </a:lnTo>
                <a:lnTo>
                  <a:pt x="2713736" y="6096"/>
                </a:lnTo>
                <a:lnTo>
                  <a:pt x="5291328" y="6096"/>
                </a:lnTo>
                <a:lnTo>
                  <a:pt x="529132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431933" y="980828"/>
            <a:ext cx="5278755" cy="1086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57200">
              <a:lnSpc>
                <a:spcPct val="145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melengkapi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langkah-langkah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pemecahan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masalah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teknik-teknik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dasar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diperlukan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bermacam-macam,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sesuai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deskripsi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setiap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langkah.</a:t>
            </a:r>
            <a:endParaRPr sz="1200">
              <a:latin typeface="Times New Roman"/>
              <a:cs typeface="Times New Roman"/>
            </a:endParaRPr>
          </a:p>
          <a:p>
            <a:pPr marL="24765" marR="676910" indent="444500">
              <a:lnSpc>
                <a:spcPts val="2110"/>
              </a:lnSpc>
              <a:spcBef>
                <a:spcPts val="55"/>
              </a:spcBef>
              <a:tabLst>
                <a:tab pos="296608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Tabel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5.2</a:t>
            </a:r>
            <a:r>
              <a:rPr sz="1200" b="1" spc="3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Langkah-Langkah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dalam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Pemecahan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Masalah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TQM </a:t>
            </a:r>
            <a:r>
              <a:rPr sz="1200" b="1" spc="-28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No.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LANGKAH-LANGKAH	TEKNIK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DASAR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QC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44625" y="1874405"/>
            <a:ext cx="5255260" cy="271780"/>
          </a:xfrm>
          <a:custGeom>
            <a:avLst/>
            <a:gdLst/>
            <a:ahLst/>
            <a:cxnLst/>
            <a:rect l="l" t="t" r="r" b="b"/>
            <a:pathLst>
              <a:path w="5255259" h="271780">
                <a:moveTo>
                  <a:pt x="5254752" y="0"/>
                </a:moveTo>
                <a:lnTo>
                  <a:pt x="5254752" y="0"/>
                </a:lnTo>
                <a:lnTo>
                  <a:pt x="0" y="0"/>
                </a:lnTo>
                <a:lnTo>
                  <a:pt x="0" y="6096"/>
                </a:lnTo>
                <a:lnTo>
                  <a:pt x="0" y="271272"/>
                </a:lnTo>
                <a:lnTo>
                  <a:pt x="6096" y="271272"/>
                </a:lnTo>
                <a:lnTo>
                  <a:pt x="6096" y="6096"/>
                </a:lnTo>
                <a:lnTo>
                  <a:pt x="262128" y="6096"/>
                </a:lnTo>
                <a:lnTo>
                  <a:pt x="262128" y="271272"/>
                </a:lnTo>
                <a:lnTo>
                  <a:pt x="268224" y="271272"/>
                </a:lnTo>
                <a:lnTo>
                  <a:pt x="268224" y="6096"/>
                </a:lnTo>
                <a:lnTo>
                  <a:pt x="2941320" y="6096"/>
                </a:lnTo>
                <a:lnTo>
                  <a:pt x="2941320" y="271272"/>
                </a:lnTo>
                <a:lnTo>
                  <a:pt x="2947416" y="271272"/>
                </a:lnTo>
                <a:lnTo>
                  <a:pt x="2947416" y="6096"/>
                </a:lnTo>
                <a:lnTo>
                  <a:pt x="5248656" y="6096"/>
                </a:lnTo>
                <a:lnTo>
                  <a:pt x="5248656" y="271272"/>
                </a:lnTo>
                <a:lnTo>
                  <a:pt x="5254752" y="271272"/>
                </a:lnTo>
                <a:lnTo>
                  <a:pt x="5254752" y="6096"/>
                </a:lnTo>
                <a:lnTo>
                  <a:pt x="525475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444125" y="2392052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03204" y="2657228"/>
            <a:ext cx="26924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Bila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terdapat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banyak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masalah,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perlu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diteliti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03204" y="2840108"/>
            <a:ext cx="2692400" cy="54991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25"/>
              </a:spcBef>
            </a:pPr>
            <a:r>
              <a:rPr sz="1200" spc="-5" dirty="0">
                <a:latin typeface="Times New Roman"/>
                <a:cs typeface="Times New Roman"/>
              </a:rPr>
              <a:t>masalah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paling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penting.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Siapkan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31804" y="3361316"/>
            <a:ext cx="1214755" cy="81788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45"/>
              </a:spcBef>
              <a:buChar char="-"/>
              <a:tabLst>
                <a:tab pos="240665" algn="l"/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Diagram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Pareto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50"/>
              </a:spcBef>
              <a:buChar char="-"/>
              <a:tabLst>
                <a:tab pos="240665" algn="l"/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Histogram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25"/>
              </a:spcBef>
              <a:buChar char="-"/>
              <a:tabLst>
                <a:tab pos="240665" algn="l"/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Bagan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peneliti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444625" y="2145677"/>
            <a:ext cx="5255260" cy="4036060"/>
          </a:xfrm>
          <a:custGeom>
            <a:avLst/>
            <a:gdLst/>
            <a:ahLst/>
            <a:cxnLst/>
            <a:rect l="l" t="t" r="r" b="b"/>
            <a:pathLst>
              <a:path w="5255259" h="4036060">
                <a:moveTo>
                  <a:pt x="5254752" y="0"/>
                </a:moveTo>
                <a:lnTo>
                  <a:pt x="5254752" y="0"/>
                </a:lnTo>
                <a:lnTo>
                  <a:pt x="0" y="0"/>
                </a:lnTo>
                <a:lnTo>
                  <a:pt x="0" y="6096"/>
                </a:lnTo>
                <a:lnTo>
                  <a:pt x="0" y="4035552"/>
                </a:lnTo>
                <a:lnTo>
                  <a:pt x="6096" y="4035552"/>
                </a:lnTo>
                <a:lnTo>
                  <a:pt x="6096" y="6096"/>
                </a:lnTo>
                <a:lnTo>
                  <a:pt x="262128" y="6096"/>
                </a:lnTo>
                <a:lnTo>
                  <a:pt x="262128" y="4035552"/>
                </a:lnTo>
                <a:lnTo>
                  <a:pt x="268224" y="4035552"/>
                </a:lnTo>
                <a:lnTo>
                  <a:pt x="268224" y="6096"/>
                </a:lnTo>
                <a:lnTo>
                  <a:pt x="2941320" y="6096"/>
                </a:lnTo>
                <a:lnTo>
                  <a:pt x="2941320" y="4035552"/>
                </a:lnTo>
                <a:lnTo>
                  <a:pt x="2947416" y="4035552"/>
                </a:lnTo>
                <a:lnTo>
                  <a:pt x="2947416" y="6096"/>
                </a:lnTo>
                <a:lnTo>
                  <a:pt x="5248656" y="6096"/>
                </a:lnTo>
                <a:lnTo>
                  <a:pt x="5248656" y="4035552"/>
                </a:lnTo>
                <a:lnTo>
                  <a:pt x="5254752" y="4035552"/>
                </a:lnTo>
                <a:lnTo>
                  <a:pt x="5254752" y="6096"/>
                </a:lnTo>
                <a:lnTo>
                  <a:pt x="525475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444125" y="6168524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03204" y="6875660"/>
            <a:ext cx="2692400" cy="160147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algn="just">
              <a:lnSpc>
                <a:spcPct val="144200"/>
              </a:lnSpc>
              <a:spcBef>
                <a:spcPts val="85"/>
              </a:spcBef>
            </a:pPr>
            <a:r>
              <a:rPr sz="1200" spc="-5" dirty="0">
                <a:latin typeface="Times New Roman"/>
                <a:cs typeface="Times New Roman"/>
              </a:rPr>
              <a:t>Siapkan diagram sebab dan akibat dengan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menyertakan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orang-orang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terlibat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 masalah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Kejar sebab-sebabnya dengan seksama 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simpulkan sifat-sfat sebenarnya dari sifat-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sifat tersebut.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444625" y="6181229"/>
            <a:ext cx="5255260" cy="2649220"/>
          </a:xfrm>
          <a:custGeom>
            <a:avLst/>
            <a:gdLst/>
            <a:ahLst/>
            <a:cxnLst/>
            <a:rect l="l" t="t" r="r" b="b"/>
            <a:pathLst>
              <a:path w="5255259" h="2649220">
                <a:moveTo>
                  <a:pt x="5254752" y="0"/>
                </a:moveTo>
                <a:lnTo>
                  <a:pt x="5248656" y="0"/>
                </a:lnTo>
                <a:lnTo>
                  <a:pt x="5248656" y="6096"/>
                </a:lnTo>
                <a:lnTo>
                  <a:pt x="5248656" y="2374392"/>
                </a:lnTo>
                <a:lnTo>
                  <a:pt x="5248656" y="2380488"/>
                </a:lnTo>
                <a:lnTo>
                  <a:pt x="5248656" y="2642616"/>
                </a:lnTo>
                <a:lnTo>
                  <a:pt x="2947416" y="2642616"/>
                </a:lnTo>
                <a:lnTo>
                  <a:pt x="2947416" y="2380488"/>
                </a:lnTo>
                <a:lnTo>
                  <a:pt x="5248656" y="2380488"/>
                </a:lnTo>
                <a:lnTo>
                  <a:pt x="5248656" y="2374392"/>
                </a:lnTo>
                <a:lnTo>
                  <a:pt x="2947416" y="2374392"/>
                </a:lnTo>
                <a:lnTo>
                  <a:pt x="2947416" y="6096"/>
                </a:lnTo>
                <a:lnTo>
                  <a:pt x="5248656" y="6096"/>
                </a:lnTo>
                <a:lnTo>
                  <a:pt x="5248656" y="0"/>
                </a:lnTo>
                <a:lnTo>
                  <a:pt x="2947416" y="0"/>
                </a:lnTo>
                <a:lnTo>
                  <a:pt x="2941320" y="0"/>
                </a:lnTo>
                <a:lnTo>
                  <a:pt x="2941320" y="6096"/>
                </a:lnTo>
                <a:lnTo>
                  <a:pt x="2941320" y="2374392"/>
                </a:lnTo>
                <a:lnTo>
                  <a:pt x="268224" y="2374392"/>
                </a:lnTo>
                <a:lnTo>
                  <a:pt x="268224" y="6096"/>
                </a:lnTo>
                <a:lnTo>
                  <a:pt x="2941320" y="6096"/>
                </a:lnTo>
                <a:lnTo>
                  <a:pt x="2941320" y="0"/>
                </a:lnTo>
                <a:lnTo>
                  <a:pt x="268224" y="0"/>
                </a:lnTo>
                <a:lnTo>
                  <a:pt x="262128" y="0"/>
                </a:lnTo>
                <a:lnTo>
                  <a:pt x="262128" y="6096"/>
                </a:lnTo>
                <a:lnTo>
                  <a:pt x="262128" y="2374392"/>
                </a:lnTo>
                <a:lnTo>
                  <a:pt x="262128" y="2380488"/>
                </a:lnTo>
                <a:lnTo>
                  <a:pt x="262128" y="2642616"/>
                </a:lnTo>
                <a:lnTo>
                  <a:pt x="6096" y="2642616"/>
                </a:lnTo>
                <a:lnTo>
                  <a:pt x="6096" y="2380488"/>
                </a:lnTo>
                <a:lnTo>
                  <a:pt x="262128" y="2380488"/>
                </a:lnTo>
                <a:lnTo>
                  <a:pt x="262128" y="2374392"/>
                </a:lnTo>
                <a:lnTo>
                  <a:pt x="6096" y="2374392"/>
                </a:lnTo>
                <a:lnTo>
                  <a:pt x="6096" y="6096"/>
                </a:lnTo>
                <a:lnTo>
                  <a:pt x="262128" y="6096"/>
                </a:lnTo>
                <a:lnTo>
                  <a:pt x="262128" y="0"/>
                </a:lnTo>
                <a:lnTo>
                  <a:pt x="6096" y="0"/>
                </a:lnTo>
                <a:lnTo>
                  <a:pt x="0" y="0"/>
                </a:lnTo>
                <a:lnTo>
                  <a:pt x="0" y="6096"/>
                </a:lnTo>
                <a:lnTo>
                  <a:pt x="0" y="2374392"/>
                </a:lnTo>
                <a:lnTo>
                  <a:pt x="0" y="2380488"/>
                </a:lnTo>
                <a:lnTo>
                  <a:pt x="0" y="2642616"/>
                </a:lnTo>
                <a:lnTo>
                  <a:pt x="0" y="2648712"/>
                </a:lnTo>
                <a:lnTo>
                  <a:pt x="6096" y="2648712"/>
                </a:lnTo>
                <a:lnTo>
                  <a:pt x="262128" y="2648712"/>
                </a:lnTo>
                <a:lnTo>
                  <a:pt x="268224" y="2648712"/>
                </a:lnTo>
                <a:lnTo>
                  <a:pt x="290068" y="2648712"/>
                </a:lnTo>
                <a:lnTo>
                  <a:pt x="290068" y="2642616"/>
                </a:lnTo>
                <a:lnTo>
                  <a:pt x="268224" y="2642616"/>
                </a:lnTo>
                <a:lnTo>
                  <a:pt x="268224" y="2380488"/>
                </a:lnTo>
                <a:lnTo>
                  <a:pt x="2941320" y="2380488"/>
                </a:lnTo>
                <a:lnTo>
                  <a:pt x="2941320" y="2642616"/>
                </a:lnTo>
                <a:lnTo>
                  <a:pt x="2695448" y="2642616"/>
                </a:lnTo>
                <a:lnTo>
                  <a:pt x="2695448" y="2648712"/>
                </a:lnTo>
                <a:lnTo>
                  <a:pt x="2941320" y="2648712"/>
                </a:lnTo>
                <a:lnTo>
                  <a:pt x="2947416" y="2648712"/>
                </a:lnTo>
                <a:lnTo>
                  <a:pt x="5248656" y="2648712"/>
                </a:lnTo>
                <a:lnTo>
                  <a:pt x="5254752" y="2648712"/>
                </a:lnTo>
                <a:lnTo>
                  <a:pt x="5254752" y="2642616"/>
                </a:lnTo>
                <a:lnTo>
                  <a:pt x="5254752" y="2380488"/>
                </a:lnTo>
                <a:lnTo>
                  <a:pt x="5254752" y="2374392"/>
                </a:lnTo>
                <a:lnTo>
                  <a:pt x="5254752" y="6096"/>
                </a:lnTo>
                <a:lnTo>
                  <a:pt x="525475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4842644" y="5816818"/>
            <a:ext cx="100965" cy="168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0"/>
              </a:lnSpc>
            </a:pPr>
            <a:r>
              <a:rPr sz="1200" spc="-10" dirty="0">
                <a:latin typeface="Times New Roman"/>
                <a:cs typeface="Times New Roman"/>
              </a:rPr>
              <a:t>B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30528" y="5787524"/>
            <a:ext cx="11766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AGAN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PENELITI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025016" y="5449196"/>
            <a:ext cx="7874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6865" algn="l"/>
                <a:tab pos="697865" algn="l"/>
              </a:tabLst>
            </a:pPr>
            <a:r>
              <a:rPr sz="1200" dirty="0">
                <a:latin typeface="Times New Roman"/>
                <a:cs typeface="Times New Roman"/>
              </a:rPr>
              <a:t>x	x	x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128392" y="5449196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x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408685" y="5649398"/>
            <a:ext cx="457200" cy="324485"/>
          </a:xfrm>
          <a:custGeom>
            <a:avLst/>
            <a:gdLst/>
            <a:ahLst/>
            <a:cxnLst/>
            <a:rect l="l" t="t" r="r" b="b"/>
            <a:pathLst>
              <a:path w="457200" h="324485">
                <a:moveTo>
                  <a:pt x="457200" y="0"/>
                </a:moveTo>
                <a:lnTo>
                  <a:pt x="0" y="0"/>
                </a:lnTo>
                <a:lnTo>
                  <a:pt x="0" y="324485"/>
                </a:lnTo>
                <a:lnTo>
                  <a:pt x="457200" y="324485"/>
                </a:lnTo>
                <a:lnTo>
                  <a:pt x="4572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488568" y="5674748"/>
            <a:ext cx="20827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" dirty="0">
                <a:latin typeface="Times New Roman"/>
                <a:cs typeface="Times New Roman"/>
              </a:rPr>
              <a:t>LL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751578" y="5035638"/>
            <a:ext cx="1485900" cy="771525"/>
          </a:xfrm>
          <a:custGeom>
            <a:avLst/>
            <a:gdLst/>
            <a:ahLst/>
            <a:cxnLst/>
            <a:rect l="l" t="t" r="r" b="b"/>
            <a:pathLst>
              <a:path w="1485900" h="771525">
                <a:moveTo>
                  <a:pt x="1485900" y="728700"/>
                </a:moveTo>
                <a:lnTo>
                  <a:pt x="1400200" y="685800"/>
                </a:lnTo>
                <a:lnTo>
                  <a:pt x="1400187" y="714375"/>
                </a:lnTo>
                <a:lnTo>
                  <a:pt x="12" y="713778"/>
                </a:lnTo>
                <a:lnTo>
                  <a:pt x="0" y="742353"/>
                </a:lnTo>
                <a:lnTo>
                  <a:pt x="1400175" y="742950"/>
                </a:lnTo>
                <a:lnTo>
                  <a:pt x="1400162" y="771525"/>
                </a:lnTo>
                <a:lnTo>
                  <a:pt x="1457363" y="742962"/>
                </a:lnTo>
                <a:lnTo>
                  <a:pt x="1432839" y="742962"/>
                </a:lnTo>
                <a:lnTo>
                  <a:pt x="1457363" y="742950"/>
                </a:lnTo>
                <a:lnTo>
                  <a:pt x="1485900" y="728700"/>
                </a:lnTo>
                <a:close/>
              </a:path>
              <a:path w="1485900" h="771525">
                <a:moveTo>
                  <a:pt x="1485900" y="385800"/>
                </a:moveTo>
                <a:lnTo>
                  <a:pt x="1400200" y="342900"/>
                </a:lnTo>
                <a:lnTo>
                  <a:pt x="1400187" y="371475"/>
                </a:lnTo>
                <a:lnTo>
                  <a:pt x="12" y="370878"/>
                </a:lnTo>
                <a:lnTo>
                  <a:pt x="0" y="399453"/>
                </a:lnTo>
                <a:lnTo>
                  <a:pt x="1400175" y="400050"/>
                </a:lnTo>
                <a:lnTo>
                  <a:pt x="1400162" y="428625"/>
                </a:lnTo>
                <a:lnTo>
                  <a:pt x="1457363" y="400062"/>
                </a:lnTo>
                <a:lnTo>
                  <a:pt x="1432839" y="400062"/>
                </a:lnTo>
                <a:lnTo>
                  <a:pt x="1457363" y="400050"/>
                </a:lnTo>
                <a:lnTo>
                  <a:pt x="1485900" y="385800"/>
                </a:lnTo>
                <a:close/>
              </a:path>
              <a:path w="1485900" h="771525">
                <a:moveTo>
                  <a:pt x="1485900" y="42900"/>
                </a:moveTo>
                <a:lnTo>
                  <a:pt x="1400200" y="0"/>
                </a:lnTo>
                <a:lnTo>
                  <a:pt x="1400187" y="28575"/>
                </a:lnTo>
                <a:lnTo>
                  <a:pt x="12" y="27978"/>
                </a:lnTo>
                <a:lnTo>
                  <a:pt x="0" y="56553"/>
                </a:lnTo>
                <a:lnTo>
                  <a:pt x="1400175" y="57150"/>
                </a:lnTo>
                <a:lnTo>
                  <a:pt x="1400162" y="85725"/>
                </a:lnTo>
                <a:lnTo>
                  <a:pt x="1457363" y="57162"/>
                </a:lnTo>
                <a:lnTo>
                  <a:pt x="1432839" y="57162"/>
                </a:lnTo>
                <a:lnTo>
                  <a:pt x="1457363" y="57150"/>
                </a:lnTo>
                <a:lnTo>
                  <a:pt x="1485900" y="429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5402968" y="3632588"/>
            <a:ext cx="9321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HISTOGRAM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488568" y="4461644"/>
            <a:ext cx="1665605" cy="1022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2295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  <a:spcBef>
                <a:spcPts val="905"/>
              </a:spcBef>
            </a:pPr>
            <a:r>
              <a:rPr sz="1200" spc="-15" dirty="0">
                <a:latin typeface="Times New Roman"/>
                <a:cs typeface="Times New Roman"/>
              </a:rPr>
              <a:t>LU</a:t>
            </a:r>
            <a:endParaRPr sz="1200">
              <a:latin typeface="Times New Roman"/>
              <a:cs typeface="Times New Roman"/>
            </a:endParaRPr>
          </a:p>
          <a:p>
            <a:pPr marL="688340" algn="ctr">
              <a:lnSpc>
                <a:spcPts val="1285"/>
              </a:lnSpc>
              <a:tabLst>
                <a:tab pos="993140" algn="l"/>
                <a:tab pos="1334770" algn="l"/>
                <a:tab pos="1563370" algn="l"/>
              </a:tabLst>
            </a:pPr>
            <a:r>
              <a:rPr sz="1200" dirty="0">
                <a:latin typeface="Times New Roman"/>
                <a:cs typeface="Times New Roman"/>
              </a:rPr>
              <a:t>x	x	x	x</a:t>
            </a:r>
            <a:endParaRPr sz="1200">
              <a:latin typeface="Times New Roman"/>
              <a:cs typeface="Times New Roman"/>
            </a:endParaRPr>
          </a:p>
          <a:p>
            <a:pPr marL="728345" algn="ctr">
              <a:lnSpc>
                <a:spcPts val="1415"/>
              </a:lnSpc>
            </a:pPr>
            <a:r>
              <a:rPr sz="1200" dirty="0">
                <a:latin typeface="Times New Roman"/>
                <a:cs typeface="Times New Roman"/>
              </a:rPr>
              <a:t>x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4765874" y="3522789"/>
            <a:ext cx="1186180" cy="957580"/>
            <a:chOff x="4765874" y="3522789"/>
            <a:chExt cx="1186180" cy="957580"/>
          </a:xfrm>
        </p:grpSpPr>
        <p:sp>
          <p:nvSpPr>
            <p:cNvPr id="23" name="object 23"/>
            <p:cNvSpPr/>
            <p:nvPr/>
          </p:nvSpPr>
          <p:spPr>
            <a:xfrm>
              <a:off x="5075435" y="4094289"/>
              <a:ext cx="133350" cy="342900"/>
            </a:xfrm>
            <a:custGeom>
              <a:avLst/>
              <a:gdLst/>
              <a:ahLst/>
              <a:cxnLst/>
              <a:rect l="l" t="t" r="r" b="b"/>
              <a:pathLst>
                <a:path w="133350" h="342900">
                  <a:moveTo>
                    <a:pt x="0" y="0"/>
                  </a:moveTo>
                  <a:lnTo>
                    <a:pt x="133350" y="0"/>
                  </a:lnTo>
                  <a:lnTo>
                    <a:pt x="133350" y="342900"/>
                  </a:lnTo>
                  <a:lnTo>
                    <a:pt x="0" y="3429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189735" y="3979989"/>
              <a:ext cx="133350" cy="457200"/>
            </a:xfrm>
            <a:custGeom>
              <a:avLst/>
              <a:gdLst/>
              <a:ahLst/>
              <a:cxnLst/>
              <a:rect l="l" t="t" r="r" b="b"/>
              <a:pathLst>
                <a:path w="133350" h="457200">
                  <a:moveTo>
                    <a:pt x="133350" y="0"/>
                  </a:moveTo>
                  <a:lnTo>
                    <a:pt x="0" y="0"/>
                  </a:lnTo>
                  <a:lnTo>
                    <a:pt x="0" y="457200"/>
                  </a:lnTo>
                  <a:lnTo>
                    <a:pt x="133350" y="457200"/>
                  </a:lnTo>
                  <a:lnTo>
                    <a:pt x="1333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189735" y="3979989"/>
              <a:ext cx="133350" cy="457200"/>
            </a:xfrm>
            <a:custGeom>
              <a:avLst/>
              <a:gdLst/>
              <a:ahLst/>
              <a:cxnLst/>
              <a:rect l="l" t="t" r="r" b="b"/>
              <a:pathLst>
                <a:path w="133350" h="457200">
                  <a:moveTo>
                    <a:pt x="0" y="0"/>
                  </a:moveTo>
                  <a:lnTo>
                    <a:pt x="133350" y="0"/>
                  </a:lnTo>
                  <a:lnTo>
                    <a:pt x="133350" y="457200"/>
                  </a:lnTo>
                  <a:lnTo>
                    <a:pt x="0" y="4572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304035" y="3865689"/>
              <a:ext cx="133350" cy="571500"/>
            </a:xfrm>
            <a:custGeom>
              <a:avLst/>
              <a:gdLst/>
              <a:ahLst/>
              <a:cxnLst/>
              <a:rect l="l" t="t" r="r" b="b"/>
              <a:pathLst>
                <a:path w="133350" h="571500">
                  <a:moveTo>
                    <a:pt x="133350" y="0"/>
                  </a:moveTo>
                  <a:lnTo>
                    <a:pt x="0" y="0"/>
                  </a:lnTo>
                  <a:lnTo>
                    <a:pt x="0" y="571500"/>
                  </a:lnTo>
                  <a:lnTo>
                    <a:pt x="133350" y="571500"/>
                  </a:lnTo>
                  <a:lnTo>
                    <a:pt x="1333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304035" y="3865689"/>
              <a:ext cx="133350" cy="571500"/>
            </a:xfrm>
            <a:custGeom>
              <a:avLst/>
              <a:gdLst/>
              <a:ahLst/>
              <a:cxnLst/>
              <a:rect l="l" t="t" r="r" b="b"/>
              <a:pathLst>
                <a:path w="133350" h="571500">
                  <a:moveTo>
                    <a:pt x="0" y="0"/>
                  </a:moveTo>
                  <a:lnTo>
                    <a:pt x="133350" y="0"/>
                  </a:lnTo>
                  <a:lnTo>
                    <a:pt x="133350" y="571500"/>
                  </a:lnTo>
                  <a:lnTo>
                    <a:pt x="0" y="5715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437385" y="3979989"/>
              <a:ext cx="133350" cy="457200"/>
            </a:xfrm>
            <a:custGeom>
              <a:avLst/>
              <a:gdLst/>
              <a:ahLst/>
              <a:cxnLst/>
              <a:rect l="l" t="t" r="r" b="b"/>
              <a:pathLst>
                <a:path w="133350" h="457200">
                  <a:moveTo>
                    <a:pt x="0" y="0"/>
                  </a:moveTo>
                  <a:lnTo>
                    <a:pt x="133350" y="0"/>
                  </a:lnTo>
                  <a:lnTo>
                    <a:pt x="133350" y="457200"/>
                  </a:lnTo>
                  <a:lnTo>
                    <a:pt x="0" y="4572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570735" y="4094289"/>
              <a:ext cx="133350" cy="342900"/>
            </a:xfrm>
            <a:custGeom>
              <a:avLst/>
              <a:gdLst/>
              <a:ahLst/>
              <a:cxnLst/>
              <a:rect l="l" t="t" r="r" b="b"/>
              <a:pathLst>
                <a:path w="133350" h="342900">
                  <a:moveTo>
                    <a:pt x="0" y="0"/>
                  </a:moveTo>
                  <a:lnTo>
                    <a:pt x="133350" y="0"/>
                  </a:lnTo>
                  <a:lnTo>
                    <a:pt x="133350" y="342900"/>
                  </a:lnTo>
                  <a:lnTo>
                    <a:pt x="0" y="3429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765865" y="3522789"/>
              <a:ext cx="1186180" cy="957580"/>
            </a:xfrm>
            <a:custGeom>
              <a:avLst/>
              <a:gdLst/>
              <a:ahLst/>
              <a:cxnLst/>
              <a:rect l="l" t="t" r="r" b="b"/>
              <a:pathLst>
                <a:path w="1186179" h="957579">
                  <a:moveTo>
                    <a:pt x="1185862" y="914412"/>
                  </a:moveTo>
                  <a:lnTo>
                    <a:pt x="1100137" y="871550"/>
                  </a:lnTo>
                  <a:lnTo>
                    <a:pt x="1100137" y="900125"/>
                  </a:lnTo>
                  <a:lnTo>
                    <a:pt x="57150" y="900125"/>
                  </a:lnTo>
                  <a:lnTo>
                    <a:pt x="57150" y="85725"/>
                  </a:lnTo>
                  <a:lnTo>
                    <a:pt x="85725" y="85725"/>
                  </a:lnTo>
                  <a:lnTo>
                    <a:pt x="78587" y="71437"/>
                  </a:lnTo>
                  <a:lnTo>
                    <a:pt x="42862" y="0"/>
                  </a:lnTo>
                  <a:lnTo>
                    <a:pt x="0" y="85725"/>
                  </a:lnTo>
                  <a:lnTo>
                    <a:pt x="28575" y="85725"/>
                  </a:lnTo>
                  <a:lnTo>
                    <a:pt x="28575" y="914400"/>
                  </a:lnTo>
                  <a:lnTo>
                    <a:pt x="42862" y="914400"/>
                  </a:lnTo>
                  <a:lnTo>
                    <a:pt x="42862" y="928687"/>
                  </a:lnTo>
                  <a:lnTo>
                    <a:pt x="1100137" y="928700"/>
                  </a:lnTo>
                  <a:lnTo>
                    <a:pt x="1100137" y="957275"/>
                  </a:lnTo>
                  <a:lnTo>
                    <a:pt x="1157287" y="928700"/>
                  </a:lnTo>
                  <a:lnTo>
                    <a:pt x="1114425" y="928700"/>
                  </a:lnTo>
                  <a:lnTo>
                    <a:pt x="1157287" y="928687"/>
                  </a:lnTo>
                  <a:lnTo>
                    <a:pt x="1185862" y="9144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4884808" y="3108332"/>
            <a:ext cx="82041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 F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4808735" y="2413133"/>
            <a:ext cx="1143000" cy="733425"/>
            <a:chOff x="4808735" y="2413133"/>
            <a:chExt cx="1143000" cy="733425"/>
          </a:xfrm>
        </p:grpSpPr>
        <p:sp>
          <p:nvSpPr>
            <p:cNvPr id="33" name="object 33"/>
            <p:cNvSpPr/>
            <p:nvPr/>
          </p:nvSpPr>
          <p:spPr>
            <a:xfrm>
              <a:off x="4923035" y="2417895"/>
              <a:ext cx="114300" cy="685800"/>
            </a:xfrm>
            <a:custGeom>
              <a:avLst/>
              <a:gdLst/>
              <a:ahLst/>
              <a:cxnLst/>
              <a:rect l="l" t="t" r="r" b="b"/>
              <a:pathLst>
                <a:path w="114300" h="685800">
                  <a:moveTo>
                    <a:pt x="0" y="0"/>
                  </a:moveTo>
                  <a:lnTo>
                    <a:pt x="114300" y="0"/>
                  </a:lnTo>
                  <a:lnTo>
                    <a:pt x="114300" y="685800"/>
                  </a:lnTo>
                  <a:lnTo>
                    <a:pt x="0" y="6858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037335" y="2532195"/>
              <a:ext cx="114300" cy="571500"/>
            </a:xfrm>
            <a:custGeom>
              <a:avLst/>
              <a:gdLst/>
              <a:ahLst/>
              <a:cxnLst/>
              <a:rect l="l" t="t" r="r" b="b"/>
              <a:pathLst>
                <a:path w="114300" h="571500">
                  <a:moveTo>
                    <a:pt x="0" y="0"/>
                  </a:moveTo>
                  <a:lnTo>
                    <a:pt x="114300" y="0"/>
                  </a:lnTo>
                  <a:lnTo>
                    <a:pt x="114300" y="571500"/>
                  </a:lnTo>
                  <a:lnTo>
                    <a:pt x="0" y="5715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151635" y="2646495"/>
              <a:ext cx="114300" cy="457200"/>
            </a:xfrm>
            <a:custGeom>
              <a:avLst/>
              <a:gdLst/>
              <a:ahLst/>
              <a:cxnLst/>
              <a:rect l="l" t="t" r="r" b="b"/>
              <a:pathLst>
                <a:path w="114300" h="457200">
                  <a:moveTo>
                    <a:pt x="0" y="0"/>
                  </a:moveTo>
                  <a:lnTo>
                    <a:pt x="114300" y="0"/>
                  </a:lnTo>
                  <a:lnTo>
                    <a:pt x="114300" y="457200"/>
                  </a:lnTo>
                  <a:lnTo>
                    <a:pt x="0" y="4572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265935" y="2760795"/>
              <a:ext cx="114300" cy="342900"/>
            </a:xfrm>
            <a:custGeom>
              <a:avLst/>
              <a:gdLst/>
              <a:ahLst/>
              <a:cxnLst/>
              <a:rect l="l" t="t" r="r" b="b"/>
              <a:pathLst>
                <a:path w="114300" h="342900">
                  <a:moveTo>
                    <a:pt x="0" y="0"/>
                  </a:moveTo>
                  <a:lnTo>
                    <a:pt x="114300" y="0"/>
                  </a:lnTo>
                  <a:lnTo>
                    <a:pt x="114300" y="342900"/>
                  </a:lnTo>
                  <a:lnTo>
                    <a:pt x="0" y="3429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380235" y="2875095"/>
              <a:ext cx="114300" cy="228600"/>
            </a:xfrm>
            <a:custGeom>
              <a:avLst/>
              <a:gdLst/>
              <a:ahLst/>
              <a:cxnLst/>
              <a:rect l="l" t="t" r="r" b="b"/>
              <a:pathLst>
                <a:path w="114300" h="228600">
                  <a:moveTo>
                    <a:pt x="0" y="0"/>
                  </a:moveTo>
                  <a:lnTo>
                    <a:pt x="114300" y="0"/>
                  </a:lnTo>
                  <a:lnTo>
                    <a:pt x="114300" y="228600"/>
                  </a:lnTo>
                  <a:lnTo>
                    <a:pt x="0" y="2286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494535" y="2760795"/>
              <a:ext cx="114300" cy="342900"/>
            </a:xfrm>
            <a:custGeom>
              <a:avLst/>
              <a:gdLst/>
              <a:ahLst/>
              <a:cxnLst/>
              <a:rect l="l" t="t" r="r" b="b"/>
              <a:pathLst>
                <a:path w="114300" h="342900">
                  <a:moveTo>
                    <a:pt x="0" y="0"/>
                  </a:moveTo>
                  <a:lnTo>
                    <a:pt x="114300" y="0"/>
                  </a:lnTo>
                  <a:lnTo>
                    <a:pt x="114300" y="342900"/>
                  </a:lnTo>
                  <a:lnTo>
                    <a:pt x="0" y="3429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4808735" y="3060834"/>
              <a:ext cx="1143000" cy="85725"/>
            </a:xfrm>
            <a:custGeom>
              <a:avLst/>
              <a:gdLst/>
              <a:ahLst/>
              <a:cxnLst/>
              <a:rect l="l" t="t" r="r" b="b"/>
              <a:pathLst>
                <a:path w="1143000" h="85725">
                  <a:moveTo>
                    <a:pt x="1057275" y="57149"/>
                  </a:moveTo>
                  <a:lnTo>
                    <a:pt x="1057275" y="85725"/>
                  </a:lnTo>
                  <a:lnTo>
                    <a:pt x="1114425" y="57150"/>
                  </a:lnTo>
                  <a:lnTo>
                    <a:pt x="1057275" y="57149"/>
                  </a:lnTo>
                  <a:close/>
                </a:path>
                <a:path w="1143000" h="85725">
                  <a:moveTo>
                    <a:pt x="1057275" y="28574"/>
                  </a:moveTo>
                  <a:lnTo>
                    <a:pt x="1057275" y="57149"/>
                  </a:lnTo>
                  <a:lnTo>
                    <a:pt x="1071562" y="57150"/>
                  </a:lnTo>
                  <a:lnTo>
                    <a:pt x="1071562" y="28575"/>
                  </a:lnTo>
                  <a:lnTo>
                    <a:pt x="1057275" y="28574"/>
                  </a:lnTo>
                  <a:close/>
                </a:path>
                <a:path w="1143000" h="85725">
                  <a:moveTo>
                    <a:pt x="1057275" y="0"/>
                  </a:moveTo>
                  <a:lnTo>
                    <a:pt x="1057275" y="28574"/>
                  </a:lnTo>
                  <a:lnTo>
                    <a:pt x="1071562" y="28575"/>
                  </a:lnTo>
                  <a:lnTo>
                    <a:pt x="1071562" y="57150"/>
                  </a:lnTo>
                  <a:lnTo>
                    <a:pt x="1114427" y="57148"/>
                  </a:lnTo>
                  <a:lnTo>
                    <a:pt x="1143000" y="42862"/>
                  </a:lnTo>
                  <a:lnTo>
                    <a:pt x="1057275" y="0"/>
                  </a:lnTo>
                  <a:close/>
                </a:path>
                <a:path w="1143000" h="85725">
                  <a:moveTo>
                    <a:pt x="0" y="28573"/>
                  </a:moveTo>
                  <a:lnTo>
                    <a:pt x="0" y="57148"/>
                  </a:lnTo>
                  <a:lnTo>
                    <a:pt x="1057275" y="57149"/>
                  </a:lnTo>
                  <a:lnTo>
                    <a:pt x="1057275" y="28574"/>
                  </a:lnTo>
                  <a:lnTo>
                    <a:pt x="0" y="2857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4488568" y="2215268"/>
            <a:ext cx="1854835" cy="549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97280" algn="l"/>
              </a:tabLst>
            </a:pPr>
            <a:r>
              <a:rPr sz="1200" dirty="0">
                <a:latin typeface="Times New Roman"/>
                <a:cs typeface="Times New Roman"/>
              </a:rPr>
              <a:t>100	</a:t>
            </a:r>
            <a:r>
              <a:rPr sz="1200" spc="-5" dirty="0">
                <a:latin typeface="Times New Roman"/>
                <a:cs typeface="Times New Roman"/>
              </a:rPr>
              <a:t>D</a:t>
            </a:r>
            <a:r>
              <a:rPr sz="1200" spc="10" dirty="0">
                <a:latin typeface="Times New Roman"/>
                <a:cs typeface="Times New Roman"/>
              </a:rPr>
              <a:t>.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spc="10" dirty="0">
                <a:latin typeface="Times New Roman"/>
                <a:cs typeface="Times New Roman"/>
              </a:rPr>
              <a:t>ET</a:t>
            </a:r>
            <a:r>
              <a:rPr sz="1200" dirty="0">
                <a:latin typeface="Times New Roman"/>
                <a:cs typeface="Times New Roman"/>
              </a:rPr>
              <a:t>O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50">
              <a:latin typeface="Times New Roman"/>
              <a:cs typeface="Times New Roman"/>
            </a:endParaRPr>
          </a:p>
          <a:p>
            <a:pPr marL="67310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50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1729936" y="2189295"/>
            <a:ext cx="3426460" cy="914400"/>
            <a:chOff x="1729936" y="2189295"/>
            <a:chExt cx="3426460" cy="914400"/>
          </a:xfrm>
        </p:grpSpPr>
        <p:sp>
          <p:nvSpPr>
            <p:cNvPr id="42" name="object 42"/>
            <p:cNvSpPr/>
            <p:nvPr/>
          </p:nvSpPr>
          <p:spPr>
            <a:xfrm>
              <a:off x="4765874" y="2189295"/>
              <a:ext cx="85725" cy="914400"/>
            </a:xfrm>
            <a:custGeom>
              <a:avLst/>
              <a:gdLst/>
              <a:ahLst/>
              <a:cxnLst/>
              <a:rect l="l" t="t" r="r" b="b"/>
              <a:pathLst>
                <a:path w="85725" h="914400">
                  <a:moveTo>
                    <a:pt x="57150" y="71437"/>
                  </a:moveTo>
                  <a:lnTo>
                    <a:pt x="28575" y="71437"/>
                  </a:lnTo>
                  <a:lnTo>
                    <a:pt x="28573" y="914400"/>
                  </a:lnTo>
                  <a:lnTo>
                    <a:pt x="57148" y="914400"/>
                  </a:lnTo>
                  <a:lnTo>
                    <a:pt x="57150" y="71437"/>
                  </a:lnTo>
                  <a:close/>
                </a:path>
                <a:path w="85725" h="914400">
                  <a:moveTo>
                    <a:pt x="42862" y="0"/>
                  </a:moveTo>
                  <a:lnTo>
                    <a:pt x="0" y="85725"/>
                  </a:lnTo>
                  <a:lnTo>
                    <a:pt x="28574" y="85725"/>
                  </a:lnTo>
                  <a:lnTo>
                    <a:pt x="28575" y="71437"/>
                  </a:lnTo>
                  <a:lnTo>
                    <a:pt x="78581" y="71437"/>
                  </a:lnTo>
                  <a:lnTo>
                    <a:pt x="42862" y="0"/>
                  </a:lnTo>
                  <a:close/>
                </a:path>
                <a:path w="85725" h="914400">
                  <a:moveTo>
                    <a:pt x="78581" y="71437"/>
                  </a:moveTo>
                  <a:lnTo>
                    <a:pt x="57150" y="71437"/>
                  </a:lnTo>
                  <a:lnTo>
                    <a:pt x="57149" y="85725"/>
                  </a:lnTo>
                  <a:lnTo>
                    <a:pt x="85725" y="85725"/>
                  </a:lnTo>
                  <a:lnTo>
                    <a:pt x="78581" y="7143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5037335" y="2525845"/>
              <a:ext cx="114300" cy="571500"/>
            </a:xfrm>
            <a:custGeom>
              <a:avLst/>
              <a:gdLst/>
              <a:ahLst/>
              <a:cxnLst/>
              <a:rect l="l" t="t" r="r" b="b"/>
              <a:pathLst>
                <a:path w="114300" h="571500">
                  <a:moveTo>
                    <a:pt x="114300" y="0"/>
                  </a:moveTo>
                  <a:lnTo>
                    <a:pt x="0" y="0"/>
                  </a:lnTo>
                  <a:lnTo>
                    <a:pt x="0" y="571500"/>
                  </a:lnTo>
                  <a:lnTo>
                    <a:pt x="114300" y="571500"/>
                  </a:lnTo>
                  <a:lnTo>
                    <a:pt x="1143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5037335" y="2525845"/>
              <a:ext cx="114300" cy="571500"/>
            </a:xfrm>
            <a:custGeom>
              <a:avLst/>
              <a:gdLst/>
              <a:ahLst/>
              <a:cxnLst/>
              <a:rect l="l" t="t" r="r" b="b"/>
              <a:pathLst>
                <a:path w="114300" h="571500">
                  <a:moveTo>
                    <a:pt x="0" y="0"/>
                  </a:moveTo>
                  <a:lnTo>
                    <a:pt x="114300" y="0"/>
                  </a:lnTo>
                  <a:lnTo>
                    <a:pt x="114300" y="571500"/>
                  </a:lnTo>
                  <a:lnTo>
                    <a:pt x="0" y="5715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734699" y="2264859"/>
              <a:ext cx="2531110" cy="486409"/>
            </a:xfrm>
            <a:custGeom>
              <a:avLst/>
              <a:gdLst/>
              <a:ahLst/>
              <a:cxnLst/>
              <a:rect l="l" t="t" r="r" b="b"/>
              <a:pathLst>
                <a:path w="2531110" h="486410">
                  <a:moveTo>
                    <a:pt x="2531110" y="0"/>
                  </a:moveTo>
                  <a:lnTo>
                    <a:pt x="0" y="0"/>
                  </a:lnTo>
                  <a:lnTo>
                    <a:pt x="0" y="486409"/>
                  </a:lnTo>
                  <a:lnTo>
                    <a:pt x="2531110" y="486409"/>
                  </a:lnTo>
                  <a:lnTo>
                    <a:pt x="253111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734699" y="2264859"/>
              <a:ext cx="2531110" cy="486409"/>
            </a:xfrm>
            <a:custGeom>
              <a:avLst/>
              <a:gdLst/>
              <a:ahLst/>
              <a:cxnLst/>
              <a:rect l="l" t="t" r="r" b="b"/>
              <a:pathLst>
                <a:path w="2531110" h="486410">
                  <a:moveTo>
                    <a:pt x="0" y="0"/>
                  </a:moveTo>
                  <a:lnTo>
                    <a:pt x="2531110" y="0"/>
                  </a:lnTo>
                  <a:lnTo>
                    <a:pt x="2531110" y="486410"/>
                  </a:lnTo>
                  <a:lnTo>
                    <a:pt x="0" y="48641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7" name="object 47"/>
          <p:cNvSpPr txBox="1"/>
          <p:nvPr/>
        </p:nvSpPr>
        <p:spPr>
          <a:xfrm>
            <a:off x="1806835" y="2279276"/>
            <a:ext cx="2365375" cy="38544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ts val="1390"/>
              </a:lnSpc>
              <a:spcBef>
                <a:spcPts val="185"/>
              </a:spcBef>
              <a:tabLst>
                <a:tab pos="150495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M</a:t>
            </a:r>
            <a:r>
              <a:rPr sz="1200" b="1" dirty="0">
                <a:latin typeface="Times New Roman"/>
                <a:cs typeface="Times New Roman"/>
              </a:rPr>
              <a:t>ENENTUKAN	PRIORITAS  </a:t>
            </a:r>
            <a:r>
              <a:rPr sz="1200" b="1" spc="-5" dirty="0">
                <a:latin typeface="Times New Roman"/>
                <a:cs typeface="Times New Roman"/>
              </a:rPr>
              <a:t>MASALAH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805185" y="6294549"/>
            <a:ext cx="2440940" cy="63690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83820" marR="447675">
              <a:lnSpc>
                <a:spcPct val="95800"/>
              </a:lnSpc>
              <a:spcBef>
                <a:spcPts val="270"/>
              </a:spcBef>
            </a:pPr>
            <a:r>
              <a:rPr sz="1200" b="1" spc="-5" dirty="0">
                <a:latin typeface="Times New Roman"/>
                <a:cs typeface="Times New Roman"/>
              </a:rPr>
              <a:t>MENCARI SEBAB-SEBAB </a:t>
            </a:r>
            <a:r>
              <a:rPr sz="1200" b="1" dirty="0">
                <a:latin typeface="Times New Roman"/>
                <a:cs typeface="Times New Roman"/>
              </a:rPr>
              <a:t> YANG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MENGAKIBATKAN </a:t>
            </a:r>
            <a:r>
              <a:rPr sz="1200" b="1" spc="-28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MASALAH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4565332" y="6641706"/>
            <a:ext cx="1607185" cy="921385"/>
          </a:xfrm>
          <a:custGeom>
            <a:avLst/>
            <a:gdLst/>
            <a:ahLst/>
            <a:cxnLst/>
            <a:rect l="l" t="t" r="r" b="b"/>
            <a:pathLst>
              <a:path w="1607185" h="921384">
                <a:moveTo>
                  <a:pt x="346265" y="574865"/>
                </a:moveTo>
                <a:lnTo>
                  <a:pt x="265442" y="601814"/>
                </a:lnTo>
                <a:lnTo>
                  <a:pt x="289013" y="625386"/>
                </a:lnTo>
                <a:lnTo>
                  <a:pt x="0" y="914400"/>
                </a:lnTo>
                <a:lnTo>
                  <a:pt x="6731" y="921131"/>
                </a:lnTo>
                <a:lnTo>
                  <a:pt x="295757" y="632117"/>
                </a:lnTo>
                <a:lnTo>
                  <a:pt x="319328" y="655688"/>
                </a:lnTo>
                <a:lnTo>
                  <a:pt x="332422" y="616407"/>
                </a:lnTo>
                <a:lnTo>
                  <a:pt x="346265" y="574865"/>
                </a:lnTo>
                <a:close/>
              </a:path>
              <a:path w="1607185" h="921384">
                <a:moveTo>
                  <a:pt x="574865" y="346265"/>
                </a:moveTo>
                <a:lnTo>
                  <a:pt x="561022" y="304736"/>
                </a:lnTo>
                <a:lnTo>
                  <a:pt x="547928" y="265442"/>
                </a:lnTo>
                <a:lnTo>
                  <a:pt x="524357" y="289026"/>
                </a:lnTo>
                <a:lnTo>
                  <a:pt x="235331" y="0"/>
                </a:lnTo>
                <a:lnTo>
                  <a:pt x="228600" y="6731"/>
                </a:lnTo>
                <a:lnTo>
                  <a:pt x="517613" y="295757"/>
                </a:lnTo>
                <a:lnTo>
                  <a:pt x="494042" y="319328"/>
                </a:lnTo>
                <a:lnTo>
                  <a:pt x="574865" y="346265"/>
                </a:lnTo>
                <a:close/>
              </a:path>
              <a:path w="1607185" h="921384">
                <a:moveTo>
                  <a:pt x="920940" y="573595"/>
                </a:moveTo>
                <a:lnTo>
                  <a:pt x="840117" y="600544"/>
                </a:lnTo>
                <a:lnTo>
                  <a:pt x="863688" y="624116"/>
                </a:lnTo>
                <a:lnTo>
                  <a:pt x="574675" y="913130"/>
                </a:lnTo>
                <a:lnTo>
                  <a:pt x="581406" y="919861"/>
                </a:lnTo>
                <a:lnTo>
                  <a:pt x="870432" y="630847"/>
                </a:lnTo>
                <a:lnTo>
                  <a:pt x="894003" y="654418"/>
                </a:lnTo>
                <a:lnTo>
                  <a:pt x="907097" y="615137"/>
                </a:lnTo>
                <a:lnTo>
                  <a:pt x="920940" y="573595"/>
                </a:lnTo>
                <a:close/>
              </a:path>
              <a:path w="1607185" h="921384">
                <a:moveTo>
                  <a:pt x="1146365" y="346265"/>
                </a:moveTo>
                <a:lnTo>
                  <a:pt x="1132522" y="304736"/>
                </a:lnTo>
                <a:lnTo>
                  <a:pt x="1119428" y="265442"/>
                </a:lnTo>
                <a:lnTo>
                  <a:pt x="1095857" y="289026"/>
                </a:lnTo>
                <a:lnTo>
                  <a:pt x="806831" y="0"/>
                </a:lnTo>
                <a:lnTo>
                  <a:pt x="800100" y="6731"/>
                </a:lnTo>
                <a:lnTo>
                  <a:pt x="1089113" y="295757"/>
                </a:lnTo>
                <a:lnTo>
                  <a:pt x="1065542" y="319328"/>
                </a:lnTo>
                <a:lnTo>
                  <a:pt x="1146365" y="346265"/>
                </a:lnTo>
                <a:close/>
              </a:path>
              <a:path w="1607185" h="921384">
                <a:moveTo>
                  <a:pt x="1378140" y="573595"/>
                </a:moveTo>
                <a:lnTo>
                  <a:pt x="1297317" y="600544"/>
                </a:lnTo>
                <a:lnTo>
                  <a:pt x="1320888" y="624116"/>
                </a:lnTo>
                <a:lnTo>
                  <a:pt x="1031875" y="913130"/>
                </a:lnTo>
                <a:lnTo>
                  <a:pt x="1038606" y="919861"/>
                </a:lnTo>
                <a:lnTo>
                  <a:pt x="1327632" y="630847"/>
                </a:lnTo>
                <a:lnTo>
                  <a:pt x="1351203" y="654418"/>
                </a:lnTo>
                <a:lnTo>
                  <a:pt x="1364297" y="615137"/>
                </a:lnTo>
                <a:lnTo>
                  <a:pt x="1378140" y="573595"/>
                </a:lnTo>
                <a:close/>
              </a:path>
              <a:path w="1607185" h="921384">
                <a:moveTo>
                  <a:pt x="1606740" y="459930"/>
                </a:moveTo>
                <a:lnTo>
                  <a:pt x="1578127" y="445604"/>
                </a:lnTo>
                <a:lnTo>
                  <a:pt x="1521040" y="417029"/>
                </a:lnTo>
                <a:lnTo>
                  <a:pt x="1521028" y="445604"/>
                </a:lnTo>
                <a:lnTo>
                  <a:pt x="120853" y="445008"/>
                </a:lnTo>
                <a:lnTo>
                  <a:pt x="120840" y="473583"/>
                </a:lnTo>
                <a:lnTo>
                  <a:pt x="1521015" y="474179"/>
                </a:lnTo>
                <a:lnTo>
                  <a:pt x="1521002" y="502754"/>
                </a:lnTo>
                <a:lnTo>
                  <a:pt x="1578203" y="474192"/>
                </a:lnTo>
                <a:lnTo>
                  <a:pt x="1606740" y="45993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525652" y="7567556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095628" y="7567556"/>
            <a:ext cx="1276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B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549780" y="7567556"/>
            <a:ext cx="1276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C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751204" y="6424556"/>
            <a:ext cx="1187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321180" y="6424556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F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1729936" y="8676552"/>
            <a:ext cx="2414905" cy="671195"/>
            <a:chOff x="1729936" y="8676552"/>
            <a:chExt cx="2414905" cy="671195"/>
          </a:xfrm>
        </p:grpSpPr>
        <p:sp>
          <p:nvSpPr>
            <p:cNvPr id="56" name="object 56"/>
            <p:cNvSpPr/>
            <p:nvPr/>
          </p:nvSpPr>
          <p:spPr>
            <a:xfrm>
              <a:off x="1734699" y="8681314"/>
              <a:ext cx="2405380" cy="661670"/>
            </a:xfrm>
            <a:custGeom>
              <a:avLst/>
              <a:gdLst/>
              <a:ahLst/>
              <a:cxnLst/>
              <a:rect l="l" t="t" r="r" b="b"/>
              <a:pathLst>
                <a:path w="2405379" h="661670">
                  <a:moveTo>
                    <a:pt x="2405380" y="0"/>
                  </a:moveTo>
                  <a:lnTo>
                    <a:pt x="0" y="0"/>
                  </a:lnTo>
                  <a:lnTo>
                    <a:pt x="0" y="661670"/>
                  </a:lnTo>
                  <a:lnTo>
                    <a:pt x="2405380" y="661670"/>
                  </a:lnTo>
                  <a:lnTo>
                    <a:pt x="24053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734699" y="8681315"/>
              <a:ext cx="2405380" cy="661670"/>
            </a:xfrm>
            <a:custGeom>
              <a:avLst/>
              <a:gdLst/>
              <a:ahLst/>
              <a:cxnLst/>
              <a:rect l="l" t="t" r="r" b="b"/>
              <a:pathLst>
                <a:path w="2405379" h="661670">
                  <a:moveTo>
                    <a:pt x="0" y="0"/>
                  </a:moveTo>
                  <a:lnTo>
                    <a:pt x="2405380" y="0"/>
                  </a:lnTo>
                  <a:lnTo>
                    <a:pt x="2405380" y="661670"/>
                  </a:lnTo>
                  <a:lnTo>
                    <a:pt x="0" y="66167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object 58"/>
          <p:cNvSpPr txBox="1"/>
          <p:nvPr/>
        </p:nvSpPr>
        <p:spPr>
          <a:xfrm>
            <a:off x="1806835" y="8695316"/>
            <a:ext cx="1892935" cy="558800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 marR="5080">
              <a:lnSpc>
                <a:spcPct val="95800"/>
              </a:lnSpc>
              <a:spcBef>
                <a:spcPts val="160"/>
              </a:spcBef>
            </a:pPr>
            <a:r>
              <a:rPr sz="1200" b="1" spc="-5" dirty="0">
                <a:latin typeface="Times New Roman"/>
                <a:cs typeface="Times New Roman"/>
              </a:rPr>
              <a:t>MENELITI SEBAB-SEBAB </a:t>
            </a:r>
            <a:r>
              <a:rPr sz="1200" b="1" spc="-29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YANG PALING 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BERPENGARUH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54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765874" y="1392414"/>
            <a:ext cx="85725" cy="914400"/>
          </a:xfrm>
          <a:custGeom>
            <a:avLst/>
            <a:gdLst/>
            <a:ahLst/>
            <a:cxnLst/>
            <a:rect l="l" t="t" r="r" b="b"/>
            <a:pathLst>
              <a:path w="85725" h="914400">
                <a:moveTo>
                  <a:pt x="57150" y="71436"/>
                </a:moveTo>
                <a:lnTo>
                  <a:pt x="28575" y="71436"/>
                </a:lnTo>
                <a:lnTo>
                  <a:pt x="28573" y="914400"/>
                </a:lnTo>
                <a:lnTo>
                  <a:pt x="57148" y="914400"/>
                </a:lnTo>
                <a:lnTo>
                  <a:pt x="57150" y="71436"/>
                </a:lnTo>
                <a:close/>
              </a:path>
              <a:path w="85725" h="914400">
                <a:moveTo>
                  <a:pt x="42862" y="0"/>
                </a:moveTo>
                <a:lnTo>
                  <a:pt x="0" y="85725"/>
                </a:lnTo>
                <a:lnTo>
                  <a:pt x="28574" y="85725"/>
                </a:lnTo>
                <a:lnTo>
                  <a:pt x="28575" y="71436"/>
                </a:lnTo>
                <a:lnTo>
                  <a:pt x="78580" y="71436"/>
                </a:lnTo>
                <a:lnTo>
                  <a:pt x="42862" y="0"/>
                </a:lnTo>
                <a:close/>
              </a:path>
              <a:path w="85725" h="914400">
                <a:moveTo>
                  <a:pt x="78580" y="71436"/>
                </a:moveTo>
                <a:lnTo>
                  <a:pt x="57150" y="71436"/>
                </a:lnTo>
                <a:lnTo>
                  <a:pt x="57149" y="85725"/>
                </a:lnTo>
                <a:lnTo>
                  <a:pt x="85725" y="85725"/>
                </a:lnTo>
                <a:lnTo>
                  <a:pt x="78580" y="71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751666" y="2767825"/>
            <a:ext cx="1543050" cy="681355"/>
          </a:xfrm>
          <a:custGeom>
            <a:avLst/>
            <a:gdLst/>
            <a:ahLst/>
            <a:cxnLst/>
            <a:rect l="l" t="t" r="r" b="b"/>
            <a:pathLst>
              <a:path w="1543050" h="681354">
                <a:moveTo>
                  <a:pt x="1542961" y="580974"/>
                </a:moveTo>
                <a:lnTo>
                  <a:pt x="1457261" y="538086"/>
                </a:lnTo>
                <a:lnTo>
                  <a:pt x="1457248" y="566661"/>
                </a:lnTo>
                <a:lnTo>
                  <a:pt x="59385" y="566064"/>
                </a:lnTo>
                <a:lnTo>
                  <a:pt x="57150" y="85661"/>
                </a:lnTo>
                <a:lnTo>
                  <a:pt x="85725" y="85521"/>
                </a:lnTo>
                <a:lnTo>
                  <a:pt x="78562" y="71374"/>
                </a:lnTo>
                <a:lnTo>
                  <a:pt x="42456" y="0"/>
                </a:lnTo>
                <a:lnTo>
                  <a:pt x="0" y="85928"/>
                </a:lnTo>
                <a:lnTo>
                  <a:pt x="28575" y="85788"/>
                </a:lnTo>
                <a:lnTo>
                  <a:pt x="31343" y="680783"/>
                </a:lnTo>
                <a:lnTo>
                  <a:pt x="59918" y="680656"/>
                </a:lnTo>
                <a:lnTo>
                  <a:pt x="59512" y="594639"/>
                </a:lnTo>
                <a:lnTo>
                  <a:pt x="1457236" y="595236"/>
                </a:lnTo>
                <a:lnTo>
                  <a:pt x="1457223" y="623811"/>
                </a:lnTo>
                <a:lnTo>
                  <a:pt x="1514424" y="595236"/>
                </a:lnTo>
                <a:lnTo>
                  <a:pt x="1542961" y="5809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538352" y="1522186"/>
            <a:ext cx="110489" cy="168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0"/>
              </a:lnSpc>
            </a:pPr>
            <a:r>
              <a:rPr sz="1200" dirty="0">
                <a:latin typeface="Times New Roman"/>
                <a:cs typeface="Times New Roman"/>
              </a:rPr>
              <a:t>Y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444632" y="1084968"/>
          <a:ext cx="5257800" cy="6879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7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1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7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54807">
                <a:tc>
                  <a:txBody>
                    <a:bodyPr/>
                    <a:lstStyle/>
                    <a:p>
                      <a:pPr marL="889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5715" algn="just">
                        <a:lnSpc>
                          <a:spcPct val="14390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Dari langkah-langkah diatas, diduga sebab-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sebab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utama,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kumpulkan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data-data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setiap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penyebab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utama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gambarkan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dalam Diagram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Pareto.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715" algn="just">
                        <a:lnSpc>
                          <a:spcPct val="14330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Lengkapi dengan diagram penyebaran agar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lebih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tampak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distribusi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sebab-sebabnya.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  <a:tabLst>
                          <a:tab pos="1196975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200	D.PARETO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508000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FG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R="327025" algn="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X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86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54940" marR="597535">
                        <a:lnSpc>
                          <a:spcPct val="95800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MENYUSUN</a:t>
                      </a:r>
                      <a:r>
                        <a:rPr sz="1200" b="1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ALTERNATIF </a:t>
                      </a:r>
                      <a:r>
                        <a:rPr sz="1200" b="1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LANGKAH-LANGKAH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 PERBAIKAN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5715">
                        <a:lnSpc>
                          <a:spcPct val="14330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Apabila</a:t>
                      </a:r>
                      <a:r>
                        <a:rPr sz="1200" spc="2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sebab-sebabnya</a:t>
                      </a:r>
                      <a:r>
                        <a:rPr sz="1200" spc="2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telah</a:t>
                      </a:r>
                      <a:r>
                        <a:rPr sz="1200" spc="2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diketahui,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pilihlah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langkah-langkah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perbaikan.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715">
                        <a:lnSpc>
                          <a:spcPct val="143300"/>
                        </a:lnSpc>
                        <a:spcBef>
                          <a:spcPts val="2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Cara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terbaik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dengan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menggunakan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">
                        <a:lnSpc>
                          <a:spcPts val="139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12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sz="12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12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2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66090" indent="-457834">
                        <a:lnSpc>
                          <a:spcPct val="100000"/>
                        </a:lnSpc>
                        <a:spcBef>
                          <a:spcPts val="625"/>
                        </a:spcBef>
                        <a:buAutoNum type="arabicPeriod"/>
                        <a:tabLst>
                          <a:tab pos="466090" algn="l"/>
                          <a:tab pos="46672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Why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is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action important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?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66090" indent="-457200">
                        <a:lnSpc>
                          <a:spcPct val="143300"/>
                        </a:lnSpc>
                        <a:spcBef>
                          <a:spcPts val="20"/>
                        </a:spcBef>
                        <a:buAutoNum type="arabicPeriod"/>
                        <a:tabLst>
                          <a:tab pos="466090" algn="l"/>
                          <a:tab pos="46672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What</a:t>
                      </a:r>
                      <a:r>
                        <a:rPr sz="12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is</a:t>
                      </a:r>
                      <a:r>
                        <a:rPr sz="12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purpose</a:t>
                      </a:r>
                      <a:r>
                        <a:rPr sz="12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2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action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?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66090" indent="-457200">
                        <a:lnSpc>
                          <a:spcPct val="143300"/>
                        </a:lnSpc>
                        <a:buAutoNum type="arabicPeriod"/>
                        <a:tabLst>
                          <a:tab pos="466090" algn="l"/>
                          <a:tab pos="46672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Where</a:t>
                      </a:r>
                      <a:r>
                        <a:rPr sz="12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should</a:t>
                      </a:r>
                      <a:r>
                        <a:rPr sz="12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action</a:t>
                      </a:r>
                      <a:r>
                        <a:rPr sz="12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taken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?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66090" indent="-457834">
                        <a:lnSpc>
                          <a:spcPct val="100000"/>
                        </a:lnSpc>
                        <a:spcBef>
                          <a:spcPts val="650"/>
                        </a:spcBef>
                        <a:buAutoNum type="arabicPeriod"/>
                        <a:tabLst>
                          <a:tab pos="466090" algn="l"/>
                          <a:tab pos="46672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When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should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take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tke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action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?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66090" indent="-457200">
                        <a:lnSpc>
                          <a:spcPct val="143300"/>
                        </a:lnSpc>
                        <a:buAutoNum type="arabicPeriod"/>
                        <a:tabLst>
                          <a:tab pos="466090" algn="l"/>
                          <a:tab pos="466725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How</a:t>
                      </a:r>
                      <a:r>
                        <a:rPr sz="1200" spc="2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should</a:t>
                      </a:r>
                      <a:r>
                        <a:rPr sz="1200" spc="2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00" spc="2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action</a:t>
                      </a:r>
                      <a:r>
                        <a:rPr sz="1200" spc="2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be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taken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?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66090" indent="-457834">
                        <a:lnSpc>
                          <a:spcPct val="100000"/>
                        </a:lnSpc>
                        <a:spcBef>
                          <a:spcPts val="625"/>
                        </a:spcBef>
                        <a:buAutoNum type="arabicPeriod"/>
                        <a:tabLst>
                          <a:tab pos="466090" algn="l"/>
                          <a:tab pos="46672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Whoshould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take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action?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454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8890" algn="just">
                        <a:lnSpc>
                          <a:spcPct val="14420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Periksa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apakah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langkah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perbaikan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telah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dilaksanakan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sesuai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hasil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penelitian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81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583565">
                        <a:lnSpc>
                          <a:spcPct val="95800"/>
                        </a:lnSpc>
                        <a:spcBef>
                          <a:spcPts val="270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MELAKSANAKAN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 LANGKAH LANGKAH  PERBAIKAN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42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415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5715">
                        <a:lnSpc>
                          <a:spcPts val="2060"/>
                        </a:lnSpc>
                        <a:spcBef>
                          <a:spcPts val="160"/>
                        </a:spcBef>
                        <a:tabLst>
                          <a:tab pos="443230" algn="l"/>
                          <a:tab pos="1117600" algn="l"/>
                          <a:tab pos="1868170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ta	tind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	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rb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ik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	d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ku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pu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untuk kemudian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dilaksanakan.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1780421" y="3896757"/>
            <a:ext cx="2240280" cy="699770"/>
          </a:xfrm>
          <a:custGeom>
            <a:avLst/>
            <a:gdLst/>
            <a:ahLst/>
            <a:cxnLst/>
            <a:rect l="l" t="t" r="r" b="b"/>
            <a:pathLst>
              <a:path w="2240279" h="699770">
                <a:moveTo>
                  <a:pt x="0" y="0"/>
                </a:moveTo>
                <a:lnTo>
                  <a:pt x="2240280" y="0"/>
                </a:lnTo>
                <a:lnTo>
                  <a:pt x="2240280" y="699770"/>
                </a:lnTo>
                <a:lnTo>
                  <a:pt x="0" y="69977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4408685" y="1317506"/>
            <a:ext cx="1876425" cy="1220470"/>
            <a:chOff x="4408685" y="1317506"/>
            <a:chExt cx="1876425" cy="1220470"/>
          </a:xfrm>
        </p:grpSpPr>
        <p:sp>
          <p:nvSpPr>
            <p:cNvPr id="8" name="object 8"/>
            <p:cNvSpPr/>
            <p:nvPr/>
          </p:nvSpPr>
          <p:spPr>
            <a:xfrm>
              <a:off x="4408678" y="1317510"/>
              <a:ext cx="1600200" cy="1220470"/>
            </a:xfrm>
            <a:custGeom>
              <a:avLst/>
              <a:gdLst/>
              <a:ahLst/>
              <a:cxnLst/>
              <a:rect l="l" t="t" r="r" b="b"/>
              <a:pathLst>
                <a:path w="1600200" h="1220470">
                  <a:moveTo>
                    <a:pt x="457200" y="0"/>
                  </a:moveTo>
                  <a:lnTo>
                    <a:pt x="0" y="0"/>
                  </a:lnTo>
                  <a:lnTo>
                    <a:pt x="0" y="342900"/>
                  </a:lnTo>
                  <a:lnTo>
                    <a:pt x="457200" y="342900"/>
                  </a:lnTo>
                  <a:lnTo>
                    <a:pt x="457200" y="0"/>
                  </a:lnTo>
                  <a:close/>
                </a:path>
                <a:path w="1600200" h="1220470">
                  <a:moveTo>
                    <a:pt x="1600200" y="895985"/>
                  </a:moveTo>
                  <a:lnTo>
                    <a:pt x="628650" y="895985"/>
                  </a:lnTo>
                  <a:lnTo>
                    <a:pt x="628650" y="228600"/>
                  </a:lnTo>
                  <a:lnTo>
                    <a:pt x="514350" y="228600"/>
                  </a:lnTo>
                  <a:lnTo>
                    <a:pt x="514350" y="895985"/>
                  </a:lnTo>
                  <a:lnTo>
                    <a:pt x="398145" y="895985"/>
                  </a:lnTo>
                  <a:lnTo>
                    <a:pt x="398145" y="1220470"/>
                  </a:lnTo>
                  <a:lnTo>
                    <a:pt x="1600200" y="1220470"/>
                  </a:lnTo>
                  <a:lnTo>
                    <a:pt x="1600200" y="89598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923035" y="1546106"/>
              <a:ext cx="114300" cy="685800"/>
            </a:xfrm>
            <a:custGeom>
              <a:avLst/>
              <a:gdLst/>
              <a:ahLst/>
              <a:cxnLst/>
              <a:rect l="l" t="t" r="r" b="b"/>
              <a:pathLst>
                <a:path w="114300" h="685800">
                  <a:moveTo>
                    <a:pt x="0" y="0"/>
                  </a:moveTo>
                  <a:lnTo>
                    <a:pt x="114300" y="0"/>
                  </a:lnTo>
                  <a:lnTo>
                    <a:pt x="114300" y="685800"/>
                  </a:lnTo>
                  <a:lnTo>
                    <a:pt x="0" y="6858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037335" y="1660406"/>
              <a:ext cx="114300" cy="571500"/>
            </a:xfrm>
            <a:custGeom>
              <a:avLst/>
              <a:gdLst/>
              <a:ahLst/>
              <a:cxnLst/>
              <a:rect l="l" t="t" r="r" b="b"/>
              <a:pathLst>
                <a:path w="114300" h="571500">
                  <a:moveTo>
                    <a:pt x="114300" y="0"/>
                  </a:moveTo>
                  <a:lnTo>
                    <a:pt x="0" y="0"/>
                  </a:lnTo>
                  <a:lnTo>
                    <a:pt x="0" y="571500"/>
                  </a:lnTo>
                  <a:lnTo>
                    <a:pt x="114300" y="571500"/>
                  </a:lnTo>
                  <a:lnTo>
                    <a:pt x="1143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037335" y="1660406"/>
              <a:ext cx="114300" cy="571500"/>
            </a:xfrm>
            <a:custGeom>
              <a:avLst/>
              <a:gdLst/>
              <a:ahLst/>
              <a:cxnLst/>
              <a:rect l="l" t="t" r="r" b="b"/>
              <a:pathLst>
                <a:path w="114300" h="571500">
                  <a:moveTo>
                    <a:pt x="0" y="0"/>
                  </a:moveTo>
                  <a:lnTo>
                    <a:pt x="114300" y="0"/>
                  </a:lnTo>
                  <a:lnTo>
                    <a:pt x="114300" y="571500"/>
                  </a:lnTo>
                  <a:lnTo>
                    <a:pt x="0" y="5715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151635" y="1774706"/>
              <a:ext cx="114300" cy="457200"/>
            </a:xfrm>
            <a:custGeom>
              <a:avLst/>
              <a:gdLst/>
              <a:ahLst/>
              <a:cxnLst/>
              <a:rect l="l" t="t" r="r" b="b"/>
              <a:pathLst>
                <a:path w="114300" h="457200">
                  <a:moveTo>
                    <a:pt x="114300" y="0"/>
                  </a:moveTo>
                  <a:lnTo>
                    <a:pt x="0" y="0"/>
                  </a:lnTo>
                  <a:lnTo>
                    <a:pt x="0" y="457200"/>
                  </a:lnTo>
                  <a:lnTo>
                    <a:pt x="114300" y="457200"/>
                  </a:lnTo>
                  <a:lnTo>
                    <a:pt x="1143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151635" y="1774706"/>
              <a:ext cx="114300" cy="457200"/>
            </a:xfrm>
            <a:custGeom>
              <a:avLst/>
              <a:gdLst/>
              <a:ahLst/>
              <a:cxnLst/>
              <a:rect l="l" t="t" r="r" b="b"/>
              <a:pathLst>
                <a:path w="114300" h="457200">
                  <a:moveTo>
                    <a:pt x="0" y="0"/>
                  </a:moveTo>
                  <a:lnTo>
                    <a:pt x="114300" y="0"/>
                  </a:lnTo>
                  <a:lnTo>
                    <a:pt x="114300" y="457200"/>
                  </a:lnTo>
                  <a:lnTo>
                    <a:pt x="0" y="4572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265935" y="1889006"/>
              <a:ext cx="114300" cy="342900"/>
            </a:xfrm>
            <a:custGeom>
              <a:avLst/>
              <a:gdLst/>
              <a:ahLst/>
              <a:cxnLst/>
              <a:rect l="l" t="t" r="r" b="b"/>
              <a:pathLst>
                <a:path w="114300" h="342900">
                  <a:moveTo>
                    <a:pt x="114300" y="0"/>
                  </a:moveTo>
                  <a:lnTo>
                    <a:pt x="0" y="0"/>
                  </a:lnTo>
                  <a:lnTo>
                    <a:pt x="0" y="342900"/>
                  </a:lnTo>
                  <a:lnTo>
                    <a:pt x="114300" y="342900"/>
                  </a:lnTo>
                  <a:lnTo>
                    <a:pt x="1143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265935" y="1889006"/>
              <a:ext cx="114300" cy="342900"/>
            </a:xfrm>
            <a:custGeom>
              <a:avLst/>
              <a:gdLst/>
              <a:ahLst/>
              <a:cxnLst/>
              <a:rect l="l" t="t" r="r" b="b"/>
              <a:pathLst>
                <a:path w="114300" h="342900">
                  <a:moveTo>
                    <a:pt x="0" y="0"/>
                  </a:moveTo>
                  <a:lnTo>
                    <a:pt x="114300" y="0"/>
                  </a:lnTo>
                  <a:lnTo>
                    <a:pt x="114300" y="342900"/>
                  </a:lnTo>
                  <a:lnTo>
                    <a:pt x="0" y="3429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380235" y="2003306"/>
              <a:ext cx="114300" cy="228600"/>
            </a:xfrm>
            <a:custGeom>
              <a:avLst/>
              <a:gdLst/>
              <a:ahLst/>
              <a:cxnLst/>
              <a:rect l="l" t="t" r="r" b="b"/>
              <a:pathLst>
                <a:path w="114300" h="228600">
                  <a:moveTo>
                    <a:pt x="114300" y="0"/>
                  </a:moveTo>
                  <a:lnTo>
                    <a:pt x="0" y="0"/>
                  </a:lnTo>
                  <a:lnTo>
                    <a:pt x="0" y="228600"/>
                  </a:lnTo>
                  <a:lnTo>
                    <a:pt x="114300" y="228600"/>
                  </a:lnTo>
                  <a:lnTo>
                    <a:pt x="1143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380235" y="2003306"/>
              <a:ext cx="114300" cy="228600"/>
            </a:xfrm>
            <a:custGeom>
              <a:avLst/>
              <a:gdLst/>
              <a:ahLst/>
              <a:cxnLst/>
              <a:rect l="l" t="t" r="r" b="b"/>
              <a:pathLst>
                <a:path w="114300" h="228600">
                  <a:moveTo>
                    <a:pt x="0" y="0"/>
                  </a:moveTo>
                  <a:lnTo>
                    <a:pt x="114300" y="0"/>
                  </a:lnTo>
                  <a:lnTo>
                    <a:pt x="114300" y="228600"/>
                  </a:lnTo>
                  <a:lnTo>
                    <a:pt x="0" y="2286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494535" y="1889006"/>
              <a:ext cx="114300" cy="342900"/>
            </a:xfrm>
            <a:custGeom>
              <a:avLst/>
              <a:gdLst/>
              <a:ahLst/>
              <a:cxnLst/>
              <a:rect l="l" t="t" r="r" b="b"/>
              <a:pathLst>
                <a:path w="114300" h="342900">
                  <a:moveTo>
                    <a:pt x="114300" y="0"/>
                  </a:moveTo>
                  <a:lnTo>
                    <a:pt x="0" y="0"/>
                  </a:lnTo>
                  <a:lnTo>
                    <a:pt x="0" y="342900"/>
                  </a:lnTo>
                  <a:lnTo>
                    <a:pt x="114300" y="342900"/>
                  </a:lnTo>
                  <a:lnTo>
                    <a:pt x="1143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494535" y="1889006"/>
              <a:ext cx="114300" cy="342900"/>
            </a:xfrm>
            <a:custGeom>
              <a:avLst/>
              <a:gdLst/>
              <a:ahLst/>
              <a:cxnLst/>
              <a:rect l="l" t="t" r="r" b="b"/>
              <a:pathLst>
                <a:path w="114300" h="342900">
                  <a:moveTo>
                    <a:pt x="0" y="0"/>
                  </a:moveTo>
                  <a:lnTo>
                    <a:pt x="114300" y="0"/>
                  </a:lnTo>
                  <a:lnTo>
                    <a:pt x="114300" y="342900"/>
                  </a:lnTo>
                  <a:lnTo>
                    <a:pt x="0" y="3429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799204" y="2189642"/>
              <a:ext cx="1485900" cy="85725"/>
            </a:xfrm>
            <a:custGeom>
              <a:avLst/>
              <a:gdLst/>
              <a:ahLst/>
              <a:cxnLst/>
              <a:rect l="l" t="t" r="r" b="b"/>
              <a:pathLst>
                <a:path w="1485900" h="85725">
                  <a:moveTo>
                    <a:pt x="1400175" y="57150"/>
                  </a:moveTo>
                  <a:lnTo>
                    <a:pt x="1400163" y="85725"/>
                  </a:lnTo>
                  <a:lnTo>
                    <a:pt x="1457361" y="57156"/>
                  </a:lnTo>
                  <a:lnTo>
                    <a:pt x="1400175" y="57150"/>
                  </a:lnTo>
                  <a:close/>
                </a:path>
                <a:path w="1485900" h="85725">
                  <a:moveTo>
                    <a:pt x="1400187" y="28575"/>
                  </a:moveTo>
                  <a:lnTo>
                    <a:pt x="1400175" y="57150"/>
                  </a:lnTo>
                  <a:lnTo>
                    <a:pt x="1414465" y="57156"/>
                  </a:lnTo>
                  <a:lnTo>
                    <a:pt x="1414476" y="28581"/>
                  </a:lnTo>
                  <a:lnTo>
                    <a:pt x="1400187" y="28575"/>
                  </a:lnTo>
                  <a:close/>
                </a:path>
                <a:path w="1485900" h="85725">
                  <a:moveTo>
                    <a:pt x="1400199" y="0"/>
                  </a:moveTo>
                  <a:lnTo>
                    <a:pt x="1400187" y="28575"/>
                  </a:lnTo>
                  <a:lnTo>
                    <a:pt x="1414476" y="28581"/>
                  </a:lnTo>
                  <a:lnTo>
                    <a:pt x="1414465" y="57156"/>
                  </a:lnTo>
                  <a:lnTo>
                    <a:pt x="1457374" y="57150"/>
                  </a:lnTo>
                  <a:lnTo>
                    <a:pt x="1485906" y="42899"/>
                  </a:lnTo>
                  <a:lnTo>
                    <a:pt x="1400199" y="0"/>
                  </a:lnTo>
                  <a:close/>
                </a:path>
                <a:path w="1485900" h="85725">
                  <a:moveTo>
                    <a:pt x="12" y="27976"/>
                  </a:moveTo>
                  <a:lnTo>
                    <a:pt x="0" y="56551"/>
                  </a:lnTo>
                  <a:lnTo>
                    <a:pt x="1400175" y="57150"/>
                  </a:lnTo>
                  <a:lnTo>
                    <a:pt x="1400187" y="28575"/>
                  </a:lnTo>
                  <a:lnTo>
                    <a:pt x="12" y="2797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" name="object 21"/>
          <p:cNvGrpSpPr/>
          <p:nvPr/>
        </p:nvGrpSpPr>
        <p:grpSpPr>
          <a:xfrm>
            <a:off x="4746823" y="1655644"/>
            <a:ext cx="980440" cy="581025"/>
            <a:chOff x="4746823" y="1655644"/>
            <a:chExt cx="980440" cy="581025"/>
          </a:xfrm>
        </p:grpSpPr>
        <p:sp>
          <p:nvSpPr>
            <p:cNvPr id="22" name="object 22"/>
            <p:cNvSpPr/>
            <p:nvPr/>
          </p:nvSpPr>
          <p:spPr>
            <a:xfrm>
              <a:off x="5608835" y="1774706"/>
              <a:ext cx="113664" cy="457200"/>
            </a:xfrm>
            <a:custGeom>
              <a:avLst/>
              <a:gdLst/>
              <a:ahLst/>
              <a:cxnLst/>
              <a:rect l="l" t="t" r="r" b="b"/>
              <a:pathLst>
                <a:path w="113664" h="457200">
                  <a:moveTo>
                    <a:pt x="113664" y="0"/>
                  </a:moveTo>
                  <a:lnTo>
                    <a:pt x="0" y="0"/>
                  </a:lnTo>
                  <a:lnTo>
                    <a:pt x="0" y="457200"/>
                  </a:lnTo>
                  <a:lnTo>
                    <a:pt x="113664" y="457200"/>
                  </a:lnTo>
                  <a:lnTo>
                    <a:pt x="11366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608835" y="1774706"/>
              <a:ext cx="113664" cy="457200"/>
            </a:xfrm>
            <a:custGeom>
              <a:avLst/>
              <a:gdLst/>
              <a:ahLst/>
              <a:cxnLst/>
              <a:rect l="l" t="t" r="r" b="b"/>
              <a:pathLst>
                <a:path w="113664" h="457200">
                  <a:moveTo>
                    <a:pt x="0" y="0"/>
                  </a:moveTo>
                  <a:lnTo>
                    <a:pt x="113665" y="0"/>
                  </a:lnTo>
                  <a:lnTo>
                    <a:pt x="113665" y="457200"/>
                  </a:lnTo>
                  <a:lnTo>
                    <a:pt x="0" y="4572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751585" y="1660406"/>
              <a:ext cx="114300" cy="0"/>
            </a:xfrm>
            <a:custGeom>
              <a:avLst/>
              <a:gdLst/>
              <a:ahLst/>
              <a:cxnLst/>
              <a:rect l="l" t="t" r="r" b="b"/>
              <a:pathLst>
                <a:path w="114300">
                  <a:moveTo>
                    <a:pt x="0" y="0"/>
                  </a:moveTo>
                  <a:lnTo>
                    <a:pt x="114300" y="1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751585" y="2003306"/>
              <a:ext cx="114300" cy="635"/>
            </a:xfrm>
            <a:custGeom>
              <a:avLst/>
              <a:gdLst/>
              <a:ahLst/>
              <a:cxnLst/>
              <a:rect l="l" t="t" r="r" b="b"/>
              <a:pathLst>
                <a:path w="114300" h="635">
                  <a:moveTo>
                    <a:pt x="0" y="0"/>
                  </a:moveTo>
                  <a:lnTo>
                    <a:pt x="114300" y="63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55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765874" y="1129546"/>
            <a:ext cx="1186180" cy="957580"/>
            <a:chOff x="4765874" y="1129546"/>
            <a:chExt cx="1186180" cy="957580"/>
          </a:xfrm>
        </p:grpSpPr>
        <p:sp>
          <p:nvSpPr>
            <p:cNvPr id="3" name="object 3"/>
            <p:cNvSpPr/>
            <p:nvPr/>
          </p:nvSpPr>
          <p:spPr>
            <a:xfrm>
              <a:off x="4923035" y="1358146"/>
              <a:ext cx="114300" cy="685800"/>
            </a:xfrm>
            <a:custGeom>
              <a:avLst/>
              <a:gdLst/>
              <a:ahLst/>
              <a:cxnLst/>
              <a:rect l="l" t="t" r="r" b="b"/>
              <a:pathLst>
                <a:path w="114300" h="685800">
                  <a:moveTo>
                    <a:pt x="0" y="0"/>
                  </a:moveTo>
                  <a:lnTo>
                    <a:pt x="114300" y="0"/>
                  </a:lnTo>
                  <a:lnTo>
                    <a:pt x="114300" y="685800"/>
                  </a:lnTo>
                  <a:lnTo>
                    <a:pt x="0" y="6858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037335" y="1472446"/>
              <a:ext cx="114300" cy="571500"/>
            </a:xfrm>
            <a:custGeom>
              <a:avLst/>
              <a:gdLst/>
              <a:ahLst/>
              <a:cxnLst/>
              <a:rect l="l" t="t" r="r" b="b"/>
              <a:pathLst>
                <a:path w="114300" h="571500">
                  <a:moveTo>
                    <a:pt x="0" y="0"/>
                  </a:moveTo>
                  <a:lnTo>
                    <a:pt x="114300" y="0"/>
                  </a:lnTo>
                  <a:lnTo>
                    <a:pt x="114300" y="571500"/>
                  </a:lnTo>
                  <a:lnTo>
                    <a:pt x="0" y="5715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151635" y="1586746"/>
              <a:ext cx="114300" cy="457200"/>
            </a:xfrm>
            <a:custGeom>
              <a:avLst/>
              <a:gdLst/>
              <a:ahLst/>
              <a:cxnLst/>
              <a:rect l="l" t="t" r="r" b="b"/>
              <a:pathLst>
                <a:path w="114300" h="457200">
                  <a:moveTo>
                    <a:pt x="0" y="0"/>
                  </a:moveTo>
                  <a:lnTo>
                    <a:pt x="114300" y="0"/>
                  </a:lnTo>
                  <a:lnTo>
                    <a:pt x="114300" y="457200"/>
                  </a:lnTo>
                  <a:lnTo>
                    <a:pt x="0" y="4572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265935" y="1701046"/>
              <a:ext cx="114300" cy="342900"/>
            </a:xfrm>
            <a:custGeom>
              <a:avLst/>
              <a:gdLst/>
              <a:ahLst/>
              <a:cxnLst/>
              <a:rect l="l" t="t" r="r" b="b"/>
              <a:pathLst>
                <a:path w="114300" h="342900">
                  <a:moveTo>
                    <a:pt x="0" y="0"/>
                  </a:moveTo>
                  <a:lnTo>
                    <a:pt x="114300" y="0"/>
                  </a:lnTo>
                  <a:lnTo>
                    <a:pt x="114300" y="342900"/>
                  </a:lnTo>
                  <a:lnTo>
                    <a:pt x="0" y="3429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380235" y="1815346"/>
              <a:ext cx="114300" cy="228600"/>
            </a:xfrm>
            <a:custGeom>
              <a:avLst/>
              <a:gdLst/>
              <a:ahLst/>
              <a:cxnLst/>
              <a:rect l="l" t="t" r="r" b="b"/>
              <a:pathLst>
                <a:path w="114300" h="228600">
                  <a:moveTo>
                    <a:pt x="0" y="0"/>
                  </a:moveTo>
                  <a:lnTo>
                    <a:pt x="114300" y="0"/>
                  </a:lnTo>
                  <a:lnTo>
                    <a:pt x="114300" y="228600"/>
                  </a:lnTo>
                  <a:lnTo>
                    <a:pt x="0" y="2286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494535" y="1701046"/>
              <a:ext cx="114300" cy="342900"/>
            </a:xfrm>
            <a:custGeom>
              <a:avLst/>
              <a:gdLst/>
              <a:ahLst/>
              <a:cxnLst/>
              <a:rect l="l" t="t" r="r" b="b"/>
              <a:pathLst>
                <a:path w="114300" h="342900">
                  <a:moveTo>
                    <a:pt x="0" y="0"/>
                  </a:moveTo>
                  <a:lnTo>
                    <a:pt x="114300" y="0"/>
                  </a:lnTo>
                  <a:lnTo>
                    <a:pt x="114300" y="342900"/>
                  </a:lnTo>
                  <a:lnTo>
                    <a:pt x="0" y="3429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808735" y="2001085"/>
              <a:ext cx="1143000" cy="85725"/>
            </a:xfrm>
            <a:custGeom>
              <a:avLst/>
              <a:gdLst/>
              <a:ahLst/>
              <a:cxnLst/>
              <a:rect l="l" t="t" r="r" b="b"/>
              <a:pathLst>
                <a:path w="1143000" h="85725">
                  <a:moveTo>
                    <a:pt x="1057275" y="57149"/>
                  </a:moveTo>
                  <a:lnTo>
                    <a:pt x="1057275" y="85725"/>
                  </a:lnTo>
                  <a:lnTo>
                    <a:pt x="1114425" y="57150"/>
                  </a:lnTo>
                  <a:lnTo>
                    <a:pt x="1057275" y="57149"/>
                  </a:lnTo>
                  <a:close/>
                </a:path>
                <a:path w="1143000" h="85725">
                  <a:moveTo>
                    <a:pt x="1057275" y="28574"/>
                  </a:moveTo>
                  <a:lnTo>
                    <a:pt x="1057275" y="57149"/>
                  </a:lnTo>
                  <a:lnTo>
                    <a:pt x="1071562" y="57150"/>
                  </a:lnTo>
                  <a:lnTo>
                    <a:pt x="1071562" y="28575"/>
                  </a:lnTo>
                  <a:lnTo>
                    <a:pt x="1057275" y="28574"/>
                  </a:lnTo>
                  <a:close/>
                </a:path>
                <a:path w="1143000" h="85725">
                  <a:moveTo>
                    <a:pt x="1057275" y="0"/>
                  </a:moveTo>
                  <a:lnTo>
                    <a:pt x="1057275" y="28574"/>
                  </a:lnTo>
                  <a:lnTo>
                    <a:pt x="1071562" y="28575"/>
                  </a:lnTo>
                  <a:lnTo>
                    <a:pt x="1071562" y="57150"/>
                  </a:lnTo>
                  <a:lnTo>
                    <a:pt x="1114427" y="57148"/>
                  </a:lnTo>
                  <a:lnTo>
                    <a:pt x="1143000" y="42862"/>
                  </a:lnTo>
                  <a:lnTo>
                    <a:pt x="1057275" y="0"/>
                  </a:lnTo>
                  <a:close/>
                </a:path>
                <a:path w="1143000" h="85725">
                  <a:moveTo>
                    <a:pt x="0" y="28573"/>
                  </a:moveTo>
                  <a:lnTo>
                    <a:pt x="0" y="57148"/>
                  </a:lnTo>
                  <a:lnTo>
                    <a:pt x="1057275" y="57149"/>
                  </a:lnTo>
                  <a:lnTo>
                    <a:pt x="1057275" y="28574"/>
                  </a:lnTo>
                  <a:lnTo>
                    <a:pt x="0" y="2857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65874" y="1129546"/>
              <a:ext cx="85725" cy="914400"/>
            </a:xfrm>
            <a:custGeom>
              <a:avLst/>
              <a:gdLst/>
              <a:ahLst/>
              <a:cxnLst/>
              <a:rect l="l" t="t" r="r" b="b"/>
              <a:pathLst>
                <a:path w="85725" h="914400">
                  <a:moveTo>
                    <a:pt x="57150" y="71436"/>
                  </a:moveTo>
                  <a:lnTo>
                    <a:pt x="28575" y="71436"/>
                  </a:lnTo>
                  <a:lnTo>
                    <a:pt x="28573" y="914400"/>
                  </a:lnTo>
                  <a:lnTo>
                    <a:pt x="57148" y="914400"/>
                  </a:lnTo>
                  <a:lnTo>
                    <a:pt x="57150" y="71436"/>
                  </a:lnTo>
                  <a:close/>
                </a:path>
                <a:path w="85725" h="914400">
                  <a:moveTo>
                    <a:pt x="42862" y="0"/>
                  </a:moveTo>
                  <a:lnTo>
                    <a:pt x="0" y="85725"/>
                  </a:lnTo>
                  <a:lnTo>
                    <a:pt x="28574" y="85725"/>
                  </a:lnTo>
                  <a:lnTo>
                    <a:pt x="28575" y="71436"/>
                  </a:lnTo>
                  <a:lnTo>
                    <a:pt x="78580" y="71436"/>
                  </a:lnTo>
                  <a:lnTo>
                    <a:pt x="42862" y="0"/>
                  </a:lnTo>
                  <a:close/>
                </a:path>
                <a:path w="85725" h="914400">
                  <a:moveTo>
                    <a:pt x="78580" y="71436"/>
                  </a:moveTo>
                  <a:lnTo>
                    <a:pt x="57150" y="71436"/>
                  </a:lnTo>
                  <a:lnTo>
                    <a:pt x="57149" y="85725"/>
                  </a:lnTo>
                  <a:lnTo>
                    <a:pt x="85725" y="85725"/>
                  </a:lnTo>
                  <a:lnTo>
                    <a:pt x="78580" y="714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1803281" y="1263531"/>
            <a:ext cx="2371090" cy="270510"/>
          </a:xfrm>
          <a:custGeom>
            <a:avLst/>
            <a:gdLst/>
            <a:ahLst/>
            <a:cxnLst/>
            <a:rect l="l" t="t" r="r" b="b"/>
            <a:pathLst>
              <a:path w="2371090" h="270509">
                <a:moveTo>
                  <a:pt x="0" y="0"/>
                </a:moveTo>
                <a:lnTo>
                  <a:pt x="2371090" y="0"/>
                </a:lnTo>
                <a:lnTo>
                  <a:pt x="2371090" y="270510"/>
                </a:lnTo>
                <a:lnTo>
                  <a:pt x="0" y="27051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" name="object 12"/>
          <p:cNvGrpSpPr/>
          <p:nvPr/>
        </p:nvGrpSpPr>
        <p:grpSpPr>
          <a:xfrm>
            <a:off x="4754444" y="2462404"/>
            <a:ext cx="1186180" cy="957580"/>
            <a:chOff x="4754444" y="2462404"/>
            <a:chExt cx="1186180" cy="957580"/>
          </a:xfrm>
        </p:grpSpPr>
        <p:sp>
          <p:nvSpPr>
            <p:cNvPr id="13" name="object 13"/>
            <p:cNvSpPr/>
            <p:nvPr/>
          </p:nvSpPr>
          <p:spPr>
            <a:xfrm>
              <a:off x="5064006" y="3033904"/>
              <a:ext cx="133350" cy="342900"/>
            </a:xfrm>
            <a:custGeom>
              <a:avLst/>
              <a:gdLst/>
              <a:ahLst/>
              <a:cxnLst/>
              <a:rect l="l" t="t" r="r" b="b"/>
              <a:pathLst>
                <a:path w="133350" h="342900">
                  <a:moveTo>
                    <a:pt x="0" y="0"/>
                  </a:moveTo>
                  <a:lnTo>
                    <a:pt x="133350" y="0"/>
                  </a:lnTo>
                  <a:lnTo>
                    <a:pt x="133350" y="342900"/>
                  </a:lnTo>
                  <a:lnTo>
                    <a:pt x="0" y="3429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178306" y="2919604"/>
              <a:ext cx="133350" cy="457200"/>
            </a:xfrm>
            <a:custGeom>
              <a:avLst/>
              <a:gdLst/>
              <a:ahLst/>
              <a:cxnLst/>
              <a:rect l="l" t="t" r="r" b="b"/>
              <a:pathLst>
                <a:path w="133350" h="457200">
                  <a:moveTo>
                    <a:pt x="133350" y="0"/>
                  </a:moveTo>
                  <a:lnTo>
                    <a:pt x="0" y="0"/>
                  </a:lnTo>
                  <a:lnTo>
                    <a:pt x="0" y="457200"/>
                  </a:lnTo>
                  <a:lnTo>
                    <a:pt x="133350" y="457200"/>
                  </a:lnTo>
                  <a:lnTo>
                    <a:pt x="1333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178306" y="2919604"/>
              <a:ext cx="133350" cy="457200"/>
            </a:xfrm>
            <a:custGeom>
              <a:avLst/>
              <a:gdLst/>
              <a:ahLst/>
              <a:cxnLst/>
              <a:rect l="l" t="t" r="r" b="b"/>
              <a:pathLst>
                <a:path w="133350" h="457200">
                  <a:moveTo>
                    <a:pt x="0" y="0"/>
                  </a:moveTo>
                  <a:lnTo>
                    <a:pt x="133350" y="0"/>
                  </a:lnTo>
                  <a:lnTo>
                    <a:pt x="133350" y="457200"/>
                  </a:lnTo>
                  <a:lnTo>
                    <a:pt x="0" y="4572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292606" y="2805304"/>
              <a:ext cx="133350" cy="571500"/>
            </a:xfrm>
            <a:custGeom>
              <a:avLst/>
              <a:gdLst/>
              <a:ahLst/>
              <a:cxnLst/>
              <a:rect l="l" t="t" r="r" b="b"/>
              <a:pathLst>
                <a:path w="133350" h="571500">
                  <a:moveTo>
                    <a:pt x="133350" y="0"/>
                  </a:moveTo>
                  <a:lnTo>
                    <a:pt x="0" y="0"/>
                  </a:lnTo>
                  <a:lnTo>
                    <a:pt x="0" y="571500"/>
                  </a:lnTo>
                  <a:lnTo>
                    <a:pt x="133350" y="571500"/>
                  </a:lnTo>
                  <a:lnTo>
                    <a:pt x="1333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292606" y="2805304"/>
              <a:ext cx="133350" cy="571500"/>
            </a:xfrm>
            <a:custGeom>
              <a:avLst/>
              <a:gdLst/>
              <a:ahLst/>
              <a:cxnLst/>
              <a:rect l="l" t="t" r="r" b="b"/>
              <a:pathLst>
                <a:path w="133350" h="571500">
                  <a:moveTo>
                    <a:pt x="0" y="0"/>
                  </a:moveTo>
                  <a:lnTo>
                    <a:pt x="133350" y="0"/>
                  </a:lnTo>
                  <a:lnTo>
                    <a:pt x="133350" y="571500"/>
                  </a:lnTo>
                  <a:lnTo>
                    <a:pt x="0" y="5715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425956" y="2919604"/>
              <a:ext cx="133350" cy="457200"/>
            </a:xfrm>
            <a:custGeom>
              <a:avLst/>
              <a:gdLst/>
              <a:ahLst/>
              <a:cxnLst/>
              <a:rect l="l" t="t" r="r" b="b"/>
              <a:pathLst>
                <a:path w="133350" h="457200">
                  <a:moveTo>
                    <a:pt x="0" y="0"/>
                  </a:moveTo>
                  <a:lnTo>
                    <a:pt x="133350" y="0"/>
                  </a:lnTo>
                  <a:lnTo>
                    <a:pt x="133350" y="457200"/>
                  </a:lnTo>
                  <a:lnTo>
                    <a:pt x="0" y="4572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559306" y="3033904"/>
              <a:ext cx="133350" cy="342900"/>
            </a:xfrm>
            <a:custGeom>
              <a:avLst/>
              <a:gdLst/>
              <a:ahLst/>
              <a:cxnLst/>
              <a:rect l="l" t="t" r="r" b="b"/>
              <a:pathLst>
                <a:path w="133350" h="342900">
                  <a:moveTo>
                    <a:pt x="0" y="0"/>
                  </a:moveTo>
                  <a:lnTo>
                    <a:pt x="133350" y="0"/>
                  </a:lnTo>
                  <a:lnTo>
                    <a:pt x="133350" y="342900"/>
                  </a:lnTo>
                  <a:lnTo>
                    <a:pt x="0" y="3429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754435" y="2462415"/>
              <a:ext cx="1186180" cy="957580"/>
            </a:xfrm>
            <a:custGeom>
              <a:avLst/>
              <a:gdLst/>
              <a:ahLst/>
              <a:cxnLst/>
              <a:rect l="l" t="t" r="r" b="b"/>
              <a:pathLst>
                <a:path w="1186179" h="957579">
                  <a:moveTo>
                    <a:pt x="1185862" y="914400"/>
                  </a:moveTo>
                  <a:lnTo>
                    <a:pt x="1100137" y="871537"/>
                  </a:lnTo>
                  <a:lnTo>
                    <a:pt x="1100137" y="900112"/>
                  </a:lnTo>
                  <a:lnTo>
                    <a:pt x="57150" y="900112"/>
                  </a:lnTo>
                  <a:lnTo>
                    <a:pt x="57150" y="85725"/>
                  </a:lnTo>
                  <a:lnTo>
                    <a:pt x="85725" y="85725"/>
                  </a:lnTo>
                  <a:lnTo>
                    <a:pt x="78587" y="71437"/>
                  </a:lnTo>
                  <a:lnTo>
                    <a:pt x="42862" y="0"/>
                  </a:lnTo>
                  <a:lnTo>
                    <a:pt x="0" y="85725"/>
                  </a:lnTo>
                  <a:lnTo>
                    <a:pt x="28575" y="85725"/>
                  </a:lnTo>
                  <a:lnTo>
                    <a:pt x="28575" y="914400"/>
                  </a:lnTo>
                  <a:lnTo>
                    <a:pt x="42862" y="914400"/>
                  </a:lnTo>
                  <a:lnTo>
                    <a:pt x="42862" y="928687"/>
                  </a:lnTo>
                  <a:lnTo>
                    <a:pt x="1100137" y="928687"/>
                  </a:lnTo>
                  <a:lnTo>
                    <a:pt x="1100137" y="957262"/>
                  </a:lnTo>
                  <a:lnTo>
                    <a:pt x="1157287" y="928687"/>
                  </a:lnTo>
                  <a:lnTo>
                    <a:pt x="1185862" y="9144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4891412" y="4698203"/>
            <a:ext cx="100965" cy="168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0"/>
              </a:lnSpc>
            </a:pPr>
            <a:r>
              <a:rPr sz="1200" spc="-10" dirty="0">
                <a:latin typeface="Times New Roman"/>
                <a:cs typeface="Times New Roman"/>
              </a:rPr>
              <a:t>B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22" name="object 22"/>
          <p:cNvGraphicFramePr>
            <a:graphicFrameLocks noGrp="1"/>
          </p:cNvGraphicFramePr>
          <p:nvPr/>
        </p:nvGraphicFramePr>
        <p:xfrm>
          <a:off x="1444632" y="1084968"/>
          <a:ext cx="5257800" cy="76784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9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56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719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11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76530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PERIKSA</a:t>
                      </a:r>
                      <a:r>
                        <a:rPr sz="12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HASIL</a:t>
                      </a:r>
                      <a:r>
                        <a:rPr sz="12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PERBAIKAN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8"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670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L="160655" marR="66675">
                        <a:lnSpc>
                          <a:spcPct val="395000"/>
                        </a:lnSpc>
                      </a:pP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LU  LL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7874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8">
                  <a:txBody>
                    <a:bodyPr/>
                    <a:lstStyle/>
                    <a:p>
                      <a:pPr marL="76136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D.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PARETO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R="996315" algn="r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F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578485">
                        <a:lnSpc>
                          <a:spcPct val="100000"/>
                        </a:lnSpc>
                        <a:spcBef>
                          <a:spcPts val="117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HISTOGRAM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R="960119" algn="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871219" marR="498475" indent="-457200">
                        <a:lnSpc>
                          <a:spcPts val="1370"/>
                        </a:lnSpc>
                        <a:tabLst>
                          <a:tab pos="718820" algn="l"/>
                          <a:tab pos="1060450" algn="l"/>
                          <a:tab pos="1289050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x	x		x	x  x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61620">
                        <a:lnSpc>
                          <a:spcPts val="1330"/>
                        </a:lnSpc>
                        <a:tabLst>
                          <a:tab pos="566420" algn="l"/>
                          <a:tab pos="947419" algn="l"/>
                          <a:tab pos="1365250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x	x	x	x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6700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AGAN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PENELITI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7874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1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235"/>
                        </a:spcBef>
                        <a:tabLst>
                          <a:tab pos="641985" algn="l"/>
                          <a:tab pos="1303020" algn="l"/>
                          <a:tab pos="1837689" algn="l"/>
                          <a:tab pos="2291715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Ap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	h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silnya	b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lum	b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ik,	u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ngi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98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874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874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1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235"/>
                        </a:spcBef>
                        <a:tabLst>
                          <a:tab pos="688975" algn="l"/>
                          <a:tab pos="1896745" algn="l"/>
                          <a:tab pos="2435860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mb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li	l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ngk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h-l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ngk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	mu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	d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98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874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874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6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permulaan</a:t>
                      </a:r>
                      <a:r>
                        <a:rPr sz="12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lagi</a:t>
                      </a:r>
                      <a:r>
                        <a:rPr sz="12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sampai</a:t>
                      </a:r>
                      <a:r>
                        <a:rPr sz="1200" spc="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tercapai</a:t>
                      </a:r>
                      <a:r>
                        <a:rPr sz="12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hasil</a:t>
                      </a:r>
                      <a:r>
                        <a:rPr sz="12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yang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98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874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874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7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memuaskan.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1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874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874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1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571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Tiap</a:t>
                      </a:r>
                      <a:r>
                        <a:rPr sz="12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kali</a:t>
                      </a:r>
                      <a:r>
                        <a:rPr sz="12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pengulangan,</a:t>
                      </a:r>
                      <a:r>
                        <a:rPr sz="12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dibuat</a:t>
                      </a:r>
                      <a:r>
                        <a:rPr sz="12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lagi</a:t>
                      </a:r>
                      <a:r>
                        <a:rPr sz="12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diagram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874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874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36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pareto,</a:t>
                      </a:r>
                      <a:r>
                        <a:rPr sz="1200" spc="1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histogram,</a:t>
                      </a:r>
                      <a:r>
                        <a:rPr sz="1200" spc="1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1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sebab</a:t>
                      </a:r>
                      <a:r>
                        <a:rPr sz="1200" spc="1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akibat</a:t>
                      </a:r>
                      <a:r>
                        <a:rPr sz="1200" spc="1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untuk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98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874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874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196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mengetahui perbaikan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telah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dicapai.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1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874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874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2446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466090" indent="-457200">
                        <a:lnSpc>
                          <a:spcPct val="145000"/>
                        </a:lnSpc>
                        <a:buAutoNum type="arabicPeriod"/>
                        <a:tabLst>
                          <a:tab pos="466090" algn="l"/>
                          <a:tab pos="46672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Tetapkan</a:t>
                      </a:r>
                      <a:r>
                        <a:rPr sz="12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peraturan-peraturan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dan tata cara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kerja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66090" indent="-457200">
                        <a:lnSpc>
                          <a:spcPct val="143300"/>
                        </a:lnSpc>
                        <a:buAutoNum type="arabicPeriod"/>
                        <a:tabLst>
                          <a:tab pos="466090" algn="l"/>
                          <a:tab pos="466725" algn="l"/>
                          <a:tab pos="1202055" algn="l"/>
                          <a:tab pos="1861820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pk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	st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nd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	op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si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prosedur/inspeksi,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dsb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66090" indent="-457200">
                        <a:lnSpc>
                          <a:spcPct val="100000"/>
                        </a:lnSpc>
                        <a:spcBef>
                          <a:spcPts val="625"/>
                        </a:spcBef>
                        <a:buAutoNum type="arabicPeriod"/>
                        <a:tabLst>
                          <a:tab pos="466090" algn="l"/>
                          <a:tab pos="46672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bila</a:t>
                      </a:r>
                      <a:r>
                        <a:rPr sz="1200" spc="6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perlu</a:t>
                      </a:r>
                      <a:r>
                        <a:rPr sz="1200" spc="6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peraturan/standar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66090">
                        <a:lnSpc>
                          <a:spcPct val="143300"/>
                        </a:lnSpc>
                        <a:spcBef>
                          <a:spcPts val="25"/>
                        </a:spcBef>
                        <a:tabLst>
                          <a:tab pos="951230" algn="l"/>
                          <a:tab pos="1435735" algn="l"/>
                          <a:tab pos="1835785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ng	t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	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	d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tin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ja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kembali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91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202565">
                        <a:lnSpc>
                          <a:spcPts val="1390"/>
                        </a:lnSpc>
                        <a:spcBef>
                          <a:spcPts val="300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MENCEGAH</a:t>
                      </a:r>
                      <a:r>
                        <a:rPr sz="1200" b="1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TERULANGNYA </a:t>
                      </a:r>
                      <a:r>
                        <a:rPr sz="1200" b="1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MASALAH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5979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50263">
                <a:tc>
                  <a:txBody>
                    <a:bodyPr/>
                    <a:lstStyle/>
                    <a:p>
                      <a:pPr marL="889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51765" marR="308610">
                        <a:lnSpc>
                          <a:spcPct val="96700"/>
                        </a:lnSpc>
                        <a:spcBef>
                          <a:spcPts val="1100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MENGGARAP MASLAH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 SELANJUTNYA</a:t>
                      </a:r>
                      <a:r>
                        <a:rPr sz="1200" b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b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BELUM </a:t>
                      </a:r>
                      <a:r>
                        <a:rPr sz="1200" b="1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TERPECAHKAN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39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890" algn="just">
                        <a:lnSpc>
                          <a:spcPct val="14330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Masalah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selanjutnya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diselesaikan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sesuai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langkah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pemecahan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masalah, </a:t>
                      </a:r>
                      <a:r>
                        <a:rPr sz="1200" spc="-2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dan dimuai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lagi dari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langkah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ke-1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pSp>
        <p:nvGrpSpPr>
          <p:cNvPr id="23" name="object 23"/>
          <p:cNvGrpSpPr/>
          <p:nvPr/>
        </p:nvGrpSpPr>
        <p:grpSpPr>
          <a:xfrm>
            <a:off x="4457581" y="4528582"/>
            <a:ext cx="1828800" cy="324485"/>
            <a:chOff x="4457581" y="4528582"/>
            <a:chExt cx="1828800" cy="324485"/>
          </a:xfrm>
        </p:grpSpPr>
        <p:sp>
          <p:nvSpPr>
            <p:cNvPr id="24" name="object 24"/>
            <p:cNvSpPr/>
            <p:nvPr/>
          </p:nvSpPr>
          <p:spPr>
            <a:xfrm>
              <a:off x="4457581" y="4528582"/>
              <a:ext cx="457200" cy="324485"/>
            </a:xfrm>
            <a:custGeom>
              <a:avLst/>
              <a:gdLst/>
              <a:ahLst/>
              <a:cxnLst/>
              <a:rect l="l" t="t" r="r" b="b"/>
              <a:pathLst>
                <a:path w="457200" h="324485">
                  <a:moveTo>
                    <a:pt x="457200" y="0"/>
                  </a:moveTo>
                  <a:lnTo>
                    <a:pt x="0" y="0"/>
                  </a:lnTo>
                  <a:lnTo>
                    <a:pt x="0" y="324485"/>
                  </a:lnTo>
                  <a:lnTo>
                    <a:pt x="457200" y="324485"/>
                  </a:lnTo>
                  <a:lnTo>
                    <a:pt x="4572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800475" y="4600619"/>
              <a:ext cx="1485900" cy="85725"/>
            </a:xfrm>
            <a:custGeom>
              <a:avLst/>
              <a:gdLst/>
              <a:ahLst/>
              <a:cxnLst/>
              <a:rect l="l" t="t" r="r" b="b"/>
              <a:pathLst>
                <a:path w="1485900" h="85725">
                  <a:moveTo>
                    <a:pt x="1400174" y="57148"/>
                  </a:moveTo>
                  <a:lnTo>
                    <a:pt x="1400162" y="85725"/>
                  </a:lnTo>
                  <a:lnTo>
                    <a:pt x="1457362" y="57155"/>
                  </a:lnTo>
                  <a:lnTo>
                    <a:pt x="1400174" y="57148"/>
                  </a:lnTo>
                  <a:close/>
                </a:path>
                <a:path w="1485900" h="85725">
                  <a:moveTo>
                    <a:pt x="1400186" y="28573"/>
                  </a:moveTo>
                  <a:lnTo>
                    <a:pt x="1400174" y="57148"/>
                  </a:lnTo>
                  <a:lnTo>
                    <a:pt x="1414463" y="57155"/>
                  </a:lnTo>
                  <a:lnTo>
                    <a:pt x="1414476" y="28580"/>
                  </a:lnTo>
                  <a:lnTo>
                    <a:pt x="1400186" y="28573"/>
                  </a:lnTo>
                  <a:close/>
                </a:path>
                <a:path w="1485900" h="85725">
                  <a:moveTo>
                    <a:pt x="1400199" y="0"/>
                  </a:moveTo>
                  <a:lnTo>
                    <a:pt x="1400186" y="28573"/>
                  </a:lnTo>
                  <a:lnTo>
                    <a:pt x="1414476" y="28580"/>
                  </a:lnTo>
                  <a:lnTo>
                    <a:pt x="1414463" y="57155"/>
                  </a:lnTo>
                  <a:lnTo>
                    <a:pt x="1457374" y="57148"/>
                  </a:lnTo>
                  <a:lnTo>
                    <a:pt x="1485906" y="42898"/>
                  </a:lnTo>
                  <a:lnTo>
                    <a:pt x="1400199" y="0"/>
                  </a:lnTo>
                  <a:close/>
                </a:path>
                <a:path w="1485900" h="85725">
                  <a:moveTo>
                    <a:pt x="12" y="27975"/>
                  </a:moveTo>
                  <a:lnTo>
                    <a:pt x="0" y="56550"/>
                  </a:lnTo>
                  <a:lnTo>
                    <a:pt x="1400174" y="57148"/>
                  </a:lnTo>
                  <a:lnTo>
                    <a:pt x="1400186" y="28573"/>
                  </a:lnTo>
                  <a:lnTo>
                    <a:pt x="12" y="2797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/>
          <p:nvPr/>
        </p:nvSpPr>
        <p:spPr>
          <a:xfrm>
            <a:off x="4800475" y="3914819"/>
            <a:ext cx="1485900" cy="85725"/>
          </a:xfrm>
          <a:custGeom>
            <a:avLst/>
            <a:gdLst/>
            <a:ahLst/>
            <a:cxnLst/>
            <a:rect l="l" t="t" r="r" b="b"/>
            <a:pathLst>
              <a:path w="1485900" h="85725">
                <a:moveTo>
                  <a:pt x="1400174" y="57148"/>
                </a:moveTo>
                <a:lnTo>
                  <a:pt x="1400162" y="85725"/>
                </a:lnTo>
                <a:lnTo>
                  <a:pt x="1457362" y="57155"/>
                </a:lnTo>
                <a:lnTo>
                  <a:pt x="1400174" y="57148"/>
                </a:lnTo>
                <a:close/>
              </a:path>
              <a:path w="1485900" h="85725">
                <a:moveTo>
                  <a:pt x="1400186" y="28573"/>
                </a:moveTo>
                <a:lnTo>
                  <a:pt x="1400174" y="57148"/>
                </a:lnTo>
                <a:lnTo>
                  <a:pt x="1414463" y="57155"/>
                </a:lnTo>
                <a:lnTo>
                  <a:pt x="1414476" y="28580"/>
                </a:lnTo>
                <a:lnTo>
                  <a:pt x="1400186" y="28573"/>
                </a:lnTo>
                <a:close/>
              </a:path>
              <a:path w="1485900" h="85725">
                <a:moveTo>
                  <a:pt x="1400199" y="0"/>
                </a:moveTo>
                <a:lnTo>
                  <a:pt x="1400186" y="28573"/>
                </a:lnTo>
                <a:lnTo>
                  <a:pt x="1414476" y="28580"/>
                </a:lnTo>
                <a:lnTo>
                  <a:pt x="1414463" y="57155"/>
                </a:lnTo>
                <a:lnTo>
                  <a:pt x="1457374" y="57148"/>
                </a:lnTo>
                <a:lnTo>
                  <a:pt x="1485906" y="42898"/>
                </a:lnTo>
                <a:lnTo>
                  <a:pt x="1400199" y="0"/>
                </a:lnTo>
                <a:close/>
              </a:path>
              <a:path w="1485900" h="85725">
                <a:moveTo>
                  <a:pt x="12" y="27975"/>
                </a:moveTo>
                <a:lnTo>
                  <a:pt x="0" y="56550"/>
                </a:lnTo>
                <a:lnTo>
                  <a:pt x="1400174" y="57148"/>
                </a:lnTo>
                <a:lnTo>
                  <a:pt x="1400186" y="28573"/>
                </a:lnTo>
                <a:lnTo>
                  <a:pt x="12" y="279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800475" y="4257719"/>
            <a:ext cx="1485900" cy="85725"/>
          </a:xfrm>
          <a:custGeom>
            <a:avLst/>
            <a:gdLst/>
            <a:ahLst/>
            <a:cxnLst/>
            <a:rect l="l" t="t" r="r" b="b"/>
            <a:pathLst>
              <a:path w="1485900" h="85725">
                <a:moveTo>
                  <a:pt x="1400174" y="57148"/>
                </a:moveTo>
                <a:lnTo>
                  <a:pt x="1400162" y="85725"/>
                </a:lnTo>
                <a:lnTo>
                  <a:pt x="1457362" y="57155"/>
                </a:lnTo>
                <a:lnTo>
                  <a:pt x="1400174" y="57148"/>
                </a:lnTo>
                <a:close/>
              </a:path>
              <a:path w="1485900" h="85725">
                <a:moveTo>
                  <a:pt x="1400186" y="28573"/>
                </a:moveTo>
                <a:lnTo>
                  <a:pt x="1400174" y="57148"/>
                </a:lnTo>
                <a:lnTo>
                  <a:pt x="1414463" y="57155"/>
                </a:lnTo>
                <a:lnTo>
                  <a:pt x="1414476" y="28580"/>
                </a:lnTo>
                <a:lnTo>
                  <a:pt x="1400186" y="28573"/>
                </a:lnTo>
                <a:close/>
              </a:path>
              <a:path w="1485900" h="85725">
                <a:moveTo>
                  <a:pt x="1400199" y="0"/>
                </a:moveTo>
                <a:lnTo>
                  <a:pt x="1400186" y="28573"/>
                </a:lnTo>
                <a:lnTo>
                  <a:pt x="1414476" y="28580"/>
                </a:lnTo>
                <a:lnTo>
                  <a:pt x="1414463" y="57155"/>
                </a:lnTo>
                <a:lnTo>
                  <a:pt x="1457374" y="57148"/>
                </a:lnTo>
                <a:lnTo>
                  <a:pt x="1485906" y="42898"/>
                </a:lnTo>
                <a:lnTo>
                  <a:pt x="1400199" y="0"/>
                </a:lnTo>
                <a:close/>
              </a:path>
              <a:path w="1485900" h="85725">
                <a:moveTo>
                  <a:pt x="12" y="27975"/>
                </a:moveTo>
                <a:lnTo>
                  <a:pt x="0" y="56550"/>
                </a:lnTo>
                <a:lnTo>
                  <a:pt x="1400174" y="57148"/>
                </a:lnTo>
                <a:lnTo>
                  <a:pt x="1400186" y="28573"/>
                </a:lnTo>
                <a:lnTo>
                  <a:pt x="12" y="279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778514" y="7516474"/>
            <a:ext cx="2439670" cy="629285"/>
          </a:xfrm>
          <a:custGeom>
            <a:avLst/>
            <a:gdLst/>
            <a:ahLst/>
            <a:cxnLst/>
            <a:rect l="l" t="t" r="r" b="b"/>
            <a:pathLst>
              <a:path w="2439670" h="629284">
                <a:moveTo>
                  <a:pt x="0" y="0"/>
                </a:moveTo>
                <a:lnTo>
                  <a:pt x="2439670" y="0"/>
                </a:lnTo>
                <a:lnTo>
                  <a:pt x="2439670" y="629285"/>
                </a:lnTo>
                <a:lnTo>
                  <a:pt x="0" y="629285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56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1063124"/>
            <a:ext cx="4650105" cy="735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LATIHAN</a:t>
            </a:r>
            <a:r>
              <a:rPr sz="1200" b="1" u="heavy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SOAL: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282575" algn="l"/>
              </a:tabLst>
            </a:pPr>
            <a:r>
              <a:rPr sz="1200" dirty="0">
                <a:latin typeface="Times New Roman"/>
                <a:cs typeface="Times New Roman"/>
              </a:rPr>
              <a:t>1.	</a:t>
            </a:r>
            <a:r>
              <a:rPr sz="1200" spc="-5" dirty="0">
                <a:latin typeface="Times New Roman"/>
                <a:cs typeface="Times New Roman"/>
              </a:rPr>
              <a:t>Buatlah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diagram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Pareto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beberapa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penyebab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nilai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ujian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buruk!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57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804296" y="1874400"/>
          <a:ext cx="4898390" cy="18230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53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5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Alasan</a:t>
                      </a:r>
                      <a:r>
                        <a:rPr sz="12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Nilai</a:t>
                      </a:r>
                      <a:r>
                        <a:rPr sz="12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Buruk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Frekuensi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831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Tidak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cukup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waktu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Datang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terlambat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831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Kesulitan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memahami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ujian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Kurang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waktu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persiapan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Mempelajari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bahan yang salah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9832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Terjadi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gangguan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ruang ujian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Baterai kalkulator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mati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saat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ujian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9831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Lupa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jadwal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ujian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Merasa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sakit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saat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ujian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431933" y="3858140"/>
            <a:ext cx="5278755" cy="3704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210" marR="5080" indent="-270510" algn="just">
              <a:lnSpc>
                <a:spcPct val="143300"/>
              </a:lnSpc>
              <a:spcBef>
                <a:spcPts val="100"/>
              </a:spcBef>
              <a:buAutoNum type="arabicPeriod" startAt="2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Gambarkan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diagaram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tulang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memerinci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alasan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seorang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pesawat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terbang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mungkin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merasa tidak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puas!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300"/>
              </a:lnSpc>
              <a:spcBef>
                <a:spcPts val="25"/>
              </a:spcBef>
              <a:buAutoNum type="arabicPeriod" startAt="2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Pikirkan jenis kebiasaan </a:t>
            </a:r>
            <a:r>
              <a:rPr sz="1200" dirty="0">
                <a:latin typeface="Times New Roman"/>
                <a:cs typeface="Times New Roman"/>
              </a:rPr>
              <a:t>buruk </a:t>
            </a:r>
            <a:r>
              <a:rPr sz="1200" spc="-5" dirty="0">
                <a:latin typeface="Times New Roman"/>
                <a:cs typeface="Times New Roman"/>
              </a:rPr>
              <a:t>dalam berkendara yang mungkin terjadi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sekitar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lampu lalu lintas. Buatlah sepuluh hal yang sangat mungkin terjadi! Tambahkan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kategori ”lain-lain” pada daftar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tersebut.</a:t>
            </a:r>
            <a:endParaRPr sz="1200">
              <a:latin typeface="Times New Roman"/>
              <a:cs typeface="Times New Roman"/>
            </a:endParaRPr>
          </a:p>
          <a:p>
            <a:pPr marL="511809" lvl="1" indent="-228600" algn="just">
              <a:lnSpc>
                <a:spcPct val="100000"/>
              </a:lnSpc>
              <a:spcBef>
                <a:spcPts val="620"/>
              </a:spcBef>
              <a:buAutoNum type="alphaLcPeriod"/>
              <a:tabLst>
                <a:tab pos="511809" algn="l"/>
              </a:tabLst>
            </a:pPr>
            <a:r>
              <a:rPr sz="1200" spc="-5" dirty="0">
                <a:latin typeface="Times New Roman"/>
                <a:cs typeface="Times New Roman"/>
              </a:rPr>
              <a:t>Buatlah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sebuah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lembat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periksa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mengumpulkan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frekuensi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kejadian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endParaRPr sz="1200">
              <a:latin typeface="Times New Roman"/>
              <a:cs typeface="Times New Roman"/>
            </a:endParaRPr>
          </a:p>
          <a:p>
            <a:pPr marL="511809" marR="5080" algn="just">
              <a:lnSpc>
                <a:spcPct val="1438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kebiasaan-kebiasaan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ini!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lembar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periksa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Anda,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kunjungi sebuah perempatan lalu lintas yang </a:t>
            </a:r>
            <a:r>
              <a:rPr sz="1200" dirty="0">
                <a:latin typeface="Times New Roman"/>
                <a:cs typeface="Times New Roman"/>
              </a:rPr>
              <a:t>sibuk </a:t>
            </a:r>
            <a:r>
              <a:rPr sz="1200" spc="-5" dirty="0">
                <a:latin typeface="Times New Roman"/>
                <a:cs typeface="Times New Roman"/>
              </a:rPr>
              <a:t>pada empat waktu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berbeda dalam sehari dengan </a:t>
            </a:r>
            <a:r>
              <a:rPr sz="1200" dirty="0">
                <a:latin typeface="Times New Roman"/>
                <a:cs typeface="Times New Roman"/>
              </a:rPr>
              <a:t>dua </a:t>
            </a:r>
            <a:r>
              <a:rPr sz="1200" spc="-5" dirty="0">
                <a:latin typeface="Times New Roman"/>
                <a:cs typeface="Times New Roman"/>
              </a:rPr>
              <a:t>waktu berada pada jam </a:t>
            </a:r>
            <a:r>
              <a:rPr sz="1200" dirty="0">
                <a:latin typeface="Times New Roman"/>
                <a:cs typeface="Times New Roman"/>
              </a:rPr>
              <a:t>sibuk </a:t>
            </a:r>
            <a:r>
              <a:rPr sz="1200" spc="-5" dirty="0">
                <a:latin typeface="Times New Roman"/>
                <a:cs typeface="Times New Roman"/>
              </a:rPr>
              <a:t>(jam pergi dan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pulang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kantor,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jam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makan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siang).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setiap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kunjungan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selama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15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hingga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menit,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telitilah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frekuensi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kebiasaan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daftar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Anda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terjadi!</a:t>
            </a:r>
            <a:endParaRPr sz="1200">
              <a:latin typeface="Times New Roman"/>
              <a:cs typeface="Times New Roman"/>
            </a:endParaRPr>
          </a:p>
          <a:p>
            <a:pPr marL="511809" marR="5080" lvl="1" indent="-228600" algn="just">
              <a:lnSpc>
                <a:spcPct val="143300"/>
              </a:lnSpc>
              <a:buAutoNum type="alphaLcPeriod" startAt="2"/>
              <a:tabLst>
                <a:tab pos="511809" algn="l"/>
              </a:tabLst>
            </a:pPr>
            <a:r>
              <a:rPr sz="1200" spc="-5" dirty="0">
                <a:latin typeface="Times New Roman"/>
                <a:cs typeface="Times New Roman"/>
              </a:rPr>
              <a:t>Buatlah diagram Pareto untuk menunjukkan frekuensi relatif kejadian dari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setiap kebiasaan!</a:t>
            </a:r>
            <a:endParaRPr sz="1200">
              <a:latin typeface="Times New Roman"/>
              <a:cs typeface="Times New Roman"/>
            </a:endParaRPr>
          </a:p>
          <a:p>
            <a:pPr marL="511809" lvl="1" indent="-228600" algn="just">
              <a:lnSpc>
                <a:spcPct val="100000"/>
              </a:lnSpc>
              <a:spcBef>
                <a:spcPts val="625"/>
              </a:spcBef>
              <a:buAutoNum type="alphaLcPeriod" startAt="2"/>
              <a:tabLst>
                <a:tab pos="511809" algn="l"/>
              </a:tabLst>
            </a:pPr>
            <a:r>
              <a:rPr sz="1200" spc="-5" dirty="0">
                <a:latin typeface="Times New Roman"/>
                <a:cs typeface="Times New Roman"/>
              </a:rPr>
              <a:t>Sebuatkan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pengamatan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Anda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1060076"/>
            <a:ext cx="5278755" cy="77768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sz="1400" b="1" spc="-5" dirty="0">
                <a:latin typeface="Times New Roman"/>
                <a:cs typeface="Times New Roman"/>
              </a:rPr>
              <a:t>BAB VII.</a:t>
            </a:r>
            <a:r>
              <a:rPr sz="1400" b="1" spc="-1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DESAIN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PRODUK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DAN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JASA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Berbagai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Pilihan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Strategi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Produk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Menunjang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Keunggulan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Bersaing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Terdapat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banyak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pilihan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pemilihan,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penetapan,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perancangan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produk.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Pemilihan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adalah proses pemilihan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atau jasa untuk dapat disajikan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kepada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klien.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Seperti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contohnya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rumah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sakid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melakukan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spesialisasi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berbagai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jenis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pasien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prosedur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kesehatan.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seperti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Shouldice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Hospital melakukan diferesiansi melalui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mereka. Mereka menawarkan barang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sangat unik. Taco bell telah mengembangkan dan menjalankan sebuah strategi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rendah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melalui desain</a:t>
            </a:r>
            <a:r>
              <a:rPr sz="1200" dirty="0">
                <a:latin typeface="Times New Roman"/>
                <a:cs typeface="Times New Roman"/>
              </a:rPr>
              <a:t> produk.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7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Stategi Toyota adalah respons cepat dalam melayani kebutuhan pelangannya.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Toyota telah menjadikan desai mobil tercepat dalam dunia otomotif. Waktu desain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singkat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memungkinkan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Toyota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memasarkan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mobil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sebelum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selera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 berubah dan melakukan proses desain dengan teknologi dan inovasi baru.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sangatlah mendasar bagi strategi organisasi dan berdampak luas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terhadap seluruh</a:t>
            </a:r>
            <a:r>
              <a:rPr sz="1200" dirty="0">
                <a:latin typeface="Times New Roman"/>
                <a:cs typeface="Times New Roman"/>
              </a:rPr>
              <a:t> fungsi </a:t>
            </a:r>
            <a:r>
              <a:rPr sz="1200" spc="-5" dirty="0">
                <a:latin typeface="Times New Roman"/>
                <a:cs typeface="Times New Roman"/>
              </a:rPr>
              <a:t>operasi.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contoh;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Toyota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merespons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perubahan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pelanggan.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mobil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industrinya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dilakukan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cepat,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7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mana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mobil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sudah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mulai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dikembangkan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sebelum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umur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 </a:t>
            </a:r>
            <a:r>
              <a:rPr sz="1200" spc="-5" dirty="0">
                <a:latin typeface="Times New Roman"/>
                <a:cs typeface="Times New Roman"/>
              </a:rPr>
              <a:t>mencapai </a:t>
            </a:r>
            <a:r>
              <a:rPr sz="1200" dirty="0">
                <a:latin typeface="Times New Roman"/>
                <a:cs typeface="Times New Roman"/>
              </a:rPr>
              <a:t>dua </a:t>
            </a:r>
            <a:r>
              <a:rPr sz="1200" spc="-5" dirty="0">
                <a:latin typeface="Times New Roman"/>
                <a:cs typeface="Times New Roman"/>
              </a:rPr>
              <a:t>tahun, kemudian ditindaklanjuti dengan penghentian </a:t>
            </a:r>
            <a:r>
              <a:rPr sz="1200" dirty="0">
                <a:latin typeface="Times New Roman"/>
                <a:cs typeface="Times New Roman"/>
              </a:rPr>
              <a:t>produksi </a:t>
            </a:r>
            <a:r>
              <a:rPr sz="1200" spc="-5" dirty="0">
                <a:latin typeface="Times New Roman"/>
                <a:cs typeface="Times New Roman"/>
              </a:rPr>
              <a:t>desain </a:t>
            </a:r>
            <a:r>
              <a:rPr sz="1200" dirty="0">
                <a:latin typeface="Times New Roman"/>
                <a:cs typeface="Times New Roman"/>
              </a:rPr>
              <a:t> A </a:t>
            </a:r>
            <a:r>
              <a:rPr sz="1200" spc="-5" dirty="0">
                <a:latin typeface="Times New Roman"/>
                <a:cs typeface="Times New Roman"/>
              </a:rPr>
              <a:t>pada tahun ketiga. Maksudnya bahwa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berdasarkan satu desain </a:t>
            </a:r>
            <a:r>
              <a:rPr sz="1200" dirty="0">
                <a:latin typeface="Times New Roman"/>
                <a:cs typeface="Times New Roman"/>
              </a:rPr>
              <a:t>produksinya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paling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lama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hanya</a:t>
            </a:r>
            <a:r>
              <a:rPr sz="1200" dirty="0">
                <a:latin typeface="Times New Roman"/>
                <a:cs typeface="Times New Roman"/>
              </a:rPr>
              <a:t> tiga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tahun,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sesudah</a:t>
            </a:r>
            <a:r>
              <a:rPr sz="1200" dirty="0">
                <a:latin typeface="Times New Roman"/>
                <a:cs typeface="Times New Roman"/>
              </a:rPr>
              <a:t> itu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sudah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perubahan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menciptakan desain</a:t>
            </a:r>
            <a:r>
              <a:rPr sz="1200" dirty="0">
                <a:latin typeface="Times New Roman"/>
                <a:cs typeface="Times New Roman"/>
              </a:rPr>
              <a:t> produk </a:t>
            </a:r>
            <a:r>
              <a:rPr sz="1200" spc="-5" dirty="0">
                <a:latin typeface="Times New Roman"/>
                <a:cs typeface="Times New Roman"/>
              </a:rPr>
              <a:t>baru.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jam tangan Seiko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desain dengan strategi multi desain, dan setiap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dikembangkan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tipe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generasi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seperti;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orang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tua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(lelaki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wanita),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orang</a:t>
            </a:r>
            <a:r>
              <a:rPr sz="1200" dirty="0">
                <a:latin typeface="Times New Roman"/>
                <a:cs typeface="Times New Roman"/>
              </a:rPr>
              <a:t> muda</a:t>
            </a:r>
            <a:r>
              <a:rPr sz="1200" spc="-5" dirty="0">
                <a:latin typeface="Times New Roman"/>
                <a:cs typeface="Times New Roman"/>
              </a:rPr>
              <a:t> (teeneger’s),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sampai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anak-anak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sekolah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dasar</a:t>
            </a:r>
            <a:r>
              <a:rPr sz="1200" dirty="0">
                <a:latin typeface="Times New Roman"/>
                <a:cs typeface="Times New Roman"/>
              </a:rPr>
              <a:t> (SD).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McDonalds mendesain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siap saji (fast </a:t>
            </a:r>
            <a:r>
              <a:rPr sz="1200" dirty="0">
                <a:latin typeface="Times New Roman"/>
                <a:cs typeface="Times New Roman"/>
              </a:rPr>
              <a:t>food) </a:t>
            </a:r>
            <a:r>
              <a:rPr sz="1200" spc="-5" dirty="0">
                <a:latin typeface="Times New Roman"/>
                <a:cs typeface="Times New Roman"/>
              </a:rPr>
              <a:t>dengan bahan dagung ayam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berdasarkan budaya tiap-tiap Negara adalah daging yang tidak haram, seperti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India,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Indonesia,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Malaysia,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serta</a:t>
            </a:r>
            <a:r>
              <a:rPr sz="1200" dirty="0">
                <a:latin typeface="Times New Roman"/>
                <a:cs typeface="Times New Roman"/>
              </a:rPr>
              <a:t> Timur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Tengah.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Selanjutnya</a:t>
            </a:r>
            <a:r>
              <a:rPr sz="1200" dirty="0">
                <a:latin typeface="Times New Roman"/>
                <a:cs typeface="Times New Roman"/>
              </a:rPr>
              <a:t> produk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dikembangkan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pelengkap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minuman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ringan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bervariasi.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58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71272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83210" marR="5080" indent="-270510" algn="just">
              <a:lnSpc>
                <a:spcPct val="144200"/>
              </a:lnSpc>
              <a:spcBef>
                <a:spcPts val="110"/>
              </a:spcBef>
              <a:buFont typeface="Times New Roman"/>
              <a:buAutoNum type="arabicPeriod"/>
              <a:tabLst>
                <a:tab pos="28321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Desain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barang</a:t>
            </a:r>
            <a:r>
              <a:rPr sz="1200" b="1" dirty="0">
                <a:latin typeface="Times New Roman"/>
                <a:cs typeface="Times New Roman"/>
              </a:rPr>
              <a:t> dan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jasa.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dirty="0">
                <a:latin typeface="Times New Roman"/>
                <a:cs typeface="Times New Roman"/>
              </a:rPr>
              <a:t> ini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menyangkut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sebagian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transformasi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dilakukan,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kata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lain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berikutnya tergantung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300"/>
              </a:lnSpc>
              <a:buFont typeface="Times New Roman"/>
              <a:buAutoNum type="arabicPeriod"/>
              <a:tabLst>
                <a:tab pos="28321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Manajemen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Kualitas.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Kualitas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diinginkan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ditetapkan,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sehingga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aturan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maupun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prosedur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mengenali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memenuhi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kualitas</a:t>
            </a:r>
            <a:endParaRPr sz="1200">
              <a:latin typeface="Times New Roman"/>
              <a:cs typeface="Times New Roman"/>
            </a:endParaRPr>
          </a:p>
          <a:p>
            <a:pPr marL="283210" algn="just">
              <a:lnSpc>
                <a:spcPct val="100000"/>
              </a:lnSpc>
              <a:spcBef>
                <a:spcPts val="650"/>
              </a:spcBef>
            </a:pPr>
            <a:r>
              <a:rPr sz="1200" spc="-5" dirty="0">
                <a:latin typeface="Times New Roman"/>
                <a:cs typeface="Times New Roman"/>
              </a:rPr>
              <a:t>tersebut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 dibakukan.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300"/>
              </a:lnSpc>
              <a:buFont typeface="Times New Roman"/>
              <a:buAutoNum type="arabicPeriod" startAt="3"/>
              <a:tabLst>
                <a:tab pos="28321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Desain proses </a:t>
            </a:r>
            <a:r>
              <a:rPr sz="1200" b="1" dirty="0">
                <a:latin typeface="Times New Roman"/>
                <a:cs typeface="Times New Roman"/>
              </a:rPr>
              <a:t>dan </a:t>
            </a:r>
            <a:r>
              <a:rPr sz="1200" b="1" spc="-5" dirty="0">
                <a:latin typeface="Times New Roman"/>
                <a:cs typeface="Times New Roman"/>
              </a:rPr>
              <a:t>kapasitas</a:t>
            </a:r>
            <a:r>
              <a:rPr sz="1200" spc="-5" dirty="0">
                <a:latin typeface="Times New Roman"/>
                <a:cs typeface="Times New Roman"/>
              </a:rPr>
              <a:t>. Menentukan </a:t>
            </a:r>
            <a:r>
              <a:rPr sz="1200" b="1" spc="-5" dirty="0">
                <a:latin typeface="Times New Roman"/>
                <a:cs typeface="Times New Roman"/>
              </a:rPr>
              <a:t>proses </a:t>
            </a:r>
            <a:r>
              <a:rPr sz="1200" spc="-5" dirty="0">
                <a:latin typeface="Times New Roman"/>
                <a:cs typeface="Times New Roman"/>
              </a:rPr>
              <a:t>yang akan digunakan dalam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kegiatan operasional dan kapasitas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akan digunakan merupakan hal penting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berkaitan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berbagai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hal.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300"/>
              </a:lnSpc>
              <a:spcBef>
                <a:spcPts val="25"/>
              </a:spcBef>
              <a:buFont typeface="Times New Roman"/>
              <a:buAutoNum type="arabicPeriod" startAt="3"/>
              <a:tabLst>
                <a:tab pos="28321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Strategi</a:t>
            </a:r>
            <a:r>
              <a:rPr sz="1200" b="1" dirty="0">
                <a:latin typeface="Times New Roman"/>
                <a:cs typeface="Times New Roman"/>
              </a:rPr>
              <a:t> lokasi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dipilih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melakukan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kegiatan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baik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bergerak</a:t>
            </a:r>
            <a:r>
              <a:rPr sz="1200" dirty="0">
                <a:latin typeface="Times New Roman"/>
                <a:cs typeface="Times New Roman"/>
              </a:rPr>
              <a:t> di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sector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maupun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sangat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menentukan prestasi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ts val="2090"/>
              </a:lnSpc>
              <a:spcBef>
                <a:spcPts val="150"/>
              </a:spcBef>
              <a:buFont typeface="Times New Roman"/>
              <a:buAutoNum type="arabicPeriod" startAt="3"/>
              <a:tabLst>
                <a:tab pos="28321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Strategi</a:t>
            </a:r>
            <a:r>
              <a:rPr sz="1200" b="1" dirty="0">
                <a:latin typeface="Times New Roman"/>
                <a:cs typeface="Times New Roman"/>
              </a:rPr>
              <a:t> layout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Layout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tata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letak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berdampak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efisiensi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efektifitas kegiatan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operasional.</a:t>
            </a:r>
            <a:endParaRPr sz="1200">
              <a:latin typeface="Times New Roman"/>
              <a:cs typeface="Times New Roman"/>
            </a:endParaRPr>
          </a:p>
          <a:p>
            <a:pPr marL="283210" indent="-270510" algn="just">
              <a:lnSpc>
                <a:spcPct val="100000"/>
              </a:lnSpc>
              <a:spcBef>
                <a:spcPts val="445"/>
              </a:spcBef>
              <a:buFont typeface="Times New Roman"/>
              <a:buAutoNum type="arabicPeriod" startAt="3"/>
              <a:tabLst>
                <a:tab pos="28321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Sumber</a:t>
            </a:r>
            <a:r>
              <a:rPr sz="1200" b="1" spc="7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daya</a:t>
            </a:r>
            <a:r>
              <a:rPr sz="1200" b="1" spc="7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manusia</a:t>
            </a:r>
            <a:r>
              <a:rPr sz="1200" b="1" spc="7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dan</a:t>
            </a:r>
            <a:r>
              <a:rPr sz="1200" b="1" spc="8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desain</a:t>
            </a:r>
            <a:r>
              <a:rPr sz="1200" b="1" spc="7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pekerjaan</a:t>
            </a:r>
            <a:r>
              <a:rPr sz="1200" spc="-5" dirty="0">
                <a:latin typeface="Times New Roman"/>
                <a:cs typeface="Times New Roman"/>
              </a:rPr>
              <a:t>.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tenaga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endParaRPr sz="1200">
              <a:latin typeface="Times New Roman"/>
              <a:cs typeface="Times New Roman"/>
            </a:endParaRPr>
          </a:p>
          <a:p>
            <a:pPr marL="283210" marR="508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bagian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integral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paling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penting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seluruh</a:t>
            </a:r>
            <a:r>
              <a:rPr sz="1200" dirty="0">
                <a:latin typeface="Times New Roman"/>
                <a:cs typeface="Times New Roman"/>
              </a:rPr>
              <a:t> input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digunakan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maka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berkaitan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hal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sesuatu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endParaRPr sz="1200">
              <a:latin typeface="Times New Roman"/>
              <a:cs typeface="Times New Roman"/>
            </a:endParaRPr>
          </a:p>
          <a:p>
            <a:pPr marL="283210" algn="just">
              <a:lnSpc>
                <a:spcPct val="100000"/>
              </a:lnSpc>
              <a:spcBef>
                <a:spcPts val="650"/>
              </a:spcBef>
            </a:pPr>
            <a:r>
              <a:rPr sz="1200" spc="-5" dirty="0">
                <a:latin typeface="Times New Roman"/>
                <a:cs typeface="Times New Roman"/>
              </a:rPr>
              <a:t>paling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penting.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300"/>
              </a:lnSpc>
              <a:buAutoNum type="arabicPeriod" startAt="7"/>
              <a:tabLst>
                <a:tab pos="28321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Manajemen</a:t>
            </a:r>
            <a:r>
              <a:rPr sz="1200" b="1" dirty="0">
                <a:latin typeface="Times New Roman"/>
                <a:cs typeface="Times New Roman"/>
              </a:rPr>
              <a:t> Rantai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Pasokan.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(Supply</a:t>
            </a:r>
            <a:r>
              <a:rPr sz="1200" b="1" i="1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Chain</a:t>
            </a:r>
            <a:r>
              <a:rPr sz="1200" b="1" i="1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Management).</a:t>
            </a:r>
            <a:r>
              <a:rPr sz="1200" b="1" i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dirty="0">
                <a:latin typeface="Times New Roman"/>
                <a:cs typeface="Times New Roman"/>
              </a:rPr>
              <a:t> ini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menjelaskan apa yang akan pentingnya integrasi antara perusahaan </a:t>
            </a:r>
            <a:r>
              <a:rPr sz="1200" dirty="0">
                <a:latin typeface="Times New Roman"/>
                <a:cs typeface="Times New Roman"/>
              </a:rPr>
              <a:t>itu </a:t>
            </a:r>
            <a:r>
              <a:rPr sz="1200" spc="-5" dirty="0">
                <a:latin typeface="Times New Roman"/>
                <a:cs typeface="Times New Roman"/>
              </a:rPr>
              <a:t>sendiri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pihak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supplier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maupun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distributor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adanya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interdependensi.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ts val="2090"/>
              </a:lnSpc>
              <a:spcBef>
                <a:spcPts val="150"/>
              </a:spcBef>
              <a:buAutoNum type="arabicPeriod" startAt="7"/>
              <a:tabLst>
                <a:tab pos="28321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Manajemen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Persediaan.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dirty="0">
                <a:latin typeface="Times New Roman"/>
                <a:cs typeface="Times New Roman"/>
              </a:rPr>
              <a:t> ini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penting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dipahami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persediaan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tepat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menentukan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efisiensi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efektifitas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endParaRPr sz="1200">
              <a:latin typeface="Times New Roman"/>
              <a:cs typeface="Times New Roman"/>
            </a:endParaRPr>
          </a:p>
          <a:p>
            <a:pPr marL="283210" indent="-270510" algn="just">
              <a:lnSpc>
                <a:spcPct val="100000"/>
              </a:lnSpc>
              <a:spcBef>
                <a:spcPts val="445"/>
              </a:spcBef>
              <a:buAutoNum type="arabicPeriod" startAt="7"/>
              <a:tabLst>
                <a:tab pos="28321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Penjadwalan.</a:t>
            </a:r>
            <a:r>
              <a:rPr sz="1200" b="1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tentang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jadwal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hal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kritis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endParaRPr sz="1200">
              <a:latin typeface="Times New Roman"/>
              <a:cs typeface="Times New Roman"/>
            </a:endParaRPr>
          </a:p>
          <a:p>
            <a:pPr marL="283210" algn="just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benar-benar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dimengerti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sangat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menentukan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sekali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ts val="2090"/>
              </a:lnSpc>
              <a:spcBef>
                <a:spcPts val="70"/>
              </a:spcBef>
              <a:buAutoNum type="arabicPeriod" startAt="10"/>
              <a:tabLst>
                <a:tab pos="28321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Pemeliharaan. </a:t>
            </a:r>
            <a:r>
              <a:rPr sz="1200" spc="-5" dirty="0">
                <a:latin typeface="Times New Roman"/>
                <a:cs typeface="Times New Roman"/>
              </a:rPr>
              <a:t>Keputusan yang dibuat harus dengan system yang handal 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stabil.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Penjelasan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terperinci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bab-bab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selanjutnya.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1249052"/>
            <a:ext cx="5278755" cy="344233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25"/>
              </a:spcBef>
            </a:pPr>
            <a:r>
              <a:rPr sz="1200" b="1" dirty="0">
                <a:latin typeface="Times New Roman"/>
                <a:cs typeface="Times New Roman"/>
              </a:rPr>
              <a:t>Siklus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Hidup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Produk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dirty="0">
                <a:latin typeface="Times New Roman"/>
                <a:cs typeface="Times New Roman"/>
              </a:rPr>
              <a:t>Produk-produk </a:t>
            </a:r>
            <a:r>
              <a:rPr sz="1200" spc="-5" dirty="0">
                <a:latin typeface="Times New Roman"/>
                <a:cs typeface="Times New Roman"/>
              </a:rPr>
              <a:t>dilahirkan. Mereka hidup dan mati. Mereka disingkirkan oleh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masyarakat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terus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berubah.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Terlepas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perpanjangan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siklus,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tugas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manajer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tetaplah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sama.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Jika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berjalan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efektif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tahapan ini, maka perusahaan mungkin dibebani dengan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pecundang yakni 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diproduksi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efisien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mungkin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layak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diproduksi sama sekali.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1200" b="1" dirty="0">
                <a:latin typeface="Times New Roman"/>
                <a:cs typeface="Times New Roman"/>
              </a:rPr>
              <a:t>Siklus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Hidup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dan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Strategi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7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Sebagaimana para manajer operasi harus siap mengembangkan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baru,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mereka </a:t>
            </a:r>
            <a:r>
              <a:rPr sz="1200" dirty="0">
                <a:latin typeface="Times New Roman"/>
                <a:cs typeface="Times New Roman"/>
              </a:rPr>
              <a:t>juga </a:t>
            </a:r>
            <a:r>
              <a:rPr sz="1200" spc="-5" dirty="0">
                <a:latin typeface="Times New Roman"/>
                <a:cs typeface="Times New Roman"/>
              </a:rPr>
              <a:t>harus siap mengembangkan strategi untuk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baru yang sudah ada.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yang berhasil mengharuskan penetapan strategi terbaik untuk setiap </a:t>
            </a:r>
            <a:r>
              <a:rPr sz="1200" dirty="0">
                <a:latin typeface="Times New Roman"/>
                <a:cs typeface="Times New Roman"/>
              </a:rPr>
              <a:t> produk </a:t>
            </a:r>
            <a:r>
              <a:rPr sz="1200" spc="-5" dirty="0">
                <a:latin typeface="Times New Roman"/>
                <a:cs typeface="Times New Roman"/>
              </a:rPr>
              <a:t>berdasarkan </a:t>
            </a:r>
            <a:r>
              <a:rPr sz="1200" dirty="0">
                <a:latin typeface="Times New Roman"/>
                <a:cs typeface="Times New Roman"/>
              </a:rPr>
              <a:t>posisinya </a:t>
            </a:r>
            <a:r>
              <a:rPr sz="1200" spc="-5" dirty="0">
                <a:latin typeface="Times New Roman"/>
                <a:cs typeface="Times New Roman"/>
              </a:rPr>
              <a:t>pada setiap hidupnya.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bawah ini, kita meninjau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beberapa pilihan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bergerak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sepanjang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siklus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hidupnya.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59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24948" y="4745108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1.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82148" y="4665860"/>
            <a:ext cx="4828540" cy="37045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38100" algn="just">
              <a:lnSpc>
                <a:spcPct val="143900"/>
              </a:lnSpc>
              <a:spcBef>
                <a:spcPts val="90"/>
              </a:spcBef>
            </a:pPr>
            <a:r>
              <a:rPr sz="1200" b="1" dirty="0">
                <a:latin typeface="Times New Roman"/>
                <a:cs typeface="Times New Roman"/>
              </a:rPr>
              <a:t>Fase</a:t>
            </a:r>
            <a:r>
              <a:rPr sz="1200" b="1" spc="27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perkenalan</a:t>
            </a:r>
            <a:r>
              <a:rPr sz="1200" spc="-5" dirty="0">
                <a:latin typeface="Times New Roman"/>
                <a:cs typeface="Times New Roman"/>
              </a:rPr>
              <a:t>,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produk-produk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fase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perkenalan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sedang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disesuaikan dengan kondisi pasarnya dan teknik-teknik produksinya, mungkin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diperlukan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pengeluaran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lain-lain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penelitian,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pengembangan</a:t>
            </a:r>
            <a:r>
              <a:rPr sz="1200" dirty="0">
                <a:latin typeface="Times New Roman"/>
                <a:cs typeface="Times New Roman"/>
              </a:rPr>
              <a:t> produk,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modifikasi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perbaikan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serta pengembangan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pemasok.</a:t>
            </a:r>
            <a:endParaRPr sz="1200">
              <a:latin typeface="Times New Roman"/>
              <a:cs typeface="Times New Roman"/>
            </a:endParaRPr>
          </a:p>
          <a:p>
            <a:pPr marL="12700" marR="5080" indent="38100" algn="just">
              <a:lnSpc>
                <a:spcPct val="143300"/>
              </a:lnSpc>
            </a:pPr>
            <a:r>
              <a:rPr sz="1200" b="1" dirty="0">
                <a:latin typeface="Times New Roman"/>
                <a:cs typeface="Times New Roman"/>
              </a:rPr>
              <a:t>Fase</a:t>
            </a:r>
            <a:r>
              <a:rPr sz="1200" b="1" spc="-5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pertumbuhan</a:t>
            </a:r>
            <a:r>
              <a:rPr sz="1200" spc="-5" dirty="0">
                <a:latin typeface="Times New Roman"/>
                <a:cs typeface="Times New Roman"/>
              </a:rPr>
              <a:t>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fase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pertumbuhan,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telah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mulai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stabil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diperlukan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peramalan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kebutuhan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efektif.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</a:pPr>
            <a:r>
              <a:rPr sz="1200" b="1" dirty="0">
                <a:latin typeface="Times New Roman"/>
                <a:cs typeface="Times New Roman"/>
              </a:rPr>
              <a:t>Fase </a:t>
            </a:r>
            <a:r>
              <a:rPr sz="1200" b="1" spc="-5" dirty="0">
                <a:latin typeface="Times New Roman"/>
                <a:cs typeface="Times New Roman"/>
              </a:rPr>
              <a:t>kematangan</a:t>
            </a:r>
            <a:r>
              <a:rPr sz="1200" spc="-5" dirty="0">
                <a:latin typeface="Times New Roman"/>
                <a:cs typeface="Times New Roman"/>
              </a:rPr>
              <a:t>, saat sebuah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mencapai kematangan, pesaing mulai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bermunculan.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jumlah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inovatif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sangatlah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sesuai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fase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ini.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Pengendalian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sangat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baik,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berkuranganya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pilihan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potongan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lini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mungkin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efektif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diperlukan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meningkatkan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keuntungan 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pangsa pasar.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1200" b="1" dirty="0">
                <a:latin typeface="Times New Roman"/>
                <a:cs typeface="Times New Roman"/>
              </a:rPr>
              <a:t>Fase</a:t>
            </a:r>
            <a:r>
              <a:rPr sz="1200" b="1" spc="5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penurunan</a:t>
            </a:r>
            <a:r>
              <a:rPr sz="1200" spc="-5" dirty="0">
                <a:latin typeface="Times New Roman"/>
                <a:cs typeface="Times New Roman"/>
              </a:rPr>
              <a:t>,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mungkin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perlu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sedikit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kejam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siklus hidupnya mendekati akhir.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yang hamper mati biasanya adalah </a:t>
            </a:r>
            <a:r>
              <a:rPr sz="1200" dirty="0">
                <a:latin typeface="Times New Roman"/>
                <a:cs typeface="Times New Roman"/>
              </a:rPr>
              <a:t> produk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buruk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investasi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sumber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kemampuan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manajerial.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24948" y="5796668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2.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24948" y="6320924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3.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24948" y="7634613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4.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581088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45"/>
              </a:spcBef>
            </a:pPr>
            <a:r>
              <a:rPr sz="1200" b="1" spc="-5" dirty="0">
                <a:latin typeface="Times New Roman"/>
                <a:cs typeface="Times New Roman"/>
              </a:rPr>
              <a:t>Analisis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Produk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Berdasarkan</a:t>
            </a:r>
            <a:r>
              <a:rPr sz="1200" b="1" dirty="0">
                <a:latin typeface="Times New Roman"/>
                <a:cs typeface="Times New Roman"/>
              </a:rPr>
              <a:t> Nilai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7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Manajer operasi yang efektif memilih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yang terlihat paling menjanjikan.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Hal </a:t>
            </a:r>
            <a:r>
              <a:rPr sz="1200" dirty="0">
                <a:latin typeface="Times New Roman"/>
                <a:cs typeface="Times New Roman"/>
              </a:rPr>
              <a:t>itu </a:t>
            </a:r>
            <a:r>
              <a:rPr sz="1200" spc="-5" dirty="0">
                <a:latin typeface="Times New Roman"/>
                <a:cs typeface="Times New Roman"/>
              </a:rPr>
              <a:t>merupakan prinsip pareto yang diterapkan pada bauran </a:t>
            </a:r>
            <a:r>
              <a:rPr sz="1200" dirty="0">
                <a:latin typeface="Times New Roman"/>
                <a:cs typeface="Times New Roman"/>
              </a:rPr>
              <a:t>produk. </a:t>
            </a:r>
            <a:r>
              <a:rPr sz="1200" spc="-5" dirty="0">
                <a:latin typeface="Times New Roman"/>
                <a:cs typeface="Times New Roman"/>
              </a:rPr>
              <a:t>Sumber daya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diinvestasikan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permasalahan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sedikit,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tetapi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penting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bukan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banyak,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tetapi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sepele.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Kontribusi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rendah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tertentu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jika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dilihat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persatuan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mungkin akan tampak sangat berbeda </a:t>
            </a:r>
            <a:r>
              <a:rPr sz="1200" dirty="0">
                <a:latin typeface="Times New Roman"/>
                <a:cs typeface="Times New Roman"/>
              </a:rPr>
              <a:t>jika </a:t>
            </a:r>
            <a:r>
              <a:rPr sz="1200" spc="-5" dirty="0">
                <a:latin typeface="Times New Roman"/>
                <a:cs typeface="Times New Roman"/>
              </a:rPr>
              <a:t>hal </a:t>
            </a:r>
            <a:r>
              <a:rPr sz="1200" dirty="0">
                <a:latin typeface="Times New Roman"/>
                <a:cs typeface="Times New Roman"/>
              </a:rPr>
              <a:t>itu </a:t>
            </a:r>
            <a:r>
              <a:rPr sz="1200" spc="-5" dirty="0">
                <a:latin typeface="Times New Roman"/>
                <a:cs typeface="Times New Roman"/>
              </a:rPr>
              <a:t>mempresentasikan sebagian besar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nilai penjualan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Laporan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berdasarkan nilai membuat manajemen dapat mengevaluasi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memungkinkan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setiap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meliputi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pertambahan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arus uang, peningkatan penetrasi pasar, atau mengurangi biaya,. Laporan </a:t>
            </a:r>
            <a:r>
              <a:rPr sz="1200" dirty="0">
                <a:latin typeface="Times New Roman"/>
                <a:cs typeface="Times New Roman"/>
              </a:rPr>
              <a:t>juga </a:t>
            </a:r>
            <a:r>
              <a:rPr sz="1200" spc="-5" dirty="0">
                <a:latin typeface="Times New Roman"/>
                <a:cs typeface="Times New Roman"/>
              </a:rPr>
              <a:t>dapat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menginformasikan pasa manajemen mengenai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yang harus dihilangkan, gagal,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boleh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diinvestasikan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lanjut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penelitian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pengembangan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modal.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MENGHASILKAN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PRODUK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BARU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dirty="0">
                <a:latin typeface="Times New Roman"/>
                <a:cs typeface="Times New Roman"/>
              </a:rPr>
              <a:t> produk-produk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biasanya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mati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perlu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dibuang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digantikan,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menghasilkan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hamper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semua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pendapatan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keuntungan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produk-produk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baru,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definisi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dilakukan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terus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menerus.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50"/>
              </a:spcBef>
            </a:pPr>
            <a:r>
              <a:rPr sz="1200" b="1" spc="-5" dirty="0">
                <a:latin typeface="Times New Roman"/>
                <a:cs typeface="Times New Roman"/>
              </a:rPr>
              <a:t>Peluang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Produk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Baru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Pengembangan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agresif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mengharuskan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membangun struktur internal yang membuka komunikasi dengan pelanggan, budaya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 inovatif, penelitian dan pengembangannya agresif, kepemimpinannya kuat, </a:t>
            </a:r>
            <a:r>
              <a:rPr sz="1200" dirty="0">
                <a:latin typeface="Times New Roman"/>
                <a:cs typeface="Times New Roman"/>
              </a:rPr>
              <a:t> bonusnya</a:t>
            </a:r>
            <a:r>
              <a:rPr sz="1200" spc="-5" dirty="0">
                <a:latin typeface="Times New Roman"/>
                <a:cs typeface="Times New Roman"/>
              </a:rPr>
              <a:t> bersifat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formal,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serta pelatihan.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60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31933" y="6848228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1.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89133" y="6768980"/>
            <a:ext cx="4821555" cy="2125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433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Memahami pelanggan merupakan permasalahan utama dalam pengembangan </a:t>
            </a:r>
            <a:r>
              <a:rPr sz="1200" dirty="0">
                <a:latin typeface="Times New Roman"/>
                <a:cs typeface="Times New Roman"/>
              </a:rPr>
              <a:t> produk </a:t>
            </a:r>
            <a:r>
              <a:rPr sz="1200" spc="-5" dirty="0">
                <a:latin typeface="Times New Roman"/>
                <a:cs typeface="Times New Roman"/>
              </a:rPr>
              <a:t>baru. Banyak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penting biasanya dipikirkan pertama kali, bahkan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dibentuk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pleh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pengguna 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bukan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produsen.</a:t>
            </a:r>
            <a:endParaRPr sz="1200">
              <a:latin typeface="Times New Roman"/>
              <a:cs typeface="Times New Roman"/>
            </a:endParaRPr>
          </a:p>
          <a:p>
            <a:pPr marL="12700" indent="38100" algn="just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Perubahan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ekonomis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menyebabkan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meningkatnya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tingkat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kemakmuran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jangka panjang, tetapi siklus ekonomi dan harga berubah pada jangka pendek.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Perubahan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sosiologis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demografis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muncul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beberapa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faktor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seperti berkurangnya ukuran keluarga. Tren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merubah prefensi </a:t>
            </a:r>
            <a:r>
              <a:rPr sz="1200" dirty="0">
                <a:latin typeface="Times New Roman"/>
                <a:cs typeface="Times New Roman"/>
              </a:rPr>
              <a:t>pada </a:t>
            </a:r>
            <a:r>
              <a:rPr sz="1200" spc="-5" dirty="0">
                <a:latin typeface="Times New Roman"/>
                <a:cs typeface="Times New Roman"/>
              </a:rPr>
              <a:t>ukuran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rumah, apartemen,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mobil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1933" y="7634613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2.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1933" y="8161916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3.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1063124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4.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61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89133" y="980828"/>
            <a:ext cx="4821555" cy="2131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45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Perubahan teknologi yang membuat segalanya, mungkin dari telepon genggam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hingga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Ipod </a:t>
            </a:r>
            <a:r>
              <a:rPr sz="1200" spc="-5" dirty="0">
                <a:latin typeface="Times New Roman"/>
                <a:cs typeface="Times New Roman"/>
              </a:rPr>
              <a:t>hingga jantung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buatan</a:t>
            </a:r>
            <a:endParaRPr sz="1200">
              <a:latin typeface="Times New Roman"/>
              <a:cs typeface="Times New Roman"/>
            </a:endParaRPr>
          </a:p>
          <a:p>
            <a:pPr marL="12700" marR="5080" indent="381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Perubahan politik atau peraturan menghasilkan perjanjian perdagangan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baru,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tariff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baru,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juga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persyaratan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kontrak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pemerintah.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Perubahan lain dapat muncul melalui kebiasaan pasar, standart profesional,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pemasok 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distributor.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20"/>
              </a:spcBef>
            </a:pPr>
            <a:r>
              <a:rPr sz="1200" spc="-5" dirty="0">
                <a:latin typeface="Times New Roman"/>
                <a:cs typeface="Times New Roman"/>
              </a:rPr>
              <a:t>Manajer</a:t>
            </a:r>
            <a:r>
              <a:rPr sz="1200" spc="6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spc="6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spc="6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menyadari</a:t>
            </a:r>
            <a:r>
              <a:rPr sz="1200" spc="6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adanya</a:t>
            </a:r>
            <a:r>
              <a:rPr sz="1200" spc="6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faktor-faktor</a:t>
            </a:r>
            <a:r>
              <a:rPr sz="1200" spc="6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  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6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1933" y="1590428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1933" y="2379860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6.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1933" y="3083948"/>
            <a:ext cx="5278755" cy="5810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45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mengantisipasi perubahan dalam peluang </a:t>
            </a:r>
            <a:r>
              <a:rPr sz="1200" dirty="0">
                <a:latin typeface="Times New Roman"/>
                <a:cs typeface="Times New Roman"/>
              </a:rPr>
              <a:t>produk, produk itu </a:t>
            </a:r>
            <a:r>
              <a:rPr sz="1200" spc="-5" dirty="0">
                <a:latin typeface="Times New Roman"/>
                <a:cs typeface="Times New Roman"/>
              </a:rPr>
              <a:t>sendiri, volume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bauran</a:t>
            </a:r>
            <a:r>
              <a:rPr sz="1200" dirty="0">
                <a:latin typeface="Times New Roman"/>
                <a:cs typeface="Times New Roman"/>
              </a:rPr>
              <a:t> produk.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2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PENGEMBANGAN</a:t>
            </a:r>
            <a:r>
              <a:rPr sz="1200" b="1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PRODUK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1200" b="1" spc="-5" dirty="0">
                <a:latin typeface="Times New Roman"/>
                <a:cs typeface="Times New Roman"/>
              </a:rPr>
              <a:t>Sistem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Pengembangan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Produk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7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Sebuah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pengembangan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efektif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menghubungkan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arus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uang,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dinamika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pasar,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siklus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hidup</a:t>
            </a:r>
            <a:r>
              <a:rPr sz="1200" dirty="0">
                <a:latin typeface="Times New Roman"/>
                <a:cs typeface="Times New Roman"/>
              </a:rPr>
              <a:t> produk,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kemampuan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organisasi.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Sebuah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mempunyai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mengembangkan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produk,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memahami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perubahan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terus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terjadi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pasar,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mempunyai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potensi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diperlukan,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juga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sumber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daya.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Sistem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pengembangan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menentukan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keberhasilan</a:t>
            </a:r>
            <a:r>
              <a:rPr sz="1200" dirty="0">
                <a:latin typeface="Times New Roman"/>
                <a:cs typeface="Times New Roman"/>
              </a:rPr>
              <a:t> produk, </a:t>
            </a:r>
            <a:r>
              <a:rPr sz="1200" spc="-5" dirty="0">
                <a:latin typeface="Times New Roman"/>
                <a:cs typeface="Times New Roman"/>
              </a:rPr>
              <a:t>tetapi </a:t>
            </a:r>
            <a:r>
              <a:rPr sz="1200" dirty="0">
                <a:latin typeface="Times New Roman"/>
                <a:cs typeface="Times New Roman"/>
              </a:rPr>
              <a:t>juga</a:t>
            </a:r>
            <a:r>
              <a:rPr sz="1200" spc="-5" dirty="0">
                <a:latin typeface="Times New Roman"/>
                <a:cs typeface="Times New Roman"/>
              </a:rPr>
              <a:t> masa depan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1200" b="1" spc="-5" dirty="0">
                <a:latin typeface="Times New Roman"/>
                <a:cs typeface="Times New Roman"/>
              </a:rPr>
              <a:t>Quality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Function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Deployment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(QFD)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dirty="0">
                <a:latin typeface="Times New Roman"/>
                <a:cs typeface="Times New Roman"/>
              </a:rPr>
              <a:t>QFD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 proses menetapkan permintaan pelanggan dan menerjemahkan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keinginan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atribut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dipahami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dilaksanakan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setiap bagian fungsional. Suatu perangkat </a:t>
            </a:r>
            <a:r>
              <a:rPr sz="1200" dirty="0">
                <a:latin typeface="Times New Roman"/>
                <a:cs typeface="Times New Roman"/>
              </a:rPr>
              <a:t>QFD </a:t>
            </a:r>
            <a:r>
              <a:rPr sz="1200" spc="-5" dirty="0">
                <a:latin typeface="Times New Roman"/>
                <a:cs typeface="Times New Roman"/>
              </a:rPr>
              <a:t>adalah Rumah Kualitas, yaitu bagian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 proses penyebaran </a:t>
            </a:r>
            <a:r>
              <a:rPr sz="1200" dirty="0">
                <a:latin typeface="Times New Roman"/>
                <a:cs typeface="Times New Roman"/>
              </a:rPr>
              <a:t>fungsi </a:t>
            </a:r>
            <a:r>
              <a:rPr sz="1200" spc="-5" dirty="0">
                <a:latin typeface="Times New Roman"/>
                <a:cs typeface="Times New Roman"/>
              </a:rPr>
              <a:t>kualitas yang menggunakan matriks perencanaan untuk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menghubungkan keinginan pelanggan dengan bagaimana perusahaan akan memenuhi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keinginan tersebut.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45"/>
              </a:spcBef>
            </a:pPr>
            <a:r>
              <a:rPr sz="1200" b="1" spc="-5" dirty="0">
                <a:latin typeface="Times New Roman"/>
                <a:cs typeface="Times New Roman"/>
              </a:rPr>
              <a:t>Tim Pengembangan Produk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dirty="0">
                <a:latin typeface="Times New Roman"/>
                <a:cs typeface="Times New Roman"/>
              </a:rPr>
              <a:t>Tim </a:t>
            </a:r>
            <a:r>
              <a:rPr sz="1200" spc="-5" dirty="0">
                <a:latin typeface="Times New Roman"/>
                <a:cs typeface="Times New Roman"/>
              </a:rPr>
              <a:t>pengembangan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bertanggung jawab mengubah permintaan pasar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 sebuah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yang dapat mencapai tahap keberhasilan. </a:t>
            </a:r>
            <a:r>
              <a:rPr sz="1200" dirty="0">
                <a:latin typeface="Times New Roman"/>
                <a:cs typeface="Times New Roman"/>
              </a:rPr>
              <a:t>Tim ini </a:t>
            </a:r>
            <a:r>
              <a:rPr sz="1200" spc="-5" dirty="0">
                <a:latin typeface="Times New Roman"/>
                <a:cs typeface="Times New Roman"/>
              </a:rPr>
              <a:t>terdiri atas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perwakilan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pemasaran,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produksi,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pembelian,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penjaminan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kualitas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pelayanan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2131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45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lapangan. Banyak </a:t>
            </a:r>
            <a:r>
              <a:rPr sz="1200" dirty="0">
                <a:latin typeface="Times New Roman"/>
                <a:cs typeface="Times New Roman"/>
              </a:rPr>
              <a:t>juga tim </a:t>
            </a:r>
            <a:r>
              <a:rPr sz="1200" spc="-5" dirty="0">
                <a:latin typeface="Times New Roman"/>
                <a:cs typeface="Times New Roman"/>
              </a:rPr>
              <a:t>yang memasukkan perwakilan dari para penyedia barang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 jasa.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1200" b="1" spc="-5" dirty="0">
                <a:latin typeface="Times New Roman"/>
                <a:cs typeface="Times New Roman"/>
              </a:rPr>
              <a:t>Kemampuan</a:t>
            </a:r>
            <a:r>
              <a:rPr sz="1200" b="1" dirty="0">
                <a:latin typeface="Times New Roman"/>
                <a:cs typeface="Times New Roman"/>
              </a:rPr>
              <a:t> untuk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Diproduksi</a:t>
            </a:r>
            <a:r>
              <a:rPr sz="1200" b="1" dirty="0">
                <a:latin typeface="Times New Roman"/>
                <a:cs typeface="Times New Roman"/>
              </a:rPr>
              <a:t> dan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Rekayasa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Nilai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Kemampuan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diproduksi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rekayasa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nilai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berkenaan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peningkatan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spesifikasi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tahap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pengembangan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produk,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mulai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dari penelitian, pengembangan, desain, dan </a:t>
            </a:r>
            <a:r>
              <a:rPr sz="1200" dirty="0">
                <a:latin typeface="Times New Roman"/>
                <a:cs typeface="Times New Roman"/>
              </a:rPr>
              <a:t>produksi. </a:t>
            </a:r>
            <a:r>
              <a:rPr sz="1200" spc="-5" dirty="0">
                <a:latin typeface="Times New Roman"/>
                <a:cs typeface="Times New Roman"/>
              </a:rPr>
              <a:t>Selain pengurangan biaya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nyata dan langsung terlihat, desain sedemikian hingga barang layak diproduksi 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rekayasa nilai</a:t>
            </a:r>
            <a:r>
              <a:rPr sz="1200" dirty="0">
                <a:latin typeface="Times New Roman"/>
                <a:cs typeface="Times New Roman"/>
              </a:rPr>
              <a:t> juga</a:t>
            </a:r>
            <a:r>
              <a:rPr sz="1200" spc="-5" dirty="0">
                <a:latin typeface="Times New Roman"/>
                <a:cs typeface="Times New Roman"/>
              </a:rPr>
              <a:t> menghasilkan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keuntungan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lain,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antara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lain</a:t>
            </a:r>
            <a:r>
              <a:rPr sz="1200" dirty="0">
                <a:latin typeface="Times New Roman"/>
                <a:cs typeface="Times New Roman"/>
              </a:rPr>
              <a:t> 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62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24948" y="3083948"/>
            <a:ext cx="139700" cy="160782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200" dirty="0">
                <a:latin typeface="Times New Roman"/>
                <a:cs typeface="Times New Roman"/>
              </a:rPr>
              <a:t>1.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dirty="0">
                <a:latin typeface="Times New Roman"/>
                <a:cs typeface="Times New Roman"/>
              </a:rPr>
              <a:t>2.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3.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4.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200" dirty="0">
                <a:latin typeface="Times New Roman"/>
                <a:cs typeface="Times New Roman"/>
              </a:rPr>
              <a:t>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dirty="0">
                <a:latin typeface="Times New Roman"/>
                <a:cs typeface="Times New Roman"/>
              </a:rPr>
              <a:t>6.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82148" y="3083948"/>
            <a:ext cx="3380740" cy="160782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200" spc="-5" dirty="0">
                <a:latin typeface="Times New Roman"/>
                <a:cs typeface="Times New Roman"/>
              </a:rPr>
              <a:t>Mengurangi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kerumitan</a:t>
            </a:r>
            <a:endParaRPr sz="1200">
              <a:latin typeface="Times New Roman"/>
              <a:cs typeface="Times New Roman"/>
            </a:endParaRPr>
          </a:p>
          <a:p>
            <a:pPr marL="12700" marR="5080" indent="76200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Standarisasi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tambahan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berbagai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komponen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Perbaikan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aspek-aspek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fungsional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dirty="0">
                <a:latin typeface="Times New Roman"/>
                <a:cs typeface="Times New Roman"/>
              </a:rPr>
              <a:t> produk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Peningkatan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pekerjaan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keamanan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pekerjaan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Memudahkan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dirawat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650"/>
              </a:spcBef>
            </a:pP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Tangguh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1933" y="4927988"/>
            <a:ext cx="5278755" cy="291528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25"/>
              </a:spcBef>
            </a:pPr>
            <a:r>
              <a:rPr sz="12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PERMASALAHAN</a:t>
            </a:r>
            <a:r>
              <a:rPr sz="1200" b="1" u="heavy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DESAIN</a:t>
            </a:r>
            <a:r>
              <a:rPr sz="1200" b="1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PRODUK</a:t>
            </a:r>
            <a:endParaRPr sz="1200">
              <a:latin typeface="Times New Roman"/>
              <a:cs typeface="Times New Roman"/>
            </a:endParaRPr>
          </a:p>
          <a:p>
            <a:pPr marL="359410" indent="-304800">
              <a:lnSpc>
                <a:spcPct val="100000"/>
              </a:lnSpc>
              <a:spcBef>
                <a:spcPts val="620"/>
              </a:spcBef>
              <a:buFont typeface="Times New Roman"/>
              <a:buAutoNum type="alphaUcPeriod"/>
              <a:tabLst>
                <a:tab pos="358775" algn="l"/>
                <a:tab pos="359410" algn="l"/>
              </a:tabLst>
            </a:pPr>
            <a:r>
              <a:rPr sz="1200" b="1" dirty="0">
                <a:latin typeface="Times New Roman"/>
                <a:cs typeface="Times New Roman"/>
              </a:rPr>
              <a:t>DESAIN</a:t>
            </a:r>
            <a:r>
              <a:rPr sz="1200" b="1" spc="-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YANG</a:t>
            </a:r>
            <a:r>
              <a:rPr sz="1200" b="1" spc="-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TANGGUH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Desain yang tangguh berarti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dirancang sedemikian </a:t>
            </a:r>
            <a:r>
              <a:rPr sz="1200" dirty="0">
                <a:latin typeface="Times New Roman"/>
                <a:cs typeface="Times New Roman"/>
              </a:rPr>
              <a:t>rupa </a:t>
            </a:r>
            <a:r>
              <a:rPr sz="1200" spc="-5" dirty="0">
                <a:latin typeface="Times New Roman"/>
                <a:cs typeface="Times New Roman"/>
              </a:rPr>
              <a:t>sehingga ada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sedikit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variasi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perakitan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berdampak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banyak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produk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akhirnya.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Juga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diproduksi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sesuai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persyaratan,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bahkan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adanya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kondisi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dirty="0">
                <a:latin typeface="Times New Roman"/>
                <a:cs typeface="Times New Roman"/>
              </a:rPr>
              <a:t> produksi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sempurna.</a:t>
            </a:r>
            <a:endParaRPr sz="1200">
              <a:latin typeface="Times New Roman"/>
              <a:cs typeface="Times New Roman"/>
            </a:endParaRPr>
          </a:p>
          <a:p>
            <a:pPr marL="321310" indent="-266700">
              <a:lnSpc>
                <a:spcPct val="100000"/>
              </a:lnSpc>
              <a:spcBef>
                <a:spcPts val="625"/>
              </a:spcBef>
              <a:buFont typeface="Times New Roman"/>
              <a:buAutoNum type="alphaUcPeriod" startAt="2"/>
              <a:tabLst>
                <a:tab pos="321310" algn="l"/>
              </a:tabLst>
            </a:pPr>
            <a:r>
              <a:rPr sz="1200" b="1" dirty="0">
                <a:latin typeface="Times New Roman"/>
                <a:cs typeface="Times New Roman"/>
              </a:rPr>
              <a:t>DESAIN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MODULER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moduler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dimana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bagian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komponen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dibagi-bagi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</a:t>
            </a:r>
            <a:r>
              <a:rPr sz="1200" dirty="0">
                <a:latin typeface="Times New Roman"/>
                <a:cs typeface="Times New Roman"/>
              </a:rPr>
              <a:t> modul-modul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dipertukarkan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diganti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mudah.</a:t>
            </a:r>
            <a:endParaRPr sz="1200">
              <a:latin typeface="Times New Roman"/>
              <a:cs typeface="Times New Roman"/>
            </a:endParaRPr>
          </a:p>
          <a:p>
            <a:pPr marL="321310" indent="-266700">
              <a:lnSpc>
                <a:spcPct val="100000"/>
              </a:lnSpc>
              <a:spcBef>
                <a:spcPts val="625"/>
              </a:spcBef>
              <a:buFont typeface="Times New Roman"/>
              <a:buAutoNum type="alphaUcPeriod" startAt="3"/>
              <a:tabLst>
                <a:tab pos="32131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COMPUTER-AIDED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DESIGN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1933" y="7820540"/>
            <a:ext cx="3473450" cy="812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57200">
              <a:lnSpc>
                <a:spcPct val="143300"/>
              </a:lnSpc>
              <a:spcBef>
                <a:spcPts val="100"/>
              </a:spcBef>
              <a:tabLst>
                <a:tab pos="1367790" algn="l"/>
                <a:tab pos="1952625" algn="l"/>
                <a:tab pos="2875915" algn="l"/>
              </a:tabLst>
            </a:pPr>
            <a:r>
              <a:rPr sz="1200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ksudnya	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h	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nggun</a:t>
            </a:r>
            <a:r>
              <a:rPr sz="1200" spc="-5" dirty="0">
                <a:latin typeface="Times New Roman"/>
                <a:cs typeface="Times New Roman"/>
              </a:rPr>
              <a:t>aa</a:t>
            </a:r>
            <a:r>
              <a:rPr sz="1200" dirty="0">
                <a:latin typeface="Times New Roman"/>
                <a:cs typeface="Times New Roman"/>
              </a:rPr>
              <a:t>n	ko</a:t>
            </a:r>
            <a:r>
              <a:rPr sz="1200" spc="-5" dirty="0">
                <a:latin typeface="Times New Roman"/>
                <a:cs typeface="Times New Roman"/>
              </a:rPr>
              <a:t>m</a:t>
            </a:r>
            <a:r>
              <a:rPr sz="1200" dirty="0">
                <a:latin typeface="Times New Roman"/>
                <a:cs typeface="Times New Roman"/>
              </a:rPr>
              <a:t>pu</a:t>
            </a:r>
            <a:r>
              <a:rPr sz="1200" spc="-5" dirty="0">
                <a:latin typeface="Times New Roman"/>
                <a:cs typeface="Times New Roman"/>
              </a:rPr>
              <a:t>te</a:t>
            </a:r>
            <a:r>
              <a:rPr sz="1200" dirty="0">
                <a:latin typeface="Times New Roman"/>
                <a:cs typeface="Times New Roman"/>
              </a:rPr>
              <a:t>r  </a:t>
            </a:r>
            <a:r>
              <a:rPr sz="1200" spc="-5" dirty="0">
                <a:latin typeface="Times New Roman"/>
                <a:cs typeface="Times New Roman"/>
              </a:rPr>
              <a:t>mengembangkan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mendokumentasikan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endParaRPr sz="1200">
              <a:latin typeface="Times New Roman"/>
              <a:cs typeface="Times New Roman"/>
            </a:endParaRPr>
          </a:p>
          <a:p>
            <a:pPr marL="5461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D.  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COMPUTER-AIDED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MANUFACTURING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66974" y="7899788"/>
            <a:ext cx="164401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9755" algn="l"/>
                <a:tab pos="1283335" algn="l"/>
              </a:tabLst>
            </a:pP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eca</a:t>
            </a:r>
            <a:r>
              <a:rPr sz="1200" dirty="0">
                <a:latin typeface="Times New Roman"/>
                <a:cs typeface="Times New Roman"/>
              </a:rPr>
              <a:t>ra	in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-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if	un</a:t>
            </a:r>
            <a:r>
              <a:rPr sz="1200" spc="-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uk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4234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57200">
              <a:lnSpc>
                <a:spcPct val="145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Yaitu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penggunaan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teknologi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informasi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mengendalikan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mesin.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Adapun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manfaat </a:t>
            </a:r>
            <a:r>
              <a:rPr sz="1200" dirty="0">
                <a:latin typeface="Times New Roman"/>
                <a:cs typeface="Times New Roman"/>
              </a:rPr>
              <a:t>CAD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CAM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berikut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553085" indent="-4572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52450" algn="l"/>
                <a:tab pos="553085" algn="l"/>
              </a:tabLst>
            </a:pPr>
            <a:r>
              <a:rPr sz="1200" spc="-5" dirty="0">
                <a:latin typeface="Times New Roman"/>
                <a:cs typeface="Times New Roman"/>
              </a:rPr>
              <a:t>Kualitas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5" dirty="0">
                <a:latin typeface="Times New Roman"/>
                <a:cs typeface="Times New Roman"/>
              </a:rPr>
              <a:t> menjadi semakin baik</a:t>
            </a:r>
            <a:endParaRPr sz="1200">
              <a:latin typeface="Times New Roman"/>
              <a:cs typeface="Times New Roman"/>
            </a:endParaRPr>
          </a:p>
          <a:p>
            <a:pPr marL="591185" indent="-495300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590550" algn="l"/>
                <a:tab pos="591185" algn="l"/>
              </a:tabLst>
            </a:pPr>
            <a:r>
              <a:rPr sz="1200" spc="-5" dirty="0">
                <a:latin typeface="Times New Roman"/>
                <a:cs typeface="Times New Roman"/>
              </a:rPr>
              <a:t>Waktu desain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lebih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singkat</a:t>
            </a:r>
            <a:endParaRPr sz="1200">
              <a:latin typeface="Times New Roman"/>
              <a:cs typeface="Times New Roman"/>
            </a:endParaRPr>
          </a:p>
          <a:p>
            <a:pPr marL="553085" indent="-4572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52450" algn="l"/>
                <a:tab pos="553085" algn="l"/>
              </a:tabLst>
            </a:pPr>
            <a:r>
              <a:rPr sz="1200" spc="-5" dirty="0">
                <a:latin typeface="Times New Roman"/>
                <a:cs typeface="Times New Roman"/>
              </a:rPr>
              <a:t>Pengurangan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endParaRPr sz="1200">
              <a:latin typeface="Times New Roman"/>
              <a:cs typeface="Times New Roman"/>
            </a:endParaRPr>
          </a:p>
          <a:p>
            <a:pPr marL="629285" indent="-533400">
              <a:lnSpc>
                <a:spcPct val="100000"/>
              </a:lnSpc>
              <a:spcBef>
                <a:spcPts val="650"/>
              </a:spcBef>
              <a:buAutoNum type="arabicPeriod"/>
              <a:tabLst>
                <a:tab pos="628650" algn="l"/>
                <a:tab pos="629285" algn="l"/>
              </a:tabLst>
            </a:pPr>
            <a:r>
              <a:rPr sz="1200" spc="-5" dirty="0">
                <a:latin typeface="Times New Roman"/>
                <a:cs typeface="Times New Roman"/>
              </a:rPr>
              <a:t>Ketersediaan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basis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data</a:t>
            </a:r>
            <a:endParaRPr sz="1200">
              <a:latin typeface="Times New Roman"/>
              <a:cs typeface="Times New Roman"/>
            </a:endParaRPr>
          </a:p>
          <a:p>
            <a:pPr marL="553085" indent="-4572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52450" algn="l"/>
                <a:tab pos="553085" algn="l"/>
              </a:tabLst>
            </a:pPr>
            <a:r>
              <a:rPr sz="1200" spc="-5" dirty="0">
                <a:latin typeface="Times New Roman"/>
                <a:cs typeface="Times New Roman"/>
              </a:rPr>
              <a:t>Memunculkan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kemampuan baru</a:t>
            </a:r>
            <a:endParaRPr sz="1200">
              <a:latin typeface="Times New Roman"/>
              <a:cs typeface="Times New Roman"/>
            </a:endParaRPr>
          </a:p>
          <a:p>
            <a:pPr marL="283210" indent="-228600">
              <a:lnSpc>
                <a:spcPct val="100000"/>
              </a:lnSpc>
              <a:spcBef>
                <a:spcPts val="620"/>
              </a:spcBef>
              <a:buFont typeface="Times New Roman"/>
              <a:buAutoNum type="alphaUcPeriod"/>
              <a:tabLst>
                <a:tab pos="28321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TEKNOLOGI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VIRTUAL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REALITY</a:t>
            </a:r>
            <a:endParaRPr sz="1200">
              <a:latin typeface="Times New Roman"/>
              <a:cs typeface="Times New Roman"/>
            </a:endParaRPr>
          </a:p>
          <a:p>
            <a:pPr marL="12700" indent="457200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Bentuk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komunikasi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visual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dimana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citra-citra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digunakan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pengganti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benda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aslinya,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tetapi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masih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memungkinkan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pengguna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meresponnya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interaktif</a:t>
            </a:r>
            <a:endParaRPr sz="1200">
              <a:latin typeface="Times New Roman"/>
              <a:cs typeface="Times New Roman"/>
            </a:endParaRPr>
          </a:p>
          <a:p>
            <a:pPr marL="397510" indent="-342900">
              <a:lnSpc>
                <a:spcPct val="100000"/>
              </a:lnSpc>
              <a:spcBef>
                <a:spcPts val="625"/>
              </a:spcBef>
              <a:buFont typeface="Times New Roman"/>
              <a:buAutoNum type="alphaUcPeriod" startAt="6"/>
              <a:tabLst>
                <a:tab pos="396875" algn="l"/>
                <a:tab pos="397510" algn="l"/>
              </a:tabLst>
            </a:pPr>
            <a:r>
              <a:rPr sz="1200" b="1" dirty="0">
                <a:latin typeface="Times New Roman"/>
                <a:cs typeface="Times New Roman"/>
              </a:rPr>
              <a:t>ANALISIS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NILAI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>
              <a:lnSpc>
                <a:spcPts val="2090"/>
              </a:lnSpc>
              <a:spcBef>
                <a:spcPts val="150"/>
              </a:spcBef>
            </a:pP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tinjauan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atas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berhasil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dilakukan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selama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endParaRPr sz="1200">
              <a:latin typeface="Times New Roman"/>
              <a:cs typeface="Times New Roman"/>
            </a:endParaRPr>
          </a:p>
          <a:p>
            <a:pPr marL="283210" indent="-228600">
              <a:lnSpc>
                <a:spcPct val="100000"/>
              </a:lnSpc>
              <a:spcBef>
                <a:spcPts val="445"/>
              </a:spcBef>
              <a:buFont typeface="Times New Roman"/>
              <a:buAutoNum type="alphaUcPeriod" startAt="7"/>
              <a:tabLst>
                <a:tab pos="283210" algn="l"/>
              </a:tabLst>
            </a:pPr>
            <a:r>
              <a:rPr sz="1200" b="1" dirty="0">
                <a:latin typeface="Times New Roman"/>
                <a:cs typeface="Times New Roman"/>
              </a:rPr>
              <a:t>ETIKA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DAN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DESAIN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RAMAH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LINGKUNGAN</a:t>
            </a:r>
            <a:endParaRPr sz="12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Berikut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tujuan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etis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ramah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lingkungan: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63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31933" y="5187069"/>
            <a:ext cx="139700" cy="134239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200" dirty="0">
                <a:latin typeface="Times New Roman"/>
                <a:cs typeface="Times New Roman"/>
              </a:rPr>
              <a:t>1.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dirty="0">
                <a:latin typeface="Times New Roman"/>
                <a:cs typeface="Times New Roman"/>
              </a:rPr>
              <a:t>2.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3.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200" dirty="0">
                <a:latin typeface="Times New Roman"/>
                <a:cs typeface="Times New Roman"/>
              </a:rPr>
              <a:t>4.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89133" y="5187069"/>
            <a:ext cx="4794885" cy="1342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 marR="800100" indent="-38100">
              <a:lnSpc>
                <a:spcPct val="145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Mengembangkan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aman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ramah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lingkungan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Meminimalkan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limbah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baku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energy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200" spc="-5" dirty="0">
                <a:latin typeface="Times New Roman"/>
                <a:cs typeface="Times New Roman"/>
              </a:rPr>
              <a:t>Mengurangi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kewajiban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terhadap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persoalan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lingkungan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hidup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43300"/>
              </a:lnSpc>
              <a:spcBef>
                <a:spcPts val="5"/>
              </a:spcBef>
            </a:pPr>
            <a:r>
              <a:rPr sz="1200" spc="-5" dirty="0">
                <a:latin typeface="Times New Roman"/>
                <a:cs typeface="Times New Roman"/>
              </a:rPr>
              <a:t>Meningkatkan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efektivitas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mematuhi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peraturan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lingkungan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hidup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Agar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dikenal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sebvagai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baik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1933" y="6768980"/>
            <a:ext cx="5278755" cy="212598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54610" algn="just">
              <a:lnSpc>
                <a:spcPct val="100000"/>
              </a:lnSpc>
              <a:spcBef>
                <a:spcPts val="720"/>
              </a:spcBef>
            </a:pP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PERSAINGAN</a:t>
            </a:r>
            <a:r>
              <a:rPr sz="1200" b="1" u="heavy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BERDASARKAN</a:t>
            </a:r>
            <a:r>
              <a:rPr sz="1200" b="1" u="heavy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WAKTU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  <a:spcBef>
                <a:spcPts val="5"/>
              </a:spcBef>
            </a:pPr>
            <a:r>
              <a:rPr sz="1200" spc="-5" dirty="0">
                <a:latin typeface="Times New Roman"/>
                <a:cs typeface="Times New Roman"/>
              </a:rPr>
              <a:t>Yaitu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persaingan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dipengaruhi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mengembangkan</a:t>
            </a:r>
            <a:r>
              <a:rPr sz="1200" dirty="0">
                <a:latin typeface="Times New Roman"/>
                <a:cs typeface="Times New Roman"/>
              </a:rPr>
              <a:t> produk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cepat, dan melemparkannya </a:t>
            </a:r>
            <a:r>
              <a:rPr sz="1200" dirty="0">
                <a:latin typeface="Times New Roman"/>
                <a:cs typeface="Times New Roman"/>
              </a:rPr>
              <a:t>ke </a:t>
            </a:r>
            <a:r>
              <a:rPr sz="1200" spc="-5" dirty="0">
                <a:latin typeface="Times New Roman"/>
                <a:cs typeface="Times New Roman"/>
              </a:rPr>
              <a:t>pasar. Pada saat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telah diperkenalkan </a:t>
            </a:r>
            <a:r>
              <a:rPr sz="1200" dirty="0">
                <a:latin typeface="Times New Roman"/>
                <a:cs typeface="Times New Roman"/>
              </a:rPr>
              <a:t>tiga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pengembangan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eksternal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sering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digunakan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besar.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Adapun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tiga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45"/>
              </a:spcBef>
            </a:pPr>
            <a:r>
              <a:rPr sz="1200" spc="-5" dirty="0">
                <a:latin typeface="Times New Roman"/>
                <a:cs typeface="Times New Roman"/>
              </a:rPr>
              <a:t>strategi tersebut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berikut</a:t>
            </a:r>
            <a:r>
              <a:rPr sz="1200" dirty="0">
                <a:latin typeface="Times New Roman"/>
                <a:cs typeface="Times New Roman"/>
              </a:rPr>
              <a:t> :</a:t>
            </a:r>
            <a:endParaRPr sz="1200">
              <a:latin typeface="Times New Roman"/>
              <a:cs typeface="Times New Roman"/>
            </a:endParaRPr>
          </a:p>
          <a:p>
            <a:pPr marL="54610" algn="just">
              <a:lnSpc>
                <a:spcPct val="100000"/>
              </a:lnSpc>
              <a:spcBef>
                <a:spcPts val="625"/>
              </a:spcBef>
            </a:pPr>
            <a:r>
              <a:rPr sz="1200" b="1" dirty="0">
                <a:latin typeface="Times New Roman"/>
                <a:cs typeface="Times New Roman"/>
              </a:rPr>
              <a:t>1.     </a:t>
            </a:r>
            <a:r>
              <a:rPr sz="1200" b="1" spc="4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Membeli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Teknologi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dengan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Cara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Mengakuisisi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Perusahaan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Microsoft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Cisco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Systems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contoh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berteknologi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canggih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sering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mempercepat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pengembangan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mereka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mengakuisisi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71272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080" algn="just">
              <a:lnSpc>
                <a:spcPct val="143900"/>
              </a:lnSpc>
              <a:spcBef>
                <a:spcPts val="114"/>
              </a:spcBef>
            </a:pPr>
            <a:r>
              <a:rPr sz="1200" spc="-5" dirty="0">
                <a:latin typeface="Times New Roman"/>
                <a:cs typeface="Times New Roman"/>
              </a:rPr>
              <a:t>perusahaan yang telah mengembangkan teknologi yang sesuai dengan </a:t>
            </a:r>
            <a:r>
              <a:rPr sz="1200" dirty="0">
                <a:latin typeface="Times New Roman"/>
                <a:cs typeface="Times New Roman"/>
              </a:rPr>
              <a:t>misi </a:t>
            </a:r>
            <a:r>
              <a:rPr sz="1200" spc="-5" dirty="0">
                <a:latin typeface="Times New Roman"/>
                <a:cs typeface="Times New Roman"/>
              </a:rPr>
              <a:t>mereka.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Permasalahan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muncul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kemudian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menyesuaikan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diakuisisi,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termasuk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teknologinya,</a:t>
            </a:r>
            <a:r>
              <a:rPr sz="1200" dirty="0">
                <a:latin typeface="Times New Roman"/>
                <a:cs typeface="Times New Roman"/>
              </a:rPr>
              <a:t> lini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produknya,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budayanya</a:t>
            </a:r>
            <a:r>
              <a:rPr sz="1200" dirty="0">
                <a:latin typeface="Times New Roman"/>
                <a:cs typeface="Times New Roman"/>
              </a:rPr>
              <a:t> ke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pengakuisisi,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alih-alih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permasalahan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pengembangan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produk.</a:t>
            </a:r>
            <a:endParaRPr sz="1200">
              <a:latin typeface="Times New Roman"/>
              <a:cs typeface="Times New Roman"/>
            </a:endParaRPr>
          </a:p>
          <a:p>
            <a:pPr marL="397510" indent="-342900" algn="just">
              <a:lnSpc>
                <a:spcPct val="100000"/>
              </a:lnSpc>
              <a:spcBef>
                <a:spcPts val="625"/>
              </a:spcBef>
              <a:buAutoNum type="arabicPeriod" startAt="2"/>
              <a:tabLst>
                <a:tab pos="397510" algn="l"/>
              </a:tabLst>
            </a:pPr>
            <a:r>
              <a:rPr sz="1200" b="1" dirty="0">
                <a:latin typeface="Times New Roman"/>
                <a:cs typeface="Times New Roman"/>
              </a:rPr>
              <a:t>Usaha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Patungan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membentuk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kepemilikan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bersama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menghadirkan 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-5" dirty="0">
                <a:latin typeface="Times New Roman"/>
                <a:cs typeface="Times New Roman"/>
              </a:rPr>
              <a:t> baru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menguasai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baru.</a:t>
            </a:r>
            <a:endParaRPr sz="1200">
              <a:latin typeface="Times New Roman"/>
              <a:cs typeface="Times New Roman"/>
            </a:endParaRPr>
          </a:p>
          <a:p>
            <a:pPr marL="397510" indent="-342900" algn="just">
              <a:lnSpc>
                <a:spcPct val="100000"/>
              </a:lnSpc>
              <a:spcBef>
                <a:spcPts val="620"/>
              </a:spcBef>
              <a:buAutoNum type="arabicPeriod" startAt="3"/>
              <a:tabLst>
                <a:tab pos="397510" algn="l"/>
              </a:tabLst>
            </a:pPr>
            <a:r>
              <a:rPr sz="1200" b="1" dirty="0">
                <a:latin typeface="Times New Roman"/>
                <a:cs typeface="Times New Roman"/>
              </a:rPr>
              <a:t>Aliansi</a:t>
            </a:r>
            <a:endParaRPr sz="1200">
              <a:latin typeface="Times New Roman"/>
              <a:cs typeface="Times New Roman"/>
            </a:endParaRPr>
          </a:p>
          <a:p>
            <a:pPr marL="12700" marR="5715" indent="457200" algn="just">
              <a:lnSpc>
                <a:spcPts val="2090"/>
              </a:lnSpc>
              <a:spcBef>
                <a:spcPts val="155"/>
              </a:spcBef>
            </a:pPr>
            <a:r>
              <a:rPr sz="1200" spc="-5" dirty="0">
                <a:latin typeface="Times New Roman"/>
                <a:cs typeface="Times New Roman"/>
              </a:rPr>
              <a:t>Perjanjian kerja sama yang menjadikan beberapa perusahaan tetap independen,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tetapi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mencapai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sesuai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misi </a:t>
            </a:r>
            <a:r>
              <a:rPr sz="1200" spc="-5" dirty="0">
                <a:latin typeface="Times New Roman"/>
                <a:cs typeface="Times New Roman"/>
              </a:rPr>
              <a:t>masing-masing.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010"/>
              </a:spcBef>
            </a:pPr>
            <a:r>
              <a:rPr sz="12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MENDEFINISIKAN</a:t>
            </a:r>
            <a:r>
              <a:rPr sz="1200" b="1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SUATU</a:t>
            </a:r>
            <a:r>
              <a:rPr sz="12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PRODUK</a:t>
            </a:r>
            <a:endParaRPr sz="1200">
              <a:latin typeface="Times New Roman"/>
              <a:cs typeface="Times New Roman"/>
            </a:endParaRPr>
          </a:p>
          <a:p>
            <a:pPr marL="12700" indent="472440" algn="just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Definisi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segi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fungsinya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apa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dilakukan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7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olehnya.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Kemudian,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dirancang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menentukan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bagaimana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fungsi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tercapai.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biasanya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mempunyai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beragam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pilihan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bagaimana sebuah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dapat mencapai mencapai tujuan fungsionalnya. Sebagai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contoh, saat jam alarm diproduksi,aspek desain seperti warna, ukuran, atau lokasi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tombol, dapat membuat perbedaan mendasar pada kemudahan </a:t>
            </a:r>
            <a:r>
              <a:rPr sz="1200" dirty="0">
                <a:latin typeface="Times New Roman"/>
                <a:cs typeface="Times New Roman"/>
              </a:rPr>
              <a:t>produksi, </a:t>
            </a:r>
            <a:r>
              <a:rPr sz="1200" spc="-5" dirty="0">
                <a:latin typeface="Times New Roman"/>
                <a:cs typeface="Times New Roman"/>
              </a:rPr>
              <a:t>kualitas, 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penerimaan pasar.</a:t>
            </a:r>
            <a:endParaRPr sz="1200">
              <a:latin typeface="Times New Roman"/>
              <a:cs typeface="Times New Roman"/>
            </a:endParaRPr>
          </a:p>
          <a:p>
            <a:pPr marL="12700" marR="5080" indent="492759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Spesifikasi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cermat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sebuah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memastikan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 </a:t>
            </a:r>
            <a:r>
              <a:rPr sz="1200" spc="-5" dirty="0">
                <a:latin typeface="Times New Roman"/>
                <a:cs typeface="Times New Roman"/>
              </a:rPr>
              <a:t>dapat berlangsung secara efisien. Peralatan, tata letak, dan manusia daya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manusia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ditentukan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hingga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telah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ditetapkan,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dirancang,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7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didokumentasikan.oleh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dirty="0">
                <a:latin typeface="Times New Roman"/>
                <a:cs typeface="Times New Roman"/>
              </a:rPr>
              <a:t> itu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semua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mendefinisikan</a:t>
            </a:r>
            <a:r>
              <a:rPr sz="1200" dirty="0">
                <a:latin typeface="Times New Roman"/>
                <a:cs typeface="Times New Roman"/>
              </a:rPr>
              <a:t> produknya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baik. Pada sebuah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yang lebih kompleks, sebuah daftar bahan baku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ditunjukkan </a:t>
            </a:r>
            <a:r>
              <a:rPr sz="1200" dirty="0">
                <a:latin typeface="Times New Roman"/>
                <a:cs typeface="Times New Roman"/>
              </a:rPr>
              <a:t>pada </a:t>
            </a:r>
            <a:r>
              <a:rPr sz="1200" spc="-5" dirty="0">
                <a:latin typeface="Times New Roman"/>
                <a:cs typeface="Times New Roman"/>
              </a:rPr>
              <a:t>daftar bahan baku lain yang merupakan induknya. Dalam hal ini,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i="1" spc="-5" dirty="0">
                <a:latin typeface="Times New Roman"/>
                <a:cs typeface="Times New Roman"/>
              </a:rPr>
              <a:t>subassembly </a:t>
            </a:r>
            <a:r>
              <a:rPr sz="1200" spc="-5" dirty="0">
                <a:latin typeface="Times New Roman"/>
                <a:cs typeface="Times New Roman"/>
              </a:rPr>
              <a:t>merupakan bagian dari unit selanjutnya yang lebih </a:t>
            </a:r>
            <a:r>
              <a:rPr sz="1200" dirty="0">
                <a:latin typeface="Times New Roman"/>
                <a:cs typeface="Times New Roman"/>
              </a:rPr>
              <a:t>tinggi </a:t>
            </a:r>
            <a:r>
              <a:rPr sz="1200" spc="-5" dirty="0">
                <a:latin typeface="Times New Roman"/>
                <a:cs typeface="Times New Roman"/>
              </a:rPr>
              <a:t>(daftar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baku</a:t>
            </a:r>
            <a:r>
              <a:rPr sz="1200" dirty="0">
                <a:latin typeface="Times New Roman"/>
                <a:cs typeface="Times New Roman"/>
              </a:rPr>
              <a:t> induk)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 akhirnya 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pembuatan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jadi.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64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9390" cy="712724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200" b="1" spc="-5" dirty="0">
                <a:latin typeface="Times New Roman"/>
                <a:cs typeface="Times New Roman"/>
              </a:rPr>
              <a:t>KEPUTUSAN MEMBUAT</a:t>
            </a:r>
            <a:r>
              <a:rPr sz="1200" b="1" dirty="0">
                <a:latin typeface="Times New Roman"/>
                <a:cs typeface="Times New Roman"/>
              </a:rPr>
              <a:t> ATAU</a:t>
            </a:r>
            <a:r>
              <a:rPr sz="1200" b="1" spc="-5" dirty="0">
                <a:latin typeface="Times New Roman"/>
                <a:cs typeface="Times New Roman"/>
              </a:rPr>
              <a:t> MEMBELI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6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Perusahaan dapat memilih untuk memproduksi komponen mereka sendiri atau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membeli perusahaan lainnya.pemilhan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dikenal sebagai keputusan membuat atau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membeli (make </a:t>
            </a:r>
            <a:r>
              <a:rPr sz="1200" dirty="0">
                <a:latin typeface="Times New Roman"/>
                <a:cs typeface="Times New Roman"/>
              </a:rPr>
              <a:t>or buy) </a:t>
            </a:r>
            <a:r>
              <a:rPr sz="1200" spc="-5" dirty="0">
                <a:latin typeface="Times New Roman"/>
                <a:cs typeface="Times New Roman"/>
              </a:rPr>
              <a:t>keputusan membuat atau membeli (make </a:t>
            </a:r>
            <a:r>
              <a:rPr sz="1200" dirty="0">
                <a:latin typeface="Times New Roman"/>
                <a:cs typeface="Times New Roman"/>
              </a:rPr>
              <a:t>or buy </a:t>
            </a:r>
            <a:r>
              <a:rPr sz="1200" spc="-5" dirty="0">
                <a:latin typeface="Times New Roman"/>
                <a:cs typeface="Times New Roman"/>
              </a:rPr>
              <a:t>decision)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membedakan antara apa yang perusahaan inginkan untuk diproduksi dan apa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dibeli.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variasi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kualitas,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harga,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jadwal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pengantaran,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membuat atau membeli sangat penting bagi pendefisian </a:t>
            </a:r>
            <a:r>
              <a:rPr sz="1200" dirty="0">
                <a:latin typeface="Times New Roman"/>
                <a:cs typeface="Times New Roman"/>
              </a:rPr>
              <a:t>produk. </a:t>
            </a:r>
            <a:r>
              <a:rPr sz="1200" spc="-5" dirty="0">
                <a:latin typeface="Times New Roman"/>
                <a:cs typeface="Times New Roman"/>
              </a:rPr>
              <a:t>Banyak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dapat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dibeli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sebuah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“produk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standar” 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diproduksi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pihak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lain.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TEKNOLOGI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KELOMPOK</a:t>
            </a:r>
            <a:endParaRPr sz="1200">
              <a:latin typeface="Times New Roman"/>
              <a:cs typeface="Times New Roman"/>
            </a:endParaRPr>
          </a:p>
          <a:p>
            <a:pPr marL="12700" marR="5080" indent="485775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Teknologi kelompok adalah sistem pemberian </a:t>
            </a:r>
            <a:r>
              <a:rPr sz="1200" dirty="0">
                <a:latin typeface="Times New Roman"/>
                <a:cs typeface="Times New Roman"/>
              </a:rPr>
              <a:t>kode </a:t>
            </a:r>
            <a:r>
              <a:rPr sz="1200" spc="-5" dirty="0">
                <a:latin typeface="Times New Roman"/>
                <a:cs typeface="Times New Roman"/>
              </a:rPr>
              <a:t>pada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atauyang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menyatakan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jenis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parameter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prosesnya.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Sistem</a:t>
            </a:r>
            <a:r>
              <a:rPr sz="1200" dirty="0">
                <a:latin typeface="Times New Roman"/>
                <a:cs typeface="Times New Roman"/>
              </a:rPr>
              <a:t> ini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memungkinkan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pengelompokkan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produk-produk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serupa.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Teknologi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kelompok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memberikan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cara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yang sistematis dalam mengkaji suatu kelompok komponen untuk selanjutnya melihat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apakah komponen yang ada telah memadai. Penerapan teknologi kelompok secara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sukses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menghasilkan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keuntungan.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DOKUMEN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UNTUK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PRODUKSI</a:t>
            </a:r>
            <a:endParaRPr sz="1200">
              <a:latin typeface="Times New Roman"/>
              <a:cs typeface="Times New Roman"/>
            </a:endParaRPr>
          </a:p>
          <a:p>
            <a:pPr marL="12700" marR="5080" indent="517525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Gambar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perakitan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gambar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terdiri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komponen-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komponennya biasanya merupakan gambar </a:t>
            </a:r>
            <a:r>
              <a:rPr sz="1200" dirty="0">
                <a:latin typeface="Times New Roman"/>
                <a:cs typeface="Times New Roman"/>
              </a:rPr>
              <a:t>tiga </a:t>
            </a:r>
            <a:r>
              <a:rPr sz="1200" spc="-5" dirty="0">
                <a:latin typeface="Times New Roman"/>
                <a:cs typeface="Times New Roman"/>
              </a:rPr>
              <a:t>dimensi yang </a:t>
            </a:r>
            <a:r>
              <a:rPr sz="1200" dirty="0">
                <a:latin typeface="Times New Roman"/>
                <a:cs typeface="Times New Roman"/>
              </a:rPr>
              <a:t>juga </a:t>
            </a:r>
            <a:r>
              <a:rPr sz="1200" spc="-5" dirty="0">
                <a:latin typeface="Times New Roman"/>
                <a:cs typeface="Times New Roman"/>
              </a:rPr>
              <a:t>gambar isometris.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gambar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perakitan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diagram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perakitan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dimaksud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diagaram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perakitan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grafik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menentukan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bagaimana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komponen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mengalir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berbagai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7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subassembly dan akhirnya menjadi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jadi. Lembar rute mendaftarkan semua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dibutuhkan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memproduksi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komponen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terperinci.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disitu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perintah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perintah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intruksi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membuat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sejumlah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tertentu,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biasanya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jadwal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tertentu.</a:t>
            </a:r>
            <a:r>
              <a:rPr sz="1200" b="1" i="1" spc="-5" dirty="0">
                <a:latin typeface="Times New Roman"/>
                <a:cs typeface="Times New Roman"/>
              </a:rPr>
              <a:t>Engineering</a:t>
            </a:r>
            <a:r>
              <a:rPr sz="1200" b="1" i="1" spc="290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change </a:t>
            </a:r>
            <a:r>
              <a:rPr sz="1200" b="1" i="1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notices</a:t>
            </a:r>
            <a:r>
              <a:rPr sz="1200" b="1" i="1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berfungsi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mengubah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beberapa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aspek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definisi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dokumentasi.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65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607568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DESAIN</a:t>
            </a:r>
            <a:r>
              <a:rPr sz="1200" b="1" u="heavy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JASA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8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Merancang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tantangan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umumnya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mempunyai karakteristik yang unik. Satu alasan peningkatan produktifitas dalam jasa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begitu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rendah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baik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maupun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pengantaran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menyertakan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adanya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interaksi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pelanggan.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Walaupun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demikian,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seperti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halnya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sebagian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 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kualitas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sebuah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 didefinisikan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 tahap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desain.</a:t>
            </a:r>
            <a:endParaRPr sz="1200">
              <a:latin typeface="Times New Roman"/>
              <a:cs typeface="Times New Roman"/>
            </a:endParaRPr>
          </a:p>
          <a:p>
            <a:pPr marL="12700" marR="5080" indent="49657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Pendekatan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kedua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memodulerkan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sehingga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kustomisasinya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dilaksanakan pada perubahan modul. Strategi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menjadikan </a:t>
            </a:r>
            <a:r>
              <a:rPr sz="1200" dirty="0">
                <a:latin typeface="Times New Roman"/>
                <a:cs typeface="Times New Roman"/>
              </a:rPr>
              <a:t>modul </a:t>
            </a:r>
            <a:r>
              <a:rPr sz="1200" spc="-5" dirty="0">
                <a:latin typeface="Times New Roman"/>
                <a:cs typeface="Times New Roman"/>
              </a:rPr>
              <a:t>dirancang sebagai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kesatuan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standar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tetap.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Pendekatan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ketiga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membagi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menjadi bagian-bagian kecil. Dan mengidentifikasi bagian-bagian yang menyebabkan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otomatisasi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pengurangan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interaksi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pelanggan.</a:t>
            </a:r>
            <a:endParaRPr sz="1200">
              <a:latin typeface="Times New Roman"/>
              <a:cs typeface="Times New Roman"/>
            </a:endParaRPr>
          </a:p>
          <a:p>
            <a:pPr marL="12700" marR="5080" indent="498475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Teknik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keempat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memfokuskan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apa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disebut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moment</a:t>
            </a:r>
            <a:r>
              <a:rPr sz="1200" i="1" spc="7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of</a:t>
            </a:r>
            <a:r>
              <a:rPr sz="1200" i="1" spc="7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truth</a:t>
            </a:r>
            <a:r>
              <a:rPr sz="1200" spc="-5" dirty="0">
                <a:latin typeface="Times New Roman"/>
                <a:cs typeface="Times New Roman"/>
              </a:rPr>
              <a:t>.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Dimana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hubungan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antara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penyedia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pelanggan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45"/>
              </a:spcBef>
            </a:pP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sesuatu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sangat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penting.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DOKUMEN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UNTUK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JASA.</a:t>
            </a:r>
            <a:endParaRPr sz="1200">
              <a:latin typeface="Times New Roman"/>
              <a:cs typeface="Times New Roman"/>
            </a:endParaRPr>
          </a:p>
          <a:p>
            <a:pPr marL="12700" marR="5080" indent="480059" algn="just">
              <a:lnSpc>
                <a:spcPts val="2090"/>
              </a:lnSpc>
              <a:spcBef>
                <a:spcPts val="150"/>
              </a:spcBef>
            </a:pPr>
            <a:r>
              <a:rPr sz="1200" spc="-5" dirty="0">
                <a:latin typeface="Times New Roman"/>
                <a:cs typeface="Times New Roman"/>
              </a:rPr>
              <a:t>Dokumentasi pada jasa sering berbentuk perintah kerja yang eksplisit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memerinci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apa 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terjadi pada moment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truth.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1200" b="1" dirty="0">
                <a:latin typeface="Times New Roman"/>
                <a:cs typeface="Times New Roman"/>
              </a:rPr>
              <a:t>PENERAPAN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POHON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KEPUTUSAN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PADA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DESAIN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PRRODUK.</a:t>
            </a:r>
            <a:endParaRPr sz="1200">
              <a:latin typeface="Times New Roman"/>
              <a:cs typeface="Times New Roman"/>
            </a:endParaRPr>
          </a:p>
          <a:p>
            <a:pPr marL="12700" marR="5080" indent="527685" algn="just">
              <a:lnSpc>
                <a:spcPct val="143300"/>
              </a:lnSpc>
            </a:pPr>
            <a:r>
              <a:rPr sz="1200" dirty="0">
                <a:latin typeface="Times New Roman"/>
                <a:cs typeface="Times New Roman"/>
              </a:rPr>
              <a:t>Pohon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sangat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bermanfaat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terutama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serentetan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 dan beragam hasil yang mengakibatkan keputusan selanjutnya yang diikuti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hasil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lain.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membentuk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sebuah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pohon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digunakan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prosedur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50"/>
              </a:spcBef>
            </a:pP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berikut.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66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31933" y="7110356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1.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89133" y="7031108"/>
            <a:ext cx="4821555" cy="1339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33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Pastkan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semua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alternative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mungkin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keadan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sudah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dimasukkan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pohon, </a:t>
            </a:r>
            <a:r>
              <a:rPr sz="1200" spc="-5" dirty="0">
                <a:latin typeface="Times New Roman"/>
                <a:cs typeface="Times New Roman"/>
              </a:rPr>
              <a:t>termasuk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alternative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“tidak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melakukan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apa-apa”.</a:t>
            </a:r>
            <a:endParaRPr sz="1200">
              <a:latin typeface="Times New Roman"/>
              <a:cs typeface="Times New Roman"/>
            </a:endParaRPr>
          </a:p>
          <a:p>
            <a:pPr marL="12700" marR="5080" indent="38100">
              <a:lnSpc>
                <a:spcPts val="2090"/>
              </a:lnSpc>
              <a:spcBef>
                <a:spcPts val="150"/>
              </a:spcBef>
            </a:pPr>
            <a:r>
              <a:rPr sz="1200" spc="-5" dirty="0">
                <a:latin typeface="Times New Roman"/>
                <a:cs typeface="Times New Roman"/>
              </a:rPr>
              <a:t>Pengembalian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hasil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(payoff)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dimasukkan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akhir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setiap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cabang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bersesuain.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1200" spc="-5" dirty="0">
                <a:latin typeface="Times New Roman"/>
                <a:cs typeface="Times New Roman"/>
              </a:rPr>
              <a:t>Tujuannya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menetapkan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nilai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ekspektasi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setiap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tindakan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1933" y="7634613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2.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1933" y="8161916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3.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26344" y="8458080"/>
            <a:ext cx="5291455" cy="527685"/>
          </a:xfrm>
          <a:prstGeom prst="rect">
            <a:avLst/>
          </a:prstGeom>
          <a:solidFill>
            <a:srgbClr val="FCFCFC"/>
          </a:solidFill>
        </p:spPr>
        <p:txBody>
          <a:bodyPr vert="horz" wrap="square" lIns="0" tIns="0" rIns="0" bIns="0" rtlCol="0">
            <a:spAutoFit/>
          </a:bodyPr>
          <a:lstStyle/>
          <a:p>
            <a:pPr marL="474980">
              <a:lnSpc>
                <a:spcPts val="1370"/>
              </a:lnSpc>
            </a:pPr>
            <a:r>
              <a:rPr sz="1200" spc="-5" dirty="0">
                <a:latin typeface="Times New Roman"/>
                <a:cs typeface="Times New Roman"/>
              </a:rPr>
              <a:t>Secara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garis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besarnya,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beberapa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hal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perlu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perhatian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endParaRPr sz="1200">
              <a:latin typeface="Times New Roman"/>
              <a:cs typeface="Times New Roman"/>
            </a:endParaRPr>
          </a:p>
          <a:p>
            <a:pPr marL="17780">
              <a:lnSpc>
                <a:spcPct val="100000"/>
              </a:lnSpc>
              <a:spcBef>
                <a:spcPts val="645"/>
              </a:spcBef>
            </a:pPr>
            <a:r>
              <a:rPr sz="1200" spc="-5" dirty="0">
                <a:latin typeface="Times New Roman"/>
                <a:cs typeface="Times New Roman"/>
              </a:rPr>
              <a:t>pengembangan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5" dirty="0">
                <a:latin typeface="Times New Roman"/>
                <a:cs typeface="Times New Roman"/>
              </a:rPr>
              <a:t> baru, yaitu.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26337" y="1084973"/>
            <a:ext cx="5291455" cy="7888605"/>
          </a:xfrm>
          <a:custGeom>
            <a:avLst/>
            <a:gdLst/>
            <a:ahLst/>
            <a:cxnLst/>
            <a:rect l="l" t="t" r="r" b="b"/>
            <a:pathLst>
              <a:path w="5291455" h="7888605">
                <a:moveTo>
                  <a:pt x="5291328" y="0"/>
                </a:moveTo>
                <a:lnTo>
                  <a:pt x="0" y="0"/>
                </a:lnTo>
                <a:lnTo>
                  <a:pt x="0" y="265176"/>
                </a:lnTo>
                <a:lnTo>
                  <a:pt x="0" y="527304"/>
                </a:lnTo>
                <a:lnTo>
                  <a:pt x="0" y="7888224"/>
                </a:lnTo>
                <a:lnTo>
                  <a:pt x="5291328" y="7888224"/>
                </a:lnTo>
                <a:lnTo>
                  <a:pt x="5291328" y="265176"/>
                </a:lnTo>
                <a:lnTo>
                  <a:pt x="5291328" y="0"/>
                </a:lnTo>
                <a:close/>
              </a:path>
            </a:pathLst>
          </a:custGeom>
          <a:solidFill>
            <a:srgbClr val="FCFC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431933" y="980828"/>
            <a:ext cx="5278755" cy="791400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65100" indent="-152400" algn="just">
              <a:lnSpc>
                <a:spcPct val="100000"/>
              </a:lnSpc>
              <a:spcBef>
                <a:spcPts val="745"/>
              </a:spcBef>
              <a:buAutoNum type="arabicPeriod"/>
              <a:tabLst>
                <a:tab pos="165100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Memahami</a:t>
            </a:r>
            <a:r>
              <a:rPr sz="1200" i="1" spc="-1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Pelanggan.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Hal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adalah permasalahan utama dalam pengembangan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baru. Biasanya pada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produk-produk </a:t>
            </a:r>
            <a:r>
              <a:rPr sz="1200" spc="-5" dirty="0">
                <a:latin typeface="Times New Roman"/>
                <a:cs typeface="Times New Roman"/>
              </a:rPr>
              <a:t>penting, dominan dibentuk berdasarkan pada penggunanya bukan oleh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produsen.</a:t>
            </a:r>
            <a:endParaRPr sz="1200">
              <a:latin typeface="Times New Roman"/>
              <a:cs typeface="Times New Roman"/>
            </a:endParaRPr>
          </a:p>
          <a:p>
            <a:pPr marL="165100" indent="-152400" algn="just">
              <a:lnSpc>
                <a:spcPct val="100000"/>
              </a:lnSpc>
              <a:spcBef>
                <a:spcPts val="625"/>
              </a:spcBef>
              <a:buAutoNum type="arabicPeriod" startAt="2"/>
              <a:tabLst>
                <a:tab pos="165100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Perubahan</a:t>
            </a:r>
            <a:r>
              <a:rPr sz="1200" i="1" spc="-1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Ekonomis.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Umumnya tingkat kemakmuran terjadi pada jangka panjang, namun siklus ekonomis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harga berubah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 jangka pendek.</a:t>
            </a:r>
            <a:endParaRPr sz="1200">
              <a:latin typeface="Times New Roman"/>
              <a:cs typeface="Times New Roman"/>
            </a:endParaRPr>
          </a:p>
          <a:p>
            <a:pPr marL="165100" indent="-152400" algn="just">
              <a:lnSpc>
                <a:spcPct val="100000"/>
              </a:lnSpc>
              <a:spcBef>
                <a:spcPts val="625"/>
              </a:spcBef>
              <a:buAutoNum type="arabicPeriod" startAt="3"/>
              <a:tabLst>
                <a:tab pos="165100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Sosiologis </a:t>
            </a:r>
            <a:r>
              <a:rPr sz="1200" i="1" dirty="0">
                <a:latin typeface="Times New Roman"/>
                <a:cs typeface="Times New Roman"/>
              </a:rPr>
              <a:t>Dan</a:t>
            </a:r>
            <a:r>
              <a:rPr sz="1200" i="1" spc="-5" dirty="0">
                <a:latin typeface="Times New Roman"/>
                <a:cs typeface="Times New Roman"/>
              </a:rPr>
              <a:t> Demografis.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ts val="2090"/>
              </a:lnSpc>
              <a:spcBef>
                <a:spcPts val="150"/>
              </a:spcBef>
            </a:pPr>
            <a:r>
              <a:rPr sz="1200" spc="-5" dirty="0">
                <a:latin typeface="Times New Roman"/>
                <a:cs typeface="Times New Roman"/>
              </a:rPr>
              <a:t>Misalnya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berkurangnya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ukuran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harga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menyebabkan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berkurangnya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ukuran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seperti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rumah,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apartemen,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mobil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sebagainya.</a:t>
            </a:r>
            <a:endParaRPr sz="1200">
              <a:latin typeface="Times New Roman"/>
              <a:cs typeface="Times New Roman"/>
            </a:endParaRPr>
          </a:p>
          <a:p>
            <a:pPr marL="165100" indent="-152400" algn="just">
              <a:lnSpc>
                <a:spcPct val="100000"/>
              </a:lnSpc>
              <a:spcBef>
                <a:spcPts val="445"/>
              </a:spcBef>
              <a:buAutoNum type="arabicPeriod" startAt="4"/>
              <a:tabLst>
                <a:tab pos="165100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Teknologi.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Perkembangan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teknologi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bisa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dihentikan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membuat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menyesuaikan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diri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agar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ketinggalan.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Teknologi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membuat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semua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hal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mungkin. Misalnya smartphone yang sudah sama seperti komputer, atau organ </a:t>
            </a:r>
            <a:r>
              <a:rPr sz="1200" dirty="0">
                <a:latin typeface="Times New Roman"/>
                <a:cs typeface="Times New Roman"/>
              </a:rPr>
              <a:t>tubuh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manusia seperti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jantung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buatan.</a:t>
            </a:r>
            <a:endParaRPr sz="1200">
              <a:latin typeface="Times New Roman"/>
              <a:cs typeface="Times New Roman"/>
            </a:endParaRPr>
          </a:p>
          <a:p>
            <a:pPr marL="165100" indent="-152400" algn="just">
              <a:lnSpc>
                <a:spcPct val="100000"/>
              </a:lnSpc>
              <a:spcBef>
                <a:spcPts val="625"/>
              </a:spcBef>
              <a:buAutoNum type="arabicPeriod" startAt="5"/>
              <a:tabLst>
                <a:tab pos="165100" algn="l"/>
              </a:tabLst>
            </a:pPr>
            <a:r>
              <a:rPr sz="1200" i="1" dirty="0">
                <a:latin typeface="Times New Roman"/>
                <a:cs typeface="Times New Roman"/>
              </a:rPr>
              <a:t>Politik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Dan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Peraturan.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20"/>
              </a:spcBef>
            </a:pPr>
            <a:r>
              <a:rPr sz="1200" spc="-5" dirty="0">
                <a:latin typeface="Times New Roman"/>
                <a:cs typeface="Times New Roman"/>
              </a:rPr>
              <a:t>Berhubungan</a:t>
            </a:r>
            <a:r>
              <a:rPr sz="1200" spc="6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6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pemerintah</a:t>
            </a:r>
            <a:r>
              <a:rPr sz="1200" spc="6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6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kebijakan.</a:t>
            </a:r>
            <a:r>
              <a:rPr sz="1200" spc="6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Terkadang</a:t>
            </a:r>
            <a:r>
              <a:rPr sz="1200" spc="6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6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menyesuaikan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pemerintah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kebijakannya.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Hubungan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pemerintah akan melahirkan perjanjian perdagangan, tarif, pajak, persyaratan kontrak,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masih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banyak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lagi.</a:t>
            </a:r>
            <a:endParaRPr sz="1200">
              <a:latin typeface="Times New Roman"/>
              <a:cs typeface="Times New Roman"/>
            </a:endParaRPr>
          </a:p>
          <a:p>
            <a:pPr marL="165100" indent="-152400" algn="just">
              <a:lnSpc>
                <a:spcPct val="100000"/>
              </a:lnSpc>
              <a:spcBef>
                <a:spcPts val="625"/>
              </a:spcBef>
              <a:buAutoNum type="arabicPeriod" startAt="6"/>
              <a:tabLst>
                <a:tab pos="165100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Perubahan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Lain.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ts val="2090"/>
              </a:lnSpc>
              <a:spcBef>
                <a:spcPts val="155"/>
              </a:spcBef>
            </a:pPr>
            <a:r>
              <a:rPr sz="1200" spc="-5" dirty="0">
                <a:latin typeface="Times New Roman"/>
                <a:cs typeface="Times New Roman"/>
              </a:rPr>
              <a:t>Seperti perubahan pada kebiasaan pasar, standar profesional, pemasok, distributor 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sejenisnya.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700"/>
              </a:lnSpc>
            </a:pPr>
            <a:r>
              <a:rPr sz="1200" spc="-5" dirty="0">
                <a:latin typeface="Times New Roman"/>
                <a:cs typeface="Times New Roman"/>
              </a:rPr>
              <a:t>Selain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hal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atas,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mengembangkan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perlu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adanya  pengembangan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 sitem dan struktur organisasi. Pengembangan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dapat menggunakan teknik-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teknik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tertentu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merancang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baru.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beberapa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bisa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digunakan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 diantaranya </a:t>
            </a:r>
            <a:r>
              <a:rPr sz="1200" dirty="0">
                <a:latin typeface="Times New Roman"/>
                <a:cs typeface="Times New Roman"/>
              </a:rPr>
              <a:t>; </a:t>
            </a:r>
            <a:r>
              <a:rPr sz="1200" spc="-5" dirty="0">
                <a:latin typeface="Times New Roman"/>
                <a:cs typeface="Times New Roman"/>
              </a:rPr>
              <a:t>desain tangguh, desain moduler, </a:t>
            </a:r>
            <a:r>
              <a:rPr sz="1200" dirty="0">
                <a:latin typeface="Times New Roman"/>
                <a:cs typeface="Times New Roman"/>
              </a:rPr>
              <a:t>CAD </a:t>
            </a:r>
            <a:r>
              <a:rPr sz="1200" spc="-5" dirty="0">
                <a:latin typeface="Times New Roman"/>
                <a:cs typeface="Times New Roman"/>
              </a:rPr>
              <a:t>(computer-aided design), </a:t>
            </a:r>
            <a:r>
              <a:rPr sz="1200" dirty="0">
                <a:latin typeface="Times New Roman"/>
                <a:cs typeface="Times New Roman"/>
              </a:rPr>
              <a:t> CAM </a:t>
            </a:r>
            <a:r>
              <a:rPr sz="1200" spc="-5" dirty="0">
                <a:latin typeface="Times New Roman"/>
                <a:cs typeface="Times New Roman"/>
              </a:rPr>
              <a:t>(computer-aided manufacturing), teknologi virtual reality, analisis nilai, 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 ramah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lingkungan.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67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26337" y="1084973"/>
            <a:ext cx="5291455" cy="7099300"/>
          </a:xfrm>
          <a:custGeom>
            <a:avLst/>
            <a:gdLst/>
            <a:ahLst/>
            <a:cxnLst/>
            <a:rect l="l" t="t" r="r" b="b"/>
            <a:pathLst>
              <a:path w="5291455" h="7099300">
                <a:moveTo>
                  <a:pt x="5291328" y="0"/>
                </a:moveTo>
                <a:lnTo>
                  <a:pt x="0" y="0"/>
                </a:lnTo>
                <a:lnTo>
                  <a:pt x="0" y="265176"/>
                </a:lnTo>
                <a:lnTo>
                  <a:pt x="0" y="527304"/>
                </a:lnTo>
                <a:lnTo>
                  <a:pt x="0" y="7098792"/>
                </a:lnTo>
                <a:lnTo>
                  <a:pt x="5291328" y="7098792"/>
                </a:lnTo>
                <a:lnTo>
                  <a:pt x="5291328" y="265176"/>
                </a:lnTo>
                <a:lnTo>
                  <a:pt x="5291328" y="0"/>
                </a:lnTo>
                <a:close/>
              </a:path>
            </a:pathLst>
          </a:custGeom>
          <a:solidFill>
            <a:srgbClr val="FCFC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431933" y="980828"/>
            <a:ext cx="5278755" cy="712724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44145" indent="-132080" algn="just">
              <a:lnSpc>
                <a:spcPct val="100000"/>
              </a:lnSpc>
              <a:spcBef>
                <a:spcPts val="745"/>
              </a:spcBef>
              <a:buSzPct val="91666"/>
              <a:buAutoNum type="alphaUcPeriod"/>
              <a:tabLst>
                <a:tab pos="144780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Desain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Yang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Tangguh.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Adalah merancang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sedemikian </a:t>
            </a:r>
            <a:r>
              <a:rPr sz="1200" dirty="0">
                <a:latin typeface="Times New Roman"/>
                <a:cs typeface="Times New Roman"/>
              </a:rPr>
              <a:t>rupa </a:t>
            </a:r>
            <a:r>
              <a:rPr sz="1200" spc="-5" dirty="0">
                <a:latin typeface="Times New Roman"/>
                <a:cs typeface="Times New Roman"/>
              </a:rPr>
              <a:t>sehingga ada sedikit variasi pada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perakitan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berdampak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banyak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akhir.</a:t>
            </a:r>
            <a:endParaRPr sz="1200">
              <a:latin typeface="Times New Roman"/>
              <a:cs typeface="Times New Roman"/>
            </a:endParaRPr>
          </a:p>
          <a:p>
            <a:pPr marL="144145" indent="-132080" algn="just">
              <a:lnSpc>
                <a:spcPct val="100000"/>
              </a:lnSpc>
              <a:spcBef>
                <a:spcPts val="625"/>
              </a:spcBef>
              <a:buSzPct val="91666"/>
              <a:buAutoNum type="alphaUcPeriod" startAt="2"/>
              <a:tabLst>
                <a:tab pos="144780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Desain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Moduler.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Bagian-bagian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komponen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dibagi-bagi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modul-modul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dapat dipertukarkan atau diganti-ganti dengan mudah. Teknik desain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lebih fleksibe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terhadap</a:t>
            </a:r>
            <a:r>
              <a:rPr sz="1200" dirty="0">
                <a:latin typeface="Times New Roman"/>
                <a:cs typeface="Times New Roman"/>
              </a:rPr>
              <a:t> produksi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pemasaran.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pengembangan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berikutnya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dilakukan 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mudah.</a:t>
            </a:r>
            <a:endParaRPr sz="1200">
              <a:latin typeface="Times New Roman"/>
              <a:cs typeface="Times New Roman"/>
            </a:endParaRPr>
          </a:p>
          <a:p>
            <a:pPr marL="190500" indent="-178435" algn="just">
              <a:lnSpc>
                <a:spcPct val="100000"/>
              </a:lnSpc>
              <a:spcBef>
                <a:spcPts val="620"/>
              </a:spcBef>
              <a:buSzPct val="91666"/>
              <a:buAutoNum type="alphaUcPeriod" startAt="3"/>
              <a:tabLst>
                <a:tab pos="191135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CAD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(Computer-Aided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Design).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Teknik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menggunakan komputer untuk merancang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secara interaktif 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mempersiapkan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dokumentasi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teknis.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Biasanya</a:t>
            </a:r>
            <a:r>
              <a:rPr sz="1200" dirty="0">
                <a:latin typeface="Times New Roman"/>
                <a:cs typeface="Times New Roman"/>
              </a:rPr>
              <a:t> CAD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digunakan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membuat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gambaran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kasar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tiga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dimensi.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Keunggulan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menghemat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merancang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serta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pengembangannya 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cepat.</a:t>
            </a:r>
            <a:endParaRPr sz="1200">
              <a:latin typeface="Times New Roman"/>
              <a:cs typeface="Times New Roman"/>
            </a:endParaRPr>
          </a:p>
          <a:p>
            <a:pPr marL="198755" indent="-186690" algn="just">
              <a:lnSpc>
                <a:spcPct val="100000"/>
              </a:lnSpc>
              <a:spcBef>
                <a:spcPts val="650"/>
              </a:spcBef>
              <a:buSzPct val="91666"/>
              <a:buAutoNum type="alphaUcPeriod" startAt="4"/>
              <a:tabLst>
                <a:tab pos="199390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CAM</a:t>
            </a:r>
            <a:r>
              <a:rPr sz="1200" i="1" spc="1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(Computer-Aided</a:t>
            </a:r>
            <a:r>
              <a:rPr sz="1200" i="1" spc="1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Manufacturing).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Berkaitan dengan penggunaan program komputer untuk memandu dan mengendalikan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peralatan </a:t>
            </a:r>
            <a:r>
              <a:rPr sz="1200" dirty="0">
                <a:latin typeface="Times New Roman"/>
                <a:cs typeface="Times New Roman"/>
              </a:rPr>
              <a:t>produksi. </a:t>
            </a:r>
            <a:r>
              <a:rPr sz="1200" spc="-5" dirty="0">
                <a:latin typeface="Times New Roman"/>
                <a:cs typeface="Times New Roman"/>
              </a:rPr>
              <a:t>teknik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biasanya dipergunakan secara bersamaan dengan </a:t>
            </a:r>
            <a:r>
              <a:rPr sz="1200" dirty="0">
                <a:latin typeface="Times New Roman"/>
                <a:cs typeface="Times New Roman"/>
              </a:rPr>
              <a:t>CAD.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Manfaat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penggunaan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teknik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meningkatkan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kualitas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mudah, waktu yang lebih singkat, biaya yang lebih murah, respon pasar yang lebih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cepat,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pengurangan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produksi,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ketersediaan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basis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data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melahirkan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kemampuan baru.</a:t>
            </a:r>
            <a:endParaRPr sz="1200">
              <a:latin typeface="Times New Roman"/>
              <a:cs typeface="Times New Roman"/>
            </a:endParaRPr>
          </a:p>
          <a:p>
            <a:pPr marL="181610" indent="-169545" algn="just">
              <a:lnSpc>
                <a:spcPct val="100000"/>
              </a:lnSpc>
              <a:spcBef>
                <a:spcPts val="625"/>
              </a:spcBef>
              <a:buSzPct val="91666"/>
              <a:buAutoNum type="alphaUcPeriod" startAt="5"/>
              <a:tabLst>
                <a:tab pos="182245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Teknologi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Virtual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Reality.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ts val="2090"/>
              </a:lnSpc>
              <a:spcBef>
                <a:spcPts val="150"/>
              </a:spcBef>
            </a:pP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komunikasi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visual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pengganti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benda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aslinya.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Dasar dari teknik</a:t>
            </a:r>
            <a:r>
              <a:rPr sz="1200" dirty="0">
                <a:latin typeface="Times New Roman"/>
                <a:cs typeface="Times New Roman"/>
              </a:rPr>
              <a:t> ini</a:t>
            </a:r>
            <a:r>
              <a:rPr sz="1200" spc="-5" dirty="0">
                <a:latin typeface="Times New Roman"/>
                <a:cs typeface="Times New Roman"/>
              </a:rPr>
              <a:t> adalah</a:t>
            </a:r>
            <a:r>
              <a:rPr sz="1200" dirty="0">
                <a:latin typeface="Times New Roman"/>
                <a:cs typeface="Times New Roman"/>
              </a:rPr>
              <a:t> CAD.</a:t>
            </a:r>
            <a:endParaRPr sz="1200">
              <a:latin typeface="Times New Roman"/>
              <a:cs typeface="Times New Roman"/>
            </a:endParaRPr>
          </a:p>
          <a:p>
            <a:pPr marL="181610" indent="-169545" algn="just">
              <a:lnSpc>
                <a:spcPct val="100000"/>
              </a:lnSpc>
              <a:spcBef>
                <a:spcPts val="445"/>
              </a:spcBef>
              <a:buSzPct val="91666"/>
              <a:buAutoNum type="alphaUcPeriod" startAt="6"/>
              <a:tabLst>
                <a:tab pos="182245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Analisis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Nilai.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Artinya memfokuskan pada perbaikan desain sebelum memproduksi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secara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massal.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Apabila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diproduksi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sudah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jelas,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barulah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teknik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bisa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50"/>
              </a:spcBef>
            </a:pPr>
            <a:r>
              <a:rPr sz="1200" spc="-5" dirty="0">
                <a:latin typeface="Times New Roman"/>
                <a:cs typeface="Times New Roman"/>
              </a:rPr>
              <a:t>diterapkan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analisis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nilai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berlangsung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sedang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diproduksi.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68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791400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45"/>
              </a:spcBef>
            </a:pP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BIDANG</a:t>
            </a:r>
            <a:r>
              <a:rPr sz="1200" b="1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KEAHLIAN</a:t>
            </a:r>
            <a:r>
              <a:rPr sz="1200" b="1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MANAJEMEN</a:t>
            </a:r>
            <a:r>
              <a:rPr sz="1200" b="1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OPERASIONAL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800"/>
              </a:lnSpc>
              <a:spcBef>
                <a:spcPts val="20"/>
              </a:spcBef>
              <a:buAutoNum type="arabicPeriod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Manajer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Pabrik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(Plant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Manager)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biasanya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berpengalaman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pabrik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termasuk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keahlian</a:t>
            </a:r>
            <a:r>
              <a:rPr sz="1200" dirty="0">
                <a:latin typeface="Times New Roman"/>
                <a:cs typeface="Times New Roman"/>
              </a:rPr>
              <a:t> di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bidang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perencanaan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produksi</a:t>
            </a:r>
            <a:r>
              <a:rPr sz="1200" spc="-5" dirty="0">
                <a:latin typeface="Times New Roman"/>
                <a:cs typeface="Times New Roman"/>
              </a:rPr>
              <a:t>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manajemen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pembelian,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manajemen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persediaan</a:t>
            </a:r>
            <a:r>
              <a:rPr sz="1200" spc="-5" dirty="0">
                <a:latin typeface="Times New Roman"/>
                <a:cs typeface="Times New Roman"/>
              </a:rPr>
              <a:t>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termasuk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pula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pengelolaan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karyawan</a:t>
            </a:r>
            <a:r>
              <a:rPr sz="1200" dirty="0">
                <a:latin typeface="Times New Roman"/>
                <a:cs typeface="Times New Roman"/>
              </a:rPr>
              <a:t> di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maupun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pengelolalaan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sumber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lainnya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dipergunakan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5" dirty="0">
                <a:latin typeface="Times New Roman"/>
                <a:cs typeface="Times New Roman"/>
              </a:rPr>
              <a:t> pabrik.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300"/>
              </a:lnSpc>
              <a:buAutoNum type="arabicPeriod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Direktur Pembelian (</a:t>
            </a:r>
            <a:r>
              <a:rPr sz="1200" i="1" spc="-5" dirty="0">
                <a:latin typeface="Times New Roman"/>
                <a:cs typeface="Times New Roman"/>
              </a:rPr>
              <a:t>Director </a:t>
            </a:r>
            <a:r>
              <a:rPr sz="1200" i="1" dirty="0">
                <a:latin typeface="Times New Roman"/>
                <a:cs typeface="Times New Roman"/>
              </a:rPr>
              <a:t>of </a:t>
            </a:r>
            <a:r>
              <a:rPr sz="1200" i="1" spc="-5" dirty="0">
                <a:latin typeface="Times New Roman"/>
                <a:cs typeface="Times New Roman"/>
              </a:rPr>
              <a:t>Purchashing) </a:t>
            </a:r>
            <a:r>
              <a:rPr sz="1200" spc="-5" dirty="0">
                <a:latin typeface="Times New Roman"/>
                <a:cs typeface="Times New Roman"/>
              </a:rPr>
              <a:t>harus memiliki pengetahuan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menyeluruh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mengenai</a:t>
            </a:r>
            <a:r>
              <a:rPr sz="1200" dirty="0">
                <a:latin typeface="Times New Roman"/>
                <a:cs typeface="Times New Roman"/>
              </a:rPr>
              <a:t> fungsi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pembelian,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kemmapuan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menelaah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program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penjualan,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mengintegrasikan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membuat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keterkaitan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supplier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sampai</a:t>
            </a:r>
            <a:endParaRPr sz="1200">
              <a:latin typeface="Times New Roman"/>
              <a:cs typeface="Times New Roman"/>
            </a:endParaRPr>
          </a:p>
          <a:p>
            <a:pPr marL="283210" algn="just">
              <a:lnSpc>
                <a:spcPct val="100000"/>
              </a:lnSpc>
              <a:spcBef>
                <a:spcPts val="645"/>
              </a:spcBef>
            </a:pPr>
            <a:r>
              <a:rPr sz="1200" spc="-5" dirty="0">
                <a:latin typeface="Times New Roman"/>
                <a:cs typeface="Times New Roman"/>
              </a:rPr>
              <a:t>distributor,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mengkoordinasi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aktifitas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300"/>
              </a:lnSpc>
              <a:spcBef>
                <a:spcPts val="5"/>
              </a:spcBef>
              <a:buAutoNum type="arabicPeriod" startAt="3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Manajer Mutu </a:t>
            </a:r>
            <a:r>
              <a:rPr sz="1200" i="1" spc="-5" dirty="0">
                <a:latin typeface="Times New Roman"/>
                <a:cs typeface="Times New Roman"/>
              </a:rPr>
              <a:t>(Quality Manager) </a:t>
            </a:r>
            <a:r>
              <a:rPr sz="1200" spc="-5" dirty="0">
                <a:latin typeface="Times New Roman"/>
                <a:cs typeface="Times New Roman"/>
              </a:rPr>
              <a:t>mempunyai pandangan yang luas mengenai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konsep statistic untuk dapat melakukan pengawasan semua aspek operasional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kualitas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tanggung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jawab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bersama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diantara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semua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pihak</a:t>
            </a:r>
            <a:endParaRPr sz="1200">
              <a:latin typeface="Times New Roman"/>
              <a:cs typeface="Times New Roman"/>
            </a:endParaRPr>
          </a:p>
          <a:p>
            <a:pPr marL="283210" algn="just">
              <a:lnSpc>
                <a:spcPct val="100000"/>
              </a:lnSpc>
              <a:spcBef>
                <a:spcPts val="645"/>
              </a:spcBef>
            </a:pP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terlibat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terutama</a:t>
            </a:r>
            <a:r>
              <a:rPr sz="1200" dirty="0">
                <a:latin typeface="Times New Roman"/>
                <a:cs typeface="Times New Roman"/>
              </a:rPr>
              <a:t> fungsi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300"/>
              </a:lnSpc>
              <a:buAutoNum type="arabicPeriod" startAt="4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Konsultan Perbaikan Proses (</a:t>
            </a:r>
            <a:r>
              <a:rPr sz="1200" i="1" spc="-5" dirty="0">
                <a:latin typeface="Times New Roman"/>
                <a:cs typeface="Times New Roman"/>
              </a:rPr>
              <a:t>Process Improvement Consultants) </a:t>
            </a:r>
            <a:r>
              <a:rPr sz="1200" spc="-5" dirty="0">
                <a:latin typeface="Times New Roman"/>
                <a:cs typeface="Times New Roman"/>
              </a:rPr>
              <a:t>harus memiliki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keahlian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berkaitan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sehingga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memberikan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berbagai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konsultasi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mengenai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perbaikan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600"/>
              </a:lnSpc>
              <a:spcBef>
                <a:spcPts val="20"/>
              </a:spcBef>
              <a:buAutoNum type="arabicPeriod" startAt="4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Manajer dan Perencana Rantai Pasokan (</a:t>
            </a:r>
            <a:r>
              <a:rPr sz="1200" i="1" spc="-5" dirty="0">
                <a:latin typeface="Times New Roman"/>
                <a:cs typeface="Times New Roman"/>
              </a:rPr>
              <a:t>Supply Chain Manajer </a:t>
            </a:r>
            <a:r>
              <a:rPr sz="1200" i="1" dirty="0">
                <a:latin typeface="Times New Roman"/>
                <a:cs typeface="Times New Roman"/>
              </a:rPr>
              <a:t>and </a:t>
            </a:r>
            <a:r>
              <a:rPr sz="1200" i="1" spc="-5" dirty="0">
                <a:latin typeface="Times New Roman"/>
                <a:cs typeface="Times New Roman"/>
              </a:rPr>
              <a:t>Planner) 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bertanggung jawab mengenai negosiasi kontrak jangka panjang antara perusahaan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supplier maupun distributor sehingga harus mempunyai keahlian tentang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Material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Requirement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Planning,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Supply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Chain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Management</a:t>
            </a:r>
            <a:r>
              <a:rPr sz="1200" spc="-5" dirty="0">
                <a:latin typeface="Times New Roman"/>
                <a:cs typeface="Times New Roman"/>
              </a:rPr>
              <a:t>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Teknologi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komunikasi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canggih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dunia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bisnis,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konsep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penjadwalan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persediaan.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Disamping </a:t>
            </a:r>
            <a:r>
              <a:rPr sz="1200" dirty="0">
                <a:latin typeface="Times New Roman"/>
                <a:cs typeface="Times New Roman"/>
              </a:rPr>
              <a:t>itu </a:t>
            </a:r>
            <a:r>
              <a:rPr sz="1200" spc="-5" dirty="0">
                <a:latin typeface="Times New Roman"/>
                <a:cs typeface="Times New Roman"/>
              </a:rPr>
              <a:t>selain konsep manajemen operasional, harus pula menguasai </a:t>
            </a:r>
            <a:r>
              <a:rPr sz="1200" dirty="0">
                <a:latin typeface="Times New Roman"/>
                <a:cs typeface="Times New Roman"/>
              </a:rPr>
              <a:t>ilmu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akuntansi,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statistik,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teknologi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informasi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matematika,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sehingga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semakin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banyak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pula kesempatan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 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tersedia.</a:t>
            </a:r>
            <a:endParaRPr sz="1200">
              <a:latin typeface="Times New Roman"/>
              <a:cs typeface="Times New Roman"/>
            </a:endParaRPr>
          </a:p>
          <a:p>
            <a:pPr marL="12700" indent="457200" algn="just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menutup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kemungkinan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bidang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bisnis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bergerak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sektor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jasa,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dirty="0">
                <a:latin typeface="Times New Roman"/>
                <a:cs typeface="Times New Roman"/>
              </a:rPr>
              <a:t>juga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membutuhkan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keahlian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misalnya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manajer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bank,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dirty="0">
                <a:latin typeface="Times New Roman"/>
                <a:cs typeface="Times New Roman"/>
              </a:rPr>
              <a:t> di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asuransi.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Begitu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pula</a:t>
            </a:r>
            <a:r>
              <a:rPr sz="1200" dirty="0">
                <a:latin typeface="Times New Roman"/>
                <a:cs typeface="Times New Roman"/>
              </a:rPr>
              <a:t> di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</a:t>
            </a:r>
            <a:r>
              <a:rPr sz="1200" dirty="0">
                <a:latin typeface="Times New Roman"/>
                <a:cs typeface="Times New Roman"/>
              </a:rPr>
              <a:t> non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bisnis</a:t>
            </a:r>
            <a:r>
              <a:rPr sz="1200" dirty="0">
                <a:latin typeface="Times New Roman"/>
                <a:cs typeface="Times New Roman"/>
              </a:rPr>
              <a:t> pun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juga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membutuhkan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keahlian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 </a:t>
            </a:r>
            <a:r>
              <a:rPr sz="1200" dirty="0">
                <a:latin typeface="Times New Roman"/>
                <a:cs typeface="Times New Roman"/>
              </a:rPr>
              <a:t> misalnya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pendidikan,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pelayanan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masyarakat,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advokasi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sebagainya.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26337" y="1084973"/>
            <a:ext cx="5291455" cy="4471670"/>
          </a:xfrm>
          <a:custGeom>
            <a:avLst/>
            <a:gdLst/>
            <a:ahLst/>
            <a:cxnLst/>
            <a:rect l="l" t="t" r="r" b="b"/>
            <a:pathLst>
              <a:path w="5291455" h="4471670">
                <a:moveTo>
                  <a:pt x="5291328" y="0"/>
                </a:moveTo>
                <a:lnTo>
                  <a:pt x="0" y="0"/>
                </a:lnTo>
                <a:lnTo>
                  <a:pt x="0" y="265176"/>
                </a:lnTo>
                <a:lnTo>
                  <a:pt x="0" y="527304"/>
                </a:lnTo>
                <a:lnTo>
                  <a:pt x="0" y="4471416"/>
                </a:lnTo>
                <a:lnTo>
                  <a:pt x="5291328" y="4471416"/>
                </a:lnTo>
                <a:lnTo>
                  <a:pt x="5291328" y="265176"/>
                </a:lnTo>
                <a:lnTo>
                  <a:pt x="5291328" y="0"/>
                </a:lnTo>
                <a:close/>
              </a:path>
            </a:pathLst>
          </a:custGeom>
          <a:solidFill>
            <a:srgbClr val="FCFC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431933" y="980828"/>
            <a:ext cx="5278755" cy="449707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45"/>
              </a:spcBef>
            </a:pPr>
            <a:r>
              <a:rPr sz="1200" i="1" dirty="0">
                <a:latin typeface="Times New Roman"/>
                <a:cs typeface="Times New Roman"/>
              </a:rPr>
              <a:t>G.</a:t>
            </a:r>
            <a:r>
              <a:rPr sz="1200" i="1" spc="-5" dirty="0">
                <a:latin typeface="Times New Roman"/>
                <a:cs typeface="Times New Roman"/>
              </a:rPr>
              <a:t> Etika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Desain </a:t>
            </a:r>
            <a:r>
              <a:rPr sz="1200" i="1" dirty="0">
                <a:latin typeface="Times New Roman"/>
                <a:cs typeface="Times New Roman"/>
              </a:rPr>
              <a:t>Ramah </a:t>
            </a:r>
            <a:r>
              <a:rPr sz="1200" i="1" spc="-5" dirty="0">
                <a:latin typeface="Times New Roman"/>
                <a:cs typeface="Times New Roman"/>
              </a:rPr>
              <a:t>Lingkungan.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paling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etis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peka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terhadap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lingkungan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meningkatkan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produktivitas ketika mengirimkan barang dan jasa yang diinginkan. Perusahaan dapat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menurunkan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sekaligus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membatasi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penggunaan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sumber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1186815" indent="457200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ramah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lingkungan,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beberapa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tujuan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yaitu: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1.mengembangkan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aman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ramah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lingkungan</a:t>
            </a:r>
            <a:endParaRPr sz="1200">
              <a:latin typeface="Times New Roman"/>
              <a:cs typeface="Times New Roman"/>
            </a:endParaRPr>
          </a:p>
          <a:p>
            <a:pPr marL="165100" indent="-152400">
              <a:lnSpc>
                <a:spcPct val="100000"/>
              </a:lnSpc>
              <a:spcBef>
                <a:spcPts val="625"/>
              </a:spcBef>
              <a:buAutoNum type="arabicPeriod" startAt="2"/>
              <a:tabLst>
                <a:tab pos="165100" algn="l"/>
              </a:tabLst>
            </a:pPr>
            <a:r>
              <a:rPr sz="1200" spc="-5" dirty="0">
                <a:latin typeface="Times New Roman"/>
                <a:cs typeface="Times New Roman"/>
              </a:rPr>
              <a:t>meminimalkan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limbah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baku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energi.</a:t>
            </a:r>
            <a:endParaRPr sz="1200">
              <a:latin typeface="Times New Roman"/>
              <a:cs typeface="Times New Roman"/>
            </a:endParaRPr>
          </a:p>
          <a:p>
            <a:pPr marL="165100" indent="-152400">
              <a:lnSpc>
                <a:spcPct val="100000"/>
              </a:lnSpc>
              <a:spcBef>
                <a:spcPts val="625"/>
              </a:spcBef>
              <a:buAutoNum type="arabicPeriod" startAt="2"/>
              <a:tabLst>
                <a:tab pos="16510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mengurangi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kewajiban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terhadap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persoalan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lingkungan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hidup</a:t>
            </a:r>
            <a:endParaRPr sz="1200">
              <a:latin typeface="Times New Roman"/>
              <a:cs typeface="Times New Roman"/>
            </a:endParaRPr>
          </a:p>
          <a:p>
            <a:pPr marL="165100" indent="-152400">
              <a:lnSpc>
                <a:spcPct val="100000"/>
              </a:lnSpc>
              <a:spcBef>
                <a:spcPts val="645"/>
              </a:spcBef>
              <a:buAutoNum type="arabicPeriod" startAt="2"/>
              <a:tabLst>
                <a:tab pos="16510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meningkatkan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efektivitas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mematuhi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aturan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berlaku</a:t>
            </a:r>
            <a:endParaRPr sz="1200">
              <a:latin typeface="Times New Roman"/>
              <a:cs typeface="Times New Roman"/>
            </a:endParaRPr>
          </a:p>
          <a:p>
            <a:pPr marL="165100" indent="-152400">
              <a:lnSpc>
                <a:spcPct val="100000"/>
              </a:lnSpc>
              <a:spcBef>
                <a:spcPts val="625"/>
              </a:spcBef>
              <a:buAutoNum type="arabicPeriod" startAt="2"/>
              <a:tabLst>
                <a:tab pos="165100" algn="l"/>
              </a:tabLst>
            </a:pPr>
            <a:r>
              <a:rPr sz="1200" spc="-5" dirty="0">
                <a:latin typeface="Times New Roman"/>
                <a:cs typeface="Times New Roman"/>
              </a:rPr>
              <a:t>agar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dikenal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baik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800"/>
              </a:lnSpc>
            </a:pPr>
            <a:r>
              <a:rPr sz="1200" spc="-5" dirty="0">
                <a:latin typeface="Times New Roman"/>
                <a:cs typeface="Times New Roman"/>
              </a:rPr>
              <a:t>Membuat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menerapkan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ramah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terhadap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lingkungan,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 melakukan dan mengikuti panduan berikut diantaranya, membuat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daur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ulang,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baku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daur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ulang,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komponen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berbahaya,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komponen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ringan,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energi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hemat,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baku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sedikit.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26337" y="5556389"/>
            <a:ext cx="5291455" cy="786765"/>
          </a:xfrm>
          <a:custGeom>
            <a:avLst/>
            <a:gdLst/>
            <a:ahLst/>
            <a:cxnLst/>
            <a:rect l="l" t="t" r="r" b="b"/>
            <a:pathLst>
              <a:path w="5291455" h="786764">
                <a:moveTo>
                  <a:pt x="5291328" y="0"/>
                </a:moveTo>
                <a:lnTo>
                  <a:pt x="0" y="0"/>
                </a:lnTo>
                <a:lnTo>
                  <a:pt x="0" y="262128"/>
                </a:lnTo>
                <a:lnTo>
                  <a:pt x="0" y="524256"/>
                </a:lnTo>
                <a:lnTo>
                  <a:pt x="0" y="786384"/>
                </a:lnTo>
                <a:lnTo>
                  <a:pt x="5291328" y="786384"/>
                </a:lnTo>
                <a:lnTo>
                  <a:pt x="5291328" y="524256"/>
                </a:lnTo>
                <a:lnTo>
                  <a:pt x="5291328" y="262128"/>
                </a:lnTo>
                <a:lnTo>
                  <a:pt x="5291328" y="0"/>
                </a:lnTo>
                <a:close/>
              </a:path>
            </a:pathLst>
          </a:custGeom>
          <a:solidFill>
            <a:srgbClr val="FCFC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431933" y="6890900"/>
            <a:ext cx="5141595" cy="20466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0375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BAB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VIII.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STRATEGI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PROSES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DAN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PERENCANAAN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KAPASITAS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TUJUAN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UMUM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Diharapkan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mahasiswa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mampu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memahami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menyusun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perencanaan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metode-metode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kuantitaif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b="1" dirty="0">
                <a:latin typeface="Times New Roman"/>
                <a:cs typeface="Times New Roman"/>
              </a:rPr>
              <a:t>TUJUAN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KHUSUS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AutoNum type="alphaLcParenR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Diharapkan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mampu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menjelaskan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perencanaan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AutoNum type="alphaLcParenR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Mejelaskan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tujuan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manfaat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69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26337" y="1889645"/>
            <a:ext cx="5291455" cy="27940"/>
          </a:xfrm>
          <a:custGeom>
            <a:avLst/>
            <a:gdLst/>
            <a:ahLst/>
            <a:cxnLst/>
            <a:rect l="l" t="t" r="r" b="b"/>
            <a:pathLst>
              <a:path w="5291455" h="27939">
                <a:moveTo>
                  <a:pt x="5291328" y="18288"/>
                </a:moveTo>
                <a:lnTo>
                  <a:pt x="0" y="18288"/>
                </a:lnTo>
                <a:lnTo>
                  <a:pt x="0" y="27432"/>
                </a:lnTo>
                <a:lnTo>
                  <a:pt x="5291328" y="27432"/>
                </a:lnTo>
                <a:lnTo>
                  <a:pt x="5291328" y="18288"/>
                </a:lnTo>
                <a:close/>
              </a:path>
              <a:path w="5291455" h="27939">
                <a:moveTo>
                  <a:pt x="5291328" y="0"/>
                </a:moveTo>
                <a:lnTo>
                  <a:pt x="0" y="0"/>
                </a:lnTo>
                <a:lnTo>
                  <a:pt x="0" y="9144"/>
                </a:lnTo>
                <a:lnTo>
                  <a:pt x="5291328" y="9144"/>
                </a:lnTo>
                <a:lnTo>
                  <a:pt x="529132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431932" y="980828"/>
            <a:ext cx="5278755" cy="79565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283210" indent="-270510">
              <a:lnSpc>
                <a:spcPct val="100000"/>
              </a:lnSpc>
              <a:spcBef>
                <a:spcPts val="745"/>
              </a:spcBef>
              <a:buAutoNum type="alphaLcParenR" startAt="3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Meyusun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merancang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50"/>
              </a:spcBef>
              <a:buAutoNum type="alphaLcParenR" startAt="3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Menghitung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menganalisis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perencanaan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setiap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peusahaan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AutoNum type="alphaLcParenR" startAt="3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Menerapkan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pendekatan-pendekatan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perencanaan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200" b="1" spc="-5" dirty="0">
                <a:latin typeface="Times New Roman"/>
                <a:cs typeface="Times New Roman"/>
              </a:rPr>
              <a:t>EMPAT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PROSES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STRATEGI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Secara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langsung,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setiap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dibuat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 salah satu dari keempat strategi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tersebut. </a:t>
            </a:r>
            <a:r>
              <a:rPr sz="1200" dirty="0">
                <a:latin typeface="Times New Roman"/>
                <a:cs typeface="Times New Roman"/>
              </a:rPr>
              <a:t>Fokus</a:t>
            </a:r>
            <a:r>
              <a:rPr sz="1200" spc="-5" dirty="0">
                <a:latin typeface="Times New Roman"/>
                <a:cs typeface="Times New Roman"/>
              </a:rPr>
              <a:t> pada proses, </a:t>
            </a:r>
            <a:r>
              <a:rPr sz="1200" dirty="0">
                <a:latin typeface="Times New Roman"/>
                <a:cs typeface="Times New Roman"/>
              </a:rPr>
              <a:t>fokus</a:t>
            </a:r>
            <a:r>
              <a:rPr sz="1200" spc="-5" dirty="0">
                <a:latin typeface="Times New Roman"/>
                <a:cs typeface="Times New Roman"/>
              </a:rPr>
              <a:t> pada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kegiatan berulang, </a:t>
            </a:r>
            <a:r>
              <a:rPr sz="1200" dirty="0">
                <a:latin typeface="Times New Roman"/>
                <a:cs typeface="Times New Roman"/>
              </a:rPr>
              <a:t>fokus </a:t>
            </a:r>
            <a:r>
              <a:rPr sz="1200" spc="-5" dirty="0">
                <a:latin typeface="Times New Roman"/>
                <a:cs typeface="Times New Roman"/>
              </a:rPr>
              <a:t>pada </a:t>
            </a:r>
            <a:r>
              <a:rPr sz="1200" dirty="0">
                <a:latin typeface="Times New Roman"/>
                <a:cs typeface="Times New Roman"/>
              </a:rPr>
              <a:t>produk, fokus </a:t>
            </a:r>
            <a:r>
              <a:rPr sz="1200" spc="-5" dirty="0">
                <a:latin typeface="Times New Roman"/>
                <a:cs typeface="Times New Roman"/>
              </a:rPr>
              <a:t>pada </a:t>
            </a:r>
            <a:r>
              <a:rPr sz="1200" dirty="0">
                <a:latin typeface="Times New Roman"/>
                <a:cs typeface="Times New Roman"/>
              </a:rPr>
              <a:t>produksi </a:t>
            </a:r>
            <a:r>
              <a:rPr sz="1200" spc="-5" dirty="0">
                <a:latin typeface="Times New Roman"/>
                <a:cs typeface="Times New Roman"/>
              </a:rPr>
              <a:t>masal. Hubungan antara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keempat strategi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pada volume dan keragaman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ditunjukkan dalam gambar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menunjukkan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empat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inovatif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mengembangkan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memenuhi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kebutuhan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keragaman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volume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diinginkan.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300"/>
              </a:lnSpc>
              <a:spcBef>
                <a:spcPts val="20"/>
              </a:spcBef>
              <a:buFont typeface="Wingdings"/>
              <a:buChar char=""/>
              <a:tabLst>
                <a:tab pos="283210" algn="l"/>
              </a:tabLst>
            </a:pPr>
            <a:r>
              <a:rPr sz="1200" b="1" dirty="0">
                <a:latin typeface="Times New Roman"/>
                <a:cs typeface="Times New Roman"/>
              </a:rPr>
              <a:t>Fokus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pada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proses.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Fokus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dilihat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peralatan,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layout</a:t>
            </a:r>
            <a:r>
              <a:rPr sz="1200" spc="-5" dirty="0">
                <a:latin typeface="Times New Roman"/>
                <a:cs typeface="Times New Roman"/>
              </a:rPr>
              <a:t>,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pengawasan. Ketiga hal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membuat fleksibilitas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semakin besar karena </a:t>
            </a:r>
            <a:r>
              <a:rPr sz="1200" dirty="0">
                <a:latin typeface="Times New Roman"/>
                <a:cs typeface="Times New Roman"/>
              </a:rPr>
              <a:t> produk </a:t>
            </a:r>
            <a:r>
              <a:rPr sz="1200" spc="-5" dirty="0">
                <a:latin typeface="Times New Roman"/>
                <a:cs typeface="Times New Roman"/>
              </a:rPr>
              <a:t>bergerak secara terputus-putus dari satu proses </a:t>
            </a:r>
            <a:r>
              <a:rPr sz="1200" dirty="0">
                <a:latin typeface="Times New Roman"/>
                <a:cs typeface="Times New Roman"/>
              </a:rPr>
              <a:t>ke </a:t>
            </a:r>
            <a:r>
              <a:rPr sz="1200" spc="-5" dirty="0">
                <a:latin typeface="Times New Roman"/>
                <a:cs typeface="Times New Roman"/>
              </a:rPr>
              <a:t>proses lain (proses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intermitten)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700"/>
              </a:lnSpc>
              <a:spcBef>
                <a:spcPts val="20"/>
              </a:spcBef>
              <a:buFont typeface="Wingdings"/>
              <a:buChar char=""/>
              <a:tabLst>
                <a:tab pos="283210" algn="l"/>
              </a:tabLst>
            </a:pPr>
            <a:r>
              <a:rPr sz="1200" b="1" dirty="0">
                <a:latin typeface="Times New Roman"/>
                <a:cs typeface="Times New Roman"/>
              </a:rPr>
              <a:t>Fokus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pada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Proses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Berulang-ulamg.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berulang-ulang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diantara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focus pada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dirty="0">
                <a:latin typeface="Times New Roman"/>
                <a:cs typeface="Times New Roman"/>
              </a:rPr>
              <a:t>fokus </a:t>
            </a:r>
            <a:r>
              <a:rPr sz="1200" spc="-5" dirty="0">
                <a:latin typeface="Times New Roman"/>
                <a:cs typeface="Times New Roman"/>
              </a:rPr>
              <a:t>pada proses. Jalur proses berulang-ulang merupakan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jalur perakitan klasik. Proses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banyak digunakan pada perakitan kendaraan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bermotor dan peralatan rumah tangga, karena memiliki struktur yang lebih 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fleksibilitasnya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kurang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dibanding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fasilitas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difokuskan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300"/>
              </a:lnSpc>
              <a:buFont typeface="Wingdings"/>
              <a:buChar char=""/>
              <a:tabLst>
                <a:tab pos="283210" algn="l"/>
              </a:tabLst>
            </a:pPr>
            <a:r>
              <a:rPr sz="1200" b="1" dirty="0">
                <a:latin typeface="Times New Roman"/>
                <a:cs typeface="Times New Roman"/>
              </a:rPr>
              <a:t>Fokus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pada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Produk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menghasilkan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volume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keragaman yang rendah disebut proses yang memfokuskan pada </a:t>
            </a:r>
            <a:r>
              <a:rPr sz="1200" dirty="0">
                <a:latin typeface="Times New Roman"/>
                <a:cs typeface="Times New Roman"/>
              </a:rPr>
              <a:t>produk.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Fasilitasfasilitas pendukung diatur disekitar </a:t>
            </a:r>
            <a:r>
              <a:rPr sz="1200" dirty="0">
                <a:latin typeface="Times New Roman"/>
                <a:cs typeface="Times New Roman"/>
              </a:rPr>
              <a:t>produk. </a:t>
            </a:r>
            <a:r>
              <a:rPr sz="1200" spc="-5" dirty="0">
                <a:latin typeface="Times New Roman"/>
                <a:cs typeface="Times New Roman"/>
              </a:rPr>
              <a:t>Proses </a:t>
            </a:r>
            <a:r>
              <a:rPr sz="1200" dirty="0">
                <a:latin typeface="Times New Roman"/>
                <a:cs typeface="Times New Roman"/>
              </a:rPr>
              <a:t>ini juga </a:t>
            </a:r>
            <a:r>
              <a:rPr sz="1200" spc="-5" dirty="0">
                <a:latin typeface="Times New Roman"/>
                <a:cs typeface="Times New Roman"/>
              </a:rPr>
              <a:t>disebut proses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kontinu,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jalannya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terus-menerus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sangat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lama.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Fasilitas-</a:t>
            </a:r>
            <a:endParaRPr sz="1200">
              <a:latin typeface="Times New Roman"/>
              <a:cs typeface="Times New Roman"/>
            </a:endParaRPr>
          </a:p>
          <a:p>
            <a:pPr marL="28321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fasilitas yang difokuskan pada </a:t>
            </a:r>
            <a:r>
              <a:rPr sz="1200" dirty="0">
                <a:latin typeface="Times New Roman"/>
                <a:cs typeface="Times New Roman"/>
              </a:rPr>
              <a:t>produk, </a:t>
            </a:r>
            <a:r>
              <a:rPr sz="1200" spc="-5" dirty="0">
                <a:latin typeface="Times New Roman"/>
                <a:cs typeface="Times New Roman"/>
              </a:rPr>
              <a:t>menghasilkan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dalam valume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keberagaman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rendah.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Sifat</a:t>
            </a:r>
            <a:r>
              <a:rPr sz="1200" dirty="0">
                <a:latin typeface="Times New Roman"/>
                <a:cs typeface="Times New Roman"/>
              </a:rPr>
              <a:t> khusus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fasilitas</a:t>
            </a:r>
            <a:r>
              <a:rPr sz="1200" dirty="0">
                <a:latin typeface="Times New Roman"/>
                <a:cs typeface="Times New Roman"/>
              </a:rPr>
              <a:t> ini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dibutuhkannya biaya tetap yang sangat tinggi, tetapi biaya variabelnya rendah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 adanya pemanfaatan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fasilitas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sangat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tinggi.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300"/>
              </a:lnSpc>
              <a:spcBef>
                <a:spcPts val="25"/>
              </a:spcBef>
              <a:buFont typeface="Wingdings"/>
              <a:buChar char=""/>
              <a:tabLst>
                <a:tab pos="283210" algn="l"/>
              </a:tabLst>
            </a:pPr>
            <a:r>
              <a:rPr sz="1200" b="1" i="1" dirty="0">
                <a:latin typeface="Times New Roman"/>
                <a:cs typeface="Times New Roman"/>
              </a:rPr>
              <a:t>Fokus</a:t>
            </a:r>
            <a:r>
              <a:rPr sz="1200" b="1" i="1" spc="-6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pada</a:t>
            </a:r>
            <a:r>
              <a:rPr sz="1200" b="1" i="1" spc="-6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Produksi</a:t>
            </a:r>
            <a:r>
              <a:rPr sz="1200" b="1" i="1" spc="-60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Masal.</a:t>
            </a:r>
            <a:r>
              <a:rPr sz="1200" b="1" i="1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masal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sangat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cepat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rendah,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memenuhi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keinginan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unik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70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9390" cy="31832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83210" marR="5080" algn="just">
              <a:lnSpc>
                <a:spcPct val="143800"/>
              </a:lnSpc>
              <a:spcBef>
                <a:spcPts val="114"/>
              </a:spcBef>
            </a:pPr>
            <a:r>
              <a:rPr sz="1200" spc="-5" dirty="0">
                <a:latin typeface="Times New Roman"/>
                <a:cs typeface="Times New Roman"/>
              </a:rPr>
              <a:t>konsumen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terus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meningkat.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masal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menyediakan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ragam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banyak dengan biaya rendah. Hubungan antara penjualan, </a:t>
            </a:r>
            <a:r>
              <a:rPr sz="1200" dirty="0">
                <a:latin typeface="Times New Roman"/>
                <a:cs typeface="Times New Roman"/>
              </a:rPr>
              <a:t>produksi </a:t>
            </a:r>
            <a:r>
              <a:rPr sz="1200" spc="-5" dirty="0">
                <a:latin typeface="Times New Roman"/>
                <a:cs typeface="Times New Roman"/>
              </a:rPr>
              <a:t>dan logistik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sangat erat. Manajer operasi harus memanfaatkan sumber daya organisasi secara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imajinatif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agresif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membangun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mampu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memproduksi 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-5" dirty="0">
                <a:latin typeface="Times New Roman"/>
                <a:cs typeface="Times New Roman"/>
              </a:rPr>
              <a:t> masal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 cepat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murah.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SERVICE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PROCESS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DESIGN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>
              <a:lnSpc>
                <a:spcPct val="143300"/>
              </a:lnSpc>
              <a:tabLst>
                <a:tab pos="554990" algn="l"/>
                <a:tab pos="1364615" algn="l"/>
                <a:tab pos="1898650" algn="l"/>
                <a:tab pos="2391410" algn="l"/>
                <a:tab pos="3221990" algn="l"/>
                <a:tab pos="3663315" algn="l"/>
                <a:tab pos="4366895" algn="l"/>
                <a:tab pos="5045075" algn="l"/>
              </a:tabLst>
            </a:pPr>
            <a:r>
              <a:rPr sz="1200" spc="-5" dirty="0">
                <a:latin typeface="Times New Roman"/>
                <a:cs typeface="Times New Roman"/>
              </a:rPr>
              <a:t>Interaksi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seringkali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berakibat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luas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kinerja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proses.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pi	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n,	s</a:t>
            </a:r>
            <a:r>
              <a:rPr sz="1200" spc="-5" dirty="0">
                <a:latin typeface="Times New Roman"/>
                <a:cs typeface="Times New Roman"/>
              </a:rPr>
              <a:t>eca</a:t>
            </a:r>
            <a:r>
              <a:rPr sz="1200" dirty="0">
                <a:latin typeface="Times New Roman"/>
                <a:cs typeface="Times New Roman"/>
              </a:rPr>
              <a:t>ra	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mi	b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rd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mp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k	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da	b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pa	in</a:t>
            </a:r>
            <a:r>
              <a:rPr sz="1200" spc="-5" dirty="0">
                <a:latin typeface="Times New Roman"/>
                <a:cs typeface="Times New Roman"/>
              </a:rPr>
              <a:t>te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ksi	d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pengkonsumsian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dibutuhkan.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Apabila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dirancang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semakin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mengakomodasi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kebutuhan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khusus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ini,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maka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semakin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efektif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efisien.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b="1" dirty="0">
                <a:latin typeface="Times New Roman"/>
                <a:cs typeface="Times New Roman"/>
              </a:rPr>
              <a:t>Gambar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6.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1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Perubahan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Matriks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Pelayanan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31933" y="7820540"/>
            <a:ext cx="5278755" cy="107442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b="1" dirty="0">
                <a:latin typeface="Times New Roman"/>
                <a:cs typeface="Times New Roman"/>
              </a:rPr>
              <a:t>PERENCANAAN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KAPASITAS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300"/>
              </a:lnSpc>
              <a:spcBef>
                <a:spcPts val="5"/>
              </a:spcBef>
            </a:pPr>
            <a:r>
              <a:rPr sz="1200" b="1" dirty="0">
                <a:latin typeface="Times New Roman"/>
                <a:cs typeface="Times New Roman"/>
              </a:rPr>
              <a:t>A.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Desain </a:t>
            </a:r>
            <a:r>
              <a:rPr sz="1200" b="1" i="1" dirty="0">
                <a:latin typeface="Times New Roman"/>
                <a:cs typeface="Times New Roman"/>
              </a:rPr>
              <a:t>Dan Kapasitas Yang </a:t>
            </a:r>
            <a:r>
              <a:rPr sz="1200" b="1" i="1" spc="-5" dirty="0">
                <a:latin typeface="Times New Roman"/>
                <a:cs typeface="Times New Roman"/>
              </a:rPr>
              <a:t>Efektif, </a:t>
            </a:r>
            <a:r>
              <a:rPr sz="1200" spc="-5" dirty="0">
                <a:latin typeface="Times New Roman"/>
                <a:cs typeface="Times New Roman"/>
              </a:rPr>
              <a:t>merupakan output teoritis maksimum dari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sebuah sistem pada periode tertentu. Hal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secara biasanya ditunjukkan dengan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sebuah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rasio,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seperti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jumlah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baja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diproduksi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minggu,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bulan,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46503" y="4194446"/>
            <a:ext cx="5437723" cy="3476622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71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02444" y="980828"/>
            <a:ext cx="5008245" cy="10801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080" algn="just">
              <a:lnSpc>
                <a:spcPct val="143900"/>
              </a:lnSpc>
              <a:spcBef>
                <a:spcPts val="114"/>
              </a:spcBef>
            </a:pPr>
            <a:r>
              <a:rPr sz="1200" spc="-5" dirty="0">
                <a:latin typeface="Times New Roman"/>
                <a:cs typeface="Times New Roman"/>
              </a:rPr>
              <a:t>tahun.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total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tersedia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pengukuran kapasitas secara keseluruhan. Efisiensi merupakan persentase dari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 efektif yang sebenarnya dicapai. Pemanfaatan dan efisiensi dihitung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02444" y="2218316"/>
            <a:ext cx="10064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Cambria Math"/>
                <a:cs typeface="Cambria Math"/>
              </a:rPr>
              <a:t>𝑼𝒕𝒊𝒍𝒊𝒛𝒂𝒕𝒊𝒐𝒏</a:t>
            </a:r>
            <a:r>
              <a:rPr sz="1200" spc="2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=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25470" y="2068964"/>
            <a:ext cx="1259840" cy="458470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60"/>
              </a:spcBef>
            </a:pPr>
            <a:r>
              <a:rPr sz="1200" dirty="0">
                <a:latin typeface="Cambria Math"/>
                <a:cs typeface="Cambria Math"/>
              </a:rPr>
              <a:t>𝑨𝒄𝒕𝒖𝒂𝒍</a:t>
            </a:r>
            <a:r>
              <a:rPr sz="1200" spc="-40" dirty="0">
                <a:latin typeface="Cambria Math"/>
                <a:cs typeface="Cambria Math"/>
              </a:rPr>
              <a:t> </a:t>
            </a:r>
            <a:r>
              <a:rPr sz="1200" spc="-5" dirty="0">
                <a:latin typeface="Cambria Math"/>
                <a:cs typeface="Cambria Math"/>
              </a:rPr>
              <a:t>𝑶𝒖𝒕𝒑𝒖𝒕</a:t>
            </a:r>
            <a:endParaRPr sz="1200">
              <a:latin typeface="Cambria Math"/>
              <a:cs typeface="Cambria Math"/>
            </a:endParaRPr>
          </a:p>
          <a:p>
            <a:pPr algn="ctr">
              <a:lnSpc>
                <a:spcPct val="100000"/>
              </a:lnSpc>
              <a:spcBef>
                <a:spcPts val="265"/>
              </a:spcBef>
            </a:pPr>
            <a:r>
              <a:rPr sz="1200" dirty="0">
                <a:latin typeface="Cambria Math"/>
                <a:cs typeface="Cambria Math"/>
              </a:rPr>
              <a:t>𝑫𝒆𝒔𝒊𝒈𝒏</a:t>
            </a:r>
            <a:r>
              <a:rPr sz="1200" spc="-45" dirty="0">
                <a:latin typeface="Cambria Math"/>
                <a:cs typeface="Cambria Math"/>
              </a:rPr>
              <a:t> </a:t>
            </a:r>
            <a:r>
              <a:rPr sz="1200" spc="-5" dirty="0">
                <a:latin typeface="Cambria Math"/>
                <a:cs typeface="Cambria Math"/>
              </a:rPr>
              <a:t>𝑪𝒂𝒑𝒂𝒄𝒊𝒕𝒚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736984" y="2334648"/>
            <a:ext cx="1234440" cy="9525"/>
          </a:xfrm>
          <a:custGeom>
            <a:avLst/>
            <a:gdLst/>
            <a:ahLst/>
            <a:cxnLst/>
            <a:rect l="l" t="t" r="r" b="b"/>
            <a:pathLst>
              <a:path w="1234439" h="9525">
                <a:moveTo>
                  <a:pt x="1234439" y="0"/>
                </a:moveTo>
                <a:lnTo>
                  <a:pt x="0" y="0"/>
                </a:lnTo>
                <a:lnTo>
                  <a:pt x="0" y="9144"/>
                </a:lnTo>
                <a:lnTo>
                  <a:pt x="1234439" y="9144"/>
                </a:lnTo>
                <a:lnTo>
                  <a:pt x="12344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564137" y="2535309"/>
            <a:ext cx="2152650" cy="458470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360"/>
              </a:spcBef>
            </a:pPr>
            <a:r>
              <a:rPr sz="1800" baseline="-41666" dirty="0">
                <a:latin typeface="Cambria Math"/>
                <a:cs typeface="Cambria Math"/>
              </a:rPr>
              <a:t>=</a:t>
            </a:r>
            <a:r>
              <a:rPr sz="1800" spc="67" baseline="-41666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𝑷𝒍𝒂𝒏𝒏𝒆𝒅</a:t>
            </a:r>
            <a:r>
              <a:rPr sz="1200" spc="-2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𝒉𝒐𝒖𝒓𝒔</a:t>
            </a:r>
            <a:r>
              <a:rPr sz="1200" spc="-1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𝒕𝒐</a:t>
            </a:r>
            <a:r>
              <a:rPr sz="1200" spc="-1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𝒃𝒆</a:t>
            </a:r>
            <a:r>
              <a:rPr sz="1200" spc="-1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𝒖𝒔𝒆𝒅</a:t>
            </a:r>
            <a:endParaRPr sz="1200">
              <a:latin typeface="Cambria Math"/>
              <a:cs typeface="Cambria Math"/>
            </a:endParaRPr>
          </a:p>
          <a:p>
            <a:pPr marL="340360">
              <a:lnSpc>
                <a:spcPct val="100000"/>
              </a:lnSpc>
              <a:spcBef>
                <a:spcPts val="265"/>
              </a:spcBef>
            </a:pPr>
            <a:r>
              <a:rPr sz="1200" dirty="0">
                <a:latin typeface="Cambria Math"/>
                <a:cs typeface="Cambria Math"/>
              </a:rPr>
              <a:t>𝑻𝒐𝒕𝒂𝒍</a:t>
            </a:r>
            <a:r>
              <a:rPr sz="1200" spc="-3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𝒉𝒐𝒖𝒓𝒔</a:t>
            </a:r>
            <a:r>
              <a:rPr sz="1200" spc="-3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𝒂𝒗𝒂𝒊𝒍𝒂𝒃𝒍𝒆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770512" y="2800992"/>
            <a:ext cx="1896110" cy="9525"/>
          </a:xfrm>
          <a:custGeom>
            <a:avLst/>
            <a:gdLst/>
            <a:ahLst/>
            <a:cxnLst/>
            <a:rect l="l" t="t" r="r" b="b"/>
            <a:pathLst>
              <a:path w="1896110" h="9525">
                <a:moveTo>
                  <a:pt x="1895856" y="0"/>
                </a:moveTo>
                <a:lnTo>
                  <a:pt x="0" y="0"/>
                </a:lnTo>
                <a:lnTo>
                  <a:pt x="0" y="9144"/>
                </a:lnTo>
                <a:lnTo>
                  <a:pt x="1895856" y="9144"/>
                </a:lnTo>
                <a:lnTo>
                  <a:pt x="189585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702444" y="3388748"/>
            <a:ext cx="9937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Cambria Math"/>
                <a:cs typeface="Cambria Math"/>
              </a:rPr>
              <a:t>𝑬𝒇𝒇𝒊𝒄𝒊𝒆𝒏𝒄𝒚</a:t>
            </a:r>
            <a:r>
              <a:rPr sz="1200" spc="2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=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13043" y="3239395"/>
            <a:ext cx="1455420" cy="458470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65"/>
              </a:spcBef>
            </a:pPr>
            <a:r>
              <a:rPr sz="1200" dirty="0">
                <a:latin typeface="Cambria Math"/>
                <a:cs typeface="Cambria Math"/>
              </a:rPr>
              <a:t>𝑨𝒄𝒕𝒖𝒂𝒍</a:t>
            </a:r>
            <a:r>
              <a:rPr sz="1200" spc="-40" dirty="0">
                <a:latin typeface="Cambria Math"/>
                <a:cs typeface="Cambria Math"/>
              </a:rPr>
              <a:t> </a:t>
            </a:r>
            <a:r>
              <a:rPr sz="1200" spc="-5" dirty="0">
                <a:latin typeface="Cambria Math"/>
                <a:cs typeface="Cambria Math"/>
              </a:rPr>
              <a:t>𝑶𝒖𝒕𝒑𝒖𝒕</a:t>
            </a:r>
            <a:endParaRPr sz="1200">
              <a:latin typeface="Cambria Math"/>
              <a:cs typeface="Cambria Math"/>
            </a:endParaRPr>
          </a:p>
          <a:p>
            <a:pPr algn="ctr">
              <a:lnSpc>
                <a:spcPct val="100000"/>
              </a:lnSpc>
              <a:spcBef>
                <a:spcPts val="260"/>
              </a:spcBef>
            </a:pPr>
            <a:r>
              <a:rPr sz="1200" spc="-5" dirty="0">
                <a:latin typeface="Cambria Math"/>
                <a:cs typeface="Cambria Math"/>
              </a:rPr>
              <a:t>𝑬𝒇𝒇𝒆𝒄𝒕𝒊𝒗𝒆</a:t>
            </a:r>
            <a:r>
              <a:rPr sz="1200" spc="-30" dirty="0">
                <a:latin typeface="Cambria Math"/>
                <a:cs typeface="Cambria Math"/>
              </a:rPr>
              <a:t> </a:t>
            </a:r>
            <a:r>
              <a:rPr sz="1200" spc="-5" dirty="0">
                <a:latin typeface="Cambria Math"/>
                <a:cs typeface="Cambria Math"/>
              </a:rPr>
              <a:t>𝑪𝒂𝒑𝒂𝒄𝒊𝒕𝒚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724792" y="3505080"/>
            <a:ext cx="1430020" cy="9525"/>
          </a:xfrm>
          <a:custGeom>
            <a:avLst/>
            <a:gdLst/>
            <a:ahLst/>
            <a:cxnLst/>
            <a:rect l="l" t="t" r="r" b="b"/>
            <a:pathLst>
              <a:path w="1430020" h="9525">
                <a:moveTo>
                  <a:pt x="1429511" y="0"/>
                </a:moveTo>
                <a:lnTo>
                  <a:pt x="0" y="0"/>
                </a:lnTo>
                <a:lnTo>
                  <a:pt x="0" y="9144"/>
                </a:lnTo>
                <a:lnTo>
                  <a:pt x="1429511" y="9144"/>
                </a:lnTo>
                <a:lnTo>
                  <a:pt x="142951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602237" y="3852044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mbria Math"/>
                <a:cs typeface="Cambria Math"/>
              </a:rPr>
              <a:t>=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859105" y="3736220"/>
            <a:ext cx="16211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mbria Math"/>
                <a:cs typeface="Cambria Math"/>
              </a:rPr>
              <a:t>𝑨𝒄𝒕𝒖𝒂𝒍</a:t>
            </a:r>
            <a:r>
              <a:rPr sz="1200" spc="-30" dirty="0">
                <a:latin typeface="Cambria Math"/>
                <a:cs typeface="Cambria Math"/>
              </a:rPr>
              <a:t> </a:t>
            </a:r>
            <a:r>
              <a:rPr sz="1200" spc="-5" dirty="0">
                <a:latin typeface="Cambria Math"/>
                <a:cs typeface="Cambria Math"/>
              </a:rPr>
              <a:t>𝑶𝒖𝒕𝒑𝒖𝒕</a:t>
            </a:r>
            <a:r>
              <a:rPr sz="1200" spc="-2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𝒊𝒏</a:t>
            </a:r>
            <a:r>
              <a:rPr sz="1200" spc="-2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𝒖𝒏𝒊𝒕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758423" y="3952628"/>
            <a:ext cx="18224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Cambria Math"/>
                <a:cs typeface="Cambria Math"/>
              </a:rPr>
              <a:t>𝑺𝒕𝒂𝒏𝒅𝒂𝒓𝒅</a:t>
            </a:r>
            <a:r>
              <a:rPr sz="1200" spc="-2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𝒐𝒖𝒕𝒑𝒖𝒕</a:t>
            </a:r>
            <a:r>
              <a:rPr sz="1200" spc="-25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𝒊𝒏</a:t>
            </a:r>
            <a:r>
              <a:rPr sz="1200" spc="-2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𝒖𝒏𝒊𝒕</a:t>
            </a:r>
            <a:endParaRPr sz="1200">
              <a:latin typeface="Cambria Math"/>
              <a:cs typeface="Cambria Math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770512" y="3968376"/>
            <a:ext cx="1795780" cy="9525"/>
          </a:xfrm>
          <a:custGeom>
            <a:avLst/>
            <a:gdLst/>
            <a:ahLst/>
            <a:cxnLst/>
            <a:rect l="l" t="t" r="r" b="b"/>
            <a:pathLst>
              <a:path w="1795779" h="9525">
                <a:moveTo>
                  <a:pt x="1795272" y="0"/>
                </a:moveTo>
                <a:lnTo>
                  <a:pt x="0" y="0"/>
                </a:lnTo>
                <a:lnTo>
                  <a:pt x="0" y="9144"/>
                </a:lnTo>
                <a:lnTo>
                  <a:pt x="1795272" y="9144"/>
                </a:lnTo>
                <a:lnTo>
                  <a:pt x="179527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770512" y="4437768"/>
            <a:ext cx="1542415" cy="9525"/>
          </a:xfrm>
          <a:custGeom>
            <a:avLst/>
            <a:gdLst/>
            <a:ahLst/>
            <a:cxnLst/>
            <a:rect l="l" t="t" r="r" b="b"/>
            <a:pathLst>
              <a:path w="1542414" h="9525">
                <a:moveTo>
                  <a:pt x="1542288" y="0"/>
                </a:moveTo>
                <a:lnTo>
                  <a:pt x="0" y="0"/>
                </a:lnTo>
                <a:lnTo>
                  <a:pt x="0" y="9144"/>
                </a:lnTo>
                <a:lnTo>
                  <a:pt x="1542288" y="9144"/>
                </a:lnTo>
                <a:lnTo>
                  <a:pt x="154228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393833" y="4172084"/>
            <a:ext cx="5354955" cy="463740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20470">
              <a:lnSpc>
                <a:spcPct val="100000"/>
              </a:lnSpc>
              <a:spcBef>
                <a:spcPts val="365"/>
              </a:spcBef>
            </a:pPr>
            <a:r>
              <a:rPr sz="1800" baseline="-41666" dirty="0">
                <a:latin typeface="Cambria Math"/>
                <a:cs typeface="Cambria Math"/>
              </a:rPr>
              <a:t>=</a:t>
            </a:r>
            <a:r>
              <a:rPr sz="1800" spc="67" baseline="-41666" dirty="0">
                <a:latin typeface="Cambria Math"/>
                <a:cs typeface="Cambria Math"/>
              </a:rPr>
              <a:t> </a:t>
            </a:r>
            <a:r>
              <a:rPr sz="1200" spc="-5" dirty="0">
                <a:latin typeface="Cambria Math"/>
                <a:cs typeface="Cambria Math"/>
              </a:rPr>
              <a:t>𝑨𝒗𝒆𝒓𝒂𝒈𝒆</a:t>
            </a:r>
            <a:r>
              <a:rPr sz="1200" spc="-2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𝑨𝒄𝒕𝒖𝒂𝒍</a:t>
            </a:r>
            <a:r>
              <a:rPr sz="1200" spc="-2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𝒕𝒊𝒎𝒆</a:t>
            </a:r>
            <a:endParaRPr sz="1200">
              <a:latin typeface="Cambria Math"/>
              <a:cs typeface="Cambria Math"/>
            </a:endParaRPr>
          </a:p>
          <a:p>
            <a:pPr marL="1600835">
              <a:lnSpc>
                <a:spcPct val="100000"/>
              </a:lnSpc>
              <a:spcBef>
                <a:spcPts val="260"/>
              </a:spcBef>
            </a:pPr>
            <a:r>
              <a:rPr sz="1200" spc="-5" dirty="0">
                <a:latin typeface="Cambria Math"/>
                <a:cs typeface="Cambria Math"/>
              </a:rPr>
              <a:t>𝑺𝒕𝒂𝒏𝒅𝒂𝒓𝒅</a:t>
            </a:r>
            <a:r>
              <a:rPr sz="1200" spc="-30" dirty="0">
                <a:latin typeface="Cambria Math"/>
                <a:cs typeface="Cambria Math"/>
              </a:rPr>
              <a:t> </a:t>
            </a:r>
            <a:r>
              <a:rPr sz="1200" dirty="0">
                <a:latin typeface="Cambria Math"/>
                <a:cs typeface="Cambria Math"/>
              </a:rPr>
              <a:t>𝒕𝒊𝒎𝒆</a:t>
            </a:r>
            <a:endParaRPr sz="1200">
              <a:latin typeface="Cambria Math"/>
              <a:cs typeface="Cambria Math"/>
            </a:endParaRPr>
          </a:p>
          <a:p>
            <a:pPr marR="43180" algn="r">
              <a:lnSpc>
                <a:spcPct val="100000"/>
              </a:lnSpc>
              <a:spcBef>
                <a:spcPts val="409"/>
              </a:spcBef>
            </a:pPr>
            <a:r>
              <a:rPr sz="1200" spc="-5" dirty="0">
                <a:latin typeface="Times New Roman"/>
                <a:cs typeface="Times New Roman"/>
              </a:rPr>
              <a:t>Kapasitas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pemanfaatan,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efisiensi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ukuran-ukuran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penting</a:t>
            </a:r>
            <a:endParaRPr sz="1200">
              <a:latin typeface="Times New Roman"/>
              <a:cs typeface="Times New Roman"/>
            </a:endParaRPr>
          </a:p>
          <a:p>
            <a:pPr marR="43180" algn="r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bagi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operasi.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Tetapi,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manejer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seringkali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mengetahui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output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endParaRPr sz="1200">
              <a:latin typeface="Times New Roman"/>
              <a:cs typeface="Times New Roman"/>
            </a:endParaRPr>
          </a:p>
          <a:p>
            <a:pPr marL="50800" marR="43180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diharapkan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fasilitas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proses.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Jika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output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diharapkan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sesuai,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dibutuhkan kapasitas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tambahan.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750">
              <a:latin typeface="Times New Roman"/>
              <a:cs typeface="Times New Roman"/>
            </a:endParaRPr>
          </a:p>
          <a:p>
            <a:pPr marL="321310" marR="42545" indent="-270510" algn="just">
              <a:lnSpc>
                <a:spcPct val="143800"/>
              </a:lnSpc>
              <a:spcBef>
                <a:spcPts val="5"/>
              </a:spcBef>
              <a:buFont typeface="Times New Roman"/>
              <a:buAutoNum type="alphaUcPeriod" startAt="2"/>
              <a:tabLst>
                <a:tab pos="321310" algn="l"/>
              </a:tabLst>
            </a:pPr>
            <a:r>
              <a:rPr sz="1200" b="1" i="1" dirty="0">
                <a:latin typeface="Times New Roman"/>
                <a:cs typeface="Times New Roman"/>
              </a:rPr>
              <a:t>Kapasitas</a:t>
            </a:r>
            <a:r>
              <a:rPr sz="1200" b="1" i="1" spc="-3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dan</a:t>
            </a:r>
            <a:r>
              <a:rPr sz="1200" b="1" i="1" spc="-30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Strategi,</a:t>
            </a:r>
            <a:r>
              <a:rPr sz="1200" b="1" i="1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keuntungan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terus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menerus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berasal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pembentukan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keunggulan bersaing, tidak hanya berasal dari </a:t>
            </a:r>
            <a:r>
              <a:rPr sz="1200" i="1" spc="-5" dirty="0">
                <a:latin typeface="Times New Roman"/>
                <a:cs typeface="Times New Roman"/>
              </a:rPr>
              <a:t>return </a:t>
            </a:r>
            <a:r>
              <a:rPr sz="1200" spc="-5" dirty="0">
                <a:latin typeface="Times New Roman"/>
                <a:cs typeface="Times New Roman"/>
              </a:rPr>
              <a:t>finansial dari proses tertentu.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terintegrasi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misi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Investasi tidak boleh dipandang sebagai pengeluaran tersendiri, melainkan sebagi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bagian rencana terkoordinasi yang akhirnya akan menempatkan perusahaan pada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kedudukan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menguntungkan.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Elemen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seperti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pemasaran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keuangan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dipengaruhi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perubahan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Perubahan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mempengaruhi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aliran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penjualan,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perubahan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mempengaruhi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kualitas,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supply</a:t>
            </a:r>
            <a:r>
              <a:rPr sz="1200" i="1" spc="1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chain</a:t>
            </a:r>
            <a:r>
              <a:rPr sz="1200" spc="-5" dirty="0">
                <a:latin typeface="Times New Roman"/>
                <a:cs typeface="Times New Roman"/>
              </a:rPr>
              <a:t>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sumber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daya,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impilkasi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pemeliharaan.</a:t>
            </a:r>
            <a:endParaRPr sz="1200">
              <a:latin typeface="Times New Roman"/>
              <a:cs typeface="Times New Roman"/>
            </a:endParaRPr>
          </a:p>
          <a:p>
            <a:pPr marL="321310" marR="43180" indent="-270510" algn="just">
              <a:lnSpc>
                <a:spcPct val="143300"/>
              </a:lnSpc>
              <a:spcBef>
                <a:spcPts val="20"/>
              </a:spcBef>
              <a:buFont typeface="Times New Roman"/>
              <a:buAutoNum type="alphaUcPeriod" startAt="2"/>
              <a:tabLst>
                <a:tab pos="32131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Pertimbangan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Strategi,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tambahan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integrasi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ketat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antara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investasi,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terdapat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empat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dipertimbangkan,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</a:t>
            </a:r>
            <a:r>
              <a:rPr sz="1200" dirty="0">
                <a:latin typeface="Times New Roman"/>
                <a:cs typeface="Times New Roman"/>
              </a:rPr>
              <a:t> 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72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9390" cy="791400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553085" marR="5080" indent="-269875" algn="just">
              <a:lnSpc>
                <a:spcPct val="143800"/>
              </a:lnSpc>
              <a:spcBef>
                <a:spcPts val="114"/>
              </a:spcBef>
              <a:buFont typeface="Times New Roman"/>
              <a:buAutoNum type="alphaLcParenR"/>
              <a:tabLst>
                <a:tab pos="55308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Peramalan </a:t>
            </a:r>
            <a:r>
              <a:rPr sz="1200" b="1" i="1" spc="-5" dirty="0">
                <a:latin typeface="Times New Roman"/>
                <a:cs typeface="Times New Roman"/>
              </a:rPr>
              <a:t>demand </a:t>
            </a:r>
            <a:r>
              <a:rPr sz="1200" b="1" dirty="0">
                <a:latin typeface="Times New Roman"/>
                <a:cs typeface="Times New Roman"/>
              </a:rPr>
              <a:t>yang </a:t>
            </a:r>
            <a:r>
              <a:rPr sz="1200" b="1" spc="-5" dirty="0">
                <a:latin typeface="Times New Roman"/>
                <a:cs typeface="Times New Roman"/>
              </a:rPr>
              <a:t>akurat, </a:t>
            </a:r>
            <a:r>
              <a:rPr sz="1200" spc="-5" dirty="0">
                <a:latin typeface="Times New Roman"/>
                <a:cs typeface="Times New Roman"/>
              </a:rPr>
              <a:t>Peramalan yang akurat adalah puncak dari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peramalan kapasitas. Apapun jenis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barunya, prospeknya dan </a:t>
            </a:r>
            <a:r>
              <a:rPr sz="1200" i="1" dirty="0">
                <a:latin typeface="Times New Roman"/>
                <a:cs typeface="Times New Roman"/>
              </a:rPr>
              <a:t>life </a:t>
            </a:r>
            <a:r>
              <a:rPr sz="1200" i="1" spc="-5" dirty="0">
                <a:latin typeface="Times New Roman"/>
                <a:cs typeface="Times New Roman"/>
              </a:rPr>
              <a:t>cycle </a:t>
            </a:r>
            <a:r>
              <a:rPr sz="1200" i="1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sudah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ditentukan.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mengetahui </a:t>
            </a:r>
            <a:r>
              <a:rPr sz="1200" dirty="0">
                <a:latin typeface="Times New Roman"/>
                <a:cs typeface="Times New Roman"/>
              </a:rPr>
              <a:t> produk </a:t>
            </a:r>
            <a:r>
              <a:rPr sz="1200" spc="-5" dirty="0">
                <a:latin typeface="Times New Roman"/>
                <a:cs typeface="Times New Roman"/>
              </a:rPr>
              <a:t>yang akan ditambah dan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yang akan dikurangi, sebagaimana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volume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diinginkan.</a:t>
            </a:r>
            <a:endParaRPr sz="1200">
              <a:latin typeface="Times New Roman"/>
              <a:cs typeface="Times New Roman"/>
            </a:endParaRPr>
          </a:p>
          <a:p>
            <a:pPr marL="553085" marR="5080" indent="-269875" algn="just">
              <a:lnSpc>
                <a:spcPct val="143600"/>
              </a:lnSpc>
              <a:spcBef>
                <a:spcPts val="20"/>
              </a:spcBef>
              <a:buFont typeface="Times New Roman"/>
              <a:buAutoNum type="alphaLcParenR"/>
              <a:tabLst>
                <a:tab pos="55308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Memahami peningkatan teknologi </a:t>
            </a:r>
            <a:r>
              <a:rPr sz="1200" b="1" dirty="0">
                <a:latin typeface="Times New Roman"/>
                <a:cs typeface="Times New Roman"/>
              </a:rPr>
              <a:t>dan kapasitas, </a:t>
            </a:r>
            <a:r>
              <a:rPr sz="1200" spc="-5" dirty="0">
                <a:latin typeface="Times New Roman"/>
                <a:cs typeface="Times New Roman"/>
              </a:rPr>
              <a:t>Jumlah alternatif pada </a:t>
            </a:r>
            <a:r>
              <a:rPr sz="1200" dirty="0">
                <a:latin typeface="Times New Roman"/>
                <a:cs typeface="Times New Roman"/>
              </a:rPr>
              <a:t> saat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awal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mungkin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tetapi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begitu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volume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ditentukan,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teknologi </a:t>
            </a:r>
            <a:r>
              <a:rPr sz="1200" dirty="0">
                <a:latin typeface="Times New Roman"/>
                <a:cs typeface="Times New Roman"/>
              </a:rPr>
              <a:t>juga </a:t>
            </a:r>
            <a:r>
              <a:rPr sz="1200" spc="-5" dirty="0">
                <a:latin typeface="Times New Roman"/>
                <a:cs typeface="Times New Roman"/>
              </a:rPr>
              <a:t>ditentukan oleh analisis biaya, sumber daya yang digunakan,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kualitas dan kehandalan. </a:t>
            </a:r>
            <a:r>
              <a:rPr sz="1200" i="1" spc="-5" dirty="0">
                <a:latin typeface="Times New Roman"/>
                <a:cs typeface="Times New Roman"/>
              </a:rPr>
              <a:t>Review </a:t>
            </a:r>
            <a:r>
              <a:rPr sz="1200" spc="-5" dirty="0">
                <a:latin typeface="Times New Roman"/>
                <a:cs typeface="Times New Roman"/>
              </a:rPr>
              <a:t>seperti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biasanya mengurangi alternatif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teknologi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sedikit.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Teknologi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menentukan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kenaikan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memegang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tanggung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jawab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atas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teknologi 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peningkatan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kapasitas.</a:t>
            </a:r>
            <a:endParaRPr sz="1200">
              <a:latin typeface="Times New Roman"/>
              <a:cs typeface="Times New Roman"/>
            </a:endParaRPr>
          </a:p>
          <a:p>
            <a:pPr marL="553085" indent="-269875" algn="just">
              <a:lnSpc>
                <a:spcPct val="100000"/>
              </a:lnSpc>
              <a:spcBef>
                <a:spcPts val="625"/>
              </a:spcBef>
              <a:buFont typeface="Times New Roman"/>
              <a:buAutoNum type="alphaLcParenR"/>
              <a:tabLst>
                <a:tab pos="55308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Menemukan</a:t>
            </a:r>
            <a:r>
              <a:rPr sz="1200" b="1" spc="1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level</a:t>
            </a:r>
            <a:r>
              <a:rPr sz="1200" b="1" spc="114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operasi</a:t>
            </a:r>
            <a:r>
              <a:rPr sz="1200" b="1" spc="114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optimum</a:t>
            </a:r>
            <a:r>
              <a:rPr sz="1200" b="1" spc="114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(volume),</a:t>
            </a:r>
            <a:r>
              <a:rPr sz="1200" b="1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Menentukan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teknologi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endParaRPr sz="1200">
              <a:latin typeface="Times New Roman"/>
              <a:cs typeface="Times New Roman"/>
            </a:endParaRPr>
          </a:p>
          <a:p>
            <a:pPr marL="553085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kapasitas seringkali menentukan ukuran optimal fasilitas, Kebanyakan bisnis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memiliki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ukuran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optimal,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paling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ditemukannya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satu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model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bisnis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baru.</a:t>
            </a:r>
            <a:endParaRPr sz="1200">
              <a:latin typeface="Times New Roman"/>
              <a:cs typeface="Times New Roman"/>
            </a:endParaRPr>
          </a:p>
          <a:p>
            <a:pPr marL="553085" marR="5080" indent="-269875" algn="just">
              <a:lnSpc>
                <a:spcPct val="143300"/>
              </a:lnSpc>
              <a:buFont typeface="Times New Roman"/>
              <a:buAutoNum type="alphaLcParenR" startAt="4"/>
              <a:tabLst>
                <a:tab pos="553085" algn="l"/>
              </a:tabLst>
            </a:pPr>
            <a:r>
              <a:rPr sz="1200" b="1" dirty="0">
                <a:latin typeface="Times New Roman"/>
                <a:cs typeface="Times New Roman"/>
              </a:rPr>
              <a:t>Dibangun untuk diubah, </a:t>
            </a:r>
            <a:r>
              <a:rPr sz="1200" spc="-5" dirty="0">
                <a:latin typeface="Times New Roman"/>
                <a:cs typeface="Times New Roman"/>
              </a:rPr>
              <a:t>Dalam dunia yang cepat berubah, perubahan tidak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dihindarkan.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itu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manajer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membuat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fleksibilitas</a:t>
            </a:r>
            <a:endParaRPr sz="1200">
              <a:latin typeface="Times New Roman"/>
              <a:cs typeface="Times New Roman"/>
            </a:endParaRPr>
          </a:p>
          <a:p>
            <a:pPr marL="553085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dalam peralatan dan fasilitas. Mereka mengevaluasi sensitivitas keputusan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menguji beberapa proyeksi pendapatan pada kedua </a:t>
            </a:r>
            <a:r>
              <a:rPr sz="1200" dirty="0">
                <a:latin typeface="Times New Roman"/>
                <a:cs typeface="Times New Roman"/>
              </a:rPr>
              <a:t>sisi </a:t>
            </a:r>
            <a:r>
              <a:rPr sz="1200" spc="-5" dirty="0">
                <a:latin typeface="Times New Roman"/>
                <a:cs typeface="Times New Roman"/>
              </a:rPr>
              <a:t>bagian atas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maupun bagian bawah resiko. Bangunan dan peralatan dapat didesain untuk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mengakomodasi perubahan </a:t>
            </a:r>
            <a:r>
              <a:rPr sz="1200" dirty="0">
                <a:latin typeface="Times New Roman"/>
                <a:cs typeface="Times New Roman"/>
              </a:rPr>
              <a:t>produk, </a:t>
            </a:r>
            <a:r>
              <a:rPr sz="1200" spc="-5" dirty="0">
                <a:latin typeface="Times New Roman"/>
                <a:cs typeface="Times New Roman"/>
              </a:rPr>
              <a:t>bauran </a:t>
            </a:r>
            <a:r>
              <a:rPr sz="1200" dirty="0">
                <a:latin typeface="Times New Roman"/>
                <a:cs typeface="Times New Roman"/>
              </a:rPr>
              <a:t>produk, </a:t>
            </a:r>
            <a:r>
              <a:rPr sz="1200" spc="-5" dirty="0">
                <a:latin typeface="Times New Roman"/>
                <a:cs typeface="Times New Roman"/>
              </a:rPr>
              <a:t>dan proses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masa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 datang.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700"/>
              </a:lnSpc>
              <a:spcBef>
                <a:spcPts val="20"/>
              </a:spcBef>
              <a:buFont typeface="Times New Roman"/>
              <a:buAutoNum type="alphaUcPeriod" startAt="4"/>
              <a:tabLst>
                <a:tab pos="28321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Mengatur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Demand,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selain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mengatur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strategis,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manajer</a:t>
            </a:r>
            <a:r>
              <a:rPr sz="1200" dirty="0">
                <a:latin typeface="Times New Roman"/>
                <a:cs typeface="Times New Roman"/>
              </a:rPr>
              <a:t> juga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 mengatur </a:t>
            </a:r>
            <a:r>
              <a:rPr sz="1200" i="1" spc="-5" dirty="0">
                <a:latin typeface="Times New Roman"/>
                <a:cs typeface="Times New Roman"/>
              </a:rPr>
              <a:t>demand</a:t>
            </a:r>
            <a:r>
              <a:rPr sz="1200" spc="-5" dirty="0">
                <a:latin typeface="Times New Roman"/>
                <a:cs typeface="Times New Roman"/>
              </a:rPr>
              <a:t>. Meskipun telah melakukan peramalan dengan baik 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membangun berdasarkan peralamaln tersebut, terkadang terdapat ketidaksesuaian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antara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demand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sebenarnya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terjadi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tersedia.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Ketidaksesuaian dapat berarti bahwa </a:t>
            </a:r>
            <a:r>
              <a:rPr sz="1200" i="1" spc="-5" dirty="0">
                <a:latin typeface="Times New Roman"/>
                <a:cs typeface="Times New Roman"/>
              </a:rPr>
              <a:t>demand </a:t>
            </a:r>
            <a:r>
              <a:rPr sz="1200" spc="-5" dirty="0">
                <a:latin typeface="Times New Roman"/>
                <a:cs typeface="Times New Roman"/>
              </a:rPr>
              <a:t>melebihi kapasitas atau kapasitas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melebihi </a:t>
            </a:r>
            <a:r>
              <a:rPr sz="1200" i="1" spc="-5" dirty="0">
                <a:latin typeface="Times New Roman"/>
                <a:cs typeface="Times New Roman"/>
              </a:rPr>
              <a:t>demand.</a:t>
            </a:r>
            <a:endParaRPr sz="1200">
              <a:latin typeface="Times New Roman"/>
              <a:cs typeface="Times New Roman"/>
            </a:endParaRPr>
          </a:p>
          <a:p>
            <a:pPr marL="469900" marR="5080" lvl="1" indent="-228600" algn="just">
              <a:lnSpc>
                <a:spcPct val="143300"/>
              </a:lnSpc>
              <a:buFont typeface="Times New Roman"/>
              <a:buAutoNum type="alphaLcParenR"/>
              <a:tabLst>
                <a:tab pos="469900" algn="l"/>
              </a:tabLst>
            </a:pPr>
            <a:r>
              <a:rPr sz="1200" b="1" i="1" spc="-5" dirty="0">
                <a:latin typeface="Times New Roman"/>
                <a:cs typeface="Times New Roman"/>
              </a:rPr>
              <a:t>Demand </a:t>
            </a:r>
            <a:r>
              <a:rPr sz="1200" b="1" spc="-5" dirty="0">
                <a:latin typeface="Times New Roman"/>
                <a:cs typeface="Times New Roman"/>
              </a:rPr>
              <a:t>melebihi </a:t>
            </a:r>
            <a:r>
              <a:rPr sz="1200" b="1" dirty="0">
                <a:latin typeface="Times New Roman"/>
                <a:cs typeface="Times New Roman"/>
              </a:rPr>
              <a:t>kapasitas, </a:t>
            </a:r>
            <a:r>
              <a:rPr sz="1200" spc="-5" dirty="0">
                <a:latin typeface="Times New Roman"/>
                <a:cs typeface="Times New Roman"/>
              </a:rPr>
              <a:t>ketika </a:t>
            </a:r>
            <a:r>
              <a:rPr sz="1200" i="1" spc="-5" dirty="0">
                <a:latin typeface="Times New Roman"/>
                <a:cs typeface="Times New Roman"/>
              </a:rPr>
              <a:t>demand </a:t>
            </a:r>
            <a:r>
              <a:rPr sz="1200" spc="-5" dirty="0">
                <a:latin typeface="Times New Roman"/>
                <a:cs typeface="Times New Roman"/>
              </a:rPr>
              <a:t>melebihi kapasitas, perusahaan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mengurangi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demand</a:t>
            </a:r>
            <a:r>
              <a:rPr sz="1200" i="1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menaikkan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harga,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melakukan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penjadwalan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73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791400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469900" marR="5080" algn="just">
              <a:lnSpc>
                <a:spcPct val="143900"/>
              </a:lnSpc>
              <a:spcBef>
                <a:spcPts val="114"/>
              </a:spcBef>
            </a:pPr>
            <a:r>
              <a:rPr sz="1200" spc="-5" dirty="0">
                <a:latin typeface="Times New Roman"/>
                <a:cs typeface="Times New Roman"/>
              </a:rPr>
              <a:t>yang lebih lama (yang mungkin tidak dapat dihindarkan), dan mengecilkan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bisnis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berlaba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kecil.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fasilitas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cukup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mengurangi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revenue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bawah yang mungkin bisa diperoleh, solusi jangka panjangnya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 peningkatan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kapasitas.</a:t>
            </a:r>
            <a:endParaRPr sz="1200">
              <a:latin typeface="Times New Roman"/>
              <a:cs typeface="Times New Roman"/>
            </a:endParaRPr>
          </a:p>
          <a:p>
            <a:pPr marL="469900" indent="-228600" algn="just">
              <a:lnSpc>
                <a:spcPct val="100000"/>
              </a:lnSpc>
              <a:spcBef>
                <a:spcPts val="625"/>
              </a:spcBef>
              <a:buFont typeface="Times New Roman"/>
              <a:buAutoNum type="alphaLcParenR" startAt="2"/>
              <a:tabLst>
                <a:tab pos="469900" algn="l"/>
              </a:tabLst>
            </a:pPr>
            <a:r>
              <a:rPr sz="1200" b="1" dirty="0">
                <a:latin typeface="Times New Roman"/>
                <a:cs typeface="Times New Roman"/>
              </a:rPr>
              <a:t>Kapasitas</a:t>
            </a:r>
            <a:r>
              <a:rPr sz="1200" b="1" spc="18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melebihi</a:t>
            </a:r>
            <a:r>
              <a:rPr sz="1200" b="1" spc="185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demand.</a:t>
            </a:r>
            <a:r>
              <a:rPr sz="1200" b="1" i="1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Ketika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melebihi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demand</a:t>
            </a:r>
            <a:r>
              <a:rPr sz="1200" spc="-5" dirty="0">
                <a:latin typeface="Times New Roman"/>
                <a:cs typeface="Times New Roman"/>
              </a:rPr>
              <a:t>,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perusahan</a:t>
            </a:r>
            <a:endParaRPr sz="1200">
              <a:latin typeface="Times New Roman"/>
              <a:cs typeface="Times New Roman"/>
            </a:endParaRPr>
          </a:p>
          <a:p>
            <a:pPr marL="4699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dapat menstimulasi </a:t>
            </a:r>
            <a:r>
              <a:rPr sz="1200" i="1" spc="-5" dirty="0">
                <a:latin typeface="Times New Roman"/>
                <a:cs typeface="Times New Roman"/>
              </a:rPr>
              <a:t>demand </a:t>
            </a:r>
            <a:r>
              <a:rPr sz="1200" spc="-5" dirty="0">
                <a:latin typeface="Times New Roman"/>
                <a:cs typeface="Times New Roman"/>
              </a:rPr>
              <a:t>dengan penurunan harga atau pemasaran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agresif,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mengakomodasi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melalui perubahan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produk.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 algn="just">
              <a:lnSpc>
                <a:spcPct val="143300"/>
              </a:lnSpc>
              <a:buFont typeface="Times New Roman"/>
              <a:buAutoNum type="alphaLcParenR" startAt="3"/>
              <a:tabLst>
                <a:tab pos="4699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Penyesuaian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dengan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demand</a:t>
            </a:r>
            <a:r>
              <a:rPr sz="1200" b="1" i="1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musiman.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musiman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siklus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demand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tantangan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lain.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kasus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endParaRPr sz="1200">
              <a:latin typeface="Times New Roman"/>
              <a:cs typeface="Times New Roman"/>
            </a:endParaRPr>
          </a:p>
          <a:p>
            <a:pPr marL="4699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menemukan menawarkan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dengan pola demand komplementer–produk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demandnya </a:t>
            </a:r>
            <a:r>
              <a:rPr sz="1200" dirty="0">
                <a:latin typeface="Times New Roman"/>
                <a:cs typeface="Times New Roman"/>
              </a:rPr>
              <a:t>tinggi </a:t>
            </a:r>
            <a:r>
              <a:rPr sz="1200" spc="-5" dirty="0">
                <a:latin typeface="Times New Roman"/>
                <a:cs typeface="Times New Roman"/>
              </a:rPr>
              <a:t>ketika yang lain rendah- sangat membantu. Dengan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melengkapi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yang tepat, mungkin pemanfaatan fasilitas, peralatan, 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personel 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optimalkan.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 algn="just">
              <a:lnSpc>
                <a:spcPct val="143300"/>
              </a:lnSpc>
              <a:spcBef>
                <a:spcPts val="20"/>
              </a:spcBef>
              <a:buFont typeface="Times New Roman"/>
              <a:buAutoNum type="alphaLcParenR" startAt="4"/>
              <a:tabLst>
                <a:tab pos="4699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Taktik </a:t>
            </a:r>
            <a:r>
              <a:rPr sz="1200" b="1" dirty="0">
                <a:latin typeface="Times New Roman"/>
                <a:cs typeface="Times New Roman"/>
              </a:rPr>
              <a:t>untuk </a:t>
            </a:r>
            <a:r>
              <a:rPr sz="1200" b="1" spc="-5" dirty="0">
                <a:latin typeface="Times New Roman"/>
                <a:cs typeface="Times New Roman"/>
              </a:rPr>
              <a:t>menyesuaikan kapasitas dengan permintaan. </a:t>
            </a:r>
            <a:r>
              <a:rPr sz="1200" spc="-5" dirty="0">
                <a:latin typeface="Times New Roman"/>
                <a:cs typeface="Times New Roman"/>
              </a:rPr>
              <a:t>Berbagai cara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digunakan untuk menyesuaikan kapasitas dengan demand yang ada. Perubahan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internal termasuk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penyesuaian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volume 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ditentukan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melalui:</a:t>
            </a:r>
            <a:endParaRPr sz="1200">
              <a:latin typeface="Times New Roman"/>
              <a:cs typeface="Times New Roman"/>
            </a:endParaRPr>
          </a:p>
          <a:p>
            <a:pPr marL="732790" lvl="1" indent="-270510" algn="just">
              <a:lnSpc>
                <a:spcPct val="100000"/>
              </a:lnSpc>
              <a:spcBef>
                <a:spcPts val="625"/>
              </a:spcBef>
              <a:buAutoNum type="arabicParenR"/>
              <a:tabLst>
                <a:tab pos="732790" algn="l"/>
              </a:tabLst>
            </a:pPr>
            <a:r>
              <a:rPr sz="1200" spc="-5" dirty="0">
                <a:latin typeface="Times New Roman"/>
                <a:cs typeface="Times New Roman"/>
              </a:rPr>
              <a:t>Membuat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Perubahan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staf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(menambah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mengurangi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jumlah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pegawai)</a:t>
            </a:r>
            <a:endParaRPr sz="1200">
              <a:latin typeface="Times New Roman"/>
              <a:cs typeface="Times New Roman"/>
            </a:endParaRPr>
          </a:p>
          <a:p>
            <a:pPr marL="732155" marR="5080" lvl="1" indent="-269875" algn="just">
              <a:lnSpc>
                <a:spcPct val="143300"/>
              </a:lnSpc>
              <a:spcBef>
                <a:spcPts val="25"/>
              </a:spcBef>
              <a:buAutoNum type="arabicParenR"/>
              <a:tabLst>
                <a:tab pos="73279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Menyesuaikan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peralatan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mungkin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melalui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pembelian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mesin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tambahan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penjualan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menyewakan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peralatan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ada.</a:t>
            </a:r>
            <a:endParaRPr sz="1200">
              <a:latin typeface="Times New Roman"/>
              <a:cs typeface="Times New Roman"/>
            </a:endParaRPr>
          </a:p>
          <a:p>
            <a:pPr marL="732790" lvl="1" indent="-270510" algn="just">
              <a:lnSpc>
                <a:spcPct val="100000"/>
              </a:lnSpc>
              <a:spcBef>
                <a:spcPts val="625"/>
              </a:spcBef>
              <a:buAutoNum type="arabicParenR"/>
              <a:tabLst>
                <a:tab pos="732790" algn="l"/>
              </a:tabLst>
            </a:pPr>
            <a:r>
              <a:rPr sz="1200" spc="-5" dirty="0">
                <a:latin typeface="Times New Roman"/>
                <a:cs typeface="Times New Roman"/>
              </a:rPr>
              <a:t>Peningkatan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metode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menungkatkan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throughput,</a:t>
            </a:r>
            <a:r>
              <a:rPr sz="1200" i="1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endParaRPr sz="1200">
              <a:latin typeface="Times New Roman"/>
              <a:cs typeface="Times New Roman"/>
            </a:endParaRPr>
          </a:p>
          <a:p>
            <a:pPr marL="732155" marR="5080" lvl="1" indent="-269875" algn="just">
              <a:lnSpc>
                <a:spcPct val="143300"/>
              </a:lnSpc>
              <a:buAutoNum type="arabicParenR"/>
              <a:tabLst>
                <a:tab pos="732790" algn="l"/>
              </a:tabLst>
            </a:pPr>
            <a:r>
              <a:rPr sz="1200" spc="-5" dirty="0">
                <a:latin typeface="Times New Roman"/>
                <a:cs typeface="Times New Roman"/>
              </a:rPr>
              <a:t>Merancang kembali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untuk memfasilitasi </a:t>
            </a:r>
            <a:r>
              <a:rPr sz="1200" i="1" dirty="0">
                <a:latin typeface="Times New Roman"/>
                <a:cs typeface="Times New Roman"/>
              </a:rPr>
              <a:t>throughput </a:t>
            </a:r>
            <a:r>
              <a:rPr sz="1200" spc="-5" dirty="0">
                <a:latin typeface="Times New Roman"/>
                <a:cs typeface="Times New Roman"/>
              </a:rPr>
              <a:t>yang semakin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600"/>
              </a:lnSpc>
              <a:spcBef>
                <a:spcPts val="20"/>
              </a:spcBef>
            </a:pPr>
            <a:r>
              <a:rPr sz="1200" dirty="0">
                <a:latin typeface="Times New Roman"/>
                <a:cs typeface="Times New Roman"/>
              </a:rPr>
              <a:t>E.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Perencanan </a:t>
            </a:r>
            <a:r>
              <a:rPr sz="1200" b="1" dirty="0">
                <a:latin typeface="Times New Roman"/>
                <a:cs typeface="Times New Roman"/>
              </a:rPr>
              <a:t>Kapasitas, </a:t>
            </a:r>
            <a:r>
              <a:rPr sz="1200" spc="-5" dirty="0">
                <a:latin typeface="Times New Roman"/>
                <a:cs typeface="Times New Roman"/>
              </a:rPr>
              <a:t>dimasa yang akan datang dapat menjadi prosedur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rumit, karena sebagian besar didasarkan pada </a:t>
            </a:r>
            <a:r>
              <a:rPr sz="1200" i="1" spc="-5" dirty="0">
                <a:latin typeface="Times New Roman"/>
                <a:cs typeface="Times New Roman"/>
              </a:rPr>
              <a:t>demand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masa yang akan datang.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Biasanya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dibutuhkan</a:t>
            </a:r>
            <a:r>
              <a:rPr sz="1200" dirty="0">
                <a:latin typeface="Times New Roman"/>
                <a:cs typeface="Times New Roman"/>
              </a:rPr>
              <a:t> dua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fase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menentukan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Fase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pertama 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demand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datang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diramalkan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model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tradisional,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sedangkan </a:t>
            </a:r>
            <a:r>
              <a:rPr sz="1200" b="1" dirty="0">
                <a:latin typeface="Times New Roman"/>
                <a:cs typeface="Times New Roman"/>
              </a:rPr>
              <a:t>fase </a:t>
            </a:r>
            <a:r>
              <a:rPr sz="1200" b="1" spc="-5" dirty="0">
                <a:latin typeface="Times New Roman"/>
                <a:cs typeface="Times New Roman"/>
              </a:rPr>
              <a:t>kedua </a:t>
            </a:r>
            <a:r>
              <a:rPr sz="1200" spc="-5" dirty="0">
                <a:latin typeface="Times New Roman"/>
                <a:cs typeface="Times New Roman"/>
              </a:rPr>
              <a:t>peramalan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digunakan untuk menentukan kebutuhan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ukuran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penambahan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masing-masing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pertumbuhan </a:t>
            </a:r>
            <a:r>
              <a:rPr sz="1200" i="1" spc="-5" dirty="0">
                <a:latin typeface="Times New Roman"/>
                <a:cs typeface="Times New Roman"/>
              </a:rPr>
              <a:t>demand </a:t>
            </a:r>
            <a:r>
              <a:rPr sz="1200" spc="-5" dirty="0">
                <a:latin typeface="Times New Roman"/>
                <a:cs typeface="Times New Roman"/>
              </a:rPr>
              <a:t>biasanya secara bertahap dalam unit-unit kecil, sedangkan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penambahan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biasanya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terjadi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cepat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jumlah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74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26337" y="4517021"/>
            <a:ext cx="5291455" cy="27940"/>
          </a:xfrm>
          <a:custGeom>
            <a:avLst/>
            <a:gdLst/>
            <a:ahLst/>
            <a:cxnLst/>
            <a:rect l="l" t="t" r="r" b="b"/>
            <a:pathLst>
              <a:path w="5291455" h="27939">
                <a:moveTo>
                  <a:pt x="5291328" y="18288"/>
                </a:moveTo>
                <a:lnTo>
                  <a:pt x="0" y="18288"/>
                </a:lnTo>
                <a:lnTo>
                  <a:pt x="0" y="27432"/>
                </a:lnTo>
                <a:lnTo>
                  <a:pt x="5291328" y="27432"/>
                </a:lnTo>
                <a:lnTo>
                  <a:pt x="5291328" y="18288"/>
                </a:lnTo>
                <a:close/>
              </a:path>
              <a:path w="5291455" h="27939">
                <a:moveTo>
                  <a:pt x="5291328" y="0"/>
                </a:moveTo>
                <a:lnTo>
                  <a:pt x="0" y="0"/>
                </a:lnTo>
                <a:lnTo>
                  <a:pt x="0" y="9144"/>
                </a:lnTo>
                <a:lnTo>
                  <a:pt x="5291328" y="9144"/>
                </a:lnTo>
                <a:lnTo>
                  <a:pt x="529132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431933" y="1063124"/>
            <a:ext cx="5278755" cy="7526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9357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BAB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IX.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PENENTUAN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LOKASI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latin typeface="Times New Roman"/>
                <a:cs typeface="Times New Roman"/>
              </a:rPr>
              <a:t>TUJUAN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UMUM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43300"/>
              </a:lnSpc>
              <a:tabLst>
                <a:tab pos="863600" algn="l"/>
                <a:tab pos="1672589" algn="l"/>
                <a:tab pos="2270125" algn="l"/>
                <a:tab pos="3088005" algn="l"/>
                <a:tab pos="3507740" algn="l"/>
                <a:tab pos="4050029" algn="l"/>
                <a:tab pos="4969510" algn="l"/>
              </a:tabLst>
            </a:pPr>
            <a:r>
              <a:rPr sz="1200" dirty="0">
                <a:latin typeface="Times New Roman"/>
                <a:cs typeface="Times New Roman"/>
              </a:rPr>
              <a:t>Dih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pk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	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siswa	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mpu	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mi	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ori	lok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si,	f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-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or-f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-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or	y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ng  </a:t>
            </a:r>
            <a:r>
              <a:rPr sz="1200" spc="-5" dirty="0">
                <a:latin typeface="Times New Roman"/>
                <a:cs typeface="Times New Roman"/>
              </a:rPr>
              <a:t>dipertimbangkan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pemilihan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metode-metode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pendekatan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1200" spc="-5" dirty="0">
                <a:latin typeface="Times New Roman"/>
                <a:cs typeface="Times New Roman"/>
              </a:rPr>
              <a:t>penentuan lokasi perusahaan.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TUJUAN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KHUSUS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Mampu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memahami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teori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teknik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penentuan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>
              <a:lnSpc>
                <a:spcPct val="143300"/>
              </a:lnSpc>
              <a:spcBef>
                <a:spcPts val="25"/>
              </a:spcBef>
              <a:buAutoNum type="alphaLcPeriod"/>
              <a:tabLst>
                <a:tab pos="282575" algn="l"/>
                <a:tab pos="283210" algn="l"/>
                <a:tab pos="1190625" algn="l"/>
                <a:tab pos="2098675" algn="l"/>
                <a:tab pos="2524125" algn="l"/>
                <a:tab pos="3643629" algn="l"/>
                <a:tab pos="4145915" algn="l"/>
                <a:tab pos="4900930" algn="l"/>
              </a:tabLst>
            </a:pPr>
            <a:r>
              <a:rPr sz="1200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je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sk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	f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-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or-f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-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or	y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ng	d</a:t>
            </a:r>
            <a:r>
              <a:rPr sz="1200" spc="-5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mb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ngk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	d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m	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u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	lok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si 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0"/>
              </a:spcBef>
              <a:buAutoNum type="alphaL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Menghitung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menganalisis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berbagai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pendekatan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penetuan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Menyusun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penentuan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800"/>
              </a:lnSpc>
            </a:pPr>
            <a:r>
              <a:rPr sz="1200" spc="-5" dirty="0">
                <a:latin typeface="Times New Roman"/>
                <a:cs typeface="Times New Roman"/>
              </a:rPr>
              <a:t>Tempat kedudukan perusahaan atau pabrik sangat mempengaruhi keberhasilan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pencapaian tujuan suatu perusahaan. Kegiatan pengolahan menyangkut pengubahan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 penggabungan berbagai jenis sumberdaya untuk menghasilkan barang dan jasa.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Berbagai jenis sumberdaya yang dibutuhkan untuk pengolahan tentu saja tidak selalu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berada pada, atau berasal dari, satu tempat tertentu saja. Untuk </a:t>
            </a:r>
            <a:r>
              <a:rPr sz="1200" dirty="0">
                <a:latin typeface="Times New Roman"/>
                <a:cs typeface="Times New Roman"/>
              </a:rPr>
              <a:t>itu </a:t>
            </a:r>
            <a:r>
              <a:rPr sz="1200" spc="-5" dirty="0">
                <a:latin typeface="Times New Roman"/>
                <a:cs typeface="Times New Roman"/>
              </a:rPr>
              <a:t>diperlukan kegiatan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pengangkutan atau pemindahan agar seluruhnya dapat berada pada satu tempat, 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diinginkan.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Pemindahan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pengangkutan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sumberdaya-sumberdaya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tentu saja membutuhkan biaya pengangkutan yang merupakan sebagaian dari biaya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dibayar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pembeli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bentuk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harga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jasa.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Berbagai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daerah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 umumnya menawarkan sumberdaya yang berbeda jenis, jumlah dan harganya.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Perbedaan</a:t>
            </a:r>
            <a:r>
              <a:rPr sz="1200" dirty="0">
                <a:latin typeface="Times New Roman"/>
                <a:cs typeface="Times New Roman"/>
              </a:rPr>
              <a:t> ini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saja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menyebabkan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perbedaan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pengadaan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apabila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sumberdaya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itu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diperoleh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tempat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berbeda,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sarana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penunjang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disediakan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 berbagai daerah </a:t>
            </a:r>
            <a:r>
              <a:rPr sz="1200" dirty="0">
                <a:latin typeface="Times New Roman"/>
                <a:cs typeface="Times New Roman"/>
              </a:rPr>
              <a:t>juga </a:t>
            </a:r>
            <a:r>
              <a:rPr sz="1200" spc="-5" dirty="0">
                <a:latin typeface="Times New Roman"/>
                <a:cs typeface="Times New Roman"/>
              </a:rPr>
              <a:t>berbeda-beda. Pengangkutan barang-barang </a:t>
            </a:r>
            <a:r>
              <a:rPr sz="1200" dirty="0">
                <a:latin typeface="Times New Roman"/>
                <a:cs typeface="Times New Roman"/>
              </a:rPr>
              <a:t>ke </a:t>
            </a:r>
            <a:r>
              <a:rPr sz="1200" spc="-5" dirty="0">
                <a:latin typeface="Times New Roman"/>
                <a:cs typeface="Times New Roman"/>
              </a:rPr>
              <a:t>tempat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 pembeli berada </a:t>
            </a:r>
            <a:r>
              <a:rPr sz="1200" dirty="0">
                <a:latin typeface="Times New Roman"/>
                <a:cs typeface="Times New Roman"/>
              </a:rPr>
              <a:t>juga </a:t>
            </a:r>
            <a:r>
              <a:rPr sz="1200" spc="-5" dirty="0">
                <a:latin typeface="Times New Roman"/>
                <a:cs typeface="Times New Roman"/>
              </a:rPr>
              <a:t>merupakan satu hal yang mempengaruhi kelangsungan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hidup perusahaan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75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731964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080" indent="457200" algn="just">
              <a:lnSpc>
                <a:spcPct val="143800"/>
              </a:lnSpc>
              <a:spcBef>
                <a:spcPts val="114"/>
              </a:spcBef>
            </a:pPr>
            <a:r>
              <a:rPr sz="1200" spc="-5" dirty="0">
                <a:latin typeface="Times New Roman"/>
                <a:cs typeface="Times New Roman"/>
              </a:rPr>
              <a:t>Memilih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fasilitas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semakin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rumit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globalisasi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tempatkerja. Globalisasi terjadi karena perkembangan </a:t>
            </a:r>
            <a:r>
              <a:rPr sz="1200" dirty="0">
                <a:latin typeface="Times New Roman"/>
                <a:cs typeface="Times New Roman"/>
              </a:rPr>
              <a:t>(1) </a:t>
            </a:r>
            <a:r>
              <a:rPr sz="1200" spc="-5" dirty="0">
                <a:latin typeface="Times New Roman"/>
                <a:cs typeface="Times New Roman"/>
              </a:rPr>
              <a:t>ekonomi pasar dan juga: </a:t>
            </a:r>
            <a:r>
              <a:rPr sz="1200" dirty="0">
                <a:latin typeface="Times New Roman"/>
                <a:cs typeface="Times New Roman"/>
              </a:rPr>
              <a:t>(2)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komunikasi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internasional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baik;</a:t>
            </a:r>
            <a:r>
              <a:rPr sz="1200" dirty="0">
                <a:latin typeface="Times New Roman"/>
                <a:cs typeface="Times New Roman"/>
              </a:rPr>
              <a:t> (3)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perjalanan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(udara,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laut,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darat)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pengangkutan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tebih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serta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diandalkan;</a:t>
            </a:r>
            <a:r>
              <a:rPr sz="1200" dirty="0">
                <a:latin typeface="Times New Roman"/>
                <a:cs typeface="Times New Roman"/>
              </a:rPr>
              <a:t> (4)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semakin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mudahnya arus kas antar negara dan </a:t>
            </a:r>
            <a:r>
              <a:rPr sz="1200" dirty="0">
                <a:latin typeface="Times New Roman"/>
                <a:cs typeface="Times New Roman"/>
              </a:rPr>
              <a:t>(5) </a:t>
            </a:r>
            <a:r>
              <a:rPr sz="1200" spc="-5" dirty="0">
                <a:latin typeface="Times New Roman"/>
                <a:cs typeface="Times New Roman"/>
              </a:rPr>
              <a:t>perbedaan biaya tenaga kerja yang tinggi.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Banyak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kini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mempertimbangkan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membuka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kantor,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pabrik,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toko,atau bank baru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luar negara sendiri. Keputusan lokasi sudah melewati batas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negara.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5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Berbagai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pertimbangan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dalam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perencanaan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tempat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kedudukan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perusahaan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4200"/>
              </a:lnSpc>
            </a:pPr>
            <a:r>
              <a:rPr sz="1200" spc="-5" dirty="0">
                <a:latin typeface="Times New Roman"/>
                <a:cs typeface="Times New Roman"/>
              </a:rPr>
              <a:t>Dalam perencanaan tempat kedudukan atau pabrik terutama untuk perusahaan-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menghasilkan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berbagai</a:t>
            </a:r>
            <a:r>
              <a:rPr sz="1200" dirty="0">
                <a:latin typeface="Times New Roman"/>
                <a:cs typeface="Times New Roman"/>
              </a:rPr>
              <a:t> unsur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dipertimbangkan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seluruhnya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dikelompokkan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50">
              <a:latin typeface="Times New Roman"/>
              <a:cs typeface="Times New Roman"/>
            </a:endParaRPr>
          </a:p>
          <a:p>
            <a:pPr marL="283210" indent="-228600">
              <a:lnSpc>
                <a:spcPct val="100000"/>
              </a:lnSpc>
              <a:buAutoNum type="arabicParenBoth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Bahan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(materials)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AutoNum type="arabicParenBoth"/>
            </a:pPr>
            <a:endParaRPr sz="1750">
              <a:latin typeface="Times New Roman"/>
              <a:cs typeface="Times New Roman"/>
            </a:endParaRPr>
          </a:p>
          <a:p>
            <a:pPr marL="469900" lvl="1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Bahan-bahan baku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(raw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materials)</a:t>
            </a:r>
            <a:endParaRPr sz="1200">
              <a:latin typeface="Times New Roman"/>
              <a:cs typeface="Times New Roman"/>
            </a:endParaRPr>
          </a:p>
          <a:p>
            <a:pPr marL="469900" lvl="1" indent="-2286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Bahan-bahan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pembantu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(utilities)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43300"/>
              </a:lnSpc>
              <a:spcBef>
                <a:spcPts val="5"/>
              </a:spcBef>
            </a:pP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perencanaan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tempat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kedudukan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pabrik,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pertimbangan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atas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bahan-bahan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baku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pembantu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meliputi</a:t>
            </a:r>
            <a:r>
              <a:rPr sz="1200" dirty="0">
                <a:latin typeface="Times New Roman"/>
                <a:cs typeface="Times New Roman"/>
              </a:rPr>
              <a:t> 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ct val="14330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Jumlah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tersedia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memenuhi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kebutuhan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jangka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pendek 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jangka panjang</a:t>
            </a:r>
            <a:endParaRPr sz="1200">
              <a:latin typeface="Times New Roman"/>
              <a:cs typeface="Times New Roman"/>
            </a:endParaRPr>
          </a:p>
          <a:p>
            <a:pPr marL="469900" indent="-229235">
              <a:lnSpc>
                <a:spcPct val="100000"/>
              </a:lnSpc>
              <a:spcBef>
                <a:spcPts val="62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Mutu</a:t>
            </a:r>
            <a:endParaRPr sz="1200">
              <a:latin typeface="Times New Roman"/>
              <a:cs typeface="Times New Roman"/>
            </a:endParaRPr>
          </a:p>
          <a:p>
            <a:pPr marL="469900" indent="-229235">
              <a:lnSpc>
                <a:spcPct val="100000"/>
              </a:lnSpc>
              <a:spcBef>
                <a:spcPts val="620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3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pengangkutan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sumber-sumber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-5" dirty="0">
                <a:latin typeface="Times New Roman"/>
                <a:cs typeface="Times New Roman"/>
              </a:rPr>
              <a:t> pabrik</a:t>
            </a:r>
            <a:endParaRPr sz="1200">
              <a:latin typeface="Times New Roman"/>
              <a:cs typeface="Times New Roman"/>
            </a:endParaRPr>
          </a:p>
          <a:p>
            <a:pPr marL="469900" indent="-229235">
              <a:lnSpc>
                <a:spcPct val="100000"/>
              </a:lnSpc>
              <a:spcBef>
                <a:spcPts val="62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3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Harga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umumnya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berbeda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tempat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daerah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berbeda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50">
              <a:latin typeface="Times New Roman"/>
              <a:cs typeface="Times New Roman"/>
            </a:endParaRPr>
          </a:p>
          <a:p>
            <a:pPr marL="54610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(2)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Tenaga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 manusia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(labor</a:t>
            </a:r>
            <a:r>
              <a:rPr sz="1200" dirty="0">
                <a:latin typeface="Times New Roman"/>
                <a:cs typeface="Times New Roman"/>
              </a:rPr>
              <a:t> /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manpower)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76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73844" y="980828"/>
            <a:ext cx="5236845" cy="76606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41300" marR="5080" algn="just">
              <a:lnSpc>
                <a:spcPct val="143800"/>
              </a:lnSpc>
              <a:spcBef>
                <a:spcPts val="114"/>
              </a:spcBef>
            </a:pPr>
            <a:r>
              <a:rPr sz="1200" spc="-5" dirty="0">
                <a:latin typeface="Times New Roman"/>
                <a:cs typeface="Times New Roman"/>
              </a:rPr>
              <a:t>Tenaga kerja dalam hal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adalah tenaga kerja manusia yang dibutuhkan untuk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menjalankan berbagai jenis sarana atau peralatan operasi dan </a:t>
            </a:r>
            <a:r>
              <a:rPr sz="1200" dirty="0">
                <a:latin typeface="Times New Roman"/>
                <a:cs typeface="Times New Roman"/>
              </a:rPr>
              <a:t>produksi. </a:t>
            </a:r>
            <a:r>
              <a:rPr sz="1200" spc="-5" dirty="0">
                <a:latin typeface="Times New Roman"/>
                <a:cs typeface="Times New Roman"/>
              </a:rPr>
              <a:t>Tenaga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manusia</a:t>
            </a:r>
            <a:r>
              <a:rPr sz="1200" dirty="0">
                <a:latin typeface="Times New Roman"/>
                <a:cs typeface="Times New Roman"/>
              </a:rPr>
              <a:t> ini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dibedakan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tenaga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memiliki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keahlian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keilmuan (white collar workers) serta tenaga kerja yang memiliki ketrampilan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(blue collar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workers).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241300" marR="5080" algn="just">
              <a:lnSpc>
                <a:spcPct val="143300"/>
              </a:lnSpc>
            </a:pP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dalam perencanaan tempat kedudukan perusahaan. Tersedianya sumberdaya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tenaga kerja harus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mempertimbangkan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beberapa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segi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50">
              <a:latin typeface="Times New Roman"/>
              <a:cs typeface="Times New Roman"/>
            </a:endParaRPr>
          </a:p>
          <a:p>
            <a:pPr marL="427990" indent="-229235">
              <a:lnSpc>
                <a:spcPct val="100000"/>
              </a:lnSpc>
              <a:buAutoNum type="arabicPeriod"/>
              <a:tabLst>
                <a:tab pos="427990" algn="l"/>
              </a:tabLst>
            </a:pPr>
            <a:r>
              <a:rPr sz="1200" spc="-5" dirty="0">
                <a:latin typeface="Times New Roman"/>
                <a:cs typeface="Times New Roman"/>
              </a:rPr>
              <a:t>Jumlah,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tingkat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keahlian,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umur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jenis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kelamin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tenaga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tersedia</a:t>
            </a:r>
            <a:endParaRPr sz="1200">
              <a:latin typeface="Times New Roman"/>
              <a:cs typeface="Times New Roman"/>
            </a:endParaRPr>
          </a:p>
          <a:p>
            <a:pPr marL="427355" marR="5080" indent="-228600">
              <a:lnSpc>
                <a:spcPct val="143300"/>
              </a:lnSpc>
              <a:buAutoNum type="arabicPeriod"/>
              <a:tabLst>
                <a:tab pos="427990" algn="l"/>
              </a:tabLst>
            </a:pPr>
            <a:r>
              <a:rPr sz="1200" spc="-5" dirty="0">
                <a:latin typeface="Times New Roman"/>
                <a:cs typeface="Times New Roman"/>
              </a:rPr>
              <a:t>Harga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penggunaan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setiap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jenis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tenaga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bentuk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tingkat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upah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gaji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disamping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tunjangan-tunjangan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lain</a:t>
            </a:r>
            <a:endParaRPr sz="1200">
              <a:latin typeface="Times New Roman"/>
              <a:cs typeface="Times New Roman"/>
            </a:endParaRPr>
          </a:p>
          <a:p>
            <a:pPr marL="427355" marR="5080" indent="-228600">
              <a:lnSpc>
                <a:spcPts val="2090"/>
              </a:lnSpc>
              <a:spcBef>
                <a:spcPts val="155"/>
              </a:spcBef>
              <a:buAutoNum type="arabicPeriod"/>
              <a:tabLst>
                <a:tab pos="427990" algn="l"/>
              </a:tabLst>
            </a:pPr>
            <a:r>
              <a:rPr sz="1200" spc="-5" dirty="0">
                <a:latin typeface="Times New Roman"/>
                <a:cs typeface="Times New Roman"/>
              </a:rPr>
              <a:t>Tingkat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pengangguran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daerah-daerah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dipertimbangkan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tempat kedudukan</a:t>
            </a:r>
            <a:endParaRPr sz="1200">
              <a:latin typeface="Times New Roman"/>
              <a:cs typeface="Times New Roman"/>
            </a:endParaRPr>
          </a:p>
          <a:p>
            <a:pPr marL="427990" indent="-229235">
              <a:lnSpc>
                <a:spcPct val="100000"/>
              </a:lnSpc>
              <a:spcBef>
                <a:spcPts val="440"/>
              </a:spcBef>
              <a:buAutoNum type="arabicPeriod"/>
              <a:tabLst>
                <a:tab pos="427990" algn="l"/>
              </a:tabLst>
            </a:pPr>
            <a:r>
              <a:rPr sz="1200" dirty="0">
                <a:latin typeface="Times New Roman"/>
                <a:cs typeface="Times New Roman"/>
              </a:rPr>
              <a:t>Ada</a:t>
            </a:r>
            <a:r>
              <a:rPr sz="1200" spc="-5" dirty="0">
                <a:latin typeface="Times New Roman"/>
                <a:cs typeface="Times New Roman"/>
              </a:rPr>
              <a:t> tidaknya serikat-serikat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pekerja</a:t>
            </a:r>
            <a:endParaRPr sz="1200">
              <a:latin typeface="Times New Roman"/>
              <a:cs typeface="Times New Roman"/>
            </a:endParaRPr>
          </a:p>
          <a:p>
            <a:pPr marL="427355" marR="5080" indent="-228600">
              <a:lnSpc>
                <a:spcPct val="143300"/>
              </a:lnSpc>
              <a:buAutoNum type="arabicPeriod"/>
              <a:tabLst>
                <a:tab pos="427990" algn="l"/>
              </a:tabLst>
            </a:pPr>
            <a:r>
              <a:rPr sz="1200" spc="-5" dirty="0">
                <a:latin typeface="Times New Roman"/>
                <a:cs typeface="Times New Roman"/>
              </a:rPr>
              <a:t>Peraturan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pemerintah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tentang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ketenagakerjaan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mungkin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berbeda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daerah-daerah 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berbeda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ct val="144200"/>
              </a:lnSpc>
              <a:buAutoNum type="arabicParenBoth" startAt="3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Daya (power) </a:t>
            </a:r>
            <a:r>
              <a:rPr sz="1200" dirty="0">
                <a:latin typeface="Times New Roman"/>
                <a:cs typeface="Times New Roman"/>
              </a:rPr>
              <a:t>– </a:t>
            </a:r>
            <a:r>
              <a:rPr sz="1200" spc="-5" dirty="0">
                <a:latin typeface="Times New Roman"/>
                <a:cs typeface="Times New Roman"/>
              </a:rPr>
              <a:t>adalah sumber tenaga yang dibutuhkan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dalam kegiatan operasi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dirty="0">
                <a:latin typeface="Times New Roman"/>
                <a:cs typeface="Times New Roman"/>
              </a:rPr>
              <a:t>produksi. </a:t>
            </a:r>
            <a:r>
              <a:rPr sz="1200" spc="-5" dirty="0">
                <a:latin typeface="Times New Roman"/>
                <a:cs typeface="Times New Roman"/>
              </a:rPr>
              <a:t>Tenaga listrik (electrical power) adalah jenis tenaga yang selalu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dibutuhkan.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Sumber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tenaga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bakar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minyak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gas.</a:t>
            </a:r>
            <a:endParaRPr sz="120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ct val="143300"/>
              </a:lnSpc>
              <a:buAutoNum type="arabicParenBoth" startAt="3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Persediaan air (water supply) </a:t>
            </a:r>
            <a:r>
              <a:rPr sz="1200" dirty="0">
                <a:latin typeface="Times New Roman"/>
                <a:cs typeface="Times New Roman"/>
              </a:rPr>
              <a:t>juga </a:t>
            </a:r>
            <a:r>
              <a:rPr sz="1200" spc="-5" dirty="0">
                <a:latin typeface="Times New Roman"/>
                <a:cs typeface="Times New Roman"/>
              </a:rPr>
              <a:t>adakalanya menjadi pertimbangan utama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penentuan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tempat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kedudukan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sarana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pengolahan,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terutama</a:t>
            </a:r>
            <a:r>
              <a:rPr sz="1200" dirty="0">
                <a:latin typeface="Times New Roman"/>
                <a:cs typeface="Times New Roman"/>
              </a:rPr>
              <a:t> jika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air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sangat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penting</a:t>
            </a:r>
            <a:r>
              <a:rPr sz="1200" dirty="0">
                <a:latin typeface="Times New Roman"/>
                <a:cs typeface="Times New Roman"/>
              </a:rPr>
              <a:t> di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kegiatan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pengolahan.</a:t>
            </a:r>
            <a:endParaRPr sz="1200">
              <a:latin typeface="Times New Roman"/>
              <a:cs typeface="Times New Roman"/>
            </a:endParaRPr>
          </a:p>
          <a:p>
            <a:pPr marL="241300" indent="-228600" algn="just">
              <a:lnSpc>
                <a:spcPct val="100000"/>
              </a:lnSpc>
              <a:spcBef>
                <a:spcPts val="625"/>
              </a:spcBef>
              <a:buAutoNum type="arabicParenBoth" startAt="3"/>
              <a:tabLst>
                <a:tab pos="279400" algn="l"/>
              </a:tabLst>
            </a:pPr>
            <a:r>
              <a:rPr sz="1200" spc="-5" dirty="0">
                <a:latin typeface="Times New Roman"/>
                <a:cs typeface="Times New Roman"/>
              </a:rPr>
              <a:t>Jasa-jasa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(services)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berbagai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jenis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dibutuhkan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menopang</a:t>
            </a:r>
            <a:endParaRPr sz="1200">
              <a:latin typeface="Times New Roman"/>
              <a:cs typeface="Times New Roman"/>
            </a:endParaRPr>
          </a:p>
          <a:p>
            <a:pPr marL="2413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keseluruhan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kegiatan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produksi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Jasa-jasa</a:t>
            </a:r>
            <a:r>
              <a:rPr sz="1200" dirty="0">
                <a:latin typeface="Times New Roman"/>
                <a:cs typeface="Times New Roman"/>
              </a:rPr>
              <a:t> ini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umumnya diperoleh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membeli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perusahaan-perusahaan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lain.</a:t>
            </a:r>
            <a:endParaRPr sz="120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ct val="143300"/>
              </a:lnSpc>
              <a:buFont typeface="Times New Roman"/>
              <a:buAutoNum type="arabicParenBoth" startAt="6"/>
              <a:tabLst>
                <a:tab pos="279400" algn="l"/>
              </a:tabLst>
            </a:pPr>
            <a:r>
              <a:rPr dirty="0"/>
              <a:t>	</a:t>
            </a:r>
            <a:r>
              <a:rPr sz="1200" spc="-5" dirty="0">
                <a:latin typeface="Times New Roman"/>
                <a:cs typeface="Times New Roman"/>
              </a:rPr>
              <a:t>Pajak (tax) adalah uang yang dibayarkan oleh perusahaan kepada pemerintah,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bagian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dikeluarkan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kegiatannya.</a:t>
            </a:r>
            <a:endParaRPr sz="1200">
              <a:latin typeface="Times New Roman"/>
              <a:cs typeface="Times New Roman"/>
            </a:endParaRPr>
          </a:p>
          <a:p>
            <a:pPr marL="241300" algn="just">
              <a:lnSpc>
                <a:spcPct val="100000"/>
              </a:lnSpc>
              <a:spcBef>
                <a:spcPts val="650"/>
              </a:spcBef>
            </a:pPr>
            <a:r>
              <a:rPr sz="1200" spc="-5" dirty="0">
                <a:latin typeface="Times New Roman"/>
                <a:cs typeface="Times New Roman"/>
              </a:rPr>
              <a:t>Pertimbangan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tentang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pajak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seharusnya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meliputi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77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494538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469900" indent="-228600">
              <a:lnSpc>
                <a:spcPct val="100000"/>
              </a:lnSpc>
              <a:spcBef>
                <a:spcPts val="745"/>
              </a:spcBef>
              <a:buChar char="-"/>
              <a:tabLst>
                <a:tab pos="469265" algn="l"/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Jenis 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tarif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pajak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berlaku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50"/>
              </a:spcBef>
              <a:buChar char="-"/>
              <a:tabLst>
                <a:tab pos="469265" algn="l"/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Kemudahan yang dapat diperoleh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25"/>
              </a:spcBef>
              <a:buChar char="-"/>
              <a:tabLst>
                <a:tab pos="469265" algn="l"/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Kecenderungan pajak-pajak daerah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50">
              <a:latin typeface="Times New Roman"/>
              <a:cs typeface="Times New Roman"/>
            </a:endParaRPr>
          </a:p>
          <a:p>
            <a:pPr marL="372745" marR="5080" indent="-228600" algn="just">
              <a:lnSpc>
                <a:spcPct val="145000"/>
              </a:lnSpc>
              <a:buAutoNum type="arabicParenBoth" startAt="7"/>
              <a:tabLst>
                <a:tab pos="372745" algn="l"/>
              </a:tabLst>
            </a:pPr>
            <a:r>
              <a:rPr sz="1200" spc="-5" dirty="0">
                <a:latin typeface="Times New Roman"/>
                <a:cs typeface="Times New Roman"/>
              </a:rPr>
              <a:t>Letak (site) adalah tempat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mana perusahaan atau pabrik benar-benar berada.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hal</a:t>
            </a:r>
            <a:r>
              <a:rPr sz="1200" dirty="0">
                <a:latin typeface="Times New Roman"/>
                <a:cs typeface="Times New Roman"/>
              </a:rPr>
              <a:t> ini </a:t>
            </a:r>
            <a:r>
              <a:rPr sz="1200" spc="-5" dirty="0">
                <a:latin typeface="Times New Roman"/>
                <a:cs typeface="Times New Roman"/>
              </a:rPr>
              <a:t>mempertimbangkan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mengenai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letak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meliputi</a:t>
            </a:r>
            <a:r>
              <a:rPr sz="1200" dirty="0">
                <a:latin typeface="Times New Roman"/>
                <a:cs typeface="Times New Roman"/>
              </a:rPr>
              <a:t> 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AutoNum type="arabicParenBoth" startAt="7"/>
            </a:pPr>
            <a:endParaRPr sz="1750">
              <a:latin typeface="Times New Roman"/>
              <a:cs typeface="Times New Roman"/>
            </a:endParaRPr>
          </a:p>
          <a:p>
            <a:pPr marL="469900" lvl="1" indent="-228600">
              <a:lnSpc>
                <a:spcPct val="100000"/>
              </a:lnSpc>
              <a:spcBef>
                <a:spcPts val="5"/>
              </a:spcBef>
              <a:buChar char="-"/>
              <a:tabLst>
                <a:tab pos="469265" algn="l"/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Pengelompokkan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“zona”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tata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guna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tanah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tempat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</a:t>
            </a:r>
            <a:endParaRPr sz="1200">
              <a:latin typeface="Times New Roman"/>
              <a:cs typeface="Times New Roman"/>
            </a:endParaRPr>
          </a:p>
          <a:p>
            <a:pPr marL="469900" lvl="1" indent="-228600">
              <a:lnSpc>
                <a:spcPct val="100000"/>
              </a:lnSpc>
              <a:spcBef>
                <a:spcPts val="620"/>
              </a:spcBef>
              <a:buChar char="-"/>
              <a:tabLst>
                <a:tab pos="469265" algn="l"/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Mutu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harga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tanah</a:t>
            </a:r>
            <a:endParaRPr sz="1200">
              <a:latin typeface="Times New Roman"/>
              <a:cs typeface="Times New Roman"/>
            </a:endParaRPr>
          </a:p>
          <a:p>
            <a:pPr marL="469900" lvl="1" indent="-228600">
              <a:lnSpc>
                <a:spcPct val="100000"/>
              </a:lnSpc>
              <a:spcBef>
                <a:spcPts val="650"/>
              </a:spcBef>
              <a:buChar char="-"/>
              <a:tabLst>
                <a:tab pos="469265" algn="l"/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Tersedianya sarana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pemadam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kebakaran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keamanan</a:t>
            </a:r>
            <a:endParaRPr sz="1200">
              <a:latin typeface="Times New Roman"/>
              <a:cs typeface="Times New Roman"/>
            </a:endParaRPr>
          </a:p>
          <a:p>
            <a:pPr marL="469900" lvl="1" indent="-228600">
              <a:lnSpc>
                <a:spcPct val="100000"/>
              </a:lnSpc>
              <a:spcBef>
                <a:spcPts val="625"/>
              </a:spcBef>
              <a:buChar char="-"/>
              <a:tabLst>
                <a:tab pos="469265" algn="l"/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Tersedianya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bangunan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dibeli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disewa</a:t>
            </a:r>
            <a:endParaRPr sz="1200">
              <a:latin typeface="Times New Roman"/>
              <a:cs typeface="Times New Roman"/>
            </a:endParaRPr>
          </a:p>
          <a:p>
            <a:pPr marL="469900" lvl="1" indent="-228600">
              <a:lnSpc>
                <a:spcPct val="100000"/>
              </a:lnSpc>
              <a:spcBef>
                <a:spcPts val="625"/>
              </a:spcBef>
              <a:buChar char="-"/>
              <a:tabLst>
                <a:tab pos="469265" algn="l"/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Tersedianya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berbagai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sarana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seperti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jalan,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lapangan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parkir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gudang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Font typeface="Times New Roman"/>
              <a:buChar char="-"/>
            </a:pPr>
            <a:endParaRPr sz="1200">
              <a:latin typeface="Times New Roman"/>
              <a:cs typeface="Times New Roman"/>
            </a:endParaRPr>
          </a:p>
          <a:p>
            <a:pPr marL="372745" marR="5080" indent="-228600" algn="just">
              <a:lnSpc>
                <a:spcPct val="143300"/>
              </a:lnSpc>
              <a:buAutoNum type="arabicParenBoth" startAt="7"/>
              <a:tabLst>
                <a:tab pos="372745" algn="l"/>
              </a:tabLst>
            </a:pPr>
            <a:r>
              <a:rPr sz="1200" spc="-5" dirty="0">
                <a:latin typeface="Times New Roman"/>
                <a:cs typeface="Times New Roman"/>
              </a:rPr>
              <a:t>Lingkungan (environment) adalah hal-hal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luar perusahaan yang tidak dapat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dikendalikan oleh manajemen perusahaan tetapi sangat mempengaruhi jalannya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Selain globalisasi, masih ada sejumlah faktor lain mempengaruhi keputusan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lokasi.Di antaranya, produktivitas tenaga kerja, valuta asing, dan perubahan sikap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terhadap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industri,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serikat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kedekatan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pasar,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pemasok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pesaing.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444632" y="6004440"/>
          <a:ext cx="5257800" cy="28225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51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69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081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 marR="60960">
                        <a:lnSpc>
                          <a:spcPts val="1370"/>
                        </a:lnSpc>
                        <a:spcBef>
                          <a:spcPts val="30"/>
                        </a:spcBef>
                        <a:buAutoNum type="arabicPeriod"/>
                        <a:tabLst>
                          <a:tab pos="325755" algn="l"/>
                          <a:tab pos="326390" algn="l"/>
                          <a:tab pos="890905" algn="l"/>
                          <a:tab pos="1468120" algn="l"/>
                          <a:tab pos="2223135" algn="l"/>
                          <a:tab pos="2724785" algn="l"/>
                          <a:tab pos="3408045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siko	po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itik,	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tur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n,	sik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p,	st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lit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	d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rangsangan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ts val="132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pemerintah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22250" indent="-153035">
                        <a:lnSpc>
                          <a:spcPts val="1380"/>
                        </a:lnSpc>
                        <a:buAutoNum type="arabicPeriod" startAt="2"/>
                        <a:tabLst>
                          <a:tab pos="2228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Isu-Isu budaya dan ekonomi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22250" indent="-153035">
                        <a:lnSpc>
                          <a:spcPts val="1380"/>
                        </a:lnSpc>
                        <a:buAutoNum type="arabicPeriod" startAt="2"/>
                        <a:tabLst>
                          <a:tab pos="2228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Lokasi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Pasar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15265" indent="-146050">
                        <a:lnSpc>
                          <a:spcPts val="1380"/>
                        </a:lnSpc>
                        <a:buAutoNum type="arabicPeriod" startAt="2"/>
                        <a:tabLst>
                          <a:tab pos="215900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Ketersediaan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tenaga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kerja,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sikap,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produktifitas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biaya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22250" indent="-153035">
                        <a:lnSpc>
                          <a:spcPts val="1380"/>
                        </a:lnSpc>
                        <a:buAutoNum type="arabicPeriod" startAt="2"/>
                        <a:tabLst>
                          <a:tab pos="2228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Ketersediaan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pasokan,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komunikasi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energy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22250" indent="-153035">
                        <a:lnSpc>
                          <a:spcPts val="1375"/>
                        </a:lnSpc>
                        <a:buAutoNum type="arabicPeriod" startAt="2"/>
                        <a:tabLst>
                          <a:tab pos="2228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Tingkat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kurs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valuta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asing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resiko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mata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asing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81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0" indent="-153035">
                        <a:lnSpc>
                          <a:spcPts val="1330"/>
                        </a:lnSpc>
                        <a:buAutoNum type="arabicPeriod"/>
                        <a:tabLst>
                          <a:tab pos="2228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Keinginan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perusahaan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22250" indent="-153035">
                        <a:lnSpc>
                          <a:spcPts val="1380"/>
                        </a:lnSpc>
                        <a:buAutoNum type="arabicPeriod"/>
                        <a:tabLst>
                          <a:tab pos="2228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Segi-segi yang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menarik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dari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wilayah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itu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 marR="81915">
                        <a:lnSpc>
                          <a:spcPts val="1370"/>
                        </a:lnSpc>
                        <a:spcBef>
                          <a:spcPts val="80"/>
                        </a:spcBef>
                        <a:buAutoNum type="arabicPeriod"/>
                        <a:tabLst>
                          <a:tab pos="2228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Ketersediaan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tenaga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kerja,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biaya,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sikap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terhadap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serikat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kerja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22250" indent="-153035">
                        <a:lnSpc>
                          <a:spcPts val="1320"/>
                        </a:lnSpc>
                        <a:buAutoNum type="arabicPeriod"/>
                        <a:tabLst>
                          <a:tab pos="2228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Biaya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ketersediaan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utiliti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(keperluan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listrik,air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dst)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22250" indent="-153035">
                        <a:lnSpc>
                          <a:spcPts val="1380"/>
                        </a:lnSpc>
                        <a:buAutoNum type="arabicPeriod"/>
                        <a:tabLst>
                          <a:tab pos="2228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Peraturan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lingkungan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hidup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daerah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nasional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22250" indent="-153035">
                        <a:lnSpc>
                          <a:spcPts val="1380"/>
                        </a:lnSpc>
                        <a:buAutoNum type="arabicPeriod"/>
                        <a:tabLst>
                          <a:tab pos="2228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Rangsangan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dari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pemerintah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22250" indent="-153035">
                        <a:lnSpc>
                          <a:spcPts val="1375"/>
                        </a:lnSpc>
                        <a:buAutoNum type="arabicPeriod"/>
                        <a:tabLst>
                          <a:tab pos="2228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Jarak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relatif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antara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bahan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baku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dengan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konsumen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48643" y="6021230"/>
            <a:ext cx="1171480" cy="98107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48643" y="7429541"/>
            <a:ext cx="1352523" cy="1381123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78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1869439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SEJARAH</a:t>
            </a:r>
            <a:r>
              <a:rPr sz="1200" b="1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LAHIRNYA</a:t>
            </a:r>
            <a:r>
              <a:rPr sz="12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KONSEP</a:t>
            </a:r>
            <a:r>
              <a:rPr sz="1200" b="1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MANAJEMEN</a:t>
            </a:r>
            <a:r>
              <a:rPr sz="12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OPERASIONAL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8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Bidang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termasuk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konsep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baru,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namun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sejarahnya amat menarik. Peningkatan dalam konsep dan disiplin </a:t>
            </a:r>
            <a:r>
              <a:rPr sz="1200" dirty="0">
                <a:latin typeface="Times New Roman"/>
                <a:cs typeface="Times New Roman"/>
              </a:rPr>
              <a:t>ilmu </a:t>
            </a:r>
            <a:r>
              <a:rPr sz="1200" spc="-5" dirty="0">
                <a:latin typeface="Times New Roman"/>
                <a:cs typeface="Times New Roman"/>
              </a:rPr>
              <a:t>manajemen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 didukung adanya penemuan baru dan sumbangan pemikiran banyak para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ahli. Dalam hal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akan dipaparkan secara singkat, beberapa contoh sumbangan para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pemikir 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antara lain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adalah:</a:t>
            </a:r>
            <a:endParaRPr sz="1200">
              <a:latin typeface="Times New Roman"/>
              <a:cs typeface="Times New Roman"/>
            </a:endParaRPr>
          </a:p>
          <a:p>
            <a:pPr marL="355600" algn="just">
              <a:lnSpc>
                <a:spcPct val="100000"/>
              </a:lnSpc>
              <a:spcBef>
                <a:spcPts val="625"/>
              </a:spcBef>
            </a:pPr>
            <a:r>
              <a:rPr sz="1200" b="1" spc="-5" dirty="0">
                <a:latin typeface="Times New Roman"/>
                <a:cs typeface="Times New Roman"/>
              </a:rPr>
              <a:t>Tabel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1.1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Sejarah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lahirnya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manajemen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operasional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7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514736" y="2925960"/>
          <a:ext cx="5187950" cy="4688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70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48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71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9456"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Tahun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Pelopor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Gagasan/</a:t>
                      </a:r>
                      <a:r>
                        <a:rPr sz="12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Temuan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615"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1776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Adam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Smith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 marR="60960">
                        <a:lnSpc>
                          <a:spcPts val="1370"/>
                        </a:lnSpc>
                        <a:tabLst>
                          <a:tab pos="888365" algn="l"/>
                          <a:tab pos="1622425" algn="l"/>
                          <a:tab pos="1984375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mb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ia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	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jaa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	d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	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ngkhusus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tenaga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kerja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351"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1800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Ely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Whitney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 marR="60960">
                        <a:lnSpc>
                          <a:spcPts val="1370"/>
                        </a:lnSpc>
                        <a:spcBef>
                          <a:spcPts val="3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Konsep</a:t>
                      </a:r>
                      <a:r>
                        <a:rPr sz="1200" spc="20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standarisasi</a:t>
                      </a:r>
                      <a:r>
                        <a:rPr sz="1200" spc="20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2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pengendalian</a:t>
                      </a:r>
                      <a:r>
                        <a:rPr sz="1200" spc="20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mutu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dengan</a:t>
                      </a:r>
                      <a:r>
                        <a:rPr sz="1200" spc="25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menghasilkan</a:t>
                      </a:r>
                      <a:r>
                        <a:rPr sz="1200" spc="25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produk</a:t>
                      </a:r>
                      <a:r>
                        <a:rPr sz="1200" spc="2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25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dapat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ts val="1305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dibongkar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pasang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untuk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jenis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produk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senjata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616"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1832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Charles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Babbage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 marR="60960">
                        <a:lnSpc>
                          <a:spcPts val="139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Pengelompokan</a:t>
                      </a:r>
                      <a:r>
                        <a:rPr sz="1200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tenaga</a:t>
                      </a:r>
                      <a:r>
                        <a:rPr sz="12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kerja</a:t>
                      </a:r>
                      <a:r>
                        <a:rPr sz="12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penugasan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berdasarkan keahlian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1881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Frederick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Taylor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Manajemen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Ilmiah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6615"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1913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 marR="60325">
                        <a:lnSpc>
                          <a:spcPts val="1370"/>
                        </a:lnSpc>
                        <a:tabLst>
                          <a:tab pos="754380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nry	Ford&amp;Ch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Sorensen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Mail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order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1917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H.L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Gantt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 marR="60960">
                        <a:lnSpc>
                          <a:spcPts val="1370"/>
                        </a:lnSpc>
                        <a:spcBef>
                          <a:spcPts val="3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Cara-cara</a:t>
                      </a:r>
                      <a:r>
                        <a:rPr sz="120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penjadwalan</a:t>
                      </a:r>
                      <a:r>
                        <a:rPr sz="120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tenaga</a:t>
                      </a:r>
                      <a:r>
                        <a:rPr sz="120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kerja</a:t>
                      </a:r>
                      <a:r>
                        <a:rPr sz="120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dan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mesin,</a:t>
                      </a:r>
                      <a:r>
                        <a:rPr sz="1200" spc="25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pembebanan</a:t>
                      </a:r>
                      <a:r>
                        <a:rPr sz="1200" spc="25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pekerjaan</a:t>
                      </a:r>
                      <a:r>
                        <a:rPr sz="1200" spc="25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di</a:t>
                      </a:r>
                      <a:r>
                        <a:rPr sz="1200" spc="2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tempat-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ts val="1305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temat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pengelolah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1931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Walter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A.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Steward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 marR="60960">
                        <a:lnSpc>
                          <a:spcPts val="1370"/>
                        </a:lnSpc>
                        <a:tabLst>
                          <a:tab pos="1015365" algn="l"/>
                          <a:tab pos="1783714" algn="l"/>
                          <a:tab pos="2407920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ng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mb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	k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pu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us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	st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tistik	d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ma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manajemen mutu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9831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1947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G.B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Dantzig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Linear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Programming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1950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Du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Pont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Metode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Lintasan kritis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(CPM)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6615"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1958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 marR="60325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U.S</a:t>
                      </a:r>
                      <a:r>
                        <a:rPr sz="12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Navy,</a:t>
                      </a:r>
                      <a:r>
                        <a:rPr sz="12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Booz</a:t>
                      </a:r>
                      <a:r>
                        <a:rPr sz="12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Allen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Halmilton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 marR="60960">
                        <a:lnSpc>
                          <a:spcPts val="137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Program</a:t>
                      </a:r>
                      <a:r>
                        <a:rPr sz="1200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Evaluation</a:t>
                      </a:r>
                      <a:r>
                        <a:rPr sz="1200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adn</a:t>
                      </a:r>
                      <a:r>
                        <a:rPr sz="1200" spc="2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Reveiw</a:t>
                      </a:r>
                      <a:r>
                        <a:rPr sz="1200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Technique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(PERT)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30351"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1975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 marR="60325">
                        <a:lnSpc>
                          <a:spcPts val="1370"/>
                        </a:lnSpc>
                        <a:spcBef>
                          <a:spcPts val="30"/>
                        </a:spcBef>
                        <a:tabLst>
                          <a:tab pos="612775" algn="l"/>
                          <a:tab pos="1129665" algn="l"/>
                          <a:tab pos="1477645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Jos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ph	Or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y	d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	O.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Wright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 marR="60960">
                        <a:lnSpc>
                          <a:spcPts val="1370"/>
                        </a:lnSpc>
                        <a:spcBef>
                          <a:spcPts val="3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Penggunaan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komputer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dalam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manufaktur,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penjadwalan,</a:t>
                      </a:r>
                      <a:r>
                        <a:rPr sz="12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pengendalian,</a:t>
                      </a:r>
                      <a:r>
                        <a:rPr sz="12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perencanaan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ts val="1305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kebutuhan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material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(MRP)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1978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Taichi</a:t>
                      </a:r>
                      <a:r>
                        <a:rPr sz="1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Ohno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Just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Time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(JIT)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6615"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1980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3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w.e</a:t>
                      </a:r>
                      <a:r>
                        <a:rPr sz="1200" spc="2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Deming</a:t>
                      </a:r>
                      <a:r>
                        <a:rPr sz="1200" spc="2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2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Joseph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ts val="137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M.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Juran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 marR="60960">
                        <a:lnSpc>
                          <a:spcPts val="137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Aplikasi</a:t>
                      </a:r>
                      <a:r>
                        <a:rPr sz="12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kualitas</a:t>
                      </a:r>
                      <a:r>
                        <a:rPr sz="12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produktivitas</a:t>
                      </a:r>
                      <a:r>
                        <a:rPr sz="12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Jepang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dalam pemakaian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robit danm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CAD/CAM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444632" y="1084968"/>
          <a:ext cx="5257800" cy="10731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51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69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8.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Biaya tanah/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pembangunan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fasilitas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3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0" indent="-153035">
                        <a:lnSpc>
                          <a:spcPts val="1345"/>
                        </a:lnSpc>
                        <a:buAutoNum type="arabicPeriod"/>
                        <a:tabLst>
                          <a:tab pos="2228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Ukuran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dan biaya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lokasi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22250" indent="-153035">
                        <a:lnSpc>
                          <a:spcPts val="1380"/>
                        </a:lnSpc>
                        <a:buAutoNum type="arabicPeriod"/>
                        <a:tabLst>
                          <a:tab pos="2228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Sistem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informasi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udara,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kereta,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laut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jalan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Tol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22250" indent="-153035">
                        <a:lnSpc>
                          <a:spcPts val="1380"/>
                        </a:lnSpc>
                        <a:buAutoNum type="arabicPeriod"/>
                        <a:tabLst>
                          <a:tab pos="2228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Pembatasan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penatapan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zona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22250" indent="-153035">
                        <a:lnSpc>
                          <a:spcPts val="1380"/>
                        </a:lnSpc>
                        <a:buAutoNum type="arabicPeriod"/>
                        <a:tabLst>
                          <a:tab pos="2228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Dekat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tidaknya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jasa/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pasokan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dibutuhkan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22250" indent="-153035">
                        <a:lnSpc>
                          <a:spcPts val="1375"/>
                        </a:lnSpc>
                        <a:buAutoNum type="arabicPeriod"/>
                        <a:tabLst>
                          <a:tab pos="2228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Isu-isu dampak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lingkungan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1431933" y="2233556"/>
            <a:ext cx="5278755" cy="6697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57200">
              <a:lnSpc>
                <a:spcPct val="1433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Penentuan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baik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manufaktur,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maupun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jenis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lainnya dapat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dilakukan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beberapa metoda</a:t>
            </a:r>
            <a:r>
              <a:rPr sz="1200" dirty="0">
                <a:latin typeface="Times New Roman"/>
                <a:cs typeface="Times New Roman"/>
              </a:rPr>
              <a:t> di </a:t>
            </a:r>
            <a:r>
              <a:rPr sz="1200" spc="-5" dirty="0">
                <a:latin typeface="Times New Roman"/>
                <a:cs typeface="Times New Roman"/>
              </a:rPr>
              <a:t>bawah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ini: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marL="283210" marR="5080" indent="-228600" algn="just">
              <a:lnSpc>
                <a:spcPct val="143900"/>
              </a:lnSpc>
            </a:pPr>
            <a:r>
              <a:rPr sz="1200" b="1" dirty="0">
                <a:latin typeface="Times New Roman"/>
                <a:cs typeface="Times New Roman"/>
              </a:rPr>
              <a:t>A.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Metode kualitatif </a:t>
            </a:r>
            <a:r>
              <a:rPr sz="1200" dirty="0">
                <a:latin typeface="Times New Roman"/>
                <a:cs typeface="Times New Roman"/>
              </a:rPr>
              <a:t>: </a:t>
            </a:r>
            <a:r>
              <a:rPr sz="1200" spc="-5" dirty="0">
                <a:latin typeface="Times New Roman"/>
                <a:cs typeface="Times New Roman"/>
              </a:rPr>
              <a:t>adalah menilai secara kualitatif baik </a:t>
            </a:r>
            <a:r>
              <a:rPr sz="1200" dirty="0">
                <a:latin typeface="Times New Roman"/>
                <a:cs typeface="Times New Roman"/>
              </a:rPr>
              <a:t>buruknya </a:t>
            </a:r>
            <a:r>
              <a:rPr sz="1200" spc="-5" dirty="0">
                <a:latin typeface="Times New Roman"/>
                <a:cs typeface="Times New Roman"/>
              </a:rPr>
              <a:t>suatu daerah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 perusahaan/pabrik sehubungan dengan faktor-faktor yang terdapat didaerah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tersebut, sehingga perusahaan dapat membandingkan keadaan daerah satu dengan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daerah lain.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Times New Roman"/>
              <a:cs typeface="Times New Roman"/>
            </a:endParaRPr>
          </a:p>
          <a:p>
            <a:pPr marL="241300" marR="5080" indent="457200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Pengambilan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model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dilakukan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tahap-tahap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berikut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Membuat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daftar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unsur-unsur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berkaitan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kegiatan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ct val="143300"/>
              </a:lnSpc>
              <a:spcBef>
                <a:spcPts val="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Memberikan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bobot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kepada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setiap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unsur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berdasarkan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urutan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pentingnya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terhadap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kegiatan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pengolahan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 perusahaan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ct val="143300"/>
              </a:lnSpc>
              <a:spcBef>
                <a:spcPts val="2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Menetapkan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derajat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(scale)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setiap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unsur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berkaitan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setiap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daerah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sedang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dipertimbangkan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ct val="143300"/>
              </a:lnSpc>
              <a:spcBef>
                <a:spcPts val="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Menetapkan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nilai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setiap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unsur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setiap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daerah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mengalikan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derajat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</a:t>
            </a:r>
            <a:r>
              <a:rPr sz="1200" dirty="0">
                <a:latin typeface="Times New Roman"/>
                <a:cs typeface="Times New Roman"/>
              </a:rPr>
              <a:t>bobot</a:t>
            </a:r>
            <a:r>
              <a:rPr sz="1200" spc="-5" dirty="0">
                <a:latin typeface="Times New Roman"/>
                <a:cs typeface="Times New Roman"/>
              </a:rPr>
              <a:t> 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berkaitan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200" spc="-5" dirty="0">
                <a:latin typeface="Times New Roman"/>
                <a:cs typeface="Times New Roman"/>
              </a:rPr>
              <a:t>Contoh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700"/>
              </a:lnSpc>
            </a:pPr>
            <a:r>
              <a:rPr sz="1200" spc="-5" dirty="0">
                <a:latin typeface="Times New Roman"/>
                <a:cs typeface="Times New Roman"/>
              </a:rPr>
              <a:t>Sebuah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membuat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perabot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kayu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sedang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merencanakan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pembangunan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pabrik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baru untuk dapat memenuhi permintaan yang meningkat yang tidak dapat dipenuhi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 pabrik yang telah ada. Bahan baku utama yang digunakan adalah kayu. Bahan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baku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direncanakan akan diperoleh dengan membeli dari sebuah perusahaan penjual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kayu yang ada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kota dimana pabrik tersebut nanti akan didirikan. Seluruh perabot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kayu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dihasilkan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dijual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pasar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setempat.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Pembahasan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pendahuluan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48643" y="1285741"/>
            <a:ext cx="1352523" cy="866026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79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178435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080" algn="just">
              <a:lnSpc>
                <a:spcPct val="143800"/>
              </a:lnSpc>
              <a:spcBef>
                <a:spcPts val="114"/>
              </a:spcBef>
            </a:pPr>
            <a:r>
              <a:rPr sz="1200" spc="-5" dirty="0">
                <a:latin typeface="Times New Roman"/>
                <a:cs typeface="Times New Roman"/>
              </a:rPr>
              <a:t>menghasilkan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bahwa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kedudukan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pabrik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dirty="0">
                <a:latin typeface="Times New Roman"/>
                <a:cs typeface="Times New Roman"/>
              </a:rPr>
              <a:t> tiga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kota</a:t>
            </a:r>
            <a:r>
              <a:rPr sz="1200" dirty="0">
                <a:latin typeface="Times New Roman"/>
                <a:cs typeface="Times New Roman"/>
              </a:rPr>
              <a:t> di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Propinsi Sumatera Utara, yaitu Medan, Pematang Siantar dan Kabanjahe. Ketiga kota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sama-sama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memenuhi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syarat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segi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penyediaan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tanah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baku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kayu.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model analisis faktor-faktor kualitatif, tentukanlah tempat kedudukan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paling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baik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bagi perusahaan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200" spc="-5" dirty="0">
                <a:latin typeface="Times New Roman"/>
                <a:cs typeface="Times New Roman"/>
              </a:rPr>
              <a:t>Tabel</a:t>
            </a:r>
            <a:r>
              <a:rPr sz="1200" dirty="0">
                <a:latin typeface="Times New Roman"/>
                <a:cs typeface="Times New Roman"/>
              </a:rPr>
              <a:t> 4.1.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Penentuan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tempat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kedudukan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444632" y="3017400"/>
          <a:ext cx="5257800" cy="3520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36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40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1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0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0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19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27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53212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ts val="1390"/>
                        </a:lnSpc>
                        <a:spcBef>
                          <a:spcPts val="5"/>
                        </a:spcBef>
                        <a:tabLst>
                          <a:tab pos="1118870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Unsu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-unsur	y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ng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berkaitan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(1)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890" marR="104139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Bobot  (2)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Derajat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(3)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Nilai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(4)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30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ts val="1415"/>
                        </a:lnSpc>
                        <a:spcBef>
                          <a:spcPts val="61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ts val="1415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Siantar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774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ja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P.Si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ja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427">
                <a:tc>
                  <a:txBody>
                    <a:bodyPr/>
                    <a:lstStyle/>
                    <a:p>
                      <a:pPr marL="12065">
                        <a:lnSpc>
                          <a:spcPts val="1370"/>
                        </a:lnSpc>
                        <a:spcBef>
                          <a:spcPts val="114"/>
                        </a:spcBef>
                        <a:tabLst>
                          <a:tab pos="267335" algn="l"/>
                          <a:tab pos="763270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1.	B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ia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ya	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ng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bahan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460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0,42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2,1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2,52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3,36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pPr marL="12065">
                        <a:lnSpc>
                          <a:spcPts val="1370"/>
                        </a:lnSpc>
                        <a:spcBef>
                          <a:spcPts val="100"/>
                        </a:spcBef>
                        <a:tabLst>
                          <a:tab pos="307340" algn="l"/>
                          <a:tab pos="1076325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2.	B.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ga	K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j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a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Manusia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0,21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82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82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82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82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1,05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82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1,05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82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1,47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82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32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3.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Luas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Pasar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0,17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1,36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1,19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0,85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3379">
                <a:tc>
                  <a:txBody>
                    <a:bodyPr/>
                    <a:lstStyle/>
                    <a:p>
                      <a:pPr marL="12065" marR="704850">
                        <a:lnSpc>
                          <a:spcPts val="1370"/>
                        </a:lnSpc>
                        <a:spcBef>
                          <a:spcPts val="9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4.P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tur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  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14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0,08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0,4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0,4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0,56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4736">
                <a:tc>
                  <a:txBody>
                    <a:bodyPr/>
                    <a:lstStyle/>
                    <a:p>
                      <a:pPr marL="12065" marR="472440">
                        <a:lnSpc>
                          <a:spcPts val="1390"/>
                        </a:lnSpc>
                        <a:spcBef>
                          <a:spcPts val="78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5.Peluang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ng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mb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ng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0,12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1,2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0,84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0,6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B2B2B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11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1,00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09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6,11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6,84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2B2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431933" y="6692780"/>
            <a:ext cx="4354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Tabel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4.2.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Pemberian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bobot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kepada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unsur-unsur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dipertimbangkan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444632" y="7156584"/>
          <a:ext cx="5257800" cy="1624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29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8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1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9831"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Unsur-Unsur Yang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Berkaitan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(1)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Angka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Diberikan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(2)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Bobot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(3)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  <a:tabLst>
                          <a:tab pos="448309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1.	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Biaya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pengadaaan bahan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baku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5"/>
                        </a:lnSpc>
                        <a:tabLst>
                          <a:tab pos="86550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100/240	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0,42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664">
                <a:tc>
                  <a:txBody>
                    <a:bodyPr/>
                    <a:lstStyle/>
                    <a:p>
                      <a:pPr marL="88265">
                        <a:lnSpc>
                          <a:spcPts val="1390"/>
                        </a:lnSpc>
                        <a:tabLst>
                          <a:tab pos="448309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4.	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Biaya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tenaga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kerja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manusia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50/240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0,21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 marL="88265">
                        <a:lnSpc>
                          <a:spcPts val="1390"/>
                        </a:lnSpc>
                        <a:tabLst>
                          <a:tab pos="448309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5.	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Luar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pasar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40/240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0,17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  <a:tabLst>
                          <a:tab pos="448309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6.	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Peraturan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pemerintah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20/240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0,08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1475619" y="3916375"/>
            <a:ext cx="0" cy="10160"/>
          </a:xfrm>
          <a:custGeom>
            <a:avLst/>
            <a:gdLst/>
            <a:ahLst/>
            <a:cxnLst/>
            <a:rect l="l" t="t" r="r" b="b"/>
            <a:pathLst>
              <a:path h="10160">
                <a:moveTo>
                  <a:pt x="-5080" y="5079"/>
                </a:moveTo>
                <a:lnTo>
                  <a:pt x="5080" y="5079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892939" y="3216642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388239" y="3216642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029714" y="3216642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892939" y="5047227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830835" y="5047227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" name="object 12"/>
          <p:cNvGrpSpPr/>
          <p:nvPr/>
        </p:nvGrpSpPr>
        <p:grpSpPr>
          <a:xfrm>
            <a:off x="5029714" y="5042147"/>
            <a:ext cx="20320" cy="10160"/>
            <a:chOff x="5029714" y="5042147"/>
            <a:chExt cx="20320" cy="10160"/>
          </a:xfrm>
        </p:grpSpPr>
        <p:sp>
          <p:nvSpPr>
            <p:cNvPr id="13" name="object 13"/>
            <p:cNvSpPr/>
            <p:nvPr/>
          </p:nvSpPr>
          <p:spPr>
            <a:xfrm>
              <a:off x="5029714" y="5047227"/>
              <a:ext cx="10160" cy="0"/>
            </a:xfrm>
            <a:custGeom>
              <a:avLst/>
              <a:gdLst/>
              <a:ahLst/>
              <a:cxnLst/>
              <a:rect l="l" t="t" r="r" b="b"/>
              <a:pathLst>
                <a:path w="10160">
                  <a:moveTo>
                    <a:pt x="0" y="0"/>
                  </a:moveTo>
                  <a:lnTo>
                    <a:pt x="10160" y="0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039871" y="5047227"/>
              <a:ext cx="10160" cy="0"/>
            </a:xfrm>
            <a:custGeom>
              <a:avLst/>
              <a:gdLst/>
              <a:ahLst/>
              <a:cxnLst/>
              <a:rect l="l" t="t" r="r" b="b"/>
              <a:pathLst>
                <a:path w="10160">
                  <a:moveTo>
                    <a:pt x="0" y="0"/>
                  </a:moveTo>
                  <a:lnTo>
                    <a:pt x="10160" y="0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/>
          <p:nvPr/>
        </p:nvSpPr>
        <p:spPr>
          <a:xfrm>
            <a:off x="5472310" y="5047227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046349" y="5047227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892939" y="5973634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830835" y="5973634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9" name="object 19"/>
          <p:cNvGrpSpPr/>
          <p:nvPr/>
        </p:nvGrpSpPr>
        <p:grpSpPr>
          <a:xfrm>
            <a:off x="5029714" y="5968554"/>
            <a:ext cx="20320" cy="10160"/>
            <a:chOff x="5029714" y="5968554"/>
            <a:chExt cx="20320" cy="10160"/>
          </a:xfrm>
        </p:grpSpPr>
        <p:sp>
          <p:nvSpPr>
            <p:cNvPr id="20" name="object 20"/>
            <p:cNvSpPr/>
            <p:nvPr/>
          </p:nvSpPr>
          <p:spPr>
            <a:xfrm>
              <a:off x="5029714" y="5973634"/>
              <a:ext cx="10160" cy="0"/>
            </a:xfrm>
            <a:custGeom>
              <a:avLst/>
              <a:gdLst/>
              <a:ahLst/>
              <a:cxnLst/>
              <a:rect l="l" t="t" r="r" b="b"/>
              <a:pathLst>
                <a:path w="10160">
                  <a:moveTo>
                    <a:pt x="0" y="0"/>
                  </a:moveTo>
                  <a:lnTo>
                    <a:pt x="10160" y="0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039871" y="5973634"/>
              <a:ext cx="10160" cy="0"/>
            </a:xfrm>
            <a:custGeom>
              <a:avLst/>
              <a:gdLst/>
              <a:ahLst/>
              <a:cxnLst/>
              <a:rect l="l" t="t" r="r" b="b"/>
              <a:pathLst>
                <a:path w="10160">
                  <a:moveTo>
                    <a:pt x="0" y="0"/>
                  </a:moveTo>
                  <a:lnTo>
                    <a:pt x="10160" y="0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/>
          <p:nvPr/>
        </p:nvSpPr>
        <p:spPr>
          <a:xfrm>
            <a:off x="5472310" y="5973634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046349" y="5973634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892939" y="6494357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5" name="object 25"/>
          <p:cNvGrpSpPr/>
          <p:nvPr/>
        </p:nvGrpSpPr>
        <p:grpSpPr>
          <a:xfrm>
            <a:off x="5029714" y="6489277"/>
            <a:ext cx="20320" cy="10160"/>
            <a:chOff x="5029714" y="6489277"/>
            <a:chExt cx="20320" cy="10160"/>
          </a:xfrm>
        </p:grpSpPr>
        <p:sp>
          <p:nvSpPr>
            <p:cNvPr id="26" name="object 26"/>
            <p:cNvSpPr/>
            <p:nvPr/>
          </p:nvSpPr>
          <p:spPr>
            <a:xfrm>
              <a:off x="5029714" y="6494357"/>
              <a:ext cx="10160" cy="0"/>
            </a:xfrm>
            <a:custGeom>
              <a:avLst/>
              <a:gdLst/>
              <a:ahLst/>
              <a:cxnLst/>
              <a:rect l="l" t="t" r="r" b="b"/>
              <a:pathLst>
                <a:path w="10160">
                  <a:moveTo>
                    <a:pt x="0" y="0"/>
                  </a:moveTo>
                  <a:lnTo>
                    <a:pt x="10160" y="0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039871" y="6494357"/>
              <a:ext cx="10160" cy="0"/>
            </a:xfrm>
            <a:custGeom>
              <a:avLst/>
              <a:gdLst/>
              <a:ahLst/>
              <a:cxnLst/>
              <a:rect l="l" t="t" r="r" b="b"/>
              <a:pathLst>
                <a:path w="10160">
                  <a:moveTo>
                    <a:pt x="0" y="0"/>
                  </a:moveTo>
                  <a:lnTo>
                    <a:pt x="10160" y="0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/>
          <p:nvPr/>
        </p:nvSpPr>
        <p:spPr>
          <a:xfrm>
            <a:off x="5472310" y="6494357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046349" y="6494357"/>
            <a:ext cx="10160" cy="0"/>
          </a:xfrm>
          <a:custGeom>
            <a:avLst/>
            <a:gdLst/>
            <a:ahLst/>
            <a:cxnLst/>
            <a:rect l="l" t="t" r="r" b="b"/>
            <a:pathLst>
              <a:path w="10160">
                <a:moveTo>
                  <a:pt x="0" y="0"/>
                </a:moveTo>
                <a:lnTo>
                  <a:pt x="1016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80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444632" y="1084968"/>
          <a:ext cx="5257800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29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8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1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9663"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  <a:tabLst>
                          <a:tab pos="448309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7.	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Peluang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pengembangan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30/240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0,12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240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1431933" y="1706253"/>
            <a:ext cx="5278755" cy="25736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469900" marR="5080" indent="-228600" algn="just">
              <a:lnSpc>
                <a:spcPct val="143900"/>
              </a:lnSpc>
              <a:spcBef>
                <a:spcPts val="114"/>
              </a:spcBef>
            </a:pPr>
            <a:r>
              <a:rPr sz="1200" dirty="0">
                <a:latin typeface="Times New Roman"/>
                <a:cs typeface="Times New Roman"/>
              </a:rPr>
              <a:t>3.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Metode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kuantitatif: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menilai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kuantitatif,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mempertimbangkan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jarak,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ongkos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terjadi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sumber</a:t>
            </a:r>
            <a:r>
              <a:rPr sz="1200" dirty="0">
                <a:latin typeface="Times New Roman"/>
                <a:cs typeface="Times New Roman"/>
              </a:rPr>
              <a:t> ke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tujuan. Adapun dalam </a:t>
            </a:r>
            <a:r>
              <a:rPr sz="1200" dirty="0">
                <a:latin typeface="Times New Roman"/>
                <a:cs typeface="Times New Roman"/>
              </a:rPr>
              <a:t>modul ini </a:t>
            </a:r>
            <a:r>
              <a:rPr sz="1200" spc="-5" dirty="0">
                <a:latin typeface="Times New Roman"/>
                <a:cs typeface="Times New Roman"/>
              </a:rPr>
              <a:t>akan dibahas mengenai konsep penentuan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metoda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kuantitatif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metoda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pusat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gravitasi.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METODA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PUSAT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GRAVITASI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Metoda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dipakai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apabila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alternatif-alternatif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masih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“terbuka”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(belum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ada),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dipakai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menentukan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terdekat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semua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sumber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tujuan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Perhitungan Center</a:t>
            </a:r>
            <a:r>
              <a:rPr sz="1200" dirty="0">
                <a:latin typeface="Times New Roman"/>
                <a:cs typeface="Times New Roman"/>
              </a:rPr>
              <a:t> Of  </a:t>
            </a:r>
            <a:r>
              <a:rPr sz="1200" spc="-5" dirty="0">
                <a:latin typeface="Times New Roman"/>
                <a:cs typeface="Times New Roman"/>
              </a:rPr>
              <a:t>Gravity: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dirty="0">
                <a:latin typeface="Times New Roman"/>
                <a:cs typeface="Times New Roman"/>
              </a:rPr>
              <a:t>Titik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Berat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1933" y="5446148"/>
            <a:ext cx="1360170" cy="10769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algn="just">
              <a:lnSpc>
                <a:spcPct val="144200"/>
              </a:lnSpc>
              <a:spcBef>
                <a:spcPts val="85"/>
              </a:spcBef>
            </a:pPr>
            <a:r>
              <a:rPr sz="1200" spc="-5" dirty="0">
                <a:latin typeface="Times New Roman"/>
                <a:cs typeface="Times New Roman"/>
              </a:rPr>
              <a:t>Wi </a:t>
            </a:r>
            <a:r>
              <a:rPr sz="1200" dirty="0">
                <a:latin typeface="Times New Roman"/>
                <a:cs typeface="Times New Roman"/>
              </a:rPr>
              <a:t>= </a:t>
            </a:r>
            <a:r>
              <a:rPr sz="1200" spc="-5" dirty="0">
                <a:latin typeface="Times New Roman"/>
                <a:cs typeface="Times New Roman"/>
              </a:rPr>
              <a:t>Berat beban </a:t>
            </a:r>
            <a:r>
              <a:rPr sz="1200" dirty="0">
                <a:latin typeface="Times New Roman"/>
                <a:cs typeface="Times New Roman"/>
              </a:rPr>
              <a:t>di-i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Ongkos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dari/ke-i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Xi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Absis</a:t>
            </a:r>
            <a:r>
              <a:rPr sz="1200" spc="-5" dirty="0">
                <a:latin typeface="Times New Roman"/>
                <a:cs typeface="Times New Roman"/>
              </a:rPr>
              <a:t> ke-i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Yi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Ordinat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ke-i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132895" y="4615953"/>
            <a:ext cx="799465" cy="0"/>
          </a:xfrm>
          <a:custGeom>
            <a:avLst/>
            <a:gdLst/>
            <a:ahLst/>
            <a:cxnLst/>
            <a:rect l="l" t="t" r="r" b="b"/>
            <a:pathLst>
              <a:path w="799464">
                <a:moveTo>
                  <a:pt x="0" y="0"/>
                </a:moveTo>
                <a:lnTo>
                  <a:pt x="798994" y="0"/>
                </a:lnTo>
              </a:path>
            </a:pathLst>
          </a:custGeom>
          <a:ln w="640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97943" y="5222359"/>
            <a:ext cx="766445" cy="0"/>
          </a:xfrm>
          <a:custGeom>
            <a:avLst/>
            <a:gdLst/>
            <a:ahLst/>
            <a:cxnLst/>
            <a:rect l="l" t="t" r="r" b="b"/>
            <a:pathLst>
              <a:path w="766445">
                <a:moveTo>
                  <a:pt x="0" y="0"/>
                </a:moveTo>
                <a:lnTo>
                  <a:pt x="765898" y="0"/>
                </a:lnTo>
              </a:path>
            </a:pathLst>
          </a:custGeom>
          <a:ln w="640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068814" y="4900047"/>
            <a:ext cx="826135" cy="54165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ts val="2014"/>
              </a:lnSpc>
              <a:spcBef>
                <a:spcPts val="130"/>
              </a:spcBef>
            </a:pPr>
            <a:r>
              <a:rPr sz="2700" spc="-37" baseline="-9259" dirty="0">
                <a:latin typeface="Symbol"/>
                <a:cs typeface="Symbol"/>
              </a:rPr>
              <a:t></a:t>
            </a:r>
            <a:r>
              <a:rPr sz="1200" spc="-25" dirty="0">
                <a:latin typeface="Times New Roman"/>
                <a:cs typeface="Times New Roman"/>
              </a:rPr>
              <a:t>(</a:t>
            </a:r>
            <a:r>
              <a:rPr sz="1200" i="1" spc="-25" dirty="0">
                <a:latin typeface="Times New Roman"/>
                <a:cs typeface="Times New Roman"/>
              </a:rPr>
              <a:t>Wi</a:t>
            </a:r>
            <a:r>
              <a:rPr sz="1200" spc="-25" dirty="0">
                <a:latin typeface="Times New Roman"/>
                <a:cs typeface="Times New Roman"/>
              </a:rPr>
              <a:t>.</a:t>
            </a:r>
            <a:r>
              <a:rPr sz="1200" i="1" spc="-25" dirty="0">
                <a:latin typeface="Times New Roman"/>
                <a:cs typeface="Times New Roman"/>
              </a:rPr>
              <a:t>Ci</a:t>
            </a:r>
            <a:r>
              <a:rPr sz="1200" spc="-25" dirty="0">
                <a:latin typeface="Times New Roman"/>
                <a:cs typeface="Times New Roman"/>
              </a:rPr>
              <a:t>.</a:t>
            </a:r>
            <a:r>
              <a:rPr sz="1200" i="1" spc="-25" dirty="0">
                <a:latin typeface="Times New Roman"/>
                <a:cs typeface="Times New Roman"/>
              </a:rPr>
              <a:t>Yi</a:t>
            </a:r>
            <a:r>
              <a:rPr sz="1200" spc="-25" dirty="0"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  <a:p>
            <a:pPr marL="109220">
              <a:lnSpc>
                <a:spcPts val="2014"/>
              </a:lnSpc>
            </a:pPr>
            <a:r>
              <a:rPr sz="2700" spc="-22" baseline="-9259" dirty="0">
                <a:latin typeface="Symbol"/>
                <a:cs typeface="Symbol"/>
              </a:rPr>
              <a:t></a:t>
            </a:r>
            <a:r>
              <a:rPr sz="1200" spc="-15" dirty="0">
                <a:latin typeface="Times New Roman"/>
                <a:cs typeface="Times New Roman"/>
              </a:rPr>
              <a:t>(</a:t>
            </a:r>
            <a:r>
              <a:rPr sz="1200" i="1" spc="-15" dirty="0">
                <a:latin typeface="Times New Roman"/>
                <a:cs typeface="Times New Roman"/>
              </a:rPr>
              <a:t>Wi</a:t>
            </a:r>
            <a:r>
              <a:rPr sz="1200" spc="-15" dirty="0">
                <a:latin typeface="Times New Roman"/>
                <a:cs typeface="Times New Roman"/>
              </a:rPr>
              <a:t>.</a:t>
            </a:r>
            <a:r>
              <a:rPr sz="1200" i="1" spc="-15" dirty="0">
                <a:latin typeface="Times New Roman"/>
                <a:cs typeface="Times New Roman"/>
              </a:rPr>
              <a:t>Ci</a:t>
            </a:r>
            <a:r>
              <a:rPr sz="1200" spc="-15" dirty="0"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81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2830041" y="5010183"/>
            <a:ext cx="243840" cy="2946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4450">
              <a:lnSpc>
                <a:spcPts val="750"/>
              </a:lnSpc>
              <a:spcBef>
                <a:spcPts val="110"/>
              </a:spcBef>
            </a:pPr>
            <a:r>
              <a:rPr sz="700" spc="-10" dirty="0">
                <a:latin typeface="Times New Roman"/>
                <a:cs typeface="Times New Roman"/>
              </a:rPr>
              <a:t>_</a:t>
            </a:r>
            <a:endParaRPr sz="700">
              <a:latin typeface="Times New Roman"/>
              <a:cs typeface="Times New Roman"/>
            </a:endParaRPr>
          </a:p>
          <a:p>
            <a:pPr marL="12700">
              <a:lnSpc>
                <a:spcPts val="1350"/>
              </a:lnSpc>
            </a:pPr>
            <a:r>
              <a:rPr sz="1200" i="1" spc="-15" dirty="0">
                <a:latin typeface="Times New Roman"/>
                <a:cs typeface="Times New Roman"/>
              </a:rPr>
              <a:t>Y</a:t>
            </a:r>
            <a:r>
              <a:rPr sz="1200" i="1" spc="3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Symbol"/>
                <a:cs typeface="Symbol"/>
              </a:rPr>
              <a:t>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78296" y="4410509"/>
            <a:ext cx="73660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spc="-10" dirty="0">
                <a:latin typeface="Symbol"/>
                <a:cs typeface="Symbol"/>
              </a:rPr>
              <a:t></a:t>
            </a:r>
            <a:endParaRPr sz="7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103767" y="4293640"/>
            <a:ext cx="859790" cy="54165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ts val="2014"/>
              </a:lnSpc>
              <a:spcBef>
                <a:spcPts val="130"/>
              </a:spcBef>
            </a:pPr>
            <a:r>
              <a:rPr sz="2700" spc="-15" baseline="-9259" dirty="0">
                <a:latin typeface="Symbol"/>
                <a:cs typeface="Symbol"/>
              </a:rPr>
              <a:t></a:t>
            </a:r>
            <a:r>
              <a:rPr sz="1200" spc="-10" dirty="0">
                <a:latin typeface="Times New Roman"/>
                <a:cs typeface="Times New Roman"/>
              </a:rPr>
              <a:t>(</a:t>
            </a:r>
            <a:r>
              <a:rPr sz="1200" i="1" spc="-10" dirty="0">
                <a:latin typeface="Times New Roman"/>
                <a:cs typeface="Times New Roman"/>
              </a:rPr>
              <a:t>Wi</a:t>
            </a:r>
            <a:r>
              <a:rPr sz="1200" spc="-10" dirty="0">
                <a:latin typeface="Times New Roman"/>
                <a:cs typeface="Times New Roman"/>
              </a:rPr>
              <a:t>.</a:t>
            </a:r>
            <a:r>
              <a:rPr sz="1200" i="1" spc="-10" dirty="0">
                <a:latin typeface="Times New Roman"/>
                <a:cs typeface="Times New Roman"/>
              </a:rPr>
              <a:t>Ci</a:t>
            </a:r>
            <a:r>
              <a:rPr sz="1200" spc="-10" dirty="0">
                <a:latin typeface="Times New Roman"/>
                <a:cs typeface="Times New Roman"/>
              </a:rPr>
              <a:t>.</a:t>
            </a:r>
            <a:r>
              <a:rPr sz="1200" i="1" spc="-10" dirty="0">
                <a:latin typeface="Times New Roman"/>
                <a:cs typeface="Times New Roman"/>
              </a:rPr>
              <a:t>Xi</a:t>
            </a:r>
            <a:r>
              <a:rPr sz="1200" spc="-10" dirty="0"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  <a:p>
            <a:pPr marL="125730">
              <a:lnSpc>
                <a:spcPts val="2014"/>
              </a:lnSpc>
            </a:pPr>
            <a:r>
              <a:rPr sz="2700" spc="-22" baseline="-9259" dirty="0">
                <a:latin typeface="Symbol"/>
                <a:cs typeface="Symbol"/>
              </a:rPr>
              <a:t></a:t>
            </a:r>
            <a:r>
              <a:rPr sz="1200" spc="-15" dirty="0">
                <a:latin typeface="Times New Roman"/>
                <a:cs typeface="Times New Roman"/>
              </a:rPr>
              <a:t>(</a:t>
            </a:r>
            <a:r>
              <a:rPr sz="1200" i="1" spc="-15" dirty="0">
                <a:latin typeface="Times New Roman"/>
                <a:cs typeface="Times New Roman"/>
              </a:rPr>
              <a:t>Wi</a:t>
            </a:r>
            <a:r>
              <a:rPr sz="1200" spc="-15" dirty="0">
                <a:latin typeface="Times New Roman"/>
                <a:cs typeface="Times New Roman"/>
              </a:rPr>
              <a:t>.</a:t>
            </a:r>
            <a:r>
              <a:rPr sz="1200" i="1" spc="-15" dirty="0">
                <a:latin typeface="Times New Roman"/>
                <a:cs typeface="Times New Roman"/>
              </a:rPr>
              <a:t>Ci</a:t>
            </a:r>
            <a:r>
              <a:rPr sz="1200" spc="-15" dirty="0"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851074" y="4487035"/>
            <a:ext cx="257810" cy="211454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i="1" spc="-15" dirty="0">
                <a:latin typeface="Times New Roman"/>
                <a:cs typeface="Times New Roman"/>
              </a:rPr>
              <a:t>X</a:t>
            </a:r>
            <a:r>
              <a:rPr sz="1200" i="1" spc="7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Symbol"/>
                <a:cs typeface="Symbol"/>
              </a:rPr>
              <a:t></a:t>
            </a:r>
            <a:endParaRPr sz="120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1063124"/>
            <a:ext cx="11899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LATIHAN</a:t>
            </a:r>
            <a:r>
              <a:rPr sz="1200" b="1" u="heavy" spc="-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SOAL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24948" y="1480700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1.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82148" y="1401452"/>
            <a:ext cx="4828540" cy="16014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43700"/>
              </a:lnSpc>
              <a:spcBef>
                <a:spcPts val="95"/>
              </a:spcBef>
            </a:pPr>
            <a:r>
              <a:rPr sz="1200" spc="-5" dirty="0">
                <a:latin typeface="Times New Roman"/>
                <a:cs typeface="Times New Roman"/>
              </a:rPr>
              <a:t>Sebuah gudang antara digunakan untuk menampung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dari pabrik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dirty="0">
                <a:latin typeface="Times New Roman"/>
                <a:cs typeface="Times New Roman"/>
              </a:rPr>
              <a:t> 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sebanyak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10ton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Rp.5000/ton/km.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kemudian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didistribusikan </a:t>
            </a:r>
            <a:r>
              <a:rPr sz="1200" dirty="0">
                <a:latin typeface="Times New Roman"/>
                <a:cs typeface="Times New Roman"/>
              </a:rPr>
              <a:t>ke-2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dirty="0">
                <a:latin typeface="Times New Roman"/>
                <a:cs typeface="Times New Roman"/>
              </a:rPr>
              <a:t> B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dirty="0">
                <a:latin typeface="Times New Roman"/>
                <a:cs typeface="Times New Roman"/>
              </a:rPr>
              <a:t>C </a:t>
            </a:r>
            <a:r>
              <a:rPr sz="1200" spc="-5" dirty="0">
                <a:latin typeface="Times New Roman"/>
                <a:cs typeface="Times New Roman"/>
              </a:rPr>
              <a:t>dengan jumlah masing-masing </a:t>
            </a:r>
            <a:r>
              <a:rPr sz="1200" dirty="0">
                <a:latin typeface="Times New Roman"/>
                <a:cs typeface="Times New Roman"/>
              </a:rPr>
              <a:t>2 ton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biaya Rp.8000/ton/km dan </a:t>
            </a:r>
            <a:r>
              <a:rPr sz="1200" dirty="0">
                <a:latin typeface="Times New Roman"/>
                <a:cs typeface="Times New Roman"/>
              </a:rPr>
              <a:t>8 ton </a:t>
            </a:r>
            <a:r>
              <a:rPr sz="1200" spc="-5" dirty="0">
                <a:latin typeface="Times New Roman"/>
                <a:cs typeface="Times New Roman"/>
              </a:rPr>
              <a:t>dengan biaya Rp.4000/ton/km. </a:t>
            </a:r>
            <a:r>
              <a:rPr sz="1200" dirty="0">
                <a:latin typeface="Times New Roman"/>
                <a:cs typeface="Times New Roman"/>
              </a:rPr>
              <a:t>Jika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diketahui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koordinat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A,B,C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A(73,22),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B(95,84),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C(118,41),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Tentukan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terbaik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gudang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antara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ke-3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(pabrik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pasar).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1933" y="3208916"/>
            <a:ext cx="4274185" cy="18694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Jawab: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5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</a:pPr>
            <a:r>
              <a:rPr sz="1200" spc="-5" dirty="0">
                <a:latin typeface="Times New Roman"/>
                <a:cs typeface="Times New Roman"/>
              </a:rPr>
              <a:t>Pabrik</a:t>
            </a:r>
            <a:r>
              <a:rPr sz="1200" dirty="0">
                <a:latin typeface="Times New Roman"/>
                <a:cs typeface="Times New Roman"/>
              </a:rPr>
              <a:t> A</a:t>
            </a:r>
            <a:r>
              <a:rPr sz="1200" spc="3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(73,22), </a:t>
            </a:r>
            <a:r>
              <a:rPr sz="1200" spc="-5" dirty="0">
                <a:latin typeface="Times New Roman"/>
                <a:cs typeface="Times New Roman"/>
              </a:rPr>
              <a:t>Weight</a:t>
            </a:r>
            <a:r>
              <a:rPr sz="1200" dirty="0">
                <a:latin typeface="Times New Roman"/>
                <a:cs typeface="Times New Roman"/>
              </a:rPr>
              <a:t> A =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10ton,</a:t>
            </a:r>
            <a:r>
              <a:rPr sz="1200" dirty="0">
                <a:latin typeface="Times New Roman"/>
                <a:cs typeface="Times New Roman"/>
              </a:rPr>
              <a:t> Cost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 </a:t>
            </a:r>
            <a:r>
              <a:rPr sz="1200" spc="-5" dirty="0">
                <a:latin typeface="Times New Roman"/>
                <a:cs typeface="Times New Roman"/>
              </a:rPr>
              <a:t>Rp.5000/ton/km</a:t>
            </a:r>
            <a:endParaRPr sz="1200">
              <a:latin typeface="Times New Roman"/>
              <a:cs typeface="Times New Roman"/>
            </a:endParaRPr>
          </a:p>
          <a:p>
            <a:pPr marL="469900" marR="5080">
              <a:lnSpc>
                <a:spcPct val="2267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Pasar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(95,84), </a:t>
            </a:r>
            <a:r>
              <a:rPr sz="1200" spc="-5" dirty="0">
                <a:latin typeface="Times New Roman"/>
                <a:cs typeface="Times New Roman"/>
              </a:rPr>
              <a:t>Weight </a:t>
            </a:r>
            <a:r>
              <a:rPr sz="1200" dirty="0">
                <a:latin typeface="Times New Roman"/>
                <a:cs typeface="Times New Roman"/>
              </a:rPr>
              <a:t>B =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2ton,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Cost = </a:t>
            </a:r>
            <a:r>
              <a:rPr sz="1200" spc="-5" dirty="0">
                <a:latin typeface="Times New Roman"/>
                <a:cs typeface="Times New Roman"/>
              </a:rPr>
              <a:t>Rp.8000/ton/km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Pasar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 (118,41), </a:t>
            </a:r>
            <a:r>
              <a:rPr sz="1200" spc="-5" dirty="0">
                <a:latin typeface="Times New Roman"/>
                <a:cs typeface="Times New Roman"/>
              </a:rPr>
              <a:t>Weight </a:t>
            </a:r>
            <a:r>
              <a:rPr sz="1200" dirty="0">
                <a:latin typeface="Times New Roman"/>
                <a:cs typeface="Times New Roman"/>
              </a:rPr>
              <a:t>C =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8ton,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Cost = </a:t>
            </a:r>
            <a:r>
              <a:rPr sz="1200" spc="-5" dirty="0">
                <a:latin typeface="Times New Roman"/>
                <a:cs typeface="Times New Roman"/>
              </a:rPr>
              <a:t>Rp.4000/ton/km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Lokasi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Gudang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Antara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=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1933" y="7777868"/>
            <a:ext cx="5278755" cy="9124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Jadi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didapat lokasi gudang </a:t>
            </a:r>
            <a:r>
              <a:rPr sz="1200" b="1" spc="-5" dirty="0">
                <a:latin typeface="Times New Roman"/>
                <a:cs typeface="Times New Roman"/>
              </a:rPr>
              <a:t>antara adalah</a:t>
            </a:r>
            <a:r>
              <a:rPr sz="1200" b="1" dirty="0">
                <a:latin typeface="Times New Roman"/>
                <a:cs typeface="Times New Roman"/>
              </a:rPr>
              <a:t> di </a:t>
            </a:r>
            <a:r>
              <a:rPr sz="1200" b="1" spc="-5" dirty="0">
                <a:latin typeface="Times New Roman"/>
                <a:cs typeface="Times New Roman"/>
              </a:rPr>
              <a:t>koordinat</a:t>
            </a:r>
            <a:r>
              <a:rPr sz="1200" b="1" dirty="0">
                <a:latin typeface="Times New Roman"/>
                <a:cs typeface="Times New Roman"/>
              </a:rPr>
              <a:t> (91,38)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50">
              <a:latin typeface="Times New Roman"/>
              <a:cs typeface="Times New Roman"/>
            </a:endParaRPr>
          </a:p>
          <a:p>
            <a:pPr marL="372745" marR="5080" indent="-360045">
              <a:lnSpc>
                <a:spcPct val="145000"/>
              </a:lnSpc>
              <a:tabLst>
                <a:tab pos="385445" algn="l"/>
              </a:tabLst>
            </a:pPr>
            <a:r>
              <a:rPr sz="1200" dirty="0">
                <a:latin typeface="Times New Roman"/>
                <a:cs typeface="Times New Roman"/>
              </a:rPr>
              <a:t>3.		</a:t>
            </a:r>
            <a:r>
              <a:rPr sz="1200" spc="-5" dirty="0">
                <a:latin typeface="Times New Roman"/>
                <a:cs typeface="Times New Roman"/>
              </a:rPr>
              <a:t>Metode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transportasi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alat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memecahkan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masalah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menyangkut pengiriman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tempat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 </a:t>
            </a:r>
            <a:r>
              <a:rPr sz="1200" spc="-5" dirty="0">
                <a:latin typeface="Times New Roman"/>
                <a:cs typeface="Times New Roman"/>
              </a:rPr>
              <a:t>tempat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lain.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264701" y="6832648"/>
            <a:ext cx="2819400" cy="0"/>
          </a:xfrm>
          <a:custGeom>
            <a:avLst/>
            <a:gdLst/>
            <a:ahLst/>
            <a:cxnLst/>
            <a:rect l="l" t="t" r="r" b="b"/>
            <a:pathLst>
              <a:path w="2819400">
                <a:moveTo>
                  <a:pt x="0" y="0"/>
                </a:moveTo>
                <a:lnTo>
                  <a:pt x="2819177" y="0"/>
                </a:lnTo>
              </a:path>
            </a:pathLst>
          </a:custGeom>
          <a:ln w="63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28986" y="7376270"/>
            <a:ext cx="2757170" cy="0"/>
          </a:xfrm>
          <a:custGeom>
            <a:avLst/>
            <a:gdLst/>
            <a:ahLst/>
            <a:cxnLst/>
            <a:rect l="l" t="t" r="r" b="b"/>
            <a:pathLst>
              <a:path w="2757170">
                <a:moveTo>
                  <a:pt x="0" y="0"/>
                </a:moveTo>
                <a:lnTo>
                  <a:pt x="2756854" y="0"/>
                </a:lnTo>
              </a:path>
            </a:pathLst>
          </a:custGeom>
          <a:ln w="63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013630" y="7249207"/>
            <a:ext cx="29273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Symbol"/>
                <a:cs typeface="Symbol"/>
              </a:rPr>
              <a:t>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38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67538" y="7369126"/>
            <a:ext cx="208089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(10</a:t>
            </a:r>
            <a:r>
              <a:rPr sz="1200" i="1" spc="-5" dirty="0">
                <a:latin typeface="Times New Roman"/>
                <a:cs typeface="Times New Roman"/>
              </a:rPr>
              <a:t>x</a:t>
            </a:r>
            <a:r>
              <a:rPr sz="1200" spc="-5" dirty="0">
                <a:latin typeface="Times New Roman"/>
                <a:cs typeface="Times New Roman"/>
              </a:rPr>
              <a:t>5000)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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(2</a:t>
            </a:r>
            <a:r>
              <a:rPr sz="1200" i="1" spc="5" dirty="0">
                <a:latin typeface="Times New Roman"/>
                <a:cs typeface="Times New Roman"/>
              </a:rPr>
              <a:t>x</a:t>
            </a:r>
            <a:r>
              <a:rPr sz="1200" spc="5" dirty="0">
                <a:latin typeface="Times New Roman"/>
                <a:cs typeface="Times New Roman"/>
              </a:rPr>
              <a:t>8000)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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(8</a:t>
            </a:r>
            <a:r>
              <a:rPr sz="1200" i="1" spc="5" dirty="0">
                <a:latin typeface="Times New Roman"/>
                <a:cs typeface="Times New Roman"/>
              </a:rPr>
              <a:t>x</a:t>
            </a:r>
            <a:r>
              <a:rPr sz="1200" spc="5" dirty="0">
                <a:latin typeface="Times New Roman"/>
                <a:cs typeface="Times New Roman"/>
              </a:rPr>
              <a:t>4000)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24219" y="7151118"/>
            <a:ext cx="27673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5" dirty="0">
                <a:latin typeface="Times New Roman"/>
                <a:cs typeface="Times New Roman"/>
              </a:rPr>
              <a:t>(10</a:t>
            </a:r>
            <a:r>
              <a:rPr sz="1200" i="1" spc="5" dirty="0">
                <a:latin typeface="Times New Roman"/>
                <a:cs typeface="Times New Roman"/>
              </a:rPr>
              <a:t>x</a:t>
            </a:r>
            <a:r>
              <a:rPr sz="1200" spc="5" dirty="0">
                <a:latin typeface="Times New Roman"/>
                <a:cs typeface="Times New Roman"/>
              </a:rPr>
              <a:t>5000</a:t>
            </a:r>
            <a:r>
              <a:rPr sz="1200" i="1" spc="5" dirty="0">
                <a:latin typeface="Times New Roman"/>
                <a:cs typeface="Times New Roman"/>
              </a:rPr>
              <a:t>x</a:t>
            </a:r>
            <a:r>
              <a:rPr sz="1200" spc="5" dirty="0">
                <a:latin typeface="Times New Roman"/>
                <a:cs typeface="Times New Roman"/>
              </a:rPr>
              <a:t>22)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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(2</a:t>
            </a:r>
            <a:r>
              <a:rPr sz="1200" i="1" spc="10" dirty="0">
                <a:latin typeface="Times New Roman"/>
                <a:cs typeface="Times New Roman"/>
              </a:rPr>
              <a:t>x</a:t>
            </a:r>
            <a:r>
              <a:rPr sz="1200" spc="10" dirty="0">
                <a:latin typeface="Times New Roman"/>
                <a:cs typeface="Times New Roman"/>
              </a:rPr>
              <a:t>8000</a:t>
            </a:r>
            <a:r>
              <a:rPr sz="1200" i="1" spc="10" dirty="0">
                <a:latin typeface="Times New Roman"/>
                <a:cs typeface="Times New Roman"/>
              </a:rPr>
              <a:t>x</a:t>
            </a:r>
            <a:r>
              <a:rPr sz="1200" spc="10" dirty="0">
                <a:latin typeface="Times New Roman"/>
                <a:cs typeface="Times New Roman"/>
              </a:rPr>
              <a:t>84)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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(8</a:t>
            </a:r>
            <a:r>
              <a:rPr sz="1200" i="1" spc="5" dirty="0">
                <a:latin typeface="Times New Roman"/>
                <a:cs typeface="Times New Roman"/>
              </a:rPr>
              <a:t>x</a:t>
            </a:r>
            <a:r>
              <a:rPr sz="1200" spc="5" dirty="0">
                <a:latin typeface="Times New Roman"/>
                <a:cs typeface="Times New Roman"/>
              </a:rPr>
              <a:t>4000</a:t>
            </a:r>
            <a:r>
              <a:rPr sz="1200" i="1" spc="5" dirty="0">
                <a:latin typeface="Times New Roman"/>
                <a:cs typeface="Times New Roman"/>
              </a:rPr>
              <a:t>x</a:t>
            </a:r>
            <a:r>
              <a:rPr sz="1200" spc="5" dirty="0">
                <a:latin typeface="Times New Roman"/>
                <a:cs typeface="Times New Roman"/>
              </a:rPr>
              <a:t>41)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11657" y="6705600"/>
            <a:ext cx="29273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Symbol"/>
                <a:cs typeface="Symbol"/>
              </a:rPr>
              <a:t>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91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34222" y="6825514"/>
            <a:ext cx="208089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(10</a:t>
            </a:r>
            <a:r>
              <a:rPr sz="1200" i="1" spc="-5" dirty="0">
                <a:latin typeface="Times New Roman"/>
                <a:cs typeface="Times New Roman"/>
              </a:rPr>
              <a:t>x</a:t>
            </a:r>
            <a:r>
              <a:rPr sz="1200" spc="-5" dirty="0">
                <a:latin typeface="Times New Roman"/>
                <a:cs typeface="Times New Roman"/>
              </a:rPr>
              <a:t>5000)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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(2</a:t>
            </a:r>
            <a:r>
              <a:rPr sz="1200" i="1" spc="5" dirty="0">
                <a:latin typeface="Times New Roman"/>
                <a:cs typeface="Times New Roman"/>
              </a:rPr>
              <a:t>x</a:t>
            </a:r>
            <a:r>
              <a:rPr sz="1200" spc="5" dirty="0">
                <a:latin typeface="Times New Roman"/>
                <a:cs typeface="Times New Roman"/>
              </a:rPr>
              <a:t>8000)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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(8</a:t>
            </a:r>
            <a:r>
              <a:rPr sz="1200" i="1" spc="5" dirty="0">
                <a:latin typeface="Times New Roman"/>
                <a:cs typeface="Times New Roman"/>
              </a:rPr>
              <a:t>x</a:t>
            </a:r>
            <a:r>
              <a:rPr sz="1200" spc="5" dirty="0">
                <a:latin typeface="Times New Roman"/>
                <a:cs typeface="Times New Roman"/>
              </a:rPr>
              <a:t>4000)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59939" y="6607511"/>
            <a:ext cx="282956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(10</a:t>
            </a:r>
            <a:r>
              <a:rPr sz="1200" i="1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5000</a:t>
            </a:r>
            <a:r>
              <a:rPr sz="1200" i="1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73)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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(2</a:t>
            </a:r>
            <a:r>
              <a:rPr sz="1200" i="1" spc="10" dirty="0">
                <a:latin typeface="Times New Roman"/>
                <a:cs typeface="Times New Roman"/>
              </a:rPr>
              <a:t>x</a:t>
            </a:r>
            <a:r>
              <a:rPr sz="1200" spc="10" dirty="0">
                <a:latin typeface="Times New Roman"/>
                <a:cs typeface="Times New Roman"/>
              </a:rPr>
              <a:t>8000</a:t>
            </a:r>
            <a:r>
              <a:rPr sz="1200" i="1" spc="10" dirty="0">
                <a:latin typeface="Times New Roman"/>
                <a:cs typeface="Times New Roman"/>
              </a:rPr>
              <a:t>x</a:t>
            </a:r>
            <a:r>
              <a:rPr sz="1200" spc="10" dirty="0">
                <a:latin typeface="Times New Roman"/>
                <a:cs typeface="Times New Roman"/>
              </a:rPr>
              <a:t>95)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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(8</a:t>
            </a:r>
            <a:r>
              <a:rPr sz="1200" i="1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4000</a:t>
            </a:r>
            <a:r>
              <a:rPr sz="1200" i="1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118)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957106" y="7165822"/>
            <a:ext cx="247650" cy="292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085">
              <a:lnSpc>
                <a:spcPts val="750"/>
              </a:lnSpc>
              <a:spcBef>
                <a:spcPts val="100"/>
              </a:spcBef>
            </a:pPr>
            <a:r>
              <a:rPr sz="700" dirty="0">
                <a:latin typeface="Times New Roman"/>
                <a:cs typeface="Times New Roman"/>
              </a:rPr>
              <a:t>_</a:t>
            </a:r>
            <a:endParaRPr sz="700">
              <a:latin typeface="Times New Roman"/>
              <a:cs typeface="Times New Roman"/>
            </a:endParaRPr>
          </a:p>
          <a:p>
            <a:pPr marL="12700">
              <a:lnSpc>
                <a:spcPts val="1350"/>
              </a:lnSpc>
            </a:pPr>
            <a:r>
              <a:rPr sz="1200" i="1" dirty="0">
                <a:latin typeface="Times New Roman"/>
                <a:cs typeface="Times New Roman"/>
              </a:rPr>
              <a:t>Y</a:t>
            </a:r>
            <a:r>
              <a:rPr sz="1200" i="1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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006329" y="6630141"/>
            <a:ext cx="74295" cy="132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dirty="0">
                <a:latin typeface="Symbol"/>
                <a:cs typeface="Symbol"/>
              </a:rPr>
              <a:t></a:t>
            </a:r>
            <a:endParaRPr sz="700">
              <a:latin typeface="Symbol"/>
              <a:cs typeface="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978545" y="6705600"/>
            <a:ext cx="26162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dirty="0">
                <a:latin typeface="Times New Roman"/>
                <a:cs typeface="Times New Roman"/>
              </a:rPr>
              <a:t>X</a:t>
            </a:r>
            <a:r>
              <a:rPr sz="1200" i="1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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277691" y="5425092"/>
            <a:ext cx="821055" cy="0"/>
          </a:xfrm>
          <a:custGeom>
            <a:avLst/>
            <a:gdLst/>
            <a:ahLst/>
            <a:cxnLst/>
            <a:rect l="l" t="t" r="r" b="b"/>
            <a:pathLst>
              <a:path w="821055">
                <a:moveTo>
                  <a:pt x="0" y="0"/>
                </a:moveTo>
                <a:lnTo>
                  <a:pt x="820585" y="0"/>
                </a:lnTo>
              </a:path>
            </a:pathLst>
          </a:custGeom>
          <a:ln w="63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241808" y="6028919"/>
            <a:ext cx="786765" cy="0"/>
          </a:xfrm>
          <a:custGeom>
            <a:avLst/>
            <a:gdLst/>
            <a:ahLst/>
            <a:cxnLst/>
            <a:rect l="l" t="t" r="r" b="b"/>
            <a:pathLst>
              <a:path w="786764">
                <a:moveTo>
                  <a:pt x="0" y="0"/>
                </a:moveTo>
                <a:lnTo>
                  <a:pt x="786591" y="0"/>
                </a:lnTo>
              </a:path>
            </a:pathLst>
          </a:custGeom>
          <a:ln w="63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212837" y="5705603"/>
            <a:ext cx="846455" cy="540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020"/>
              </a:lnSpc>
              <a:spcBef>
                <a:spcPts val="105"/>
              </a:spcBef>
            </a:pPr>
            <a:r>
              <a:rPr sz="2700" spc="-22" baseline="-9259" dirty="0">
                <a:latin typeface="Symbol"/>
                <a:cs typeface="Symbol"/>
              </a:rPr>
              <a:t></a:t>
            </a:r>
            <a:r>
              <a:rPr sz="1200" spc="-15" dirty="0">
                <a:latin typeface="Times New Roman"/>
                <a:cs typeface="Times New Roman"/>
              </a:rPr>
              <a:t>(</a:t>
            </a:r>
            <a:r>
              <a:rPr sz="1200" i="1" spc="-15" dirty="0">
                <a:latin typeface="Times New Roman"/>
                <a:cs typeface="Times New Roman"/>
              </a:rPr>
              <a:t>Wi</a:t>
            </a:r>
            <a:r>
              <a:rPr sz="1200" spc="-15" dirty="0">
                <a:latin typeface="Times New Roman"/>
                <a:cs typeface="Times New Roman"/>
              </a:rPr>
              <a:t>.</a:t>
            </a:r>
            <a:r>
              <a:rPr sz="1200" i="1" spc="-15" dirty="0">
                <a:latin typeface="Times New Roman"/>
                <a:cs typeface="Times New Roman"/>
              </a:rPr>
              <a:t>Ci</a:t>
            </a:r>
            <a:r>
              <a:rPr sz="1200" spc="-15" dirty="0">
                <a:latin typeface="Times New Roman"/>
                <a:cs typeface="Times New Roman"/>
              </a:rPr>
              <a:t>.</a:t>
            </a:r>
            <a:r>
              <a:rPr sz="1200" i="1" spc="-15" dirty="0">
                <a:latin typeface="Times New Roman"/>
                <a:cs typeface="Times New Roman"/>
              </a:rPr>
              <a:t>Yi</a:t>
            </a:r>
            <a:r>
              <a:rPr sz="1200" spc="-15" dirty="0"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  <a:p>
            <a:pPr marL="111125">
              <a:lnSpc>
                <a:spcPts val="2020"/>
              </a:lnSpc>
            </a:pPr>
            <a:r>
              <a:rPr sz="2700" spc="7" baseline="-9259" dirty="0">
                <a:latin typeface="Symbol"/>
                <a:cs typeface="Symbol"/>
              </a:rPr>
              <a:t></a:t>
            </a:r>
            <a:r>
              <a:rPr sz="1200" spc="5" dirty="0">
                <a:latin typeface="Times New Roman"/>
                <a:cs typeface="Times New Roman"/>
              </a:rPr>
              <a:t>(</a:t>
            </a:r>
            <a:r>
              <a:rPr sz="1200" i="1" spc="5" dirty="0">
                <a:latin typeface="Times New Roman"/>
                <a:cs typeface="Times New Roman"/>
              </a:rPr>
              <a:t>Wi</a:t>
            </a:r>
            <a:r>
              <a:rPr sz="1200" spc="5" dirty="0">
                <a:latin typeface="Times New Roman"/>
                <a:cs typeface="Times New Roman"/>
              </a:rPr>
              <a:t>.</a:t>
            </a:r>
            <a:r>
              <a:rPr sz="1200" i="1" spc="5" dirty="0">
                <a:latin typeface="Times New Roman"/>
                <a:cs typeface="Times New Roman"/>
              </a:rPr>
              <a:t>Ci</a:t>
            </a:r>
            <a:r>
              <a:rPr sz="1200" spc="5" dirty="0"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82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2248720" y="5101776"/>
            <a:ext cx="880110" cy="540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020"/>
              </a:lnSpc>
              <a:spcBef>
                <a:spcPts val="105"/>
              </a:spcBef>
            </a:pPr>
            <a:r>
              <a:rPr sz="2700" spc="7" baseline="-9259" dirty="0">
                <a:latin typeface="Symbol"/>
                <a:cs typeface="Symbol"/>
              </a:rPr>
              <a:t></a:t>
            </a:r>
            <a:r>
              <a:rPr sz="1200" spc="5" dirty="0">
                <a:latin typeface="Times New Roman"/>
                <a:cs typeface="Times New Roman"/>
              </a:rPr>
              <a:t>(</a:t>
            </a:r>
            <a:r>
              <a:rPr sz="1200" i="1" spc="5" dirty="0">
                <a:latin typeface="Times New Roman"/>
                <a:cs typeface="Times New Roman"/>
              </a:rPr>
              <a:t>Wi</a:t>
            </a:r>
            <a:r>
              <a:rPr sz="1200" spc="5" dirty="0">
                <a:latin typeface="Times New Roman"/>
                <a:cs typeface="Times New Roman"/>
              </a:rPr>
              <a:t>.</a:t>
            </a:r>
            <a:r>
              <a:rPr sz="1200" i="1" spc="5" dirty="0">
                <a:latin typeface="Times New Roman"/>
                <a:cs typeface="Times New Roman"/>
              </a:rPr>
              <a:t>Ci</a:t>
            </a:r>
            <a:r>
              <a:rPr sz="1200" spc="5" dirty="0">
                <a:latin typeface="Times New Roman"/>
                <a:cs typeface="Times New Roman"/>
              </a:rPr>
              <a:t>.</a:t>
            </a:r>
            <a:r>
              <a:rPr sz="1200" i="1" spc="5" dirty="0">
                <a:latin typeface="Times New Roman"/>
                <a:cs typeface="Times New Roman"/>
              </a:rPr>
              <a:t>Xi</a:t>
            </a:r>
            <a:r>
              <a:rPr sz="1200" spc="5" dirty="0"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  <a:p>
            <a:pPr marL="128270">
              <a:lnSpc>
                <a:spcPts val="2020"/>
              </a:lnSpc>
            </a:pPr>
            <a:r>
              <a:rPr sz="2700" baseline="-9259" dirty="0">
                <a:latin typeface="Symbol"/>
                <a:cs typeface="Symbol"/>
              </a:rPr>
              <a:t></a:t>
            </a:r>
            <a:r>
              <a:rPr sz="1200" dirty="0">
                <a:latin typeface="Times New Roman"/>
                <a:cs typeface="Times New Roman"/>
              </a:rPr>
              <a:t>(</a:t>
            </a:r>
            <a:r>
              <a:rPr sz="1200" i="1" dirty="0">
                <a:latin typeface="Times New Roman"/>
                <a:cs typeface="Times New Roman"/>
              </a:rPr>
              <a:t>Wi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i="1" dirty="0">
                <a:latin typeface="Times New Roman"/>
                <a:cs typeface="Times New Roman"/>
              </a:rPr>
              <a:t>Ci</a:t>
            </a:r>
            <a:r>
              <a:rPr sz="1200" dirty="0"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957149" y="5819163"/>
            <a:ext cx="254000" cy="2914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720">
              <a:lnSpc>
                <a:spcPts val="745"/>
              </a:lnSpc>
              <a:spcBef>
                <a:spcPts val="100"/>
              </a:spcBef>
            </a:pPr>
            <a:r>
              <a:rPr sz="700" spc="-5" dirty="0">
                <a:latin typeface="Times New Roman"/>
                <a:cs typeface="Times New Roman"/>
              </a:rPr>
              <a:t>_</a:t>
            </a:r>
            <a:endParaRPr sz="700">
              <a:latin typeface="Times New Roman"/>
              <a:cs typeface="Times New Roman"/>
            </a:endParaRPr>
          </a:p>
          <a:p>
            <a:pPr marL="12700">
              <a:lnSpc>
                <a:spcPts val="1345"/>
              </a:lnSpc>
            </a:pPr>
            <a:r>
              <a:rPr sz="1200" i="1" spc="-5" dirty="0">
                <a:latin typeface="Times New Roman"/>
                <a:cs typeface="Times New Roman"/>
              </a:rPr>
              <a:t>Y</a:t>
            </a:r>
            <a:r>
              <a:rPr sz="1200" i="1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Symbol"/>
                <a:cs typeface="Symbol"/>
              </a:rPr>
              <a:t>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006881" y="5221974"/>
            <a:ext cx="74295" cy="132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5" dirty="0">
                <a:latin typeface="Symbol"/>
                <a:cs typeface="Symbol"/>
              </a:rPr>
              <a:t></a:t>
            </a:r>
            <a:endParaRPr sz="700"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978867" y="5297577"/>
            <a:ext cx="26797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i="1" spc="-5" dirty="0">
                <a:latin typeface="Times New Roman"/>
                <a:cs typeface="Times New Roman"/>
              </a:rPr>
              <a:t>X</a:t>
            </a:r>
            <a:r>
              <a:rPr sz="1200" i="1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Symbol"/>
                <a:cs typeface="Symbol"/>
              </a:rPr>
              <a:t></a:t>
            </a:r>
            <a:endParaRPr sz="120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581088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45"/>
              </a:spcBef>
            </a:pPr>
            <a:r>
              <a:rPr sz="1200" b="1" spc="-5" dirty="0">
                <a:latin typeface="Times New Roman"/>
                <a:cs typeface="Times New Roman"/>
              </a:rPr>
              <a:t>STRATEGI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LOKASI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PELAYANAN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JASA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6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Sementara </a:t>
            </a:r>
            <a:r>
              <a:rPr sz="1200" dirty="0">
                <a:latin typeface="Times New Roman"/>
                <a:cs typeface="Times New Roman"/>
              </a:rPr>
              <a:t>fokus </a:t>
            </a:r>
            <a:r>
              <a:rPr sz="1200" spc="-5" dirty="0">
                <a:latin typeface="Times New Roman"/>
                <a:cs typeface="Times New Roman"/>
              </a:rPr>
              <a:t>analisis lokasi sektor </a:t>
            </a:r>
            <a:r>
              <a:rPr sz="1200" dirty="0">
                <a:latin typeface="Times New Roman"/>
                <a:cs typeface="Times New Roman"/>
              </a:rPr>
              <a:t>industri </a:t>
            </a:r>
            <a:r>
              <a:rPr sz="1200" spc="-5" dirty="0">
                <a:latin typeface="Times New Roman"/>
                <a:cs typeface="Times New Roman"/>
              </a:rPr>
              <a:t>adalah merninimalkan biaya,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focus analisis lokasi sektor jasa adalah memaksimalkan pendapatan. Biaya manufaktur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cenderung bervariasi secara substansial antara lokasi satu dengan yang lainnya, namun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demikian</a:t>
            </a:r>
            <a:r>
              <a:rPr sz="1200" dirty="0">
                <a:latin typeface="Times New Roman"/>
                <a:cs typeface="Times New Roman"/>
              </a:rPr>
              <a:t> di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perusahaan-perusahaan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spesifik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sering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menimbulkan dampak yang lebih besar pada pendapatan, daripada biaya. Oleh karena </a:t>
            </a:r>
            <a:r>
              <a:rPr sz="1200" dirty="0">
                <a:latin typeface="Times New Roman"/>
                <a:cs typeface="Times New Roman"/>
              </a:rPr>
              <a:t> itu, </a:t>
            </a:r>
            <a:r>
              <a:rPr sz="1200" spc="-5" dirty="0">
                <a:latin typeface="Times New Roman"/>
                <a:cs typeface="Times New Roman"/>
              </a:rPr>
              <a:t>untuk perusahaan jasa, lokasi yang spesifik sering kali mempengaruhi pendapatan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 pada biaya. Hal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berarti bahwa </a:t>
            </a:r>
            <a:r>
              <a:rPr sz="1200" dirty="0">
                <a:latin typeface="Times New Roman"/>
                <a:cs typeface="Times New Roman"/>
              </a:rPr>
              <a:t>fokus </a:t>
            </a:r>
            <a:r>
              <a:rPr sz="1200" spc="-5" dirty="0">
                <a:latin typeface="Times New Roman"/>
                <a:cs typeface="Times New Roman"/>
              </a:rPr>
              <a:t>lokasi pada perusahaan jasa haruslah pada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penentuan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volume bisnis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pendapatan.</a:t>
            </a:r>
            <a:endParaRPr sz="1200">
              <a:latin typeface="Times New Roman"/>
              <a:cs typeface="Times New Roman"/>
            </a:endParaRPr>
          </a:p>
          <a:p>
            <a:pPr marL="469900" algn="just">
              <a:lnSpc>
                <a:spcPct val="100000"/>
              </a:lnSpc>
              <a:spcBef>
                <a:spcPts val="650"/>
              </a:spcBef>
            </a:pPr>
            <a:r>
              <a:rPr sz="1200" spc="-5" dirty="0">
                <a:latin typeface="Times New Roman"/>
                <a:cs typeface="Times New Roman"/>
              </a:rPr>
              <a:t>Delapan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komponen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volume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pendapatan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Daya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beli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diseleksi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Kecocokan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pelayanan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citra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demografi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wilayah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kosumen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Persaingan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5" dirty="0">
                <a:latin typeface="Times New Roman"/>
                <a:cs typeface="Times New Roman"/>
              </a:rPr>
              <a:t> wilayah tersebut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5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Mutu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persaingannya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Keunikan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pesaing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Mutu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fisik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fasilitas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berdekatan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letaknya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Kebijakan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 perusahaan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5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Mutu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endParaRPr sz="1200">
              <a:latin typeface="Times New Roman"/>
              <a:cs typeface="Times New Roman"/>
            </a:endParaRPr>
          </a:p>
          <a:p>
            <a:pPr marL="12700" marR="5080" indent="2286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Teknik yang digunakan pada sektor jasa mencakup analisis korelasi, pertimbangan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lalu lintas, analisis demografi, analisis daya </a:t>
            </a:r>
            <a:r>
              <a:rPr sz="1200" dirty="0">
                <a:latin typeface="Times New Roman"/>
                <a:cs typeface="Times New Roman"/>
              </a:rPr>
              <a:t>beli, </a:t>
            </a:r>
            <a:r>
              <a:rPr sz="1200" spc="-5" dirty="0">
                <a:latin typeface="Times New Roman"/>
                <a:cs typeface="Times New Roman"/>
              </a:rPr>
              <a:t>metode pemeringkatanfaktor, 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metode pusat-gravitasi,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sistem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informasi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geografi.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1200" b="1" spc="-5" dirty="0">
                <a:latin typeface="Times New Roman"/>
                <a:cs typeface="Times New Roman"/>
              </a:rPr>
              <a:t>Tabel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7.1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Strategi</a:t>
            </a:r>
            <a:r>
              <a:rPr sz="1200" b="1" dirty="0">
                <a:latin typeface="Times New Roman"/>
                <a:cs typeface="Times New Roman"/>
              </a:rPr>
              <a:t> Lokasi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–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Organisasi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Jasa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Vs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Organisasi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Industri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83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514736" y="6870072"/>
          <a:ext cx="5187950" cy="2018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7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8119"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Jasa/Eceran/Profesional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Lokasi</a:t>
                      </a:r>
                      <a:r>
                        <a:rPr sz="12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Industri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Fokus</a:t>
                      </a:r>
                      <a:r>
                        <a:rPr sz="12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Pendapatan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Fokus</a:t>
                      </a:r>
                      <a:r>
                        <a:rPr sz="12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Biaya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4960">
                <a:tc>
                  <a:txBody>
                    <a:bodyPr/>
                    <a:lstStyle/>
                    <a:p>
                      <a:pPr marL="69850">
                        <a:lnSpc>
                          <a:spcPts val="1345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Volume/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pendapatan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 marR="401320">
                        <a:lnSpc>
                          <a:spcPts val="1370"/>
                        </a:lnSpc>
                        <a:spcBef>
                          <a:spcPts val="8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Area lokasi,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daya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beli,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Persaingan,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periklanan/penentuan harga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 marR="1069975">
                        <a:lnSpc>
                          <a:spcPts val="1370"/>
                        </a:lnSpc>
                        <a:spcBef>
                          <a:spcPts val="2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Mutu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Fisik 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Parkir/akses,keamanan/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 marR="617220">
                        <a:lnSpc>
                          <a:spcPts val="1370"/>
                        </a:lnSpc>
                        <a:spcBef>
                          <a:spcPts val="2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pencahayaan, Penampilan/citra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Penentuan biaya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 marR="1095375">
                        <a:lnSpc>
                          <a:spcPts val="137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Kaliber manajemennya </a:t>
                      </a:r>
                      <a:r>
                        <a:rPr sz="1200" spc="-2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Kebijakan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operasi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5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Biaya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terlihat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00" indent="-229870">
                        <a:lnSpc>
                          <a:spcPts val="1380"/>
                        </a:lnSpc>
                        <a:buFont typeface="Wingdings"/>
                        <a:buChar char=""/>
                        <a:tabLst>
                          <a:tab pos="31813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Biaya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transportasi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bahan baku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00" indent="-229870">
                        <a:lnSpc>
                          <a:spcPts val="1380"/>
                        </a:lnSpc>
                        <a:buFont typeface="Wingdings"/>
                        <a:buChar char=""/>
                        <a:tabLst>
                          <a:tab pos="31813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Biaya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pengangkutan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barang jadi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00" indent="-229870">
                        <a:lnSpc>
                          <a:spcPts val="1380"/>
                        </a:lnSpc>
                        <a:buFont typeface="Wingdings"/>
                        <a:buChar char=""/>
                        <a:tabLst>
                          <a:tab pos="31813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Biaya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energi dan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keperluan,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tenaga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 marR="131445" indent="17780">
                        <a:lnSpc>
                          <a:spcPts val="1390"/>
                        </a:lnSpc>
                        <a:spcBef>
                          <a:spcPts val="50"/>
                        </a:spcBef>
                        <a:buFont typeface="Wingdings"/>
                        <a:buChar char=""/>
                        <a:tabLst>
                          <a:tab pos="31813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Kerja,</a:t>
                      </a:r>
                      <a:r>
                        <a:rPr sz="12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bahan</a:t>
                      </a:r>
                      <a:r>
                        <a:rPr sz="12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baku,</a:t>
                      </a:r>
                      <a:r>
                        <a:rPr sz="12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pajak</a:t>
                      </a:r>
                      <a:r>
                        <a:rPr sz="12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dst. 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Biaya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tak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terlihat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&amp;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biaya Masa Depan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21945" indent="-228600">
                        <a:lnSpc>
                          <a:spcPts val="1310"/>
                        </a:lnSpc>
                        <a:buFont typeface="Wingdings"/>
                        <a:buChar char=""/>
                        <a:tabLst>
                          <a:tab pos="322580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Sikap terhadap serikat pekerja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21945" indent="-228600">
                        <a:lnSpc>
                          <a:spcPts val="1415"/>
                        </a:lnSpc>
                        <a:buFont typeface="Wingdings"/>
                        <a:buChar char=""/>
                        <a:tabLst>
                          <a:tab pos="322580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Mutu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hidup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514736" y="1084968"/>
          <a:ext cx="5187950" cy="35452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7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1945" marR="60960" indent="-227965">
                        <a:lnSpc>
                          <a:spcPts val="1390"/>
                        </a:lnSpc>
                        <a:spcBef>
                          <a:spcPts val="15"/>
                        </a:spcBef>
                        <a:buFont typeface="Wingdings"/>
                        <a:buChar char=""/>
                        <a:tabLst>
                          <a:tab pos="322580" algn="l"/>
                          <a:tab pos="1327150" algn="l"/>
                          <a:tab pos="2256155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ng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lu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	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nd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	o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h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pemerintah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21945" indent="-228600">
                        <a:lnSpc>
                          <a:spcPts val="1305"/>
                        </a:lnSpc>
                        <a:buFont typeface="Wingdings"/>
                        <a:buChar char=""/>
                        <a:tabLst>
                          <a:tab pos="322580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Mutu pemerintah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pusat dan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lokal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Teknik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Teknik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0872">
                <a:tc>
                  <a:txBody>
                    <a:bodyPr/>
                    <a:lstStyle/>
                    <a:p>
                      <a:pPr marL="69850">
                        <a:lnSpc>
                          <a:spcPts val="133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Model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regresi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40360" indent="-228600">
                        <a:lnSpc>
                          <a:spcPts val="1380"/>
                        </a:lnSpc>
                        <a:buFont typeface="Wingdings"/>
                        <a:buChar char=""/>
                        <a:tabLst>
                          <a:tab pos="34099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Metode peringkat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faktor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lalu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lintas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40360" indent="-228600">
                        <a:lnSpc>
                          <a:spcPts val="1380"/>
                        </a:lnSpc>
                        <a:buFont typeface="Wingdings"/>
                        <a:buChar char=""/>
                        <a:tabLst>
                          <a:tab pos="34099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Analisis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demografi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dari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area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factor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40360" indent="-228600">
                        <a:lnSpc>
                          <a:spcPts val="1380"/>
                        </a:lnSpc>
                        <a:buFont typeface="Wingdings"/>
                        <a:buChar char=""/>
                        <a:tabLst>
                          <a:tab pos="34099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Analisis daya beli wilayah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40360" indent="-228600">
                        <a:lnSpc>
                          <a:spcPts val="1365"/>
                        </a:lnSpc>
                        <a:buFont typeface="Wingdings"/>
                        <a:buChar char=""/>
                        <a:tabLst>
                          <a:tab pos="34099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Metode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pusat gravitasi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5755" indent="-229235">
                        <a:lnSpc>
                          <a:spcPts val="1330"/>
                        </a:lnSpc>
                        <a:buFont typeface="Wingdings"/>
                        <a:buChar char=""/>
                        <a:tabLst>
                          <a:tab pos="326390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Metode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tranportasi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25755" indent="-229235">
                        <a:lnSpc>
                          <a:spcPts val="1380"/>
                        </a:lnSpc>
                        <a:buFont typeface="Wingdings"/>
                        <a:buChar char=""/>
                        <a:tabLst>
                          <a:tab pos="326390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Metode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pemeringkatan factor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25755" indent="-229235">
                        <a:lnSpc>
                          <a:spcPts val="1380"/>
                        </a:lnSpc>
                        <a:buFont typeface="Wingdings"/>
                        <a:buChar char=""/>
                        <a:tabLst>
                          <a:tab pos="326390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Analisis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titik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impas lokasi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25755" indent="-229235">
                        <a:lnSpc>
                          <a:spcPts val="1405"/>
                        </a:lnSpc>
                        <a:buFont typeface="Wingdings"/>
                        <a:buChar char=""/>
                        <a:tabLst>
                          <a:tab pos="326390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Grafik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silang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Asumsi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Asumsi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58695">
                <a:tc>
                  <a:txBody>
                    <a:bodyPr/>
                    <a:lstStyle/>
                    <a:p>
                      <a:pPr marL="340360" marR="57785" indent="-227965">
                        <a:lnSpc>
                          <a:spcPts val="1370"/>
                        </a:lnSpc>
                        <a:spcBef>
                          <a:spcPts val="30"/>
                        </a:spcBef>
                        <a:buFont typeface="Wingdings"/>
                        <a:buChar char=""/>
                        <a:tabLst>
                          <a:tab pos="340995" algn="l"/>
                          <a:tab pos="1059815" algn="l"/>
                          <a:tab pos="2042160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Lok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si	m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rup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	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pendapatan terbesar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40360" marR="57785" indent="-227965">
                        <a:lnSpc>
                          <a:spcPts val="1370"/>
                        </a:lnSpc>
                        <a:spcBef>
                          <a:spcPts val="20"/>
                        </a:spcBef>
                        <a:buFont typeface="Wingdings"/>
                        <a:buChar char=""/>
                        <a:tabLst>
                          <a:tab pos="340995" algn="l"/>
                          <a:tab pos="899160" algn="l"/>
                          <a:tab pos="1457960" algn="l"/>
                          <a:tab pos="2228215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Is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-isu	kon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k	konsu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me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	y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ng  tinggi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sangat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penting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40360" marR="57785" indent="-227965">
                        <a:lnSpc>
                          <a:spcPts val="1370"/>
                        </a:lnSpc>
                        <a:spcBef>
                          <a:spcPts val="20"/>
                        </a:spcBef>
                        <a:buFont typeface="Wingdings"/>
                        <a:buChar char=""/>
                        <a:tabLst>
                          <a:tab pos="34099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Biaya</a:t>
                      </a:r>
                      <a:r>
                        <a:rPr sz="1200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relatif</a:t>
                      </a:r>
                      <a:r>
                        <a:rPr sz="1200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konstan</a:t>
                      </a:r>
                      <a:r>
                        <a:rPr sz="1200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untuk</a:t>
                      </a:r>
                      <a:r>
                        <a:rPr sz="1200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area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tertentu,</a:t>
                      </a:r>
                      <a:r>
                        <a:rPr sz="1200" spc="2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oleh</a:t>
                      </a:r>
                      <a:r>
                        <a:rPr sz="1200" spc="2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karena</a:t>
                      </a:r>
                      <a:r>
                        <a:rPr sz="1200" spc="2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itu,</a:t>
                      </a:r>
                      <a:r>
                        <a:rPr sz="1200" spc="2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fungsi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40360">
                        <a:lnSpc>
                          <a:spcPts val="1355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pendapatannya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penting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3850" indent="-230504" algn="just">
                        <a:lnSpc>
                          <a:spcPts val="1330"/>
                        </a:lnSpc>
                        <a:buFont typeface="Wingdings"/>
                        <a:buChar char=""/>
                        <a:tabLst>
                          <a:tab pos="3244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Lokasi merupakan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penentu biaya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23850" marR="60960" indent="-229870" algn="just">
                        <a:lnSpc>
                          <a:spcPct val="95800"/>
                        </a:lnSpc>
                        <a:spcBef>
                          <a:spcPts val="25"/>
                        </a:spcBef>
                        <a:buFont typeface="Wingdings"/>
                        <a:buChar char=""/>
                        <a:tabLst>
                          <a:tab pos="3244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Biaya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terbesar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dapat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secara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eksplisit diidentifikasi untuk setiap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lokasi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61950" indent="-268605">
                        <a:lnSpc>
                          <a:spcPts val="1355"/>
                        </a:lnSpc>
                        <a:buFont typeface="Wingdings"/>
                        <a:buChar char=""/>
                        <a:tabLst>
                          <a:tab pos="361950" algn="l"/>
                          <a:tab pos="3625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Kontak dengan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konsumen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rendah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23850" marR="60325" indent="-229870">
                        <a:lnSpc>
                          <a:spcPts val="1390"/>
                        </a:lnSpc>
                        <a:spcBef>
                          <a:spcPts val="50"/>
                        </a:spcBef>
                        <a:buFont typeface="Wingdings"/>
                        <a:buChar char=""/>
                        <a:tabLst>
                          <a:tab pos="361950" algn="l"/>
                          <a:tab pos="362585" algn="l"/>
                          <a:tab pos="1296670" algn="l"/>
                          <a:tab pos="2231390" algn="l"/>
                        </a:tabLst>
                      </a:pPr>
                      <a:r>
                        <a:rPr dirty="0"/>
                        <a:t>	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mungk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	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mfokus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n	p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da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biaya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61950" indent="-268605">
                        <a:lnSpc>
                          <a:spcPts val="1310"/>
                        </a:lnSpc>
                        <a:buFont typeface="Wingdings"/>
                        <a:buChar char=""/>
                        <a:tabLst>
                          <a:tab pos="361950" algn="l"/>
                          <a:tab pos="3625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Biaya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dapat diidentifikasi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23850" marR="60960" indent="-229870">
                        <a:lnSpc>
                          <a:spcPts val="1370"/>
                        </a:lnSpc>
                        <a:spcBef>
                          <a:spcPts val="15"/>
                        </a:spcBef>
                        <a:buFont typeface="Wingdings"/>
                        <a:buChar char=""/>
                        <a:tabLst>
                          <a:tab pos="32448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Biaya</a:t>
                      </a:r>
                      <a:r>
                        <a:rPr sz="12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2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tidak</a:t>
                      </a:r>
                      <a:r>
                        <a:rPr sz="12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terlihat</a:t>
                      </a:r>
                      <a:r>
                        <a:rPr sz="12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dapat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dievaluasi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84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31933" y="4790828"/>
            <a:ext cx="5278755" cy="3966845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20"/>
              </a:spcBef>
            </a:pPr>
            <a:r>
              <a:rPr sz="1200" b="1" spc="-5" dirty="0">
                <a:latin typeface="Times New Roman"/>
                <a:cs typeface="Times New Roman"/>
              </a:rPr>
              <a:t>Bagaimana</a:t>
            </a:r>
            <a:r>
              <a:rPr sz="1200" b="1" dirty="0">
                <a:latin typeface="Times New Roman"/>
                <a:cs typeface="Times New Roman"/>
              </a:rPr>
              <a:t> Rantai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Usaha </a:t>
            </a:r>
            <a:r>
              <a:rPr sz="1200" b="1" spc="-5" dirty="0">
                <a:latin typeface="Times New Roman"/>
                <a:cs typeface="Times New Roman"/>
              </a:rPr>
              <a:t>Perhotelan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Menyeleksi</a:t>
            </a:r>
            <a:r>
              <a:rPr sz="1200" b="1" dirty="0">
                <a:latin typeface="Times New Roman"/>
                <a:cs typeface="Times New Roman"/>
              </a:rPr>
              <a:t> Lokasi.</a:t>
            </a:r>
            <a:endParaRPr sz="1200">
              <a:latin typeface="Times New Roman"/>
              <a:cs typeface="Times New Roman"/>
            </a:endParaRPr>
          </a:p>
          <a:p>
            <a:pPr marL="12700" indent="457200" algn="just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Salah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satu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paling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penting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rantai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usaha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penginapan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5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menentukan lokasi. Rantai usaha hotel yang memilih lokasi yang tepat secara lebih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akurat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dibanding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pesaingnya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memiliki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keunttrngan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rnenonjol.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Quinta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Motor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Inns,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bermarkas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Antonio,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Texas,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rantai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usaha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harga sedang yang terdiri dari </a:t>
            </a:r>
            <a:r>
              <a:rPr sz="1200" dirty="0">
                <a:latin typeface="Times New Roman"/>
                <a:cs typeface="Times New Roman"/>
              </a:rPr>
              <a:t>150 </a:t>
            </a:r>
            <a:r>
              <a:rPr sz="1200" spc="-5" dirty="0">
                <a:latin typeface="Times New Roman"/>
                <a:cs typeface="Times New Roman"/>
              </a:rPr>
              <a:t>penginapan. </a:t>
            </a: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Quinta berorientasi pada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orang-orang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menginan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perjalan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dinas.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membuat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model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perilaku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penyeleksian dan prediksi keberhasilan stratu lokasi, </a:t>
            </a: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Quinta beralih </a:t>
            </a:r>
            <a:r>
              <a:rPr sz="1200" dirty="0">
                <a:latin typeface="Times New Roman"/>
                <a:cs typeface="Times New Roman"/>
              </a:rPr>
              <a:t>ke </a:t>
            </a:r>
            <a:r>
              <a:rPr sz="1200" spc="-5" dirty="0">
                <a:latin typeface="Times New Roman"/>
                <a:cs typeface="Times New Roman"/>
              </a:rPr>
              <a:t>analisis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regresi statistic. Hotel </a:t>
            </a:r>
            <a:r>
              <a:rPr sz="1200" dirty="0">
                <a:latin typeface="Times New Roman"/>
                <a:cs typeface="Times New Roman"/>
              </a:rPr>
              <a:t>itu </a:t>
            </a:r>
            <a:r>
              <a:rPr sz="1200" spc="-5" dirty="0">
                <a:latin typeface="Times New Roman"/>
                <a:cs typeface="Times New Roman"/>
              </a:rPr>
              <a:t>memulai dengan pengujian </a:t>
            </a:r>
            <a:r>
              <a:rPr sz="1200" dirty="0">
                <a:latin typeface="Times New Roman"/>
                <a:cs typeface="Times New Roman"/>
              </a:rPr>
              <a:t>35 </a:t>
            </a:r>
            <a:r>
              <a:rPr sz="1200" spc="-5" dirty="0">
                <a:latin typeface="Times New Roman"/>
                <a:cs typeface="Times New Roman"/>
              </a:rPr>
              <a:t>variabel independen, untuk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mencari yang mana dari variabel </a:t>
            </a:r>
            <a:r>
              <a:rPr sz="1200" dirty="0">
                <a:latin typeface="Times New Roman"/>
                <a:cs typeface="Times New Roman"/>
              </a:rPr>
              <a:t>itu </a:t>
            </a:r>
            <a:r>
              <a:rPr sz="1200" spc="-5" dirty="0">
                <a:latin typeface="Times New Roman"/>
                <a:cs typeface="Times New Roman"/>
              </a:rPr>
              <a:t>memiliki korelasi terbesar dengan profitabilitas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diprediksi,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 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variabel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dependennya.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Variabel independen yang "kompetitif" mencakup kamar hotel pada tingkat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harga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sewa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rata-rata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daerah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sekitarnya.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variabel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"penggerak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permintaannya" adalah daya tarik lokal seperti gedung perkantoran dan rumah sakit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menarik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potensial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wilayah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perdagangan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sampai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radius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mil.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9390" cy="4234815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 marR="5080" algn="just">
              <a:lnSpc>
                <a:spcPct val="144000"/>
              </a:lnSpc>
              <a:spcBef>
                <a:spcPts val="115"/>
              </a:spcBef>
            </a:pPr>
            <a:r>
              <a:rPr sz="1200" spc="-5" dirty="0">
                <a:latin typeface="Times New Roman"/>
                <a:cs typeface="Times New Roman"/>
              </a:rPr>
              <a:t>Variabel "demografi", seperti populasi daerah </a:t>
            </a:r>
            <a:r>
              <a:rPr sz="1200" dirty="0">
                <a:latin typeface="Times New Roman"/>
                <a:cs typeface="Times New Roman"/>
              </a:rPr>
              <a:t>itu </a:t>
            </a:r>
            <a:r>
              <a:rPr sz="1200" spc="-5" dirty="0">
                <a:latin typeface="Times New Roman"/>
                <a:cs typeface="Times New Roman"/>
              </a:rPr>
              <a:t>dan tingkat pengangguran dapat </a:t>
            </a:r>
            <a:r>
              <a:rPr sz="1200" dirty="0">
                <a:latin typeface="Times New Roman"/>
                <a:cs typeface="Times New Roman"/>
              </a:rPr>
              <a:t>juga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mempengaruhi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keberhasilan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sebuah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hotel.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Faktor-faktor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tarik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market 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awareness), </a:t>
            </a:r>
            <a:r>
              <a:rPr sz="1200" spc="-5" dirty="0">
                <a:latin typeface="Times New Roman"/>
                <a:cs typeface="Times New Roman"/>
              </a:rPr>
              <a:t>seperti jumlah hotel dalam wilayah tersebut merupakan kategori keempat.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Terakhir, "karakteristik fisik" dari lokasi </a:t>
            </a:r>
            <a:r>
              <a:rPr sz="1200" dirty="0">
                <a:latin typeface="Times New Roman"/>
                <a:cs typeface="Times New Roman"/>
              </a:rPr>
              <a:t>itu, </a:t>
            </a:r>
            <a:r>
              <a:rPr sz="1200" spc="-5" dirty="0">
                <a:latin typeface="Times New Roman"/>
                <a:cs typeface="Times New Roman"/>
              </a:rPr>
              <a:t>seperti kemudahan akses atau kejelasan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tanda-tanda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lalu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lintas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terlihat,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variabel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independen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terakhir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35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variabel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independen 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ada.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Pada akhirnya, model regresi yang dipilih, dengan koefisien determinasi (r²): </a:t>
            </a:r>
            <a:r>
              <a:rPr sz="1200" dirty="0">
                <a:latin typeface="Times New Roman"/>
                <a:cs typeface="Times New Roman"/>
              </a:rPr>
              <a:t> 51% </a:t>
            </a:r>
            <a:r>
              <a:rPr sz="1200" spc="-5" dirty="0">
                <a:latin typeface="Times New Roman"/>
                <a:cs typeface="Times New Roman"/>
              </a:rPr>
              <a:t>mencakup hanya </a:t>
            </a:r>
            <a:r>
              <a:rPr sz="1200" dirty="0">
                <a:latin typeface="Times New Roman"/>
                <a:cs typeface="Times New Roman"/>
              </a:rPr>
              <a:t>4 </a:t>
            </a:r>
            <a:r>
              <a:rPr sz="1200" spc="-5" dirty="0">
                <a:latin typeface="Times New Roman"/>
                <a:cs typeface="Times New Roman"/>
              </a:rPr>
              <a:t>dari variabel prediksi. Keempat variabel </a:t>
            </a:r>
            <a:r>
              <a:rPr sz="1200" dirty="0">
                <a:latin typeface="Times New Roman"/>
                <a:cs typeface="Times New Roman"/>
              </a:rPr>
              <a:t>itu </a:t>
            </a:r>
            <a:r>
              <a:rPr sz="1200" spc="-5" dirty="0">
                <a:latin typeface="Times New Roman"/>
                <a:cs typeface="Times New Roman"/>
              </a:rPr>
              <a:t>adalah: harga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hotel,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median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tingkat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pendapatan,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populasi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negara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bagian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tempat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hotel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itu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berada,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6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lokasi perguruan </a:t>
            </a:r>
            <a:r>
              <a:rPr sz="1200" dirty="0">
                <a:latin typeface="Times New Roman"/>
                <a:cs typeface="Times New Roman"/>
              </a:rPr>
              <a:t>tinggi </a:t>
            </a:r>
            <a:r>
              <a:rPr sz="1200" spc="-5" dirty="0">
                <a:latin typeface="Times New Roman"/>
                <a:cs typeface="Times New Roman"/>
              </a:rPr>
              <a:t>yang dekat (yang merupakan wakil dari factor penggerak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permintaan lainnya). </a:t>
            </a: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Quita lalu menggunakan model regresi untuk memprediksi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profitabilitas dan mengembangkan pemotongan-pemotongan yang memberilcan hasil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paling baik dalam memprediksi keberhasilan ataupun kegagalan suatu lokasi.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Sebuah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spreadsheet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kini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digunakan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mengirnplementasikan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model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ini,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menerapkan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aturan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memberi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saran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"bangun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hotel"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"jangan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membangun hotel.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85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1063124"/>
            <a:ext cx="11899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LATIHAN</a:t>
            </a:r>
            <a:r>
              <a:rPr sz="1200" b="1" u="heavy" spc="-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SOAL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86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24948" y="1328300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1.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82148" y="1249052"/>
            <a:ext cx="4828540" cy="812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8100" algn="just">
              <a:lnSpc>
                <a:spcPct val="1433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PT. Anu </a:t>
            </a:r>
            <a:r>
              <a:rPr sz="1200" spc="-5" dirty="0">
                <a:latin typeface="Times New Roman"/>
                <a:cs typeface="Times New Roman"/>
              </a:rPr>
              <a:t>sebuah peusahaan akan melakukan expansi, ada </a:t>
            </a:r>
            <a:r>
              <a:rPr sz="1200" dirty="0">
                <a:latin typeface="Times New Roman"/>
                <a:cs typeface="Times New Roman"/>
              </a:rPr>
              <a:t>tiga </a:t>
            </a:r>
            <a:r>
              <a:rPr sz="1200" spc="-5" dirty="0">
                <a:latin typeface="Times New Roman"/>
                <a:cs typeface="Times New Roman"/>
              </a:rPr>
              <a:t>alternatif lokasi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dapat dipilih yaitu: Kendari, Kolaka </a:t>
            </a:r>
            <a:r>
              <a:rPr sz="1200" dirty="0">
                <a:latin typeface="Times New Roman"/>
                <a:cs typeface="Times New Roman"/>
              </a:rPr>
              <a:t>&amp; </a:t>
            </a:r>
            <a:r>
              <a:rPr sz="1200" spc="-5" dirty="0">
                <a:latin typeface="Times New Roman"/>
                <a:cs typeface="Times New Roman"/>
              </a:rPr>
              <a:t>Bau-Bau. Hasil penilain kualitatif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 </a:t>
            </a:r>
            <a:r>
              <a:rPr sz="1200" dirty="0">
                <a:latin typeface="Times New Roman"/>
                <a:cs typeface="Times New Roman"/>
              </a:rPr>
              <a:t>tiga</a:t>
            </a:r>
            <a:r>
              <a:rPr sz="1200" spc="-5" dirty="0">
                <a:latin typeface="Times New Roman"/>
                <a:cs typeface="Times New Roman"/>
              </a:rPr>
              <a:t> daerah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tersebut: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444632" y="2136528"/>
          <a:ext cx="5257800" cy="16217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3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47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5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42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1272">
                <a:tc rowSpan="2">
                  <a:txBody>
                    <a:bodyPr/>
                    <a:lstStyle/>
                    <a:p>
                      <a:pPr marL="69850">
                        <a:lnSpc>
                          <a:spcPts val="1415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Lokasi/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Faktor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030"/>
                        </a:spcBef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Bobot</a:t>
                      </a:r>
                      <a:r>
                        <a:rPr sz="1200" b="1" spc="2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(%)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30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SKOR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22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0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Kendari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Kolaka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Bau-Bau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Bahan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baku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1272"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Tenaga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kerja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Pasar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8223"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Transportasi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9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1431933" y="3736220"/>
            <a:ext cx="24250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Tentukan alokasi</a:t>
            </a:r>
            <a:r>
              <a:rPr sz="1200" dirty="0">
                <a:latin typeface="Times New Roman"/>
                <a:cs typeface="Times New Roman"/>
              </a:rPr>
              <a:t> PT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Anu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optimal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24948" y="4001396"/>
            <a:ext cx="139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2.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82148" y="3922148"/>
            <a:ext cx="4828540" cy="549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33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Ada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tiga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alternatif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PT”ABC”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mendirikan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pabrik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baru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rencana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lokasididirikan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yaitu: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Bombana,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Konawe,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Raha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data</a:t>
            </a:r>
            <a:r>
              <a:rPr sz="1200" dirty="0">
                <a:latin typeface="Times New Roman"/>
                <a:cs typeface="Times New Roman"/>
              </a:rPr>
              <a:t> sbb: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1514736" y="4547496"/>
          <a:ext cx="5187950" cy="12407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6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0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06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06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 rowSpan="2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150"/>
                        </a:spcBef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Lokasi/</a:t>
                      </a:r>
                      <a:r>
                        <a:rPr sz="12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Biaya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460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Pemilihan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lokasi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 Pabrik Daerah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92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60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Bombana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Konawe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Raha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927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Pajak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(Rp/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tahun)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1.000.000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500.000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1.200.000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79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Listrik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(Rp/tahun)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2.000.000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1.500.000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2.100.000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2024"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Buruh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(Rp/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unit)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1.000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1.200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850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Oprasi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(Rp/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unit)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2.000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3.500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2.000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1431933" y="5686940"/>
            <a:ext cx="5278755" cy="107696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spc="-5" dirty="0">
                <a:latin typeface="Times New Roman"/>
                <a:cs typeface="Times New Roman"/>
              </a:rPr>
              <a:t>Tentukan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alternatif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ideal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PT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ABC?</a:t>
            </a:r>
            <a:endParaRPr sz="1200">
              <a:latin typeface="Times New Roman"/>
              <a:cs typeface="Times New Roman"/>
            </a:endParaRPr>
          </a:p>
          <a:p>
            <a:pPr marL="372745" indent="-360045">
              <a:lnSpc>
                <a:spcPct val="100000"/>
              </a:lnSpc>
              <a:spcBef>
                <a:spcPts val="625"/>
              </a:spcBef>
              <a:buAutoNum type="arabicPeriod" startAt="8"/>
              <a:tabLst>
                <a:tab pos="372110" algn="l"/>
                <a:tab pos="372745" algn="l"/>
              </a:tabLst>
            </a:pPr>
            <a:r>
              <a:rPr sz="1200" spc="-5" dirty="0">
                <a:latin typeface="Times New Roman"/>
                <a:cs typeface="Times New Roman"/>
              </a:rPr>
              <a:t>Mengapa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begitu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banyak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membangun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fasilitasnnya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negara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lain?</a:t>
            </a:r>
            <a:endParaRPr sz="1200">
              <a:latin typeface="Times New Roman"/>
              <a:cs typeface="Times New Roman"/>
            </a:endParaRPr>
          </a:p>
          <a:p>
            <a:pPr marL="372745" marR="5080" indent="-360045">
              <a:lnSpc>
                <a:spcPts val="2090"/>
              </a:lnSpc>
              <a:spcBef>
                <a:spcPts val="75"/>
              </a:spcBef>
              <a:buAutoNum type="arabicPeriod" startAt="8"/>
              <a:tabLst>
                <a:tab pos="372110" algn="l"/>
                <a:tab pos="372745" algn="l"/>
              </a:tabLst>
            </a:pPr>
            <a:r>
              <a:rPr sz="1200" spc="-5" dirty="0">
                <a:latin typeface="Times New Roman"/>
                <a:cs typeface="Times New Roman"/>
              </a:rPr>
              <a:t>Faktor-Faktor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apakah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mempengaruhi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mengenai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 daerah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masyarakat?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26337" y="4254893"/>
            <a:ext cx="5291455" cy="27940"/>
          </a:xfrm>
          <a:custGeom>
            <a:avLst/>
            <a:gdLst/>
            <a:ahLst/>
            <a:cxnLst/>
            <a:rect l="l" t="t" r="r" b="b"/>
            <a:pathLst>
              <a:path w="5291455" h="27939">
                <a:moveTo>
                  <a:pt x="5291328" y="18288"/>
                </a:moveTo>
                <a:lnTo>
                  <a:pt x="0" y="18288"/>
                </a:lnTo>
                <a:lnTo>
                  <a:pt x="0" y="27432"/>
                </a:lnTo>
                <a:lnTo>
                  <a:pt x="5291328" y="27432"/>
                </a:lnTo>
                <a:lnTo>
                  <a:pt x="5291328" y="18288"/>
                </a:lnTo>
                <a:close/>
              </a:path>
              <a:path w="5291455" h="27939">
                <a:moveTo>
                  <a:pt x="5291328" y="0"/>
                </a:moveTo>
                <a:lnTo>
                  <a:pt x="0" y="0"/>
                </a:lnTo>
                <a:lnTo>
                  <a:pt x="0" y="9144"/>
                </a:lnTo>
                <a:lnTo>
                  <a:pt x="5291328" y="9144"/>
                </a:lnTo>
                <a:lnTo>
                  <a:pt x="529132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431933" y="1063124"/>
            <a:ext cx="5279390" cy="7612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1991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BAB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X.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LAYOUT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(TATA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LETAK)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latin typeface="Times New Roman"/>
                <a:cs typeface="Times New Roman"/>
              </a:rPr>
              <a:t>TUJUAN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UMUM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Diharapkan mahasiswa mampu memahami tujuan, manfaat dan prinsip-prinsip dasar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layout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serta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merancang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tata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letak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berbagi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tipe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45"/>
              </a:spcBef>
            </a:pPr>
            <a:r>
              <a:rPr sz="1200" spc="-5" dirty="0">
                <a:latin typeface="Times New Roman"/>
                <a:cs typeface="Times New Roman"/>
              </a:rPr>
              <a:t>pendekatan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tata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letak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(layout)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setiap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TUJUAN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KHUSUS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Mampu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memahami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tujuan,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manfaat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prinsip-prinsip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dasar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layout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45"/>
              </a:spcBef>
              <a:buAutoNum type="alphaL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Menjelaskan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langkah-langkah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layout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Menjelaskan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tipe-tipe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layout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Merancang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layout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enam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tipe </a:t>
            </a:r>
            <a:r>
              <a:rPr sz="1200" spc="-5" dirty="0">
                <a:latin typeface="Times New Roman"/>
                <a:cs typeface="Times New Roman"/>
              </a:rPr>
              <a:t>layout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PENGERTIAN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LAYOUT</a:t>
            </a:r>
            <a:endParaRPr sz="12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Layout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tata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letak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satu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menentukan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efisiensi</a:t>
            </a:r>
            <a:endParaRPr sz="1200">
              <a:latin typeface="Times New Roman"/>
              <a:cs typeface="Times New Roman"/>
            </a:endParaRPr>
          </a:p>
          <a:p>
            <a:pPr marL="12700" marR="5080" algn="r">
              <a:lnSpc>
                <a:spcPct val="143700"/>
              </a:lnSpc>
              <a:spcBef>
                <a:spcPts val="15"/>
              </a:spcBef>
              <a:tabLst>
                <a:tab pos="444500" algn="l"/>
                <a:tab pos="1215390" algn="l"/>
                <a:tab pos="1842135" algn="l"/>
                <a:tab pos="2719070" algn="l"/>
                <a:tab pos="3185160" algn="l"/>
                <a:tab pos="3735704" algn="l"/>
                <a:tab pos="4363085" algn="l"/>
                <a:tab pos="4905375" algn="l"/>
              </a:tabLst>
            </a:pPr>
            <a:r>
              <a:rPr sz="1200" spc="-5" dirty="0">
                <a:latin typeface="Times New Roman"/>
                <a:cs typeface="Times New Roman"/>
              </a:rPr>
              <a:t>sebuah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jangka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panjang.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Banyak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dampak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terjadi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hasil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keputusan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tentang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layout,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diantaranya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kapasitas,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proses,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fleksibilitas,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biaya,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kualitas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lingkungan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kerja,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kontak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citra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Layout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efektif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membantu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mencapai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sebuah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menunjang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bisnis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h	d</a:t>
            </a:r>
            <a:r>
              <a:rPr sz="1200" spc="-5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pk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	d</a:t>
            </a:r>
            <a:r>
              <a:rPr sz="1200" spc="-5" dirty="0">
                <a:latin typeface="Times New Roman"/>
                <a:cs typeface="Times New Roman"/>
              </a:rPr>
              <a:t>ia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ta</a:t>
            </a:r>
            <a:r>
              <a:rPr sz="1200" dirty="0">
                <a:latin typeface="Times New Roman"/>
                <a:cs typeface="Times New Roman"/>
              </a:rPr>
              <a:t>ra	d</a:t>
            </a:r>
            <a:r>
              <a:rPr sz="1200" spc="-5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nsi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si,	b</a:t>
            </a:r>
            <a:r>
              <a:rPr sz="1200" spc="-5" dirty="0">
                <a:latin typeface="Times New Roman"/>
                <a:cs typeface="Times New Roman"/>
              </a:rPr>
              <a:t>ia</a:t>
            </a:r>
            <a:r>
              <a:rPr sz="1200" dirty="0">
                <a:latin typeface="Times New Roman"/>
                <a:cs typeface="Times New Roman"/>
              </a:rPr>
              <a:t>ya	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h	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upun	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spon	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t.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Layout pabrik disebut </a:t>
            </a:r>
            <a:r>
              <a:rPr sz="1200" dirty="0">
                <a:latin typeface="Times New Roman"/>
                <a:cs typeface="Times New Roman"/>
              </a:rPr>
              <a:t>juga </a:t>
            </a:r>
            <a:r>
              <a:rPr sz="1200" spc="-5" dirty="0">
                <a:latin typeface="Times New Roman"/>
                <a:cs typeface="Times New Roman"/>
              </a:rPr>
              <a:t>tata letak atau tata ruang didalam pabrik. Layout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pabrik adalah cara penempatan fasilitas-fasilitas </a:t>
            </a:r>
            <a:r>
              <a:rPr sz="1200" dirty="0">
                <a:latin typeface="Times New Roman"/>
                <a:cs typeface="Times New Roman"/>
              </a:rPr>
              <a:t>produksi guna </a:t>
            </a:r>
            <a:r>
              <a:rPr sz="1200" spc="-5" dirty="0">
                <a:latin typeface="Times New Roman"/>
                <a:cs typeface="Times New Roman"/>
              </a:rPr>
              <a:t>memperlancar proses </a:t>
            </a:r>
            <a:r>
              <a:rPr sz="1200" dirty="0">
                <a:latin typeface="Times New Roman"/>
                <a:cs typeface="Times New Roman"/>
              </a:rPr>
              <a:t> produksi </a:t>
            </a:r>
            <a:r>
              <a:rPr sz="1200" spc="-5" dirty="0">
                <a:latin typeface="Times New Roman"/>
                <a:cs typeface="Times New Roman"/>
              </a:rPr>
              <a:t>yang efektif dan efisien. Fasilitas pabrik dapat berupa mesin-mesin, alat-alat </a:t>
            </a:r>
            <a:r>
              <a:rPr sz="1200" dirty="0">
                <a:latin typeface="Times New Roman"/>
                <a:cs typeface="Times New Roman"/>
              </a:rPr>
              <a:t> produksi,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alat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pengangkutan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bahan,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peralatan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pengawasan.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Perencanaan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layout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7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menurut James </a:t>
            </a:r>
            <a:r>
              <a:rPr sz="1200" dirty="0">
                <a:latin typeface="Times New Roman"/>
                <a:cs typeface="Times New Roman"/>
              </a:rPr>
              <a:t>A Moore </a:t>
            </a:r>
            <a:r>
              <a:rPr sz="1200" spc="-5" dirty="0">
                <a:latin typeface="Times New Roman"/>
                <a:cs typeface="Times New Roman"/>
              </a:rPr>
              <a:t>adalah rencana dari keseluruhan tata letak fasilitas </a:t>
            </a:r>
            <a:r>
              <a:rPr sz="1200" dirty="0">
                <a:latin typeface="Times New Roman"/>
                <a:cs typeface="Times New Roman"/>
              </a:rPr>
              <a:t>industri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didalamnya,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termasuk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bagaimana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personelnya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ditempatkan,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alat-alat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gudang, pemindahan material, dan alat pendukung lain sehingga akan tercipta suatu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tujuan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optimum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kegiatan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fasilitas-fasilitas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ada 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87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83673" y="980828"/>
            <a:ext cx="5327015" cy="7575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0960" marR="5080" indent="457200">
              <a:lnSpc>
                <a:spcPct val="145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semua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kasus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terjadi,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layout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seharusnya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mempertimbangkan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bagaimana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cara mencapai:</a:t>
            </a:r>
            <a:endParaRPr sz="1200">
              <a:latin typeface="Times New Roman"/>
              <a:cs typeface="Times New Roman"/>
            </a:endParaRPr>
          </a:p>
          <a:p>
            <a:pPr marL="421005" indent="-36004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420370" algn="l"/>
                <a:tab pos="421005" algn="l"/>
              </a:tabLst>
            </a:pPr>
            <a:r>
              <a:rPr sz="1200" spc="-5" dirty="0">
                <a:latin typeface="Times New Roman"/>
                <a:cs typeface="Times New Roman"/>
              </a:rPr>
              <a:t>Pemanfaatan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tinggi </a:t>
            </a:r>
            <a:r>
              <a:rPr sz="1200" spc="-5" dirty="0">
                <a:latin typeface="Times New Roman"/>
                <a:cs typeface="Times New Roman"/>
              </a:rPr>
              <a:t>atas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ruang,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fasilitas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tenaga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kerja.</a:t>
            </a:r>
            <a:endParaRPr sz="1200">
              <a:latin typeface="Times New Roman"/>
              <a:cs typeface="Times New Roman"/>
            </a:endParaRPr>
          </a:p>
          <a:p>
            <a:pPr marL="421005" indent="-360045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420370" algn="l"/>
                <a:tab pos="421005" algn="l"/>
              </a:tabLst>
            </a:pPr>
            <a:r>
              <a:rPr sz="1200" spc="-5" dirty="0">
                <a:latin typeface="Times New Roman"/>
                <a:cs typeface="Times New Roman"/>
              </a:rPr>
              <a:t>Perbaikan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aliran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informasi,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tenaga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kerja.</a:t>
            </a:r>
            <a:endParaRPr sz="1200">
              <a:latin typeface="Times New Roman"/>
              <a:cs typeface="Times New Roman"/>
            </a:endParaRPr>
          </a:p>
          <a:p>
            <a:pPr marL="421005" indent="-36004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420370" algn="l"/>
                <a:tab pos="421005" algn="l"/>
              </a:tabLst>
            </a:pPr>
            <a:r>
              <a:rPr sz="1200" spc="-5" dirty="0">
                <a:latin typeface="Times New Roman"/>
                <a:cs typeface="Times New Roman"/>
              </a:rPr>
              <a:t>Meningkatkan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moral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kondisi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keamanan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baik.</a:t>
            </a:r>
            <a:endParaRPr sz="1200">
              <a:latin typeface="Times New Roman"/>
              <a:cs typeface="Times New Roman"/>
            </a:endParaRPr>
          </a:p>
          <a:p>
            <a:pPr marL="459105" indent="-398145">
              <a:lnSpc>
                <a:spcPct val="100000"/>
              </a:lnSpc>
              <a:spcBef>
                <a:spcPts val="650"/>
              </a:spcBef>
              <a:buAutoNum type="arabicPeriod"/>
              <a:tabLst>
                <a:tab pos="458470" algn="l"/>
                <a:tab pos="459105" algn="l"/>
              </a:tabLst>
            </a:pPr>
            <a:r>
              <a:rPr sz="1200" spc="-5" dirty="0">
                <a:latin typeface="Times New Roman"/>
                <a:cs typeface="Times New Roman"/>
              </a:rPr>
              <a:t>Meningkatkan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interaksi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konsumen.</a:t>
            </a:r>
            <a:endParaRPr sz="1200">
              <a:latin typeface="Times New Roman"/>
              <a:cs typeface="Times New Roman"/>
            </a:endParaRPr>
          </a:p>
          <a:p>
            <a:pPr marL="421005" indent="-360045">
              <a:lnSpc>
                <a:spcPct val="100000"/>
              </a:lnSpc>
              <a:spcBef>
                <a:spcPts val="625"/>
              </a:spcBef>
              <a:buFont typeface="Times New Roman"/>
              <a:buAutoNum type="arabicPeriod"/>
              <a:tabLst>
                <a:tab pos="420370" algn="l"/>
                <a:tab pos="421005" algn="l"/>
              </a:tabLst>
            </a:pPr>
            <a:r>
              <a:rPr sz="1200" spc="-5" dirty="0">
                <a:latin typeface="Times New Roman"/>
                <a:cs typeface="Times New Roman"/>
              </a:rPr>
              <a:t>Peningkatan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fleksibilitas.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AutoNum type="arabicPeriod"/>
            </a:pPr>
            <a:endParaRPr sz="1750">
              <a:latin typeface="Times New Roman"/>
              <a:cs typeface="Times New Roman"/>
            </a:endParaRPr>
          </a:p>
          <a:p>
            <a:pPr marL="60960">
              <a:lnSpc>
                <a:spcPct val="100000"/>
              </a:lnSpc>
            </a:pPr>
            <a:r>
              <a:rPr sz="1200" spc="-5" dirty="0">
                <a:latin typeface="Times New Roman"/>
                <a:cs typeface="Times New Roman"/>
              </a:rPr>
              <a:t>Tujuan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perencanaan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out/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tata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letak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baik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50">
              <a:latin typeface="Times New Roman"/>
              <a:cs typeface="Times New Roman"/>
            </a:endParaRPr>
          </a:p>
          <a:p>
            <a:pPr marL="518159" lvl="1" indent="-228600">
              <a:lnSpc>
                <a:spcPct val="100000"/>
              </a:lnSpc>
              <a:buAutoNum type="arabicPeriod"/>
              <a:tabLst>
                <a:tab pos="518159" algn="l"/>
              </a:tabLst>
            </a:pPr>
            <a:r>
              <a:rPr sz="1200" spc="-5" dirty="0">
                <a:latin typeface="Times New Roman"/>
                <a:cs typeface="Times New Roman"/>
              </a:rPr>
              <a:t>Memaksimumkan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pemanfaatan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peralatan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pabrik</a:t>
            </a:r>
            <a:endParaRPr sz="1200">
              <a:latin typeface="Times New Roman"/>
              <a:cs typeface="Times New Roman"/>
            </a:endParaRPr>
          </a:p>
          <a:p>
            <a:pPr marL="518159" lvl="1" indent="-2286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18159" algn="l"/>
              </a:tabLst>
            </a:pPr>
            <a:r>
              <a:rPr sz="1200" spc="-5" dirty="0">
                <a:latin typeface="Times New Roman"/>
                <a:cs typeface="Times New Roman"/>
              </a:rPr>
              <a:t>Meminimumkan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kebutuhan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tenaga kerja</a:t>
            </a:r>
            <a:endParaRPr sz="1200">
              <a:latin typeface="Times New Roman"/>
              <a:cs typeface="Times New Roman"/>
            </a:endParaRPr>
          </a:p>
          <a:p>
            <a:pPr marL="518159" lvl="1" indent="-228600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518159" algn="l"/>
              </a:tabLst>
            </a:pPr>
            <a:r>
              <a:rPr sz="1200" spc="-5" dirty="0">
                <a:latin typeface="Times New Roman"/>
                <a:cs typeface="Times New Roman"/>
              </a:rPr>
              <a:t>Mengusahakan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agar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aliran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produk </a:t>
            </a:r>
            <a:r>
              <a:rPr sz="1200" spc="-5" dirty="0">
                <a:latin typeface="Times New Roman"/>
                <a:cs typeface="Times New Roman"/>
              </a:rPr>
              <a:t>lancar</a:t>
            </a:r>
            <a:endParaRPr sz="1200">
              <a:latin typeface="Times New Roman"/>
              <a:cs typeface="Times New Roman"/>
            </a:endParaRPr>
          </a:p>
          <a:p>
            <a:pPr marL="518159" lvl="1" indent="-228600">
              <a:lnSpc>
                <a:spcPct val="100000"/>
              </a:lnSpc>
              <a:spcBef>
                <a:spcPts val="650"/>
              </a:spcBef>
              <a:buAutoNum type="arabicPeriod"/>
              <a:tabLst>
                <a:tab pos="518159" algn="l"/>
              </a:tabLst>
            </a:pPr>
            <a:r>
              <a:rPr sz="1200" spc="-5" dirty="0">
                <a:latin typeface="Times New Roman"/>
                <a:cs typeface="Times New Roman"/>
              </a:rPr>
              <a:t>Meminimumkan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hambatan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 kesehatan</a:t>
            </a:r>
            <a:endParaRPr sz="1200">
              <a:latin typeface="Times New Roman"/>
              <a:cs typeface="Times New Roman"/>
            </a:endParaRPr>
          </a:p>
          <a:p>
            <a:pPr marL="518159" lvl="1" indent="-2286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18159" algn="l"/>
              </a:tabLst>
            </a:pPr>
            <a:r>
              <a:rPr sz="1200" spc="-5" dirty="0">
                <a:latin typeface="Times New Roman"/>
                <a:cs typeface="Times New Roman"/>
              </a:rPr>
              <a:t>Meminimumkan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usaha membawa bahan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60960" marR="5080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Efektifitas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pengaturan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tata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letak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kegiatan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dipengaruhi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beberapa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faktor,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sebagai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berikut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ct val="143900"/>
              </a:lnSpc>
              <a:buAutoNum type="arabi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Penanganan material </a:t>
            </a:r>
            <a:r>
              <a:rPr sz="1200" dirty="0">
                <a:latin typeface="Times New Roman"/>
                <a:cs typeface="Times New Roman"/>
              </a:rPr>
              <a:t>– </a:t>
            </a:r>
            <a:r>
              <a:rPr sz="1200" spc="-5" dirty="0">
                <a:latin typeface="Times New Roman"/>
                <a:cs typeface="Times New Roman"/>
              </a:rPr>
              <a:t>perencanaan tata letak harus memperhatikan gerakan dari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material atau manusia yang bekerja. Gerakan material akan berdampak pada biaya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penanganan material, biasanya mempunyai pengaruh yang cukup signifikan bagi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produksi.</a:t>
            </a:r>
            <a:endParaRPr sz="1200">
              <a:latin typeface="Times New Roman"/>
              <a:cs typeface="Times New Roman"/>
            </a:endParaRPr>
          </a:p>
          <a:p>
            <a:pPr marL="241300" indent="-228600" algn="just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Utilisasi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ruang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  </a:t>
            </a:r>
            <a:r>
              <a:rPr sz="1200" spc="-5" dirty="0">
                <a:latin typeface="Times New Roman"/>
                <a:cs typeface="Times New Roman"/>
              </a:rPr>
              <a:t>utilisasi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ruang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energi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salah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satu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faktor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endParaRPr sz="1200">
              <a:latin typeface="Times New Roman"/>
              <a:cs typeface="Times New Roman"/>
            </a:endParaRPr>
          </a:p>
          <a:p>
            <a:pPr marL="2413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diperhatikan dalam perencanaa tata letak. Perkembangan teknologi memungkinkan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penataan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mesin-mesin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horizontal,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lantai,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melainkan dapat</a:t>
            </a:r>
            <a:r>
              <a:rPr sz="1200" dirty="0">
                <a:latin typeface="Times New Roman"/>
                <a:cs typeface="Times New Roman"/>
              </a:rPr>
              <a:t> ke</a:t>
            </a:r>
            <a:r>
              <a:rPr sz="1200" spc="-5" dirty="0">
                <a:latin typeface="Times New Roman"/>
                <a:cs typeface="Times New Roman"/>
              </a:rPr>
              <a:t> arah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vertikal.</a:t>
            </a:r>
            <a:endParaRPr sz="1200">
              <a:latin typeface="Times New Roman"/>
              <a:cs typeface="Times New Roman"/>
            </a:endParaRPr>
          </a:p>
          <a:p>
            <a:pPr marL="241300" indent="-228600" algn="just">
              <a:lnSpc>
                <a:spcPct val="100000"/>
              </a:lnSpc>
              <a:spcBef>
                <a:spcPts val="620"/>
              </a:spcBef>
              <a:buAutoNum type="arabicPeriod" startAt="3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Mempermudah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pemeliharaan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perawatan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selain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berpengaruh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terhadap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mutu</a:t>
            </a:r>
            <a:endParaRPr sz="1200">
              <a:latin typeface="Times New Roman"/>
              <a:cs typeface="Times New Roman"/>
            </a:endParaRPr>
          </a:p>
          <a:p>
            <a:pPr marL="241300" marR="5080" algn="just">
              <a:lnSpc>
                <a:spcPct val="143300"/>
              </a:lnSpc>
              <a:spcBef>
                <a:spcPts val="25"/>
              </a:spcBef>
            </a:pPr>
            <a:r>
              <a:rPr sz="1200" dirty="0">
                <a:latin typeface="Times New Roman"/>
                <a:cs typeface="Times New Roman"/>
              </a:rPr>
              <a:t>produk juga </a:t>
            </a:r>
            <a:r>
              <a:rPr sz="1200" spc="-5" dirty="0">
                <a:latin typeface="Times New Roman"/>
                <a:cs typeface="Times New Roman"/>
              </a:rPr>
              <a:t>berpengaruh terhadap </a:t>
            </a:r>
            <a:r>
              <a:rPr sz="1200" dirty="0">
                <a:latin typeface="Times New Roman"/>
                <a:cs typeface="Times New Roman"/>
              </a:rPr>
              <a:t>usia </a:t>
            </a:r>
            <a:r>
              <a:rPr sz="1200" spc="-5" dirty="0">
                <a:latin typeface="Times New Roman"/>
                <a:cs typeface="Times New Roman"/>
              </a:rPr>
              <a:t>mesin. Tata letak mesin harus menyediakan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gerak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cukup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bagi pemeliharaan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mesin.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88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8755" cy="397256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LATIHAN</a:t>
            </a:r>
            <a:r>
              <a:rPr sz="1200" b="1" u="heavy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SOAL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50"/>
              </a:spcBef>
              <a:buAutoNum type="arabi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Jelaskan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definisi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operasional!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>
              <a:lnSpc>
                <a:spcPct val="143300"/>
              </a:lnSpc>
              <a:buAutoNum type="arabi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Jelaskan mengapa dalam manajemen operasi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 melibatkan semua </a:t>
            </a:r>
            <a:r>
              <a:rPr sz="1200" dirty="0">
                <a:latin typeface="Times New Roman"/>
                <a:cs typeface="Times New Roman"/>
              </a:rPr>
              <a:t>fungsi </a:t>
            </a:r>
            <a:r>
              <a:rPr sz="1200" spc="-5" dirty="0">
                <a:latin typeface="Times New Roman"/>
                <a:cs typeface="Times New Roman"/>
              </a:rPr>
              <a:t>yang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5" dirty="0">
                <a:latin typeface="Times New Roman"/>
                <a:cs typeface="Times New Roman"/>
              </a:rPr>
              <a:t> 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organisasi!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82575" algn="l"/>
                <a:tab pos="283210" algn="l"/>
              </a:tabLst>
            </a:pPr>
            <a:r>
              <a:rPr sz="1200" dirty="0">
                <a:latin typeface="Times New Roman"/>
                <a:cs typeface="Times New Roman"/>
              </a:rPr>
              <a:t>Apa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maksud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transformasi?</a:t>
            </a:r>
            <a:r>
              <a:rPr sz="1200" spc="3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Gambarkan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jelaskan</a:t>
            </a:r>
            <a:endParaRPr sz="1200">
              <a:latin typeface="Times New Roman"/>
              <a:cs typeface="Times New Roman"/>
            </a:endParaRPr>
          </a:p>
          <a:p>
            <a:pPr marL="283210" marR="5080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bagaimana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transformasi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dilakukan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manufaktur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berikut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553085" lvl="1" indent="-228600">
              <a:lnSpc>
                <a:spcPct val="100000"/>
              </a:lnSpc>
              <a:spcBef>
                <a:spcPts val="620"/>
              </a:spcBef>
              <a:buAutoNum type="alphaLcPeriod"/>
              <a:tabLst>
                <a:tab pos="553085" algn="l"/>
              </a:tabLst>
            </a:pP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garmen</a:t>
            </a:r>
            <a:endParaRPr sz="1200">
              <a:latin typeface="Times New Roman"/>
              <a:cs typeface="Times New Roman"/>
            </a:endParaRPr>
          </a:p>
          <a:p>
            <a:pPr marL="553085" lvl="1" indent="-22860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553085" algn="l"/>
              </a:tabLst>
            </a:pP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minuman</a:t>
            </a:r>
            <a:endParaRPr sz="1200">
              <a:latin typeface="Times New Roman"/>
              <a:cs typeface="Times New Roman"/>
            </a:endParaRPr>
          </a:p>
          <a:p>
            <a:pPr marL="553085" lvl="1" indent="-228600">
              <a:lnSpc>
                <a:spcPct val="100000"/>
              </a:lnSpc>
              <a:spcBef>
                <a:spcPts val="650"/>
              </a:spcBef>
              <a:buAutoNum type="alphaLcPeriod"/>
              <a:tabLst>
                <a:tab pos="553085" algn="l"/>
              </a:tabLst>
            </a:pPr>
            <a:r>
              <a:rPr sz="1200" spc="-5" dirty="0">
                <a:latin typeface="Times New Roman"/>
                <a:cs typeface="Times New Roman"/>
              </a:rPr>
              <a:t>Perusahaan transportasi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udara</a:t>
            </a:r>
            <a:endParaRPr sz="1200">
              <a:latin typeface="Times New Roman"/>
              <a:cs typeface="Times New Roman"/>
            </a:endParaRPr>
          </a:p>
          <a:p>
            <a:pPr marL="553085" lvl="1" indent="-22860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553085" algn="l"/>
              </a:tabLst>
            </a:pPr>
            <a:r>
              <a:rPr sz="1200" spc="-5" dirty="0">
                <a:latin typeface="Times New Roman"/>
                <a:cs typeface="Times New Roman"/>
              </a:rPr>
              <a:t>Bank</a:t>
            </a:r>
            <a:endParaRPr sz="1200">
              <a:latin typeface="Times New Roman"/>
              <a:cs typeface="Times New Roman"/>
            </a:endParaRPr>
          </a:p>
          <a:p>
            <a:pPr marL="553085" lvl="1" indent="-228600">
              <a:lnSpc>
                <a:spcPct val="100000"/>
              </a:lnSpc>
              <a:spcBef>
                <a:spcPts val="620"/>
              </a:spcBef>
              <a:buAutoNum type="alphaLcPeriod"/>
              <a:tabLst>
                <a:tab pos="553085" algn="l"/>
              </a:tabLst>
            </a:pP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logistik</a:t>
            </a:r>
            <a:endParaRPr sz="1200">
              <a:latin typeface="Times New Roman"/>
              <a:cs typeface="Times New Roman"/>
            </a:endParaRPr>
          </a:p>
          <a:p>
            <a:pPr marL="553085" lvl="1" indent="-22860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552450" algn="l"/>
                <a:tab pos="553085" algn="l"/>
              </a:tabLst>
            </a:pPr>
            <a:r>
              <a:rPr sz="1200" spc="-5" dirty="0">
                <a:latin typeface="Times New Roman"/>
                <a:cs typeface="Times New Roman"/>
              </a:rPr>
              <a:t>Rumah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sakit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>
              <a:lnSpc>
                <a:spcPct val="143300"/>
              </a:lnSpc>
              <a:spcBef>
                <a:spcPts val="25"/>
              </a:spcBef>
              <a:buAutoNum type="arabicPeriod" startAt="4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Sebutkan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empat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tokok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telah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berkontribusi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teori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teknik-teknik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 operasi!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8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83673" y="980828"/>
            <a:ext cx="5327015" cy="78314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41300" marR="5080" indent="-228600" algn="just">
              <a:lnSpc>
                <a:spcPct val="143900"/>
              </a:lnSpc>
              <a:spcBef>
                <a:spcPts val="114"/>
              </a:spcBef>
              <a:buAutoNum type="arabicPeriod" startAt="4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Kelonggaran gerak </a:t>
            </a:r>
            <a:r>
              <a:rPr sz="1200" dirty="0">
                <a:latin typeface="Times New Roman"/>
                <a:cs typeface="Times New Roman"/>
              </a:rPr>
              <a:t>– </a:t>
            </a:r>
            <a:r>
              <a:rPr sz="1200" spc="-5" dirty="0">
                <a:latin typeface="Times New Roman"/>
                <a:cs typeface="Times New Roman"/>
              </a:rPr>
              <a:t>perencanaan tata letak tidak saja untuk memperoleh efisiensi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ruang tetapi </a:t>
            </a:r>
            <a:r>
              <a:rPr sz="1200" dirty="0">
                <a:latin typeface="Times New Roman"/>
                <a:cs typeface="Times New Roman"/>
              </a:rPr>
              <a:t>juga </a:t>
            </a:r>
            <a:r>
              <a:rPr sz="1200" spc="-5" dirty="0">
                <a:latin typeface="Times New Roman"/>
                <a:cs typeface="Times New Roman"/>
              </a:rPr>
              <a:t>harus memperhatikan kelonggaran gerak bagi operatot /karyawan.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Selain meningkatkan kepuasan karyawan atas kondisi kerja, kelonggaran gerak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 mengurangi kecelakaan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kerja.</a:t>
            </a:r>
            <a:endParaRPr sz="1200">
              <a:latin typeface="Times New Roman"/>
              <a:cs typeface="Times New Roman"/>
            </a:endParaRPr>
          </a:p>
          <a:p>
            <a:pPr marL="241300" indent="-228600" algn="just">
              <a:lnSpc>
                <a:spcPct val="100000"/>
              </a:lnSpc>
              <a:spcBef>
                <a:spcPts val="625"/>
              </a:spcBef>
              <a:buAutoNum type="arabicPeriod" startAt="4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Orientasi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jenis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dibuat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sangat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berpengaruh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perencanaa</a:t>
            </a:r>
            <a:endParaRPr sz="1200">
              <a:latin typeface="Times New Roman"/>
              <a:cs typeface="Times New Roman"/>
            </a:endParaRPr>
          </a:p>
          <a:p>
            <a:pPr marL="241300" marR="5080" algn="just">
              <a:lnSpc>
                <a:spcPct val="143700"/>
              </a:lnSpc>
              <a:spcBef>
                <a:spcPts val="15"/>
              </a:spcBef>
            </a:pPr>
            <a:r>
              <a:rPr sz="1200" spc="-5" dirty="0">
                <a:latin typeface="Times New Roman"/>
                <a:cs typeface="Times New Roman"/>
              </a:rPr>
              <a:t>tata letak. Mislanya,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ukuran besar dan berat, atau memelukan perhatian </a:t>
            </a:r>
            <a:r>
              <a:rPr sz="1200" dirty="0">
                <a:latin typeface="Times New Roman"/>
                <a:cs typeface="Times New Roman"/>
              </a:rPr>
              <a:t> khusus </a:t>
            </a:r>
            <a:r>
              <a:rPr sz="1200" spc="-5" dirty="0">
                <a:latin typeface="Times New Roman"/>
                <a:cs typeface="Times New Roman"/>
              </a:rPr>
              <a:t>dalam penangannya, umumnya menghendaki suatu tata letak yang tidak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membuat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dipindah-pindah. Sebaliknya,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yang berukuran kecil 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ringan yang dengan mudah dapat diangkut akan menjadi lebih ekonomis apabila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diproduksi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tata letak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berdasarkan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proses.</a:t>
            </a:r>
            <a:endParaRPr sz="120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ct val="143300"/>
              </a:lnSpc>
              <a:spcBef>
                <a:spcPts val="5"/>
              </a:spcBef>
              <a:buAutoNum type="arabicPeriod" startAt="6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Perubahan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atau disain </a:t>
            </a:r>
            <a:r>
              <a:rPr sz="1200" dirty="0">
                <a:latin typeface="Times New Roman"/>
                <a:cs typeface="Times New Roman"/>
              </a:rPr>
              <a:t>produk – </a:t>
            </a:r>
            <a:r>
              <a:rPr sz="1200" spc="-5" dirty="0">
                <a:latin typeface="Times New Roman"/>
                <a:cs typeface="Times New Roman"/>
              </a:rPr>
              <a:t>perencanaan tata letak </a:t>
            </a:r>
            <a:r>
              <a:rPr sz="1200" dirty="0">
                <a:latin typeface="Times New Roman"/>
                <a:cs typeface="Times New Roman"/>
              </a:rPr>
              <a:t>juga </a:t>
            </a:r>
            <a:r>
              <a:rPr sz="1200" spc="-5" dirty="0">
                <a:latin typeface="Times New Roman"/>
                <a:cs typeface="Times New Roman"/>
              </a:rPr>
              <a:t>memperhatikan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perubahan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jenis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disain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produk.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jenis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disainnya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sering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berubah,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tata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letak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mesin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sefleksibel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mungkin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endParaRPr sz="1200">
              <a:latin typeface="Times New Roman"/>
              <a:cs typeface="Times New Roman"/>
            </a:endParaRPr>
          </a:p>
          <a:p>
            <a:pPr marL="241300" algn="just">
              <a:lnSpc>
                <a:spcPct val="100000"/>
              </a:lnSpc>
              <a:spcBef>
                <a:spcPts val="645"/>
              </a:spcBef>
            </a:pPr>
            <a:r>
              <a:rPr sz="1200" spc="-5" dirty="0">
                <a:latin typeface="Times New Roman"/>
                <a:cs typeface="Times New Roman"/>
              </a:rPr>
              <a:t>mengadaptasi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perubahan.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60960">
              <a:lnSpc>
                <a:spcPct val="100000"/>
              </a:lnSpc>
              <a:spcBef>
                <a:spcPts val="1090"/>
              </a:spcBef>
            </a:pPr>
            <a:r>
              <a:rPr sz="1200" b="1" dirty="0">
                <a:latin typeface="Times New Roman"/>
                <a:cs typeface="Times New Roman"/>
              </a:rPr>
              <a:t>TIPE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LAYOUT</a:t>
            </a:r>
            <a:endParaRPr sz="1200">
              <a:latin typeface="Times New Roman"/>
              <a:cs typeface="Times New Roman"/>
            </a:endParaRPr>
          </a:p>
          <a:p>
            <a:pPr marL="60960">
              <a:lnSpc>
                <a:spcPct val="100000"/>
              </a:lnSpc>
              <a:spcBef>
                <a:spcPts val="650"/>
              </a:spcBef>
            </a:pPr>
            <a:r>
              <a:rPr sz="1200" dirty="0">
                <a:latin typeface="Times New Roman"/>
                <a:cs typeface="Times New Roman"/>
              </a:rPr>
              <a:t>Ada</a:t>
            </a:r>
            <a:r>
              <a:rPr sz="1200" spc="-5" dirty="0">
                <a:latin typeface="Times New Roman"/>
                <a:cs typeface="Times New Roman"/>
              </a:rPr>
              <a:t> enam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pendekatan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layout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dibahas,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yaitu:</a:t>
            </a:r>
            <a:endParaRPr sz="1200">
              <a:latin typeface="Times New Roman"/>
              <a:cs typeface="Times New Roman"/>
            </a:endParaRPr>
          </a:p>
          <a:p>
            <a:pPr marL="421005" marR="5080" indent="-360045">
              <a:lnSpc>
                <a:spcPct val="143300"/>
              </a:lnSpc>
              <a:buFont typeface="Times New Roman"/>
              <a:buAutoNum type="alphaLcPeriod"/>
              <a:tabLst>
                <a:tab pos="420370" algn="l"/>
                <a:tab pos="421005" algn="l"/>
              </a:tabLst>
            </a:pPr>
            <a:r>
              <a:rPr sz="1200" b="1" dirty="0">
                <a:latin typeface="Times New Roman"/>
                <a:cs typeface="Times New Roman"/>
              </a:rPr>
              <a:t>Layout</a:t>
            </a:r>
            <a:r>
              <a:rPr sz="1200" b="1" spc="10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dengan</a:t>
            </a:r>
            <a:r>
              <a:rPr sz="1200" b="1" spc="1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posisi</a:t>
            </a:r>
            <a:r>
              <a:rPr sz="1200" b="1" spc="10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tetap</a:t>
            </a:r>
            <a:r>
              <a:rPr sz="1200" b="1" spc="1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(Fixed</a:t>
            </a:r>
            <a:r>
              <a:rPr sz="1200" b="1" spc="10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Position</a:t>
            </a:r>
            <a:r>
              <a:rPr sz="1200" b="1" spc="1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Layout),</a:t>
            </a:r>
            <a:r>
              <a:rPr sz="1200" b="1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biasanya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memerlukan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tempat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luas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seperti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pembuatan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gedung</a:t>
            </a:r>
            <a:endParaRPr sz="1200">
              <a:latin typeface="Times New Roman"/>
              <a:cs typeface="Times New Roman"/>
            </a:endParaRPr>
          </a:p>
          <a:p>
            <a:pPr marL="421005" indent="-360045">
              <a:lnSpc>
                <a:spcPct val="100000"/>
              </a:lnSpc>
              <a:spcBef>
                <a:spcPts val="625"/>
              </a:spcBef>
              <a:buFont typeface="Times New Roman"/>
              <a:buAutoNum type="alphaLcPeriod"/>
              <a:tabLst>
                <a:tab pos="458470" algn="l"/>
                <a:tab pos="459105" algn="l"/>
              </a:tabLst>
            </a:pPr>
            <a:r>
              <a:rPr sz="1200" b="1" dirty="0">
                <a:latin typeface="Times New Roman"/>
                <a:cs typeface="Times New Roman"/>
              </a:rPr>
              <a:t>Layout</a:t>
            </a:r>
            <a:r>
              <a:rPr sz="1200" b="1" spc="7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berorientasi</a:t>
            </a:r>
            <a:r>
              <a:rPr sz="1200" b="1" spc="7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pada</a:t>
            </a:r>
            <a:r>
              <a:rPr sz="1200" b="1" spc="7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proses</a:t>
            </a:r>
            <a:r>
              <a:rPr sz="1200" b="1" spc="7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(Prosses</a:t>
            </a:r>
            <a:r>
              <a:rPr sz="1200" b="1" spc="7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Oriented</a:t>
            </a:r>
            <a:r>
              <a:rPr sz="1200" b="1" spc="7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Layout),</a:t>
            </a:r>
            <a:r>
              <a:rPr sz="1200" b="1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sebuah</a:t>
            </a:r>
            <a:endParaRPr sz="1200">
              <a:latin typeface="Times New Roman"/>
              <a:cs typeface="Times New Roman"/>
            </a:endParaRPr>
          </a:p>
          <a:p>
            <a:pPr marL="421005" marR="5080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layout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berkaitan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volume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rendah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&amp;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variasi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tinggi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“</a:t>
            </a:r>
            <a:r>
              <a:rPr sz="1200" i="1" spc="-5" dirty="0">
                <a:latin typeface="Times New Roman"/>
                <a:cs typeface="Times New Roman"/>
              </a:rPr>
              <a:t>Job </a:t>
            </a:r>
            <a:r>
              <a:rPr sz="1200" i="1" spc="-28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Shop</a:t>
            </a:r>
            <a:r>
              <a:rPr sz="1200" dirty="0">
                <a:latin typeface="Times New Roman"/>
                <a:cs typeface="Times New Roman"/>
              </a:rPr>
              <a:t>”</a:t>
            </a:r>
            <a:endParaRPr sz="1200">
              <a:latin typeface="Times New Roman"/>
              <a:cs typeface="Times New Roman"/>
            </a:endParaRPr>
          </a:p>
          <a:p>
            <a:pPr marL="421005" marR="5080" indent="-360045">
              <a:lnSpc>
                <a:spcPct val="143300"/>
              </a:lnSpc>
              <a:buFont typeface="Times New Roman"/>
              <a:buAutoNum type="alphaLcPeriod" startAt="3"/>
              <a:tabLst>
                <a:tab pos="420370" algn="l"/>
                <a:tab pos="421005" algn="l"/>
              </a:tabLst>
            </a:pPr>
            <a:r>
              <a:rPr sz="1200" b="1" dirty="0">
                <a:latin typeface="Times New Roman"/>
                <a:cs typeface="Times New Roman"/>
              </a:rPr>
              <a:t>Layout</a:t>
            </a:r>
            <a:r>
              <a:rPr sz="1200" b="1" spc="18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perkantoran</a:t>
            </a:r>
            <a:r>
              <a:rPr sz="1200" b="1" spc="18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(Office</a:t>
            </a:r>
            <a:r>
              <a:rPr sz="1200" b="1" spc="18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Layout)</a:t>
            </a:r>
            <a:r>
              <a:rPr sz="1200" b="1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bagaimana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menempatkan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tenaga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peralatan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kantor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kantor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melancarkan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arus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informasi</a:t>
            </a:r>
            <a:endParaRPr sz="1200">
              <a:latin typeface="Times New Roman"/>
              <a:cs typeface="Times New Roman"/>
            </a:endParaRPr>
          </a:p>
          <a:p>
            <a:pPr marL="421005" marR="5080" indent="-360045">
              <a:lnSpc>
                <a:spcPct val="143300"/>
              </a:lnSpc>
              <a:spcBef>
                <a:spcPts val="25"/>
              </a:spcBef>
              <a:buFont typeface="Times New Roman"/>
              <a:buAutoNum type="alphaLcPeriod" startAt="3"/>
              <a:tabLst>
                <a:tab pos="420370" algn="l"/>
                <a:tab pos="421005" algn="l"/>
              </a:tabLst>
            </a:pPr>
            <a:r>
              <a:rPr sz="1200" b="1" dirty="0">
                <a:latin typeface="Times New Roman"/>
                <a:cs typeface="Times New Roman"/>
              </a:rPr>
              <a:t>Layout</a:t>
            </a:r>
            <a:r>
              <a:rPr sz="1200" b="1" spc="2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Usaha</a:t>
            </a:r>
            <a:r>
              <a:rPr sz="1200" b="1" spc="254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Eceran</a:t>
            </a:r>
            <a:r>
              <a:rPr sz="1200" b="1" spc="254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(Relatilk</a:t>
            </a:r>
            <a:r>
              <a:rPr sz="1200" b="1" spc="2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Layout)</a:t>
            </a:r>
            <a:r>
              <a:rPr sz="1200" b="1" spc="2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menempatkan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rak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pemberian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tanggapan atas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prilaku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</a:t>
            </a:r>
            <a:endParaRPr sz="1200">
              <a:latin typeface="Times New Roman"/>
              <a:cs typeface="Times New Roman"/>
            </a:endParaRPr>
          </a:p>
          <a:p>
            <a:pPr marL="421005" indent="-360045">
              <a:lnSpc>
                <a:spcPct val="100000"/>
              </a:lnSpc>
              <a:spcBef>
                <a:spcPts val="620"/>
              </a:spcBef>
              <a:buFont typeface="Times New Roman"/>
              <a:buAutoNum type="alphaLcPeriod" startAt="3"/>
              <a:tabLst>
                <a:tab pos="420370" algn="l"/>
                <a:tab pos="421005" algn="l"/>
              </a:tabLst>
            </a:pPr>
            <a:r>
              <a:rPr sz="1200" b="1" dirty="0">
                <a:latin typeface="Times New Roman"/>
                <a:cs typeface="Times New Roman"/>
              </a:rPr>
              <a:t>Layout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Gudang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(Warehouse</a:t>
            </a:r>
            <a:r>
              <a:rPr sz="1200" b="1" dirty="0">
                <a:latin typeface="Times New Roman"/>
                <a:cs typeface="Times New Roman"/>
              </a:rPr>
              <a:t> Layout), </a:t>
            </a:r>
            <a:r>
              <a:rPr sz="1200" spc="-5" dirty="0">
                <a:latin typeface="Times New Roman"/>
                <a:cs typeface="Times New Roman"/>
              </a:rPr>
              <a:t>mengefesienkan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penyimpanan.</a:t>
            </a:r>
            <a:endParaRPr sz="1200">
              <a:latin typeface="Times New Roman"/>
              <a:cs typeface="Times New Roman"/>
            </a:endParaRPr>
          </a:p>
          <a:p>
            <a:pPr marL="421005" marR="5080" indent="-360045">
              <a:lnSpc>
                <a:spcPts val="2090"/>
              </a:lnSpc>
              <a:spcBef>
                <a:spcPts val="75"/>
              </a:spcBef>
              <a:buFont typeface="Times New Roman"/>
              <a:buAutoNum type="alphaLcPeriod" startAt="3"/>
              <a:tabLst>
                <a:tab pos="420370" algn="l"/>
                <a:tab pos="421005" algn="l"/>
              </a:tabLst>
            </a:pPr>
            <a:r>
              <a:rPr sz="1200" b="1" dirty="0">
                <a:latin typeface="Times New Roman"/>
                <a:cs typeface="Times New Roman"/>
              </a:rPr>
              <a:t>Layout</a:t>
            </a:r>
            <a:r>
              <a:rPr sz="1200" b="1" spc="18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berorientasi</a:t>
            </a:r>
            <a:r>
              <a:rPr sz="1200" b="1" spc="18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produk</a:t>
            </a:r>
            <a:r>
              <a:rPr sz="1200" b="1" spc="18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(Product</a:t>
            </a:r>
            <a:r>
              <a:rPr sz="1200" b="1" spc="18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Oriented</a:t>
            </a:r>
            <a:r>
              <a:rPr sz="1200" b="1" spc="18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Layout),</a:t>
            </a:r>
            <a:r>
              <a:rPr sz="1200" b="1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Pemanafataan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tenaga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89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2" y="980828"/>
            <a:ext cx="5278755" cy="765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LAYOUT</a:t>
            </a:r>
            <a:r>
              <a:rPr sz="1200" b="1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POSISI</a:t>
            </a:r>
            <a:r>
              <a:rPr sz="12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TETAP</a:t>
            </a:r>
            <a:r>
              <a:rPr sz="1200" b="1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i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(FIXED</a:t>
            </a:r>
            <a:r>
              <a:rPr sz="1200" b="1" i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i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POSITION</a:t>
            </a:r>
            <a:r>
              <a:rPr sz="1200" b="1" i="1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i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LAYOUT)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8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Masalah yang dihadapi dalam layout </a:t>
            </a:r>
            <a:r>
              <a:rPr sz="1200" dirty="0">
                <a:latin typeface="Times New Roman"/>
                <a:cs typeface="Times New Roman"/>
              </a:rPr>
              <a:t>posisi </a:t>
            </a:r>
            <a:r>
              <a:rPr sz="1200" spc="-5" dirty="0">
                <a:latin typeface="Times New Roman"/>
                <a:cs typeface="Times New Roman"/>
              </a:rPr>
              <a:t>tetap adalah bagaimana mengatasi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kebutuhan layout proyek yang tidak berpindah atau proyek yang menyita tempat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luas (seperti pembuatan jalan laying, gedung). Teknik untuk mengatasi layout </a:t>
            </a:r>
            <a:r>
              <a:rPr sz="1200" dirty="0">
                <a:latin typeface="Times New Roman"/>
                <a:cs typeface="Times New Roman"/>
              </a:rPr>
              <a:t>posisi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tetap tidak dikembangkan dengan baik dan kerumitannya bertambah yang disebabkan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 </a:t>
            </a:r>
            <a:r>
              <a:rPr sz="1200" dirty="0">
                <a:latin typeface="Times New Roman"/>
                <a:cs typeface="Times New Roman"/>
              </a:rPr>
              <a:t>tiga</a:t>
            </a:r>
            <a:r>
              <a:rPr sz="1200" spc="-5" dirty="0">
                <a:latin typeface="Times New Roman"/>
                <a:cs typeface="Times New Roman"/>
              </a:rPr>
              <a:t> faktor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yaitu:</a:t>
            </a:r>
            <a:endParaRPr sz="1200">
              <a:latin typeface="Times New Roman"/>
              <a:cs typeface="Times New Roman"/>
            </a:endParaRPr>
          </a:p>
          <a:p>
            <a:pPr marL="283210" indent="-270510" algn="just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Tempatnya 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terbatas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semua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300"/>
              </a:lnSpc>
              <a:buAutoNum type="arabicPeriod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Setiap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tahapan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berbedapada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dirty="0">
                <a:latin typeface="Times New Roman"/>
                <a:cs typeface="Times New Roman"/>
              </a:rPr>
              <a:t> produksi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kebutuhan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sehingga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banyak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penting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sejalan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perkembangan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700"/>
              </a:lnSpc>
              <a:spcBef>
                <a:spcPts val="15"/>
              </a:spcBef>
              <a:buAutoNum type="arabicPeriod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Volume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dibutuhkan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sangat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dinamis.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permasalahan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layout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posisi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tetap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sulit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diselesaikan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maka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strategi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alternative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melengkapi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hal-hal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dikerjakan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diluar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lokasi,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misalnya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 pembuatan jalan laying maka pembuatan </a:t>
            </a:r>
            <a:r>
              <a:rPr sz="1200" dirty="0">
                <a:latin typeface="Times New Roman"/>
                <a:cs typeface="Times New Roman"/>
              </a:rPr>
              <a:t>konstruksi </a:t>
            </a:r>
            <a:r>
              <a:rPr sz="1200" spc="-5" dirty="0">
                <a:latin typeface="Times New Roman"/>
                <a:cs typeface="Times New Roman"/>
              </a:rPr>
              <a:t>besi dilakukan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luar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setelah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jadi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tinggal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melakukan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penanamannya</a:t>
            </a:r>
            <a:r>
              <a:rPr sz="1200" dirty="0">
                <a:latin typeface="Times New Roman"/>
                <a:cs typeface="Times New Roman"/>
              </a:rPr>
              <a:t> di</a:t>
            </a:r>
            <a:r>
              <a:rPr sz="1200" spc="-5" dirty="0">
                <a:latin typeface="Times New Roman"/>
                <a:cs typeface="Times New Roman"/>
              </a:rPr>
              <a:t> lokasi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proyek.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LAYOUT</a:t>
            </a:r>
            <a:r>
              <a:rPr sz="12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BERORIENTASI</a:t>
            </a:r>
            <a:r>
              <a:rPr sz="12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PROSES</a:t>
            </a:r>
            <a:r>
              <a:rPr sz="12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i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(PROCESS </a:t>
            </a:r>
            <a:r>
              <a:rPr sz="1200" b="1" i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ORIENTED</a:t>
            </a:r>
            <a:r>
              <a:rPr sz="1200" b="1" i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LAYOUT)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sebuah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layout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berkaitan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bervolume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rendah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variasi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tinggi.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Layout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jenis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marupakan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cara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tradisional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mendukung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7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strategi diferensiasi </a:t>
            </a:r>
            <a:r>
              <a:rPr sz="1200" dirty="0">
                <a:latin typeface="Times New Roman"/>
                <a:cs typeface="Times New Roman"/>
              </a:rPr>
              <a:t>produk, </a:t>
            </a:r>
            <a:r>
              <a:rPr sz="1200" spc="-5" dirty="0">
                <a:latin typeface="Times New Roman"/>
                <a:cs typeface="Times New Roman"/>
              </a:rPr>
              <a:t>layout jenis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adalah yang paling tepat untuk pembuatan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yang melayani konsumen dengankebutuhan berbeda-beda. Pada proses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disebut “job </a:t>
            </a:r>
            <a:r>
              <a:rPr sz="1200" dirty="0">
                <a:latin typeface="Times New Roman"/>
                <a:cs typeface="Times New Roman"/>
              </a:rPr>
              <a:t>shop” </a:t>
            </a:r>
            <a:r>
              <a:rPr sz="1200" spc="-5" dirty="0">
                <a:latin typeface="Times New Roman"/>
                <a:cs typeface="Times New Roman"/>
              </a:rPr>
              <a:t>setiap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dalam kelompok kecil melalui urutan operasi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berbeda, tiap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atau pesanan yang sedikit diproduksi dengan memindahkannya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 satu depattemen </a:t>
            </a:r>
            <a:r>
              <a:rPr sz="1200" dirty="0">
                <a:latin typeface="Times New Roman"/>
                <a:cs typeface="Times New Roman"/>
              </a:rPr>
              <a:t>ke </a:t>
            </a:r>
            <a:r>
              <a:rPr sz="1200" spc="-5" dirty="0">
                <a:latin typeface="Times New Roman"/>
                <a:cs typeface="Times New Roman"/>
              </a:rPr>
              <a:t>deparetemen lain dalam urutan yang tertentu dari tiap </a:t>
            </a:r>
            <a:r>
              <a:rPr sz="1200" dirty="0">
                <a:latin typeface="Times New Roman"/>
                <a:cs typeface="Times New Roman"/>
              </a:rPr>
              <a:t>produk.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Contoh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 rumah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sakit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klinik.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Kelebihan utama dari layout </a:t>
            </a:r>
            <a:r>
              <a:rPr sz="1200" dirty="0">
                <a:latin typeface="Times New Roman"/>
                <a:cs typeface="Times New Roman"/>
              </a:rPr>
              <a:t>ioni </a:t>
            </a:r>
            <a:r>
              <a:rPr sz="1200" spc="-5" dirty="0">
                <a:latin typeface="Times New Roman"/>
                <a:cs typeface="Times New Roman"/>
              </a:rPr>
              <a:t>adalah adanya fleksibilitas peralatan 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penugasan tenaga kerja. Sehingga dengan demikian apabila terjadi permasalahan pada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mesin,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pekerjaan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perlu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berhenti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dialihkan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mesin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lain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departemen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sama.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Layout</a:t>
            </a:r>
            <a:r>
              <a:rPr sz="1200" dirty="0">
                <a:latin typeface="Times New Roman"/>
                <a:cs typeface="Times New Roman"/>
              </a:rPr>
              <a:t> ini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juga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sangat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baik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diterapkan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produksi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komponen dalam batch kecil atau disebut “job lot” dan untuk </a:t>
            </a:r>
            <a:r>
              <a:rPr sz="1200" dirty="0">
                <a:latin typeface="Times New Roman"/>
                <a:cs typeface="Times New Roman"/>
              </a:rPr>
              <a:t>produksi </a:t>
            </a:r>
            <a:r>
              <a:rPr sz="1200" spc="-5" dirty="0">
                <a:latin typeface="Times New Roman"/>
                <a:cs typeface="Times New Roman"/>
              </a:rPr>
              <a:t>komponen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ukuran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berbeda.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90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2" y="980828"/>
            <a:ext cx="5278755" cy="791400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080" indent="457200" algn="just">
              <a:lnSpc>
                <a:spcPct val="143900"/>
              </a:lnSpc>
              <a:spcBef>
                <a:spcPts val="114"/>
              </a:spcBef>
            </a:pPr>
            <a:r>
              <a:rPr sz="1200" spc="-5" dirty="0">
                <a:latin typeface="Times New Roman"/>
                <a:cs typeface="Times New Roman"/>
              </a:rPr>
              <a:t>Kelemahan layout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ada pada peralatan yang biasanya memiliki kegunaan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umum. Waktu </a:t>
            </a:r>
            <a:r>
              <a:rPr sz="1200" dirty="0">
                <a:latin typeface="Times New Roman"/>
                <a:cs typeface="Times New Roman"/>
              </a:rPr>
              <a:t>produksi </a:t>
            </a:r>
            <a:r>
              <a:rPr sz="1200" spc="-5" dirty="0">
                <a:latin typeface="Times New Roman"/>
                <a:cs typeface="Times New Roman"/>
              </a:rPr>
              <a:t>jadi lama karena butuh waktu lama untuk berpindah dalam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sistem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sulitnya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penjadwalan,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perubahan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penyetelan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mesin,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keunikan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penanganan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Lagipula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peralatan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mempunyai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keguanaan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umum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membutuhkan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operator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trampil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persediaan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setengah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jadi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tinggi </a:t>
            </a:r>
            <a:r>
              <a:rPr sz="1200" spc="-5" dirty="0">
                <a:latin typeface="Times New Roman"/>
                <a:cs typeface="Times New Roman"/>
              </a:rPr>
              <a:t>karena ketidakseimbangan proses </a:t>
            </a:r>
            <a:r>
              <a:rPr sz="1200" dirty="0">
                <a:latin typeface="Times New Roman"/>
                <a:cs typeface="Times New Roman"/>
              </a:rPr>
              <a:t>produksi. </a:t>
            </a:r>
            <a:r>
              <a:rPr sz="1200" spc="-5" dirty="0">
                <a:latin typeface="Times New Roman"/>
                <a:cs typeface="Times New Roman"/>
              </a:rPr>
              <a:t>Pada akhirnya kebutuhan modal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 semakin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banyak.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12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LAYOUT </a:t>
            </a:r>
            <a:r>
              <a:rPr sz="12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PERKANTORAN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</a:t>
            </a:r>
            <a:r>
              <a:rPr sz="1200" b="1" i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OFFICE</a:t>
            </a:r>
            <a:r>
              <a:rPr sz="1200" b="1" i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i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LAYOUT)</a:t>
            </a:r>
            <a:endParaRPr sz="1200">
              <a:latin typeface="Times New Roman"/>
              <a:cs typeface="Times New Roman"/>
            </a:endParaRPr>
          </a:p>
          <a:p>
            <a:pPr marL="12700" indent="457200" algn="just">
              <a:lnSpc>
                <a:spcPct val="100000"/>
              </a:lnSpc>
              <a:spcBef>
                <a:spcPts val="620"/>
              </a:spcBef>
            </a:pPr>
            <a:r>
              <a:rPr sz="1200" spc="-5" dirty="0">
                <a:latin typeface="Times New Roman"/>
                <a:cs typeface="Times New Roman"/>
              </a:rPr>
              <a:t>Hal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membedakan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antar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layout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kantor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pabrik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kepentingan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informasi,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namun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demikian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beberapa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lingkungan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kantor,</a:t>
            </a:r>
            <a:r>
              <a:rPr sz="1200" dirty="0">
                <a:latin typeface="Times New Roman"/>
                <a:cs typeface="Times New Roman"/>
              </a:rPr>
              <a:t> produksi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sangat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tergantung pada aliran bahan. Cara penyelesaian layout kantor adalah menggunakan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analisa digram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hubungan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(relationship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chart).</a:t>
            </a:r>
            <a:endParaRPr sz="1200">
              <a:latin typeface="Times New Roman"/>
              <a:cs typeface="Times New Roman"/>
            </a:endParaRPr>
          </a:p>
          <a:p>
            <a:pPr marL="50800" algn="just">
              <a:lnSpc>
                <a:spcPct val="100000"/>
              </a:lnSpc>
              <a:spcBef>
                <a:spcPts val="625"/>
              </a:spcBef>
            </a:pP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LAYOUT</a:t>
            </a:r>
            <a:r>
              <a:rPr sz="12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USAHA</a:t>
            </a:r>
            <a:r>
              <a:rPr sz="12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ECERAN</a:t>
            </a:r>
            <a:r>
              <a:rPr sz="12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</a:t>
            </a:r>
            <a:r>
              <a:rPr sz="1200" b="1" i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RITEL</a:t>
            </a:r>
            <a:r>
              <a:rPr sz="1200" b="1" i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i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LAYOUT)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5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Merupakan sebuah pendekatan yang berkaitan dengan aliran pengalokasian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ruang dan merespon pada perilaku konsumen. Layout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didasarkan pad aide bahwa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penjualan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keuntungan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bervariasi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kepada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menarik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perhatian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konsumen. Sehingga banyak manajer ritel mencoba untuk mempertontonkan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kepada konsumen sebanyak mungkin. Penelitian membuktikan bahwa semakin besar </a:t>
            </a:r>
            <a:r>
              <a:rPr sz="1200" dirty="0">
                <a:latin typeface="Times New Roman"/>
                <a:cs typeface="Times New Roman"/>
              </a:rPr>
              <a:t> 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terlihat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maka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penjualan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semakin</a:t>
            </a:r>
            <a:r>
              <a:rPr sz="1200" dirty="0">
                <a:latin typeface="Times New Roman"/>
                <a:cs typeface="Times New Roman"/>
              </a:rPr>
              <a:t> tinggi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tingkat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pengembalian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investasi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semakin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tinggi.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itu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manajer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operasional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ritel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 melakukan pengubahan pengaturan </a:t>
            </a:r>
            <a:r>
              <a:rPr sz="1200" dirty="0">
                <a:latin typeface="Times New Roman"/>
                <a:cs typeface="Times New Roman"/>
              </a:rPr>
              <a:t>toko </a:t>
            </a:r>
            <a:r>
              <a:rPr sz="1200" spc="-5" dirty="0">
                <a:latin typeface="Times New Roman"/>
                <a:cs typeface="Times New Roman"/>
              </a:rPr>
              <a:t>secara keseluruhan atau alokasi tempat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bagi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beragam</a:t>
            </a:r>
            <a:r>
              <a:rPr sz="1200" dirty="0">
                <a:latin typeface="Times New Roman"/>
                <a:cs typeface="Times New Roman"/>
              </a:rPr>
              <a:t> produk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toko.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50"/>
              </a:spcBef>
            </a:pPr>
            <a:r>
              <a:rPr sz="1200" dirty="0">
                <a:latin typeface="Times New Roman"/>
                <a:cs typeface="Times New Roman"/>
              </a:rPr>
              <a:t>Ada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lima ide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dimanfaatkan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pengaturan</a:t>
            </a:r>
            <a:r>
              <a:rPr sz="1200" dirty="0">
                <a:latin typeface="Times New Roman"/>
                <a:cs typeface="Times New Roman"/>
              </a:rPr>
              <a:t> toko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yaitu:</a:t>
            </a:r>
            <a:endParaRPr sz="1200">
              <a:latin typeface="Times New Roman"/>
              <a:cs typeface="Times New Roman"/>
            </a:endParaRPr>
          </a:p>
          <a:p>
            <a:pPr marL="283210" indent="-270510" algn="just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Tempatkan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bara-barang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sering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dibeli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sekitar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batas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luar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toko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300"/>
              </a:lnSpc>
              <a:buAutoNum type="arabicPeriod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Gunakan lokasi yang strategis untuk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yang menarik dan mempunyai nilai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keuntungan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besarseperti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kosmetika,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asesories.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300"/>
              </a:lnSpc>
              <a:spcBef>
                <a:spcPts val="25"/>
              </a:spcBef>
              <a:buAutoNum type="arabicPeriod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Distribusikan “produk kuat” yaitu yang menjadi alasan utama para pengunjung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berbelanyja,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kedua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sisilorong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cdan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letakkan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tewrsebar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bisa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dilihat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 banyak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konsumen.</a:t>
            </a:r>
            <a:endParaRPr sz="1200">
              <a:latin typeface="Times New Roman"/>
              <a:cs typeface="Times New Roman"/>
            </a:endParaRPr>
          </a:p>
          <a:p>
            <a:pPr marL="283210" indent="-270510" algn="just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Gunakan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lokasi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ujung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loronhg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memiliki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tingkat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pertontonan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tinggi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91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2" y="980828"/>
            <a:ext cx="5279390" cy="7389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210" marR="5080" indent="-270510" algn="just">
              <a:lnSpc>
                <a:spcPct val="145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5.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Sampaikan </a:t>
            </a:r>
            <a:r>
              <a:rPr sz="1200" dirty="0">
                <a:latin typeface="Times New Roman"/>
                <a:cs typeface="Times New Roman"/>
              </a:rPr>
              <a:t>misi </a:t>
            </a:r>
            <a:r>
              <a:rPr sz="1200" spc="-5" dirty="0">
                <a:latin typeface="Times New Roman"/>
                <a:cs typeface="Times New Roman"/>
              </a:rPr>
              <a:t>totko dengan memilih </a:t>
            </a:r>
            <a:r>
              <a:rPr sz="1200" dirty="0">
                <a:latin typeface="Times New Roman"/>
                <a:cs typeface="Times New Roman"/>
              </a:rPr>
              <a:t>posisi </a:t>
            </a:r>
            <a:r>
              <a:rPr sz="1200" spc="-5" dirty="0">
                <a:latin typeface="Times New Roman"/>
                <a:cs typeface="Times New Roman"/>
              </a:rPr>
              <a:t>yang menjadi penghentian pertama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bagi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konsumen.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Tujuan utama dari layout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adalah “memaksimalkan keuntungan luas lantai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 kaki persegi”. Disamping </a:t>
            </a:r>
            <a:r>
              <a:rPr sz="1200" dirty="0">
                <a:latin typeface="Times New Roman"/>
                <a:cs typeface="Times New Roman"/>
              </a:rPr>
              <a:t>itu </a:t>
            </a:r>
            <a:r>
              <a:rPr sz="1200" spc="-5" dirty="0">
                <a:latin typeface="Times New Roman"/>
                <a:cs typeface="Times New Roman"/>
              </a:rPr>
              <a:t>ada </a:t>
            </a:r>
            <a:r>
              <a:rPr sz="1200" dirty="0">
                <a:latin typeface="Times New Roman"/>
                <a:cs typeface="Times New Roman"/>
              </a:rPr>
              <a:t>juga </a:t>
            </a:r>
            <a:r>
              <a:rPr sz="1200" spc="-5" dirty="0">
                <a:latin typeface="Times New Roman"/>
                <a:cs typeface="Times New Roman"/>
              </a:rPr>
              <a:t>konsep yang masih diperdebatkan yaitu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Slotting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(Slotting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Fees)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dibayar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produsen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menempatkan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45"/>
              </a:spcBef>
            </a:pP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mereka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 rak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5" dirty="0">
                <a:latin typeface="Times New Roman"/>
                <a:cs typeface="Times New Roman"/>
              </a:rPr>
              <a:t> rantai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ritel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supermarket.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12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LAYOUT</a:t>
            </a:r>
            <a:r>
              <a:rPr sz="12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GUDANG</a:t>
            </a:r>
            <a:r>
              <a:rPr sz="12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(</a:t>
            </a:r>
            <a:r>
              <a:rPr sz="1200" b="1" i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WAREHOUSE</a:t>
            </a:r>
            <a:r>
              <a:rPr sz="1200" b="1" i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i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LAYOUT)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Merupakan sebuah disain yang mencoba meminimalkan biaya total dengan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mencapai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paduan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terbaik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antara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luas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ruang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penanganan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bahan.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6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bertugas mamaksimalkan tiap unit luas gudang yaitu mamanfaatkan volume penuhnya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sambil mempertahankan biaya penanganan bahan yang rendah. Yang mana biaya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penanganan bahan adalah biaya-biaya yang berkaitan dengan transportasi bahng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masuk, penyimpanan dan bahan keluar meliputi; peralatan, tenaga kerja, bahn, biaya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pengawasan,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asuransi,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penyusutan.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Layout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gudang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efektif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meminimalkan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kerusakan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</a:t>
            </a:r>
            <a:r>
              <a:rPr sz="1200" dirty="0">
                <a:latin typeface="Times New Roman"/>
                <a:cs typeface="Times New Roman"/>
              </a:rPr>
              <a:t> di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gudang.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gudang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modern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marupakan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suatu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prosedur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otromatis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dirty="0">
                <a:latin typeface="Times New Roman"/>
                <a:cs typeface="Times New Roman"/>
              </a:rPr>
              <a:t> ASRS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(Automated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Stirage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Retrieval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System).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50"/>
              </a:spcBef>
            </a:pPr>
            <a:r>
              <a:rPr sz="12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LAYOUT</a:t>
            </a:r>
            <a:r>
              <a:rPr sz="12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BERORIENTASI</a:t>
            </a:r>
            <a:r>
              <a:rPr sz="12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PRODUK</a:t>
            </a:r>
            <a:r>
              <a:rPr sz="12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(</a:t>
            </a:r>
            <a:r>
              <a:rPr sz="1200" b="1" i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PRODUCT</a:t>
            </a:r>
            <a:r>
              <a:rPr sz="1200" b="1" i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i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ORIENTASI</a:t>
            </a:r>
            <a:r>
              <a:rPr sz="1200" b="1" i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LAYOUT)</a:t>
            </a:r>
            <a:endParaRPr sz="1200">
              <a:latin typeface="Times New Roman"/>
              <a:cs typeface="Times New Roman"/>
            </a:endParaRPr>
          </a:p>
          <a:p>
            <a:pPr marL="12700" marR="5080" indent="45720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Layout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disusun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sekeliling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atau keluarga </a:t>
            </a:r>
            <a:r>
              <a:rPr sz="1200" dirty="0">
                <a:latin typeface="Times New Roman"/>
                <a:cs typeface="Times New Roman"/>
              </a:rPr>
              <a:t>produk </a:t>
            </a:r>
            <a:r>
              <a:rPr sz="1200" spc="-5" dirty="0">
                <a:latin typeface="Times New Roman"/>
                <a:cs typeface="Times New Roman"/>
              </a:rPr>
              <a:t>yang sama 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memiliki volume </a:t>
            </a:r>
            <a:r>
              <a:rPr sz="1200" dirty="0">
                <a:latin typeface="Times New Roman"/>
                <a:cs typeface="Times New Roman"/>
              </a:rPr>
              <a:t>tinggi </a:t>
            </a:r>
            <a:r>
              <a:rPr sz="1200" spc="-5" dirty="0">
                <a:latin typeface="Times New Roman"/>
                <a:cs typeface="Times New Roman"/>
              </a:rPr>
              <a:t>dan variasi rendah. </a:t>
            </a:r>
            <a:r>
              <a:rPr sz="1200" dirty="0">
                <a:latin typeface="Times New Roman"/>
                <a:cs typeface="Times New Roman"/>
              </a:rPr>
              <a:t>Produksi </a:t>
            </a:r>
            <a:r>
              <a:rPr sz="1200" spc="-5" dirty="0">
                <a:latin typeface="Times New Roman"/>
                <a:cs typeface="Times New Roman"/>
              </a:rPr>
              <a:t>yang berulang dan kontinyu.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Asumsi yang digunakan adalah: Volume yang ada mencukupi untuk pemanfaatan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peralatan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tinggi,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Permintaan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stabil,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distandarisasi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mendekati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fase siklus hidupnya, Pasokan bahan baku dan komponen mencukupi dengan kualitas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standar.</a:t>
            </a:r>
            <a:endParaRPr sz="1200">
              <a:latin typeface="Times New Roman"/>
              <a:cs typeface="Times New Roman"/>
            </a:endParaRPr>
          </a:p>
          <a:p>
            <a:pPr marL="50800" algn="just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Dalam layout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-5" dirty="0">
                <a:latin typeface="Times New Roman"/>
                <a:cs typeface="Times New Roman"/>
              </a:rPr>
              <a:t> ada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dua</a:t>
            </a:r>
            <a:r>
              <a:rPr sz="1200" spc="-5" dirty="0">
                <a:latin typeface="Times New Roman"/>
                <a:cs typeface="Times New Roman"/>
              </a:rPr>
              <a:t> jenis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yaitu:</a:t>
            </a:r>
            <a:endParaRPr sz="1200">
              <a:latin typeface="Times New Roman"/>
              <a:cs typeface="Times New Roman"/>
            </a:endParaRPr>
          </a:p>
          <a:p>
            <a:pPr marL="283210" indent="-270510" algn="just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1.   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Lini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pabrikasi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(fabrication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line)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membuat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komponen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seperti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mobil.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Lini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endParaRPr sz="1200">
              <a:latin typeface="Times New Roman"/>
              <a:cs typeface="Times New Roman"/>
            </a:endParaRPr>
          </a:p>
          <a:p>
            <a:pPr marL="283210" marR="5080" algn="just">
              <a:lnSpc>
                <a:spcPct val="143300"/>
              </a:lnSpc>
              <a:spcBef>
                <a:spcPts val="20"/>
              </a:spcBef>
            </a:pPr>
            <a:r>
              <a:rPr sz="1200" spc="-5" dirty="0">
                <a:latin typeface="Times New Roman"/>
                <a:cs typeface="Times New Roman"/>
              </a:rPr>
              <a:t>dipacu oleh mesin dan membutuhkan perubahan mekanis dan rekayasa untuk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membuat keseimbangan.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92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9390" cy="791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83210" marR="5080" indent="-270510" algn="just">
              <a:lnSpc>
                <a:spcPct val="144200"/>
              </a:lnSpc>
              <a:spcBef>
                <a:spcPts val="110"/>
              </a:spcBef>
            </a:pPr>
            <a:r>
              <a:rPr sz="1200" dirty="0">
                <a:latin typeface="Times New Roman"/>
                <a:cs typeface="Times New Roman"/>
              </a:rPr>
              <a:t>2.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Lini perakitan (assembly line) </a:t>
            </a:r>
            <a:r>
              <a:rPr sz="1200" spc="-5" dirty="0">
                <a:latin typeface="Times New Roman"/>
                <a:cs typeface="Times New Roman"/>
              </a:rPr>
              <a:t>meletakkan komponen yang dipabrikasi secara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bersamaan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sekumpulan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stasiun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kerja.</a:t>
            </a:r>
            <a:r>
              <a:rPr sz="1200" dirty="0">
                <a:latin typeface="Times New Roman"/>
                <a:cs typeface="Times New Roman"/>
              </a:rPr>
              <a:t> Lini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dipacu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tugas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diberikan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kepada tanaga kerja atu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stasiun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b="1" dirty="0">
                <a:latin typeface="Times New Roman"/>
                <a:cs typeface="Times New Roman"/>
              </a:rPr>
              <a:t>PERENCANAAN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LAYOUT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>
              <a:lnSpc>
                <a:spcPts val="2090"/>
              </a:lnSpc>
              <a:spcBef>
                <a:spcPts val="150"/>
              </a:spcBef>
              <a:buAutoNum type="arabi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Melihat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perencanaan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menunjukkan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fungsi-fungsi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dimiliki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tersebut</a:t>
            </a:r>
            <a:endParaRPr sz="1200">
              <a:latin typeface="Times New Roman"/>
              <a:cs typeface="Times New Roman"/>
            </a:endParaRPr>
          </a:p>
          <a:p>
            <a:pPr marL="283210" indent="-270510">
              <a:lnSpc>
                <a:spcPct val="100000"/>
              </a:lnSpc>
              <a:spcBef>
                <a:spcPts val="445"/>
              </a:spcBef>
              <a:buAutoNum type="arabi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Menentukan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perlengkapan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dibutuhkan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memilih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mesin-mesinnya.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>
              <a:lnSpc>
                <a:spcPct val="143300"/>
              </a:lnSpc>
              <a:buAutoNum type="arabicPeriod"/>
              <a:tabLst>
                <a:tab pos="282575" algn="l"/>
                <a:tab pos="283210" algn="l"/>
              </a:tabLst>
            </a:pPr>
            <a:r>
              <a:rPr sz="1200" spc="-5" dirty="0">
                <a:latin typeface="Times New Roman"/>
                <a:cs typeface="Times New Roman"/>
              </a:rPr>
              <a:t>Analisa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keseimbangan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urutan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pekerjaan,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flow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casting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penyusunan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diagram blok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daripada layout.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b="1" spc="-5" dirty="0">
                <a:latin typeface="Times New Roman"/>
                <a:cs typeface="Times New Roman"/>
              </a:rPr>
              <a:t>MACAM-MACAM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LAYOUT</a:t>
            </a:r>
            <a:endParaRPr sz="1200">
              <a:latin typeface="Times New Roman"/>
              <a:cs typeface="Times New Roman"/>
            </a:endParaRPr>
          </a:p>
          <a:p>
            <a:pPr marL="283210" marR="5080" indent="-270510" algn="just">
              <a:lnSpc>
                <a:spcPct val="143300"/>
              </a:lnSpc>
              <a:buFont typeface="Times New Roman"/>
              <a:buAutoNum type="arabicPeriod"/>
              <a:tabLst>
                <a:tab pos="283210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Proses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layout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kesamaan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kesamaan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pekerjaan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mempunyai</a:t>
            </a:r>
            <a:r>
              <a:rPr sz="1200" dirty="0">
                <a:latin typeface="Times New Roman"/>
                <a:cs typeface="Times New Roman"/>
              </a:rPr>
              <a:t> fungsi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sama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dikelompokkan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ditempatkan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ruang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tertentu.</a:t>
            </a:r>
            <a:endParaRPr sz="1200">
              <a:latin typeface="Times New Roman"/>
              <a:cs typeface="Times New Roman"/>
            </a:endParaRPr>
          </a:p>
          <a:p>
            <a:pPr marL="469900" lvl="1" indent="-229235">
              <a:lnSpc>
                <a:spcPct val="100000"/>
              </a:lnSpc>
              <a:spcBef>
                <a:spcPts val="645"/>
              </a:spcBef>
              <a:buFont typeface="Wingdings"/>
              <a:buChar char=""/>
              <a:tabLst>
                <a:tab pos="4699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Keunggulan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ct val="143300"/>
              </a:lnSpc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mengakibatkan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pemanfataan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optimal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mesin,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spesialisasi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mesin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tenaga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Bagian-bagian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fungsional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luwes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memproses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berbagai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jenis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50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Merupakan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serba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guna,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maka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nya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rendah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ct val="143300"/>
              </a:lnSpc>
              <a:buAutoNum type="alphaLcPeriod"/>
              <a:tabLst>
                <a:tab pos="469900" algn="l"/>
              </a:tabLst>
            </a:pP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layanan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memerlukan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macam-macam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mudah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5" dirty="0">
                <a:latin typeface="Times New Roman"/>
                <a:cs typeface="Times New Roman"/>
              </a:rPr>
              <a:t> proses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ct val="143300"/>
              </a:lnSpc>
              <a:buAutoNum type="alphaLcPeriod"/>
              <a:tabLst>
                <a:tab pos="469900" algn="l"/>
                <a:tab pos="2824480" algn="l"/>
              </a:tabLst>
            </a:pP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spc="3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terpengaruh</a:t>
            </a:r>
            <a:r>
              <a:rPr sz="1200" spc="3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3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adanya	kemungkinan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bermacam-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macam 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mudah</a:t>
            </a:r>
            <a:r>
              <a:rPr sz="1200" dirty="0">
                <a:latin typeface="Times New Roman"/>
                <a:cs typeface="Times New Roman"/>
              </a:rPr>
              <a:t> di</a:t>
            </a:r>
            <a:r>
              <a:rPr sz="1200" spc="-5" dirty="0">
                <a:latin typeface="Times New Roman"/>
                <a:cs typeface="Times New Roman"/>
              </a:rPr>
              <a:t> proses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50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terpengaruh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adanya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kemungkinan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satu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rusak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20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Mesin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karyawan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saling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bergantung</a:t>
            </a:r>
            <a:endParaRPr sz="1200">
              <a:latin typeface="Times New Roman"/>
              <a:cs typeface="Times New Roman"/>
            </a:endParaRPr>
          </a:p>
          <a:p>
            <a:pPr marL="469900" indent="-229235">
              <a:lnSpc>
                <a:spcPct val="100000"/>
              </a:lnSpc>
              <a:spcBef>
                <a:spcPts val="625"/>
              </a:spcBef>
              <a:buFont typeface="Wingdings"/>
              <a:buChar char=""/>
              <a:tabLst>
                <a:tab pos="4699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Kelemahan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serba</a:t>
            </a:r>
            <a:r>
              <a:rPr sz="1200" dirty="0">
                <a:latin typeface="Times New Roman"/>
                <a:cs typeface="Times New Roman"/>
              </a:rPr>
              <a:t> guna</a:t>
            </a:r>
            <a:r>
              <a:rPr sz="1200" spc="-5" dirty="0">
                <a:latin typeface="Times New Roman"/>
                <a:cs typeface="Times New Roman"/>
              </a:rPr>
              <a:t> biasanya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lambat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50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pengendalian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angkut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dalam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pabrik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relatif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tinggi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ct val="143300"/>
              </a:lnSpc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Penentuan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jalan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proses,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penetuan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jadwal,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akutansi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biayanya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sulit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setiap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pesanan harus</a:t>
            </a:r>
            <a:r>
              <a:rPr sz="1200" dirty="0">
                <a:latin typeface="Times New Roman"/>
                <a:cs typeface="Times New Roman"/>
              </a:rPr>
              <a:t> di</a:t>
            </a:r>
            <a:r>
              <a:rPr sz="1200" spc="-5" dirty="0">
                <a:latin typeface="Times New Roman"/>
                <a:cs typeface="Times New Roman"/>
              </a:rPr>
              <a:t> kerjakan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sendiri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Sulit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lakukan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keseimbangan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tenaga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kerja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mesin.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93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3083948"/>
            <a:ext cx="5278755" cy="3445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210" marR="5080" indent="-270510">
              <a:lnSpc>
                <a:spcPct val="145000"/>
              </a:lnSpc>
              <a:spcBef>
                <a:spcPts val="100"/>
              </a:spcBef>
              <a:buFont typeface="Times New Roman"/>
              <a:buAutoNum type="arabicPeriod" startAt="2"/>
              <a:tabLst>
                <a:tab pos="282575" algn="l"/>
                <a:tab pos="283210" algn="l"/>
              </a:tabLst>
            </a:pPr>
            <a:r>
              <a:rPr sz="1200" i="1" dirty="0">
                <a:latin typeface="Times New Roman"/>
                <a:cs typeface="Times New Roman"/>
              </a:rPr>
              <a:t>Produk</a:t>
            </a:r>
            <a:r>
              <a:rPr sz="1200" i="1" spc="26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layout</a:t>
            </a:r>
            <a:r>
              <a:rPr sz="1200" i="1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berurutan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sesuai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jalannya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mentah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sampai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menjadi barang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jadi.</a:t>
            </a:r>
            <a:endParaRPr sz="1200">
              <a:latin typeface="Times New Roman"/>
              <a:cs typeface="Times New Roman"/>
            </a:endParaRPr>
          </a:p>
          <a:p>
            <a:pPr marL="469900" lvl="1" indent="-229235">
              <a:lnSpc>
                <a:spcPct val="100000"/>
              </a:lnSpc>
              <a:spcBef>
                <a:spcPts val="620"/>
              </a:spcBef>
              <a:buFont typeface="Wingdings"/>
              <a:buChar char=""/>
              <a:tabLst>
                <a:tab pos="4699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Kelebihan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Fasilitas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operasikan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secara cepat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Penentuan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routing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scheduling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mudah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50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Tak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Perlu material handling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Bahan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cepat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20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Pesann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 karena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pasar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Tak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banyak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karyawan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fasilitas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gunakan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otomatis</a:t>
            </a:r>
            <a:endParaRPr sz="1200">
              <a:latin typeface="Times New Roman"/>
              <a:cs typeface="Times New Roman"/>
            </a:endParaRPr>
          </a:p>
          <a:p>
            <a:pPr marL="469900" indent="-229235">
              <a:lnSpc>
                <a:spcPct val="100000"/>
              </a:lnSpc>
              <a:spcBef>
                <a:spcPts val="650"/>
              </a:spcBef>
              <a:buFont typeface="Wingdings"/>
              <a:buChar char=""/>
              <a:tabLst>
                <a:tab pos="4699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Kelemahan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20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Fasilitas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satu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tergantung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fasiltas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lain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fasilitas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ingin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5" dirty="0">
                <a:latin typeface="Times New Roman"/>
                <a:cs typeface="Times New Roman"/>
              </a:rPr>
              <a:t> tambah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Memerlukan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perencanaan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matang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pengawasan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teliti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31933" y="8344796"/>
            <a:ext cx="5278755" cy="549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210" marR="5080" indent="-270510">
              <a:lnSpc>
                <a:spcPct val="143300"/>
              </a:lnSpc>
              <a:spcBef>
                <a:spcPts val="100"/>
              </a:spcBef>
              <a:tabLst>
                <a:tab pos="282575" algn="l"/>
                <a:tab pos="2609215" algn="l"/>
              </a:tabLst>
            </a:pPr>
            <a:r>
              <a:rPr sz="1200" dirty="0">
                <a:latin typeface="Times New Roman"/>
                <a:cs typeface="Times New Roman"/>
              </a:rPr>
              <a:t>3.	</a:t>
            </a:r>
            <a:r>
              <a:rPr sz="1200" i="1" spc="-5" dirty="0">
                <a:latin typeface="Times New Roman"/>
                <a:cs typeface="Times New Roman"/>
              </a:rPr>
              <a:t>Fixed</a:t>
            </a:r>
            <a:r>
              <a:rPr sz="1200" i="1" spc="39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position</a:t>
            </a:r>
            <a:r>
              <a:rPr sz="1200" i="1" spc="39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(layout</a:t>
            </a:r>
            <a:r>
              <a:rPr sz="1200" i="1" spc="40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kelompok)	</a:t>
            </a:r>
            <a:r>
              <a:rPr sz="1200" spc="-5" dirty="0">
                <a:latin typeface="Times New Roman"/>
                <a:cs typeface="Times New Roman"/>
              </a:rPr>
              <a:t>Adalah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susunan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komponen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 </a:t>
            </a:r>
            <a:r>
              <a:rPr sz="1200" spc="-5" dirty="0">
                <a:latin typeface="Times New Roman"/>
                <a:cs typeface="Times New Roman"/>
              </a:rPr>
              <a:t>diletakkan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didekat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tempat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produksi </a:t>
            </a:r>
            <a:r>
              <a:rPr sz="1200" spc="-5" dirty="0">
                <a:latin typeface="Times New Roman"/>
                <a:cs typeface="Times New Roman"/>
              </a:rPr>
              <a:t>dilaksanakan.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35004" y="1270922"/>
            <a:ext cx="5182988" cy="176720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27028" y="6796453"/>
            <a:ext cx="5305425" cy="165735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94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60533" y="980828"/>
            <a:ext cx="5050155" cy="318325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745"/>
              </a:spcBef>
              <a:buFont typeface="Wingdings"/>
              <a:buChar char="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Kelebihan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50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Menghemat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 pengendalian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Mudah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mengetahui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dimana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setiap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kelompok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berada</a:t>
            </a:r>
            <a:endParaRPr sz="1200">
              <a:latin typeface="Times New Roman"/>
              <a:cs typeface="Times New Roman"/>
            </a:endParaRPr>
          </a:p>
          <a:p>
            <a:pPr marL="241300" marR="5080" indent="-228600">
              <a:lnSpc>
                <a:spcPct val="143300"/>
              </a:lnSpc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Waktu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pengiriman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jadi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lebih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tepat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tentukan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schedulin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sederhana</a:t>
            </a:r>
            <a:endParaRPr sz="1200">
              <a:latin typeface="Times New Roman"/>
              <a:cs typeface="Times New Roman"/>
            </a:endParaRPr>
          </a:p>
          <a:p>
            <a:pPr marL="241300" marR="5080" indent="-228600">
              <a:lnSpc>
                <a:spcPct val="143300"/>
              </a:lnSpc>
              <a:spcBef>
                <a:spcPts val="25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Biaya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tetap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kurangi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karena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orang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bisa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mendasarkan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diri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pada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kegiatan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 lalu</a:t>
            </a:r>
            <a:endParaRPr sz="12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620"/>
              </a:spcBef>
              <a:buFont typeface="Wingdings"/>
              <a:buChar char="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Kelemahan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Pemanfaatan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fasilitas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tidak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perlu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50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Perlu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pengendalian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bahan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baik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Bagian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</a:t>
            </a:r>
            <a:r>
              <a:rPr sz="1200" spc="-5" dirty="0">
                <a:latin typeface="Times New Roman"/>
                <a:cs typeface="Times New Roman"/>
              </a:rPr>
              <a:t> bagian tidak luwes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20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Mesin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serbaguna harus</a:t>
            </a:r>
            <a:r>
              <a:rPr sz="1200" dirty="0">
                <a:latin typeface="Times New Roman"/>
                <a:cs typeface="Times New Roman"/>
              </a:rPr>
              <a:t> di</a:t>
            </a:r>
            <a:r>
              <a:rPr sz="1200" spc="-5" dirty="0">
                <a:latin typeface="Times New Roman"/>
                <a:cs typeface="Times New Roman"/>
              </a:rPr>
              <a:t> manfaatkan</a:t>
            </a:r>
            <a:r>
              <a:rPr sz="1200" dirty="0">
                <a:latin typeface="Times New Roman"/>
                <a:cs typeface="Times New Roman"/>
              </a:rPr>
              <a:t> penuh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31933" y="6500756"/>
            <a:ext cx="5278755" cy="556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210" marR="5080" indent="-270510">
              <a:lnSpc>
                <a:spcPct val="145000"/>
              </a:lnSpc>
              <a:spcBef>
                <a:spcPts val="100"/>
              </a:spcBef>
              <a:tabLst>
                <a:tab pos="320675" algn="l"/>
              </a:tabLst>
            </a:pPr>
            <a:r>
              <a:rPr sz="1200" dirty="0">
                <a:latin typeface="Times New Roman"/>
                <a:cs typeface="Times New Roman"/>
              </a:rPr>
              <a:t>4.		</a:t>
            </a:r>
            <a:r>
              <a:rPr sz="1200" i="1" spc="-5" dirty="0">
                <a:latin typeface="Times New Roman"/>
                <a:cs typeface="Times New Roman"/>
              </a:rPr>
              <a:t>Layout</a:t>
            </a:r>
            <a:r>
              <a:rPr sz="1200" i="1" spc="19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Posisi</a:t>
            </a:r>
            <a:r>
              <a:rPr sz="1200" i="1" spc="19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Tetap</a:t>
            </a:r>
            <a:r>
              <a:rPr sz="1200" i="1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menempatkan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produk-produk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kompleks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sedang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rakitpada suatu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tempat.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Seperti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pembuatan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pesawat</a:t>
            </a:r>
            <a:r>
              <a:rPr sz="1200" dirty="0">
                <a:latin typeface="Times New Roman"/>
                <a:cs typeface="Times New Roman"/>
              </a:rPr>
              <a:t> 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kapal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lainnya.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64189" y="4250326"/>
            <a:ext cx="5238261" cy="236283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26344" y="7097442"/>
            <a:ext cx="5291328" cy="2905125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95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980828"/>
            <a:ext cx="5279390" cy="2659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080" indent="457200" algn="just">
              <a:lnSpc>
                <a:spcPct val="143800"/>
              </a:lnSpc>
              <a:spcBef>
                <a:spcPts val="114"/>
              </a:spcBef>
            </a:pPr>
            <a:r>
              <a:rPr sz="1200" spc="-5" dirty="0">
                <a:latin typeface="Times New Roman"/>
                <a:cs typeface="Times New Roman"/>
              </a:rPr>
              <a:t>Sasaran layout suatu pabrik adalah meminimumkan biaya dan meningkatkan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efisiensi dalam pengaturan segala fasilitas </a:t>
            </a:r>
            <a:r>
              <a:rPr sz="1200" dirty="0">
                <a:latin typeface="Times New Roman"/>
                <a:cs typeface="Times New Roman"/>
              </a:rPr>
              <a:t>produksi </a:t>
            </a:r>
            <a:r>
              <a:rPr sz="1200" spc="-5" dirty="0">
                <a:latin typeface="Times New Roman"/>
                <a:cs typeface="Times New Roman"/>
              </a:rPr>
              <a:t>dan area kerja, sehingga proses </a:t>
            </a:r>
            <a:r>
              <a:rPr sz="1200" dirty="0">
                <a:latin typeface="Times New Roman"/>
                <a:cs typeface="Times New Roman"/>
              </a:rPr>
              <a:t> produksi </a:t>
            </a:r>
            <a:r>
              <a:rPr sz="1200" spc="-5" dirty="0">
                <a:latin typeface="Times New Roman"/>
                <a:cs typeface="Times New Roman"/>
              </a:rPr>
              <a:t>dapat berjalan lancar. Fasilitas </a:t>
            </a:r>
            <a:r>
              <a:rPr sz="1200" dirty="0">
                <a:latin typeface="Times New Roman"/>
                <a:cs typeface="Times New Roman"/>
              </a:rPr>
              <a:t>produksi </a:t>
            </a:r>
            <a:r>
              <a:rPr sz="1200" spc="-5" dirty="0">
                <a:latin typeface="Times New Roman"/>
                <a:cs typeface="Times New Roman"/>
              </a:rPr>
              <a:t>disini dapat berupa Mesin, alat-alat </a:t>
            </a:r>
            <a:r>
              <a:rPr sz="1200" dirty="0">
                <a:latin typeface="Times New Roman"/>
                <a:cs typeface="Times New Roman"/>
              </a:rPr>
              <a:t> produksi, </a:t>
            </a:r>
            <a:r>
              <a:rPr sz="1200" spc="-5" dirty="0">
                <a:latin typeface="Times New Roman"/>
                <a:cs typeface="Times New Roman"/>
              </a:rPr>
              <a:t>alat pengangkutan bahan, dan alat pengawasan. Efisiensi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dapat dicapai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menekan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biaya </a:t>
            </a:r>
            <a:r>
              <a:rPr sz="1200" dirty="0">
                <a:latin typeface="Times New Roman"/>
                <a:cs typeface="Times New Roman"/>
              </a:rPr>
              <a:t>produksi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transportasi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didalam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pabrik.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LATIHAN</a:t>
            </a:r>
            <a:r>
              <a:rPr sz="1200" b="1" u="heavy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SOAL</a:t>
            </a:r>
            <a:r>
              <a:rPr sz="1200" b="1" u="heavy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43300"/>
              </a:lnSpc>
              <a:tabLst>
                <a:tab pos="824865" algn="l"/>
                <a:tab pos="1036955" algn="l"/>
              </a:tabLst>
            </a:pPr>
            <a:r>
              <a:rPr sz="1200" spc="-5" dirty="0">
                <a:latin typeface="Times New Roman"/>
                <a:cs typeface="Times New Roman"/>
              </a:rPr>
              <a:t>Buatlah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desain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layout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menggunakan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dari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enam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pendekatan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tipe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layout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dengan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mengamati	</a:t>
            </a:r>
            <a:r>
              <a:rPr sz="1200" dirty="0">
                <a:latin typeface="Times New Roman"/>
                <a:cs typeface="Times New Roman"/>
              </a:rPr>
              <a:t>2	</a:t>
            </a:r>
            <a:r>
              <a:rPr sz="1200" spc="-5" dirty="0">
                <a:latin typeface="Times New Roman"/>
                <a:cs typeface="Times New Roman"/>
              </a:rPr>
              <a:t>perusahaan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barang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jasa)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ada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sekitar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Anda.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Uraikan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spc="-5" dirty="0">
                <a:latin typeface="Times New Roman"/>
                <a:cs typeface="Times New Roman"/>
              </a:rPr>
              <a:t>perbedaannya.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96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1063124"/>
            <a:ext cx="5278755" cy="5728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KRITERIA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KETUNTASAN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900"/>
              </a:lnSpc>
            </a:pP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dapat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memperoleh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umpan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balik,cocokkanlah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jawaban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soal-soal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diatas dengan kunci jawaba yang tersedia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bagian akhir modul. Hitunglah jumlah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jawaban anda yang benar. Kemudian gunakan rumus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bawah </a:t>
            </a:r>
            <a:r>
              <a:rPr sz="1200" dirty="0">
                <a:latin typeface="Times New Roman"/>
                <a:cs typeface="Times New Roman"/>
              </a:rPr>
              <a:t>ini </a:t>
            </a:r>
            <a:r>
              <a:rPr sz="1200" spc="-5" dirty="0">
                <a:latin typeface="Times New Roman"/>
                <a:cs typeface="Times New Roman"/>
              </a:rPr>
              <a:t>untuk mengetahui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tingkatan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pengauasaan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terhadap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materi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anda pelajari.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Rumus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200" spc="-5" dirty="0">
                <a:latin typeface="Times New Roman"/>
                <a:cs typeface="Times New Roman"/>
              </a:rPr>
              <a:t>Tingkat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penguasaan</a:t>
            </a:r>
            <a:r>
              <a:rPr sz="1200" dirty="0">
                <a:latin typeface="Times New Roman"/>
                <a:cs typeface="Times New Roman"/>
              </a:rPr>
              <a:t> =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prosentase </a:t>
            </a:r>
            <a:r>
              <a:rPr sz="1200" dirty="0">
                <a:latin typeface="Times New Roman"/>
                <a:cs typeface="Times New Roman"/>
              </a:rPr>
              <a:t>bobot</a:t>
            </a:r>
            <a:r>
              <a:rPr sz="1200" spc="-5" dirty="0">
                <a:latin typeface="Times New Roman"/>
                <a:cs typeface="Times New Roman"/>
              </a:rPr>
              <a:t> jawaban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x 100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b="1" dirty="0">
                <a:latin typeface="Times New Roman"/>
                <a:cs typeface="Times New Roman"/>
              </a:rPr>
              <a:t>Bobot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spc="-5" dirty="0">
                <a:latin typeface="Times New Roman"/>
                <a:cs typeface="Times New Roman"/>
              </a:rPr>
              <a:t>Soal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25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%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Soal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25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%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200" spc="-5" dirty="0">
                <a:latin typeface="Times New Roman"/>
                <a:cs typeface="Times New Roman"/>
              </a:rPr>
              <a:t>Soal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25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%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Soal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25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%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spc="-5" dirty="0">
                <a:latin typeface="Times New Roman"/>
                <a:cs typeface="Times New Roman"/>
              </a:rPr>
              <a:t>Total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100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%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Times New Roman"/>
                <a:cs typeface="Times New Roman"/>
              </a:rPr>
              <a:t>Arti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tingkat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penguasaan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dirty="0">
                <a:latin typeface="Times New Roman"/>
                <a:cs typeface="Times New Roman"/>
              </a:rPr>
              <a:t> Anda</a:t>
            </a:r>
            <a:r>
              <a:rPr sz="1200" spc="-5" dirty="0">
                <a:latin typeface="Times New Roman"/>
                <a:cs typeface="Times New Roman"/>
              </a:rPr>
              <a:t> capai: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200" dirty="0">
                <a:latin typeface="Times New Roman"/>
                <a:cs typeface="Times New Roman"/>
              </a:rPr>
              <a:t>90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100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baiksekali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80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89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baik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dirty="0">
                <a:latin typeface="Times New Roman"/>
                <a:cs typeface="Times New Roman"/>
              </a:rPr>
              <a:t>70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79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cukup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Times New Roman"/>
                <a:cs typeface="Times New Roman"/>
              </a:rPr>
              <a:t>&lt;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69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kurang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Kalau tingkat penguasaan </a:t>
            </a:r>
            <a:r>
              <a:rPr sz="1200" dirty="0">
                <a:latin typeface="Times New Roman"/>
                <a:cs typeface="Times New Roman"/>
              </a:rPr>
              <a:t>Anda </a:t>
            </a:r>
            <a:r>
              <a:rPr sz="1200" spc="-5" dirty="0">
                <a:latin typeface="Times New Roman"/>
                <a:cs typeface="Times New Roman"/>
              </a:rPr>
              <a:t>mencapai </a:t>
            </a:r>
            <a:r>
              <a:rPr sz="1200" dirty="0">
                <a:latin typeface="Times New Roman"/>
                <a:cs typeface="Times New Roman"/>
              </a:rPr>
              <a:t>80 ke </a:t>
            </a:r>
            <a:r>
              <a:rPr sz="1200" spc="-5" dirty="0">
                <a:latin typeface="Times New Roman"/>
                <a:cs typeface="Times New Roman"/>
              </a:rPr>
              <a:t>atas, </a:t>
            </a:r>
            <a:r>
              <a:rPr sz="1200" dirty="0">
                <a:latin typeface="Times New Roman"/>
                <a:cs typeface="Times New Roman"/>
              </a:rPr>
              <a:t>Anda </a:t>
            </a:r>
            <a:r>
              <a:rPr sz="1200" spc="-5" dirty="0">
                <a:latin typeface="Times New Roman"/>
                <a:cs typeface="Times New Roman"/>
              </a:rPr>
              <a:t>dapat meneruskan dengan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kegiatan berikutnya. Bagus! Tetapi bila tingkat penguasaan </a:t>
            </a:r>
            <a:r>
              <a:rPr sz="1200" dirty="0">
                <a:latin typeface="Times New Roman"/>
                <a:cs typeface="Times New Roman"/>
              </a:rPr>
              <a:t>Anda </a:t>
            </a:r>
            <a:r>
              <a:rPr sz="1200" spc="-5" dirty="0">
                <a:latin typeface="Times New Roman"/>
                <a:cs typeface="Times New Roman"/>
              </a:rPr>
              <a:t>masih </a:t>
            </a:r>
            <a:r>
              <a:rPr sz="1200" dirty="0">
                <a:latin typeface="Times New Roman"/>
                <a:cs typeface="Times New Roman"/>
              </a:rPr>
              <a:t>di </a:t>
            </a:r>
            <a:r>
              <a:rPr sz="1200" spc="-5" dirty="0">
                <a:latin typeface="Times New Roman"/>
                <a:cs typeface="Times New Roman"/>
              </a:rPr>
              <a:t>bawah </a:t>
            </a:r>
            <a:r>
              <a:rPr sz="1200" dirty="0">
                <a:latin typeface="Times New Roman"/>
                <a:cs typeface="Times New Roman"/>
              </a:rPr>
              <a:t>80,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harus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mengulangi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kegiatan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belajar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itu,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terutama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bagian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yang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belum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kuasai.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97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1933" y="1063124"/>
            <a:ext cx="5279390" cy="4542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DAFTAR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PUSTAKA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00">
              <a:latin typeface="Times New Roman"/>
              <a:cs typeface="Times New Roman"/>
            </a:endParaRPr>
          </a:p>
          <a:p>
            <a:pPr marL="553085" marR="5080" indent="-540385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Ariani,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Dorothea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Wahyu.2014.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Modul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Jasa.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Universitas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Atmajaya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Yogyakarta.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Yogyakarta.</a:t>
            </a:r>
            <a:r>
              <a:rPr sz="1200" dirty="0">
                <a:latin typeface="Times New Roman"/>
                <a:cs typeface="Times New Roman"/>
              </a:rPr>
              <a:t> Di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akses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tanggal</a:t>
            </a:r>
            <a:r>
              <a:rPr sz="1200" dirty="0">
                <a:latin typeface="Times New Roman"/>
                <a:cs typeface="Times New Roman"/>
              </a:rPr>
              <a:t> 22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Agustus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2016.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Website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2"/>
              </a:rPr>
              <a:t>http://www.slideshare.net/k_tarou/bmp-ekma4369</a:t>
            </a:r>
            <a:endParaRPr sz="1200">
              <a:latin typeface="Times New Roman"/>
              <a:cs typeface="Times New Roman"/>
            </a:endParaRPr>
          </a:p>
          <a:p>
            <a:pPr marL="553085" marR="5080" indent="-540385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Hani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Handoko,</a:t>
            </a:r>
            <a:r>
              <a:rPr sz="1200" dirty="0">
                <a:latin typeface="Times New Roman"/>
                <a:cs typeface="Times New Roman"/>
              </a:rPr>
              <a:t> 2005.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Dasar-Dasar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Manajemen</a:t>
            </a:r>
            <a:r>
              <a:rPr sz="1200" i="1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Produksi</a:t>
            </a:r>
            <a:r>
              <a:rPr sz="1200" i="1" dirty="0">
                <a:latin typeface="Times New Roman"/>
                <a:cs typeface="Times New Roman"/>
              </a:rPr>
              <a:t> dan</a:t>
            </a:r>
            <a:r>
              <a:rPr sz="1200" i="1" spc="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Operasi</a:t>
            </a:r>
            <a:r>
              <a:rPr sz="1200" spc="-5" dirty="0">
                <a:latin typeface="Times New Roman"/>
                <a:cs typeface="Times New Roman"/>
              </a:rPr>
              <a:t>.</a:t>
            </a:r>
            <a:r>
              <a:rPr sz="1200" dirty="0">
                <a:latin typeface="Times New Roman"/>
                <a:cs typeface="Times New Roman"/>
              </a:rPr>
              <a:t> BPFE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Yogyakarta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Hatani, </a:t>
            </a:r>
            <a:r>
              <a:rPr sz="1200" dirty="0">
                <a:latin typeface="Times New Roman"/>
                <a:cs typeface="Times New Roman"/>
              </a:rPr>
              <a:t>LA. 2008. Buku </a:t>
            </a:r>
            <a:r>
              <a:rPr sz="1200" spc="-5" dirty="0">
                <a:latin typeface="Times New Roman"/>
                <a:cs typeface="Times New Roman"/>
              </a:rPr>
              <a:t>Ajar Manajemen Operasional. Universitas Haluoleo. Kendari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Heizer,J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Barry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Render.2008.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Manajemen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Operasi.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Edisi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Sembilan.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Salemba</a:t>
            </a:r>
            <a:endParaRPr sz="1200">
              <a:latin typeface="Times New Roman"/>
              <a:cs typeface="Times New Roman"/>
            </a:endParaRPr>
          </a:p>
          <a:p>
            <a:pPr marL="553085" algn="just">
              <a:lnSpc>
                <a:spcPct val="100000"/>
              </a:lnSpc>
              <a:spcBef>
                <a:spcPts val="650"/>
              </a:spcBef>
            </a:pPr>
            <a:r>
              <a:rPr sz="1200" spc="-5" dirty="0">
                <a:latin typeface="Times New Roman"/>
                <a:cs typeface="Times New Roman"/>
              </a:rPr>
              <a:t>Empat.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Jakarta.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</a:pPr>
            <a:r>
              <a:rPr sz="1200" spc="-5" dirty="0">
                <a:latin typeface="Times New Roman"/>
                <a:cs typeface="Times New Roman"/>
              </a:rPr>
              <a:t>Prasetya, Hery dan</a:t>
            </a:r>
            <a:r>
              <a:rPr sz="1200" dirty="0">
                <a:latin typeface="Times New Roman"/>
                <a:cs typeface="Times New Roman"/>
              </a:rPr>
              <a:t> Fitri </a:t>
            </a:r>
            <a:r>
              <a:rPr sz="1200" spc="-5" dirty="0">
                <a:latin typeface="Times New Roman"/>
                <a:cs typeface="Times New Roman"/>
              </a:rPr>
              <a:t>Lukiastuti. 2011.Manajemen Operasi.PT.Buku Seru. Jakarta.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Ricky </a:t>
            </a:r>
            <a:r>
              <a:rPr sz="1200" dirty="0">
                <a:latin typeface="Times New Roman"/>
                <a:cs typeface="Times New Roman"/>
              </a:rPr>
              <a:t>Virona </a:t>
            </a:r>
            <a:r>
              <a:rPr sz="1200" spc="-5" dirty="0">
                <a:latin typeface="Times New Roman"/>
                <a:cs typeface="Times New Roman"/>
              </a:rPr>
              <a:t>Martono. </a:t>
            </a:r>
            <a:r>
              <a:rPr sz="1200" dirty="0">
                <a:latin typeface="Times New Roman"/>
                <a:cs typeface="Times New Roman"/>
              </a:rPr>
              <a:t>2018. </a:t>
            </a:r>
            <a:r>
              <a:rPr sz="1200" spc="-5" dirty="0">
                <a:latin typeface="Times New Roman"/>
                <a:cs typeface="Times New Roman"/>
              </a:rPr>
              <a:t>Managemen Operasi Konsep dan Aplikasi. Penerbit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Salemba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Empat.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Jakarta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25"/>
              </a:spcBef>
            </a:pPr>
            <a:r>
              <a:rPr sz="1200" spc="-5" dirty="0">
                <a:latin typeface="Times New Roman"/>
                <a:cs typeface="Times New Roman"/>
              </a:rPr>
              <a:t>Subagyo, Pangestu. </a:t>
            </a:r>
            <a:r>
              <a:rPr sz="1200" dirty="0">
                <a:latin typeface="Times New Roman"/>
                <a:cs typeface="Times New Roman"/>
              </a:rPr>
              <a:t>2013. </a:t>
            </a:r>
            <a:r>
              <a:rPr sz="1200" spc="-5" dirty="0">
                <a:latin typeface="Times New Roman"/>
                <a:cs typeface="Times New Roman"/>
              </a:rPr>
              <a:t>Forecasting Konsep dan Aplikasi. Fakultas Ekonomika dan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Bisnis </a:t>
            </a:r>
            <a:r>
              <a:rPr sz="1200" dirty="0">
                <a:latin typeface="Times New Roman"/>
                <a:cs typeface="Times New Roman"/>
              </a:rPr>
              <a:t>UGM. </a:t>
            </a:r>
            <a:r>
              <a:rPr sz="1200" spc="-5" dirty="0">
                <a:latin typeface="Times New Roman"/>
                <a:cs typeface="Times New Roman"/>
              </a:rPr>
              <a:t>Yogyakarta.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300"/>
              </a:lnSpc>
              <a:spcBef>
                <a:spcPts val="1010"/>
              </a:spcBef>
            </a:pPr>
            <a:r>
              <a:rPr sz="1200" spc="-5" dirty="0">
                <a:latin typeface="Times New Roman"/>
                <a:cs typeface="Times New Roman"/>
              </a:rPr>
              <a:t>Vincent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Gaspersz.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2011.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Total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Quality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Management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Untuk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Praktisi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Bisnis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dan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Industri.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PT.</a:t>
            </a:r>
            <a:r>
              <a:rPr sz="1200" spc="-5" dirty="0">
                <a:latin typeface="Times New Roman"/>
                <a:cs typeface="Times New Roman"/>
              </a:rPr>
              <a:t> Percetakan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Swadaya.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Jakarta.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98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spc="35" dirty="0"/>
              <a:t>a</a:t>
            </a:r>
            <a:r>
              <a:rPr dirty="0"/>
              <a:t> </a:t>
            </a:r>
            <a:r>
              <a:rPr spc="35" dirty="0"/>
              <a:t>j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spc="35" dirty="0"/>
              <a:t>m</a:t>
            </a:r>
            <a:r>
              <a:rPr spc="-5" dirty="0"/>
              <a:t> </a:t>
            </a:r>
            <a:r>
              <a:rPr dirty="0"/>
              <a:t>e</a:t>
            </a:r>
            <a:r>
              <a:rPr spc="30" dirty="0"/>
              <a:t> </a:t>
            </a:r>
            <a:r>
              <a:rPr dirty="0"/>
              <a:t>n</a:t>
            </a:r>
            <a:r>
              <a:rPr spc="330" dirty="0"/>
              <a:t> </a:t>
            </a:r>
            <a:r>
              <a:rPr spc="35" dirty="0"/>
              <a:t>O</a:t>
            </a:r>
            <a:r>
              <a:rPr dirty="0"/>
              <a:t> </a:t>
            </a:r>
            <a:r>
              <a:rPr spc="35" dirty="0"/>
              <a:t>p</a:t>
            </a:r>
            <a:r>
              <a:rPr spc="-5" dirty="0"/>
              <a:t> </a:t>
            </a:r>
            <a:r>
              <a:rPr dirty="0"/>
              <a:t>e</a:t>
            </a:r>
            <a:r>
              <a:rPr spc="25" dirty="0"/>
              <a:t> </a:t>
            </a:r>
            <a:r>
              <a:rPr dirty="0"/>
              <a:t>r</a:t>
            </a:r>
            <a:r>
              <a:rPr spc="30" dirty="0"/>
              <a:t> </a:t>
            </a:r>
            <a:r>
              <a:rPr spc="35" dirty="0"/>
              <a:t>a</a:t>
            </a:r>
            <a:r>
              <a:rPr spc="-5" dirty="0"/>
              <a:t> </a:t>
            </a:r>
            <a:r>
              <a:rPr dirty="0"/>
              <a:t>s</a:t>
            </a:r>
            <a:r>
              <a:rPr spc="25" dirty="0"/>
              <a:t> </a:t>
            </a:r>
            <a:r>
              <a:rPr dirty="0"/>
              <a:t>i</a:t>
            </a:r>
            <a:r>
              <a:rPr spc="35" dirty="0"/>
              <a:t> o</a:t>
            </a:r>
            <a:r>
              <a:rPr spc="-5" dirty="0"/>
              <a:t> </a:t>
            </a:r>
            <a:r>
              <a:rPr spc="35" dirty="0"/>
              <a:t>n</a:t>
            </a:r>
            <a:r>
              <a:rPr spc="-5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dirty="0"/>
              <a:t>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19282</Words>
  <Application>Microsoft Office PowerPoint</Application>
  <PresentationFormat>Custom</PresentationFormat>
  <Paragraphs>2602</Paragraphs>
  <Slides>99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99</vt:i4>
      </vt:variant>
    </vt:vector>
  </HeadingPairs>
  <TitlesOfParts>
    <vt:vector size="108" baseType="lpstr">
      <vt:lpstr>Arial</vt:lpstr>
      <vt:lpstr>Arial MT</vt:lpstr>
      <vt:lpstr>Calibri</vt:lpstr>
      <vt:lpstr>Cambria</vt:lpstr>
      <vt:lpstr>Cambria Math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</cp:revision>
  <dcterms:created xsi:type="dcterms:W3CDTF">2024-10-18T14:30:51Z</dcterms:created>
  <dcterms:modified xsi:type="dcterms:W3CDTF">2024-10-18T14:34:52Z</dcterms:modified>
</cp:coreProperties>
</file>