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handoutMasterIdLst>
    <p:handoutMasterId r:id="rId14"/>
  </p:handoutMasterIdLst>
  <p:sldIdLst>
    <p:sldId id="256" r:id="rId2"/>
    <p:sldId id="361" r:id="rId3"/>
    <p:sldId id="362" r:id="rId4"/>
    <p:sldId id="363" r:id="rId5"/>
    <p:sldId id="367" r:id="rId6"/>
    <p:sldId id="368" r:id="rId7"/>
    <p:sldId id="369" r:id="rId8"/>
    <p:sldId id="370" r:id="rId9"/>
    <p:sldId id="364" r:id="rId10"/>
    <p:sldId id="371" r:id="rId11"/>
    <p:sldId id="337" r:id="rId12"/>
  </p:sldIdLst>
  <p:sldSz cx="9144000" cy="6858000" type="screen4x3"/>
  <p:notesSz cx="7045325" cy="9345613"/>
  <p:custDataLst>
    <p:tags r:id="rId1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776" autoAdjust="0"/>
    <p:restoredTop sz="94302" autoAdjust="0"/>
  </p:normalViewPr>
  <p:slideViewPr>
    <p:cSldViewPr>
      <p:cViewPr varScale="1">
        <p:scale>
          <a:sx n="101" d="100"/>
          <a:sy n="101" d="100"/>
        </p:scale>
        <p:origin x="1936" y="1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4" d="100"/>
          <a:sy n="54" d="100"/>
        </p:scale>
        <p:origin x="2868" y="84"/>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extLst>
      <p:ext uri="{C676402C-5697-4E1C-873F-D02D1690AC5C}">
        <p15:threadingInfo xmlns:p15="http://schemas.microsoft.com/office/powerpoint/2012/main" timeZoneBias="-42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en-US"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HKB24413</a:t>
            </a: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a:t>
            </a:r>
            <a:r>
              <a:rPr kumimoji="0" lang="en-US"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PENGANTAR HUKUM BISNS – LEMBAGA PEMBIAYAAN</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438" algn="ctr"/>
                <a:tab pos="5730875" algn="r"/>
              </a:tabLst>
            </a:pPr>
            <a:r>
              <a:rPr lang="en-ID" sz="1100" b="0" i="0" dirty="0">
                <a:solidFill>
                  <a:srgbClr val="333333"/>
                </a:solidFill>
                <a:effectLst/>
                <a:latin typeface="Poppins" panose="00000500000000000000" pitchFamily="2" charset="0"/>
              </a:rPr>
              <a:t>HKB24402</a:t>
            </a: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a:t>
            </a:r>
            <a:r>
              <a:rPr kumimoji="0" lang="en-US"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PENGANTAR HUKUM BISNIS – LEMBAGA PEMBIAYAAN</a:t>
            </a:r>
          </a:p>
        </p:txBody>
      </p:sp>
      <p:sp>
        <p:nvSpPr>
          <p:cNvPr id="5" name="Rectangle 1">
            <a:extLst>
              <a:ext uri="{FF2B5EF4-FFF2-40B4-BE49-F238E27FC236}">
                <a16:creationId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7" Type="http://schemas.openxmlformats.org/officeDocument/2006/relationships/comments" Target="../comments/comment1.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image" Target="../media/image3.png"/><Relationship Id="rId5" Type="http://schemas.openxmlformats.org/officeDocument/2006/relationships/image" Target="../media/image2.jpeg"/><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5"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204864"/>
            <a:ext cx="9144000" cy="1754326"/>
          </a:xfrm>
          <a:prstGeom prst="rect">
            <a:avLst/>
          </a:prstGeom>
          <a:noFill/>
        </p:spPr>
        <p:txBody>
          <a:bodyPr wrap="square" lIns="91440" tIns="45720" rIns="91440" bIns="45720">
            <a:spAutoFit/>
          </a:bodyPr>
          <a:lstStyle/>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a:t>
            </a:r>
            <a:r>
              <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13</a:t>
            </a:r>
          </a:p>
          <a:p>
            <a:pPr algn="ctr"/>
            <a:r>
              <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Proses </a:t>
            </a:r>
            <a:r>
              <a:rPr lang="en-US" sz="3600" b="1" dirty="0" err="1">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Pembuktian</a:t>
            </a:r>
            <a:r>
              <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 </a:t>
            </a:r>
            <a:r>
              <a:rPr lang="en-US" sz="3600" b="1" dirty="0" err="1">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Tindak</a:t>
            </a:r>
            <a:r>
              <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 </a:t>
            </a:r>
            <a:r>
              <a:rPr lang="en-US" sz="3600" b="1" dirty="0" err="1">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Pidana</a:t>
            </a:r>
            <a:r>
              <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 </a:t>
            </a:r>
            <a:r>
              <a:rPr lang="en-US" sz="3600" b="1" dirty="0" err="1">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Bisnis</a:t>
            </a:r>
            <a:r>
              <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 Online</a:t>
            </a:r>
          </a:p>
        </p:txBody>
      </p:sp>
      <p:pic>
        <p:nvPicPr>
          <p:cNvPr id="5" name="Picture 4" descr="D:\!!!DATA RETNO_QAC\ARSIP Internal Memo\LOGO IM.png"/>
          <p:cNvPicPr/>
          <p:nvPr/>
        </p:nvPicPr>
        <p:blipFill>
          <a:blip r:embed="rId6">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
        <p:nvSpPr>
          <p:cNvPr id="4" name="Rectangle 3">
            <a:extLst>
              <a:ext uri="{FF2B5EF4-FFF2-40B4-BE49-F238E27FC236}">
                <a16:creationId xmlns:a16="http://schemas.microsoft.com/office/drawing/2014/main" id="{F9590DD6-6396-47AF-8942-B3BB4EF7B96A}"/>
              </a:ext>
            </a:extLst>
          </p:cNvPr>
          <p:cNvSpPr/>
          <p:nvPr>
            <p:custDataLst>
              <p:tags r:id="rId2"/>
            </p:custDataLst>
          </p:nvPr>
        </p:nvSpPr>
        <p:spPr>
          <a:xfrm>
            <a:off x="-55290" y="4580985"/>
            <a:ext cx="9144000" cy="707886"/>
          </a:xfrm>
          <a:prstGeom prst="rect">
            <a:avLst/>
          </a:prstGeom>
          <a:noFill/>
        </p:spPr>
        <p:txBody>
          <a:bodyPr wrap="square" lIns="91440" tIns="45720" rIns="91440" bIns="45720">
            <a:spAutoFit/>
          </a:bodyPr>
          <a:lstStyle/>
          <a:p>
            <a:pPr algn="ctr"/>
            <a:r>
              <a:rPr 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Dewi </a:t>
            </a:r>
            <a:r>
              <a:rPr lang="en-US" sz="4000" b="1" dirty="0" err="1">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Noviyanti</a:t>
            </a:r>
            <a:r>
              <a:rPr 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 S.H., M.H.</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judul 1">
            <a:extLst>
              <a:ext uri="{FF2B5EF4-FFF2-40B4-BE49-F238E27FC236}">
                <a16:creationId xmlns:a16="http://schemas.microsoft.com/office/drawing/2014/main" id="{E7AC8C5D-ACE5-A380-5863-2D8D16451152}"/>
              </a:ext>
            </a:extLst>
          </p:cNvPr>
          <p:cNvSpPr>
            <a:spLocks noGrp="1"/>
          </p:cNvSpPr>
          <p:nvPr>
            <p:ph type="subTitle" idx="1"/>
          </p:nvPr>
        </p:nvSpPr>
        <p:spPr>
          <a:xfrm>
            <a:off x="0" y="1340768"/>
            <a:ext cx="8820472" cy="4298032"/>
          </a:xfrm>
        </p:spPr>
        <p:txBody>
          <a:bodyPr>
            <a:normAutofit/>
          </a:bodyPr>
          <a:lstStyle/>
          <a:p>
            <a:r>
              <a:rPr lang="id-ID" b="1" i="0" u="none" strike="noStrike" dirty="0">
                <a:solidFill>
                  <a:srgbClr val="000000"/>
                </a:solidFill>
                <a:effectLst/>
              </a:rPr>
              <a:t>Saran dan Rekomendasi</a:t>
            </a:r>
          </a:p>
          <a:p>
            <a:pPr algn="l">
              <a:buFont typeface="Arial" panose="020B0604020202020204" pitchFamily="34" charset="0"/>
              <a:buChar char="•"/>
            </a:pPr>
            <a:r>
              <a:rPr lang="id-ID" i="0" u="none" strike="noStrike" dirty="0">
                <a:solidFill>
                  <a:srgbClr val="000000"/>
                </a:solidFill>
                <a:effectLst/>
              </a:rPr>
              <a:t>Perlunya Pendidikan tentang Hukum dan Keamanan Siber</a:t>
            </a:r>
          </a:p>
          <a:p>
            <a:pPr marL="742950" lvl="1" indent="-285750" algn="l">
              <a:buFont typeface="Arial" panose="020B0604020202020204" pitchFamily="34" charset="0"/>
              <a:buChar char="•"/>
            </a:pPr>
            <a:r>
              <a:rPr lang="id-ID" i="0" u="none" strike="noStrike" dirty="0">
                <a:solidFill>
                  <a:srgbClr val="000000"/>
                </a:solidFill>
                <a:effectLst/>
              </a:rPr>
              <a:t>Sosialisasi kepada masyarakat terkait risiko hukum dalam bisnis </a:t>
            </a:r>
            <a:r>
              <a:rPr lang="id-ID" i="0" u="none" strike="noStrike" dirty="0" err="1">
                <a:solidFill>
                  <a:srgbClr val="000000"/>
                </a:solidFill>
                <a:effectLst/>
              </a:rPr>
              <a:t>online</a:t>
            </a:r>
            <a:r>
              <a:rPr lang="id-ID" i="0" u="none" strike="noStrike" dirty="0">
                <a:solidFill>
                  <a:srgbClr val="000000"/>
                </a:solidFill>
                <a:effectLst/>
              </a:rPr>
              <a:t>.</a:t>
            </a:r>
          </a:p>
          <a:p>
            <a:pPr algn="l">
              <a:buFont typeface="Arial" panose="020B0604020202020204" pitchFamily="34" charset="0"/>
              <a:buChar char="•"/>
            </a:pPr>
            <a:r>
              <a:rPr lang="id-ID" i="0" u="none" strike="noStrike" dirty="0">
                <a:solidFill>
                  <a:srgbClr val="000000"/>
                </a:solidFill>
                <a:effectLst/>
              </a:rPr>
              <a:t>Peningkatan Keterampilan Penyidik dan Ahli Forensik</a:t>
            </a:r>
          </a:p>
          <a:p>
            <a:pPr marL="742950" lvl="1" indent="-285750" algn="l">
              <a:buFont typeface="Arial" panose="020B0604020202020204" pitchFamily="34" charset="0"/>
              <a:buChar char="•"/>
            </a:pPr>
            <a:r>
              <a:rPr lang="id-ID" i="0" u="none" strike="noStrike" dirty="0">
                <a:solidFill>
                  <a:srgbClr val="000000"/>
                </a:solidFill>
                <a:effectLst/>
              </a:rPr>
              <a:t>Pentingnya pelatihan dalam teknik forensik digital.</a:t>
            </a:r>
          </a:p>
          <a:p>
            <a:pPr algn="l">
              <a:buFont typeface="Arial" panose="020B0604020202020204" pitchFamily="34" charset="0"/>
              <a:buChar char="•"/>
            </a:pPr>
            <a:r>
              <a:rPr lang="id-ID" i="0" u="none" strike="noStrike" dirty="0">
                <a:solidFill>
                  <a:srgbClr val="000000"/>
                </a:solidFill>
                <a:effectLst/>
              </a:rPr>
              <a:t>Peningkatan Regulasi dan Kerja Sama Antar Negara</a:t>
            </a:r>
          </a:p>
          <a:p>
            <a:pPr marL="742950" lvl="1" indent="-285750" algn="l">
              <a:buFont typeface="Arial" panose="020B0604020202020204" pitchFamily="34" charset="0"/>
              <a:buChar char="•"/>
            </a:pPr>
            <a:r>
              <a:rPr lang="id-ID" i="0" u="none" strike="noStrike" dirty="0">
                <a:solidFill>
                  <a:srgbClr val="000000"/>
                </a:solidFill>
                <a:effectLst/>
              </a:rPr>
              <a:t>Kerja sama internasional dalam mengatasi kejahatan bisnis </a:t>
            </a:r>
            <a:r>
              <a:rPr lang="id-ID" i="0" u="none" strike="noStrike" dirty="0" err="1">
                <a:solidFill>
                  <a:srgbClr val="000000"/>
                </a:solidFill>
                <a:effectLst/>
              </a:rPr>
              <a:t>online</a:t>
            </a:r>
            <a:r>
              <a:rPr lang="id-ID" i="0" u="none" strike="noStrike" dirty="0">
                <a:solidFill>
                  <a:srgbClr val="000000"/>
                </a:solidFill>
                <a:effectLst/>
              </a:rPr>
              <a:t> lintas negara</a:t>
            </a:r>
            <a:r>
              <a:rPr lang="id-ID" b="0" i="0" u="none" strike="noStrike" dirty="0">
                <a:solidFill>
                  <a:srgbClr val="000000"/>
                </a:solidFill>
                <a:effectLst/>
              </a:rPr>
              <a:t>.</a:t>
            </a:r>
          </a:p>
          <a:p>
            <a:endParaRPr lang="id-ID" dirty="0"/>
          </a:p>
        </p:txBody>
      </p:sp>
    </p:spTree>
    <p:extLst>
      <p:ext uri="{BB962C8B-B14F-4D97-AF65-F5344CB8AC3E}">
        <p14:creationId xmlns:p14="http://schemas.microsoft.com/office/powerpoint/2010/main" val="4010297249"/>
      </p:ext>
    </p:extLst>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AB450397-FDE3-8B4E-B45C-4EDCA9589063}"/>
              </a:ext>
            </a:extLst>
          </p:cNvPr>
          <p:cNvSpPr>
            <a:spLocks noGrp="1"/>
          </p:cNvSpPr>
          <p:nvPr>
            <p:ph type="subTitle" idx="1"/>
          </p:nvPr>
        </p:nvSpPr>
        <p:spPr>
          <a:xfrm>
            <a:off x="251520" y="955948"/>
            <a:ext cx="8640960" cy="4946104"/>
          </a:xfrm>
        </p:spPr>
        <p:txBody>
          <a:bodyPr>
            <a:normAutofit/>
          </a:bodyPr>
          <a:lstStyle/>
          <a:p>
            <a:endParaRPr lang="en-US" sz="5000" dirty="0"/>
          </a:p>
          <a:p>
            <a:endParaRPr lang="en-US" sz="5000" dirty="0"/>
          </a:p>
          <a:p>
            <a:r>
              <a:rPr lang="en-US" sz="5000" dirty="0"/>
              <a:t>THANK YOU</a:t>
            </a:r>
            <a:endParaRPr lang="en-ID" sz="5000" dirty="0"/>
          </a:p>
        </p:txBody>
      </p:sp>
    </p:spTree>
    <p:extLst>
      <p:ext uri="{BB962C8B-B14F-4D97-AF65-F5344CB8AC3E}">
        <p14:creationId xmlns:p14="http://schemas.microsoft.com/office/powerpoint/2010/main" val="3158652231"/>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595EA7-DFD6-852E-F685-47E1DA180685}"/>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48850A61-4DBB-BB36-519B-9AF25F56BC96}"/>
              </a:ext>
            </a:extLst>
          </p:cNvPr>
          <p:cNvSpPr txBox="1">
            <a:spLocks/>
          </p:cNvSpPr>
          <p:nvPr/>
        </p:nvSpPr>
        <p:spPr>
          <a:xfrm>
            <a:off x="243786" y="803735"/>
            <a:ext cx="7920880" cy="839192"/>
          </a:xfrm>
          <a:prstGeom prst="rect">
            <a:avLst/>
          </a:prstGeom>
        </p:spPr>
        <p:style>
          <a:lnRef idx="1">
            <a:schemeClr val="dk1"/>
          </a:lnRef>
          <a:fillRef idx="2">
            <a:schemeClr val="dk1"/>
          </a:fillRef>
          <a:effectRef idx="1">
            <a:schemeClr val="dk1"/>
          </a:effectRef>
          <a:fontRef idx="minor">
            <a:schemeClr val="dk1"/>
          </a:fontRef>
        </p:style>
        <p:txBody>
          <a:bodyPr vert="horz" lIns="91440" tIns="45720" rIns="91440" bIns="45720" rtlCol="0" anchor="ctr">
            <a:normAutofit fontScale="9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3600" b="1" dirty="0" err="1">
                <a:latin typeface="Arial" panose="020B0604020202020204" pitchFamily="34" charset="0"/>
                <a:ea typeface="+mj-ea"/>
                <a:cs typeface="Arial" panose="020B0604020202020204" pitchFamily="34" charset="0"/>
              </a:rPr>
              <a:t>Pengertian</a:t>
            </a:r>
            <a:r>
              <a:rPr lang="en-US" sz="3600" b="1" dirty="0">
                <a:latin typeface="Arial" panose="020B0604020202020204" pitchFamily="34" charset="0"/>
                <a:ea typeface="+mj-ea"/>
                <a:cs typeface="Arial" panose="020B0604020202020204" pitchFamily="34" charset="0"/>
              </a:rPr>
              <a:t> </a:t>
            </a:r>
            <a:r>
              <a:rPr lang="en-US" sz="3600" b="1" dirty="0" err="1">
                <a:latin typeface="Arial" panose="020B0604020202020204" pitchFamily="34" charset="0"/>
                <a:ea typeface="+mj-ea"/>
                <a:cs typeface="Arial" panose="020B0604020202020204" pitchFamily="34" charset="0"/>
              </a:rPr>
              <a:t>Tindak</a:t>
            </a:r>
            <a:r>
              <a:rPr lang="en-US" sz="3600" b="1" dirty="0">
                <a:latin typeface="Arial" panose="020B0604020202020204" pitchFamily="34" charset="0"/>
                <a:ea typeface="+mj-ea"/>
                <a:cs typeface="Arial" panose="020B0604020202020204" pitchFamily="34" charset="0"/>
              </a:rPr>
              <a:t> </a:t>
            </a:r>
            <a:r>
              <a:rPr lang="en-US" sz="3600" b="1" dirty="0" err="1">
                <a:latin typeface="Arial" panose="020B0604020202020204" pitchFamily="34" charset="0"/>
                <a:ea typeface="+mj-ea"/>
                <a:cs typeface="Arial" panose="020B0604020202020204" pitchFamily="34" charset="0"/>
              </a:rPr>
              <a:t>Pidana</a:t>
            </a:r>
            <a:r>
              <a:rPr lang="en-US" sz="3600" b="1" dirty="0">
                <a:latin typeface="Arial" panose="020B0604020202020204" pitchFamily="34" charset="0"/>
                <a:ea typeface="+mj-ea"/>
                <a:cs typeface="Arial" panose="020B0604020202020204" pitchFamily="34" charset="0"/>
              </a:rPr>
              <a:t> </a:t>
            </a:r>
            <a:r>
              <a:rPr lang="en-US" sz="3600" b="1" dirty="0" err="1">
                <a:latin typeface="Arial" panose="020B0604020202020204" pitchFamily="34" charset="0"/>
                <a:ea typeface="+mj-ea"/>
                <a:cs typeface="Arial" panose="020B0604020202020204" pitchFamily="34" charset="0"/>
              </a:rPr>
              <a:t>Bisnis</a:t>
            </a:r>
            <a:r>
              <a:rPr lang="en-US" sz="3600" b="1" dirty="0">
                <a:latin typeface="Arial" panose="020B0604020202020204" pitchFamily="34" charset="0"/>
                <a:ea typeface="+mj-ea"/>
                <a:cs typeface="Arial" panose="020B0604020202020204" pitchFamily="34" charset="0"/>
              </a:rPr>
              <a:t> Online  </a:t>
            </a:r>
          </a:p>
        </p:txBody>
      </p:sp>
      <p:sp>
        <p:nvSpPr>
          <p:cNvPr id="4" name="Content Placeholder 2">
            <a:extLst>
              <a:ext uri="{FF2B5EF4-FFF2-40B4-BE49-F238E27FC236}">
                <a16:creationId xmlns:a16="http://schemas.microsoft.com/office/drawing/2014/main" id="{3AACC783-0EEF-1CA9-4063-1B6C56AABD5B}"/>
              </a:ext>
            </a:extLst>
          </p:cNvPr>
          <p:cNvSpPr txBox="1">
            <a:spLocks/>
          </p:cNvSpPr>
          <p:nvPr/>
        </p:nvSpPr>
        <p:spPr>
          <a:xfrm>
            <a:off x="457200" y="1340768"/>
            <a:ext cx="8229600" cy="478539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endParaRPr lang="id-ID" sz="2600" dirty="0">
              <a:solidFill>
                <a:schemeClr val="tx1"/>
              </a:solidFill>
              <a:latin typeface="Cambria" panose="02040503050406030204" pitchFamily="18" charset="0"/>
              <a:cs typeface="Arial" panose="020B0604020202020204" pitchFamily="34" charset="0"/>
            </a:endParaRPr>
          </a:p>
        </p:txBody>
      </p:sp>
      <p:sp>
        <p:nvSpPr>
          <p:cNvPr id="10" name="Arrow: Down 9">
            <a:extLst>
              <a:ext uri="{FF2B5EF4-FFF2-40B4-BE49-F238E27FC236}">
                <a16:creationId xmlns:a16="http://schemas.microsoft.com/office/drawing/2014/main" id="{96BE9FEA-DDDB-C71F-9E43-6A11EF0AB450}"/>
              </a:ext>
            </a:extLst>
          </p:cNvPr>
          <p:cNvSpPr/>
          <p:nvPr/>
        </p:nvSpPr>
        <p:spPr>
          <a:xfrm>
            <a:off x="7713083" y="1471353"/>
            <a:ext cx="735550" cy="953197"/>
          </a:xfrm>
          <a:prstGeom prst="downArrow">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ID"/>
          </a:p>
        </p:txBody>
      </p:sp>
      <p:sp>
        <p:nvSpPr>
          <p:cNvPr id="11" name="Rectangle 10">
            <a:extLst>
              <a:ext uri="{FF2B5EF4-FFF2-40B4-BE49-F238E27FC236}">
                <a16:creationId xmlns:a16="http://schemas.microsoft.com/office/drawing/2014/main" id="{5037A5AB-8035-1135-914F-2BCE9D1ACD06}"/>
              </a:ext>
            </a:extLst>
          </p:cNvPr>
          <p:cNvSpPr/>
          <p:nvPr/>
        </p:nvSpPr>
        <p:spPr>
          <a:xfrm>
            <a:off x="166559" y="2316356"/>
            <a:ext cx="8733656" cy="2241563"/>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r>
              <a:rPr lang="id-ID" dirty="0">
                <a:solidFill>
                  <a:srgbClr val="000000"/>
                </a:solidFill>
                <a:latin typeface="-webkit-standard"/>
              </a:rPr>
              <a:t>Merupakan </a:t>
            </a:r>
            <a:r>
              <a:rPr lang="id-ID" b="0" i="0" u="none" strike="noStrike" dirty="0">
                <a:solidFill>
                  <a:srgbClr val="000000"/>
                </a:solidFill>
                <a:effectLst/>
                <a:latin typeface="-webkit-standard"/>
              </a:rPr>
              <a:t>segala bentuk kegiatan ilegal yang terjadi dalam konteks transaksi atau kegiatan bisnis yang dilakukan melalui media elektronik atau internet. Tindak pidana ini mencakup berbagai jenis kejahatan yang melibatkan teknologi informasi dan komunikasi (TIK), serta transaksi yang dilakukan secara </a:t>
            </a:r>
            <a:r>
              <a:rPr lang="id-ID" b="0" i="0" u="none" strike="noStrike" dirty="0" err="1">
                <a:solidFill>
                  <a:srgbClr val="000000"/>
                </a:solidFill>
                <a:effectLst/>
                <a:latin typeface="-webkit-standard"/>
              </a:rPr>
              <a:t>online</a:t>
            </a:r>
            <a:r>
              <a:rPr lang="id-ID" b="0" i="0" u="none" strike="noStrike" dirty="0">
                <a:solidFill>
                  <a:srgbClr val="000000"/>
                </a:solidFill>
                <a:effectLst/>
                <a:latin typeface="-webkit-standard"/>
              </a:rPr>
              <a:t>, baik itu melalui </a:t>
            </a:r>
            <a:r>
              <a:rPr lang="id-ID" b="0" i="0" u="none" strike="noStrike" dirty="0" err="1">
                <a:solidFill>
                  <a:srgbClr val="000000"/>
                </a:solidFill>
                <a:effectLst/>
                <a:latin typeface="-webkit-standard"/>
              </a:rPr>
              <a:t>e-commerce</a:t>
            </a:r>
            <a:r>
              <a:rPr lang="id-ID" b="0" i="0" u="none" strike="noStrike" dirty="0">
                <a:solidFill>
                  <a:srgbClr val="000000"/>
                </a:solidFill>
                <a:effectLst/>
                <a:latin typeface="-webkit-standard"/>
              </a:rPr>
              <a:t>, platform sosial media, atau saluran digital lainnya.</a:t>
            </a:r>
            <a:endParaRPr lang="en-ID"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 name="Arrow: Down 1">
            <a:extLst>
              <a:ext uri="{FF2B5EF4-FFF2-40B4-BE49-F238E27FC236}">
                <a16:creationId xmlns:a16="http://schemas.microsoft.com/office/drawing/2014/main" id="{FBD805E1-1CE1-21F7-55E7-BD1F50632148}"/>
              </a:ext>
            </a:extLst>
          </p:cNvPr>
          <p:cNvSpPr/>
          <p:nvPr/>
        </p:nvSpPr>
        <p:spPr>
          <a:xfrm>
            <a:off x="6673185" y="3917820"/>
            <a:ext cx="792088" cy="1008112"/>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5" name="Rectangle 4">
            <a:extLst>
              <a:ext uri="{FF2B5EF4-FFF2-40B4-BE49-F238E27FC236}">
                <a16:creationId xmlns:a16="http://schemas.microsoft.com/office/drawing/2014/main" id="{0C0307BE-FA5F-C6A7-C4E7-C2D9E0D307EE}"/>
              </a:ext>
            </a:extLst>
          </p:cNvPr>
          <p:cNvSpPr/>
          <p:nvPr/>
        </p:nvSpPr>
        <p:spPr>
          <a:xfrm>
            <a:off x="133420" y="4926322"/>
            <a:ext cx="8553380" cy="1330425"/>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just"/>
            <a:endParaRPr lang="en-US" dirty="0"/>
          </a:p>
          <a:p>
            <a:pPr algn="just"/>
            <a:r>
              <a:rPr lang="id-ID" dirty="0">
                <a:solidFill>
                  <a:srgbClr val="000000"/>
                </a:solidFill>
                <a:latin typeface="-webkit-standard"/>
              </a:rPr>
              <a:t>Secara rinci ti</a:t>
            </a:r>
            <a:r>
              <a:rPr lang="id-ID" b="0" i="0" u="none" strike="noStrike" dirty="0">
                <a:solidFill>
                  <a:srgbClr val="000000"/>
                </a:solidFill>
                <a:effectLst/>
                <a:latin typeface="-webkit-standard"/>
              </a:rPr>
              <a:t>ndak pidana bisnis </a:t>
            </a:r>
            <a:r>
              <a:rPr lang="id-ID" b="0" i="0" u="none" strike="noStrike" dirty="0" err="1">
                <a:solidFill>
                  <a:srgbClr val="000000"/>
                </a:solidFill>
                <a:effectLst/>
                <a:latin typeface="-webkit-standard"/>
              </a:rPr>
              <a:t>online</a:t>
            </a:r>
            <a:r>
              <a:rPr lang="id-ID" b="0" i="0" u="none" strike="noStrike" dirty="0">
                <a:solidFill>
                  <a:srgbClr val="000000"/>
                </a:solidFill>
                <a:effectLst/>
                <a:latin typeface="-webkit-standard"/>
              </a:rPr>
              <a:t> dapat mencakup beberapa kategori kejahatan: </a:t>
            </a:r>
          </a:p>
          <a:p>
            <a:pPr marL="342900" indent="-342900" algn="just">
              <a:buAutoNum type="arabicPeriod"/>
            </a:pPr>
            <a:r>
              <a:rPr lang="id-ID" b="0" i="0" u="none" strike="noStrike" dirty="0">
                <a:solidFill>
                  <a:srgbClr val="000000"/>
                </a:solidFill>
                <a:effectLst/>
                <a:latin typeface="-webkit-standard"/>
              </a:rPr>
              <a:t>Penipuan Online (Online </a:t>
            </a:r>
            <a:r>
              <a:rPr lang="id-ID" b="0" i="0" u="none" strike="noStrike" dirty="0" err="1">
                <a:solidFill>
                  <a:srgbClr val="000000"/>
                </a:solidFill>
                <a:effectLst/>
                <a:latin typeface="-webkit-standard"/>
              </a:rPr>
              <a:t>Fraud</a:t>
            </a:r>
            <a:r>
              <a:rPr lang="id-ID" b="0" i="0" u="none" strike="noStrike" dirty="0">
                <a:solidFill>
                  <a:srgbClr val="000000"/>
                </a:solidFill>
                <a:effectLst/>
                <a:latin typeface="-webkit-standard"/>
              </a:rPr>
              <a:t>)</a:t>
            </a:r>
            <a:endParaRPr lang="id-ID" dirty="0">
              <a:solidFill>
                <a:srgbClr val="000000"/>
              </a:solidFill>
              <a:latin typeface="-webkit-standard"/>
            </a:endParaRPr>
          </a:p>
          <a:p>
            <a:pPr marL="342900" indent="-342900" algn="just">
              <a:buAutoNum type="arabicPeriod"/>
            </a:pPr>
            <a:r>
              <a:rPr lang="id-ID" b="0" i="0" u="none" strike="noStrike" dirty="0">
                <a:solidFill>
                  <a:srgbClr val="000000"/>
                </a:solidFill>
                <a:effectLst/>
                <a:latin typeface="-webkit-standard"/>
              </a:rPr>
              <a:t>Penyalahgunaan Data Pribadi (Data </a:t>
            </a:r>
            <a:r>
              <a:rPr lang="id-ID" b="0" i="0" u="none" strike="noStrike" dirty="0" err="1">
                <a:solidFill>
                  <a:srgbClr val="000000"/>
                </a:solidFill>
                <a:effectLst/>
                <a:latin typeface="-webkit-standard"/>
              </a:rPr>
              <a:t>Privacy</a:t>
            </a:r>
            <a:r>
              <a:rPr lang="id-ID" b="0" i="0" u="none" strike="noStrike" dirty="0">
                <a:solidFill>
                  <a:srgbClr val="000000"/>
                </a:solidFill>
                <a:effectLst/>
                <a:latin typeface="-webkit-standard"/>
              </a:rPr>
              <a:t> </a:t>
            </a:r>
            <a:r>
              <a:rPr lang="id-ID" b="0" i="0" u="none" strike="noStrike" dirty="0" err="1">
                <a:solidFill>
                  <a:srgbClr val="000000"/>
                </a:solidFill>
                <a:effectLst/>
                <a:latin typeface="-webkit-standard"/>
              </a:rPr>
              <a:t>Violations</a:t>
            </a:r>
            <a:r>
              <a:rPr lang="id-ID" b="0" i="0" u="none" strike="noStrike" dirty="0">
                <a:solidFill>
                  <a:srgbClr val="000000"/>
                </a:solidFill>
                <a:effectLst/>
                <a:latin typeface="-webkit-standard"/>
              </a:rPr>
              <a:t>)</a:t>
            </a:r>
          </a:p>
          <a:p>
            <a:pPr marL="342900" indent="-342900" algn="just">
              <a:buAutoNum type="arabicPeriod"/>
            </a:pPr>
            <a:r>
              <a:rPr lang="id-ID" b="0" i="0" u="none" strike="noStrike" dirty="0">
                <a:solidFill>
                  <a:srgbClr val="000000"/>
                </a:solidFill>
                <a:effectLst/>
                <a:latin typeface="-webkit-standard"/>
              </a:rPr>
              <a:t>Pemalsuan Dokumen Elektronik (Electronic </a:t>
            </a:r>
            <a:r>
              <a:rPr lang="id-ID" b="0" i="0" u="none" strike="noStrike" dirty="0" err="1">
                <a:solidFill>
                  <a:srgbClr val="000000"/>
                </a:solidFill>
                <a:effectLst/>
                <a:latin typeface="-webkit-standard"/>
              </a:rPr>
              <a:t>Document</a:t>
            </a:r>
            <a:r>
              <a:rPr lang="id-ID" b="0" i="0" u="none" strike="noStrike" dirty="0">
                <a:solidFill>
                  <a:srgbClr val="000000"/>
                </a:solidFill>
                <a:effectLst/>
                <a:latin typeface="-webkit-standard"/>
              </a:rPr>
              <a:t> </a:t>
            </a:r>
            <a:r>
              <a:rPr lang="id-ID" b="0" i="0" u="none" strike="noStrike" dirty="0" err="1">
                <a:solidFill>
                  <a:srgbClr val="000000"/>
                </a:solidFill>
                <a:effectLst/>
                <a:latin typeface="-webkit-standard"/>
              </a:rPr>
              <a:t>Forgery</a:t>
            </a:r>
            <a:r>
              <a:rPr lang="id-ID" b="0" i="0" u="none" strike="noStrike" dirty="0">
                <a:solidFill>
                  <a:srgbClr val="000000"/>
                </a:solidFill>
                <a:effectLst/>
                <a:latin typeface="-webkit-standard"/>
              </a:rPr>
              <a:t>)</a:t>
            </a:r>
            <a:endParaRPr lang="en-ID" dirty="0"/>
          </a:p>
        </p:txBody>
      </p:sp>
    </p:spTree>
    <p:extLst>
      <p:ext uri="{BB962C8B-B14F-4D97-AF65-F5344CB8AC3E}">
        <p14:creationId xmlns:p14="http://schemas.microsoft.com/office/powerpoint/2010/main" val="1869397526"/>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E928C48D-37EA-2512-877D-B92FD57EF9BB}"/>
              </a:ext>
            </a:extLst>
          </p:cNvPr>
          <p:cNvSpPr>
            <a:spLocks noGrp="1"/>
          </p:cNvSpPr>
          <p:nvPr>
            <p:ph type="subTitle" idx="1"/>
          </p:nvPr>
        </p:nvSpPr>
        <p:spPr>
          <a:xfrm>
            <a:off x="395536" y="980728"/>
            <a:ext cx="8424936" cy="4658072"/>
          </a:xfrm>
        </p:spPr>
        <p:txBody>
          <a:bodyPr>
            <a:normAutofit/>
          </a:bodyPr>
          <a:lstStyle/>
          <a:p>
            <a:r>
              <a:rPr lang="en-US" sz="3200" dirty="0">
                <a:solidFill>
                  <a:schemeClr val="tx1"/>
                </a:solidFill>
              </a:rPr>
              <a:t>Dasar Hukum </a:t>
            </a:r>
            <a:r>
              <a:rPr lang="en-US" sz="3200" dirty="0" err="1">
                <a:solidFill>
                  <a:schemeClr val="tx1"/>
                </a:solidFill>
              </a:rPr>
              <a:t>Tindak</a:t>
            </a:r>
            <a:r>
              <a:rPr lang="en-US" sz="3200" dirty="0">
                <a:solidFill>
                  <a:schemeClr val="tx1"/>
                </a:solidFill>
              </a:rPr>
              <a:t> </a:t>
            </a:r>
            <a:r>
              <a:rPr lang="en-US" sz="3200" dirty="0" err="1">
                <a:solidFill>
                  <a:schemeClr val="tx1"/>
                </a:solidFill>
              </a:rPr>
              <a:t>Pidana</a:t>
            </a:r>
            <a:r>
              <a:rPr lang="en-US" sz="3200" dirty="0">
                <a:solidFill>
                  <a:schemeClr val="tx1"/>
                </a:solidFill>
              </a:rPr>
              <a:t> Online</a:t>
            </a:r>
            <a:endParaRPr lang="en-ID" sz="3200" dirty="0">
              <a:solidFill>
                <a:schemeClr val="tx1"/>
              </a:solidFill>
            </a:endParaRPr>
          </a:p>
        </p:txBody>
      </p:sp>
      <p:sp>
        <p:nvSpPr>
          <p:cNvPr id="3" name="Arrow: Down 2">
            <a:extLst>
              <a:ext uri="{FF2B5EF4-FFF2-40B4-BE49-F238E27FC236}">
                <a16:creationId xmlns:a16="http://schemas.microsoft.com/office/drawing/2014/main" id="{9EC5DA70-51F6-CAC3-58A6-113926FF19D9}"/>
              </a:ext>
            </a:extLst>
          </p:cNvPr>
          <p:cNvSpPr/>
          <p:nvPr/>
        </p:nvSpPr>
        <p:spPr>
          <a:xfrm>
            <a:off x="4319972" y="2060848"/>
            <a:ext cx="504056" cy="864096"/>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4" name="Rectangle 3">
            <a:extLst>
              <a:ext uri="{FF2B5EF4-FFF2-40B4-BE49-F238E27FC236}">
                <a16:creationId xmlns:a16="http://schemas.microsoft.com/office/drawing/2014/main" id="{22C3DF5A-0FFF-01B2-59D0-4534E9EB2241}"/>
              </a:ext>
            </a:extLst>
          </p:cNvPr>
          <p:cNvSpPr/>
          <p:nvPr/>
        </p:nvSpPr>
        <p:spPr>
          <a:xfrm>
            <a:off x="1043608" y="3435946"/>
            <a:ext cx="7416824" cy="223224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marL="342900" indent="-342900" algn="ctr">
              <a:buAutoNum type="arabicPeriod"/>
            </a:pPr>
            <a:r>
              <a:rPr lang="id-ID" sz="2000" dirty="0" err="1">
                <a:solidFill>
                  <a:srgbClr val="000000"/>
                </a:solidFill>
                <a:latin typeface="-webkit-standard"/>
              </a:rPr>
              <a:t>Undang-Undang</a:t>
            </a:r>
            <a:r>
              <a:rPr lang="id-ID" sz="2000" dirty="0">
                <a:solidFill>
                  <a:srgbClr val="000000"/>
                </a:solidFill>
                <a:latin typeface="-webkit-standard"/>
              </a:rPr>
              <a:t> ITE No. 1 Tahun 2024  </a:t>
            </a:r>
          </a:p>
          <a:p>
            <a:pPr marL="342900" indent="-342900" algn="ctr">
              <a:buAutoNum type="arabicPeriod"/>
            </a:pPr>
            <a:r>
              <a:rPr lang="id-ID" sz="2000" i="0" u="none" strike="noStrike" dirty="0">
                <a:solidFill>
                  <a:srgbClr val="000000"/>
                </a:solidFill>
                <a:effectLst/>
              </a:rPr>
              <a:t>Kitab </a:t>
            </a:r>
            <a:r>
              <a:rPr lang="id-ID" sz="2000" i="0" u="none" strike="noStrike" dirty="0" err="1">
                <a:solidFill>
                  <a:srgbClr val="000000"/>
                </a:solidFill>
                <a:effectLst/>
              </a:rPr>
              <a:t>Undang-Undang</a:t>
            </a:r>
            <a:r>
              <a:rPr lang="id-ID" sz="2000" i="0" u="none" strike="noStrike" dirty="0">
                <a:solidFill>
                  <a:srgbClr val="000000"/>
                </a:solidFill>
                <a:effectLst/>
              </a:rPr>
              <a:t> Hukum Pidana (KUHP)</a:t>
            </a:r>
          </a:p>
          <a:p>
            <a:pPr marL="342900" indent="-342900" algn="ctr">
              <a:buAutoNum type="arabicPeriod"/>
            </a:pPr>
            <a:r>
              <a:rPr lang="id-ID" sz="2000" b="0" i="0" u="none" strike="noStrike" dirty="0">
                <a:solidFill>
                  <a:srgbClr val="000000"/>
                </a:solidFill>
                <a:effectLst/>
                <a:latin typeface="-webkit-standard"/>
              </a:rPr>
              <a:t>Regulasi khusus lainnya tentang perlindungan konsumen, perdagangan, dan </a:t>
            </a:r>
            <a:r>
              <a:rPr lang="id-ID" sz="2000" b="0" i="0" u="none" strike="noStrike" dirty="0" err="1">
                <a:solidFill>
                  <a:srgbClr val="000000"/>
                </a:solidFill>
                <a:effectLst/>
                <a:latin typeface="-webkit-standard"/>
              </a:rPr>
              <a:t>cybercrime</a:t>
            </a:r>
            <a:r>
              <a:rPr lang="id-ID" sz="2000" dirty="0">
                <a:solidFill>
                  <a:srgbClr val="000000"/>
                </a:solidFill>
                <a:latin typeface="-webkit-standard"/>
              </a:rPr>
              <a:t> (</a:t>
            </a:r>
            <a:r>
              <a:rPr lang="id-ID" sz="2000" b="0" i="0" u="none" strike="noStrike" dirty="0">
                <a:solidFill>
                  <a:srgbClr val="181C32"/>
                </a:solidFill>
                <a:effectLst/>
                <a:latin typeface="Inter"/>
              </a:rPr>
              <a:t>Undang-undang (UU) Nomor 27 Tahun 2022</a:t>
            </a:r>
            <a:r>
              <a:rPr lang="id-ID" sz="2000" dirty="0">
                <a:solidFill>
                  <a:srgbClr val="000000"/>
                </a:solidFill>
                <a:latin typeface="-webkit-standard"/>
              </a:rPr>
              <a:t>)</a:t>
            </a:r>
            <a:endParaRPr lang="id-ID" sz="2000" b="0" i="0" u="none" strike="noStrike" dirty="0">
              <a:solidFill>
                <a:srgbClr val="000000"/>
              </a:solidFill>
              <a:effectLst/>
            </a:endParaRPr>
          </a:p>
          <a:p>
            <a:br>
              <a:rPr lang="id-ID" sz="2000" dirty="0"/>
            </a:br>
            <a:endParaRPr lang="en-ID" sz="2000" dirty="0"/>
          </a:p>
        </p:txBody>
      </p:sp>
    </p:spTree>
    <p:extLst>
      <p:ext uri="{BB962C8B-B14F-4D97-AF65-F5344CB8AC3E}">
        <p14:creationId xmlns:p14="http://schemas.microsoft.com/office/powerpoint/2010/main" val="969218641"/>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60009F96-0E6E-09BF-ECDB-813D047A58A2}"/>
              </a:ext>
            </a:extLst>
          </p:cNvPr>
          <p:cNvSpPr>
            <a:spLocks noGrp="1"/>
          </p:cNvSpPr>
          <p:nvPr>
            <p:ph type="subTitle" idx="1"/>
          </p:nvPr>
        </p:nvSpPr>
        <p:spPr>
          <a:xfrm>
            <a:off x="179512" y="1052736"/>
            <a:ext cx="8424936" cy="4586064"/>
          </a:xfrm>
        </p:spPr>
        <p:txBody>
          <a:bodyPr>
            <a:normAutofit/>
          </a:bodyPr>
          <a:lstStyle/>
          <a:p>
            <a:r>
              <a:rPr lang="id-ID" sz="2400" dirty="0">
                <a:solidFill>
                  <a:srgbClr val="000000"/>
                </a:solidFill>
                <a:latin typeface="-webkit-standard"/>
              </a:rPr>
              <a:t>La</a:t>
            </a:r>
            <a:r>
              <a:rPr lang="id-ID" sz="2400" b="0" i="0" u="none" strike="noStrike" dirty="0">
                <a:solidFill>
                  <a:srgbClr val="000000"/>
                </a:solidFill>
                <a:effectLst/>
                <a:latin typeface="-webkit-standard"/>
              </a:rPr>
              <a:t>ngkah-langkah Pembuktian Tindak Pidana Bisnis Online</a:t>
            </a:r>
            <a:endParaRPr lang="en-ID" sz="2400" dirty="0">
              <a:solidFill>
                <a:schemeClr val="tx1"/>
              </a:solidFill>
            </a:endParaRPr>
          </a:p>
        </p:txBody>
      </p:sp>
      <p:cxnSp>
        <p:nvCxnSpPr>
          <p:cNvPr id="4" name="Konektor Panah Lurus 3">
            <a:extLst>
              <a:ext uri="{FF2B5EF4-FFF2-40B4-BE49-F238E27FC236}">
                <a16:creationId xmlns:a16="http://schemas.microsoft.com/office/drawing/2014/main" id="{A7CCE0FA-F74B-D531-3175-121256AADB56}"/>
              </a:ext>
            </a:extLst>
          </p:cNvPr>
          <p:cNvCxnSpPr/>
          <p:nvPr/>
        </p:nvCxnSpPr>
        <p:spPr>
          <a:xfrm flipH="1">
            <a:off x="1547664" y="1556792"/>
            <a:ext cx="2448272" cy="86409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5" name="Konektor Panah Lurus 4">
            <a:extLst>
              <a:ext uri="{FF2B5EF4-FFF2-40B4-BE49-F238E27FC236}">
                <a16:creationId xmlns:a16="http://schemas.microsoft.com/office/drawing/2014/main" id="{AFA3CA44-B4CF-D70F-D7BC-FC27D305EE67}"/>
              </a:ext>
            </a:extLst>
          </p:cNvPr>
          <p:cNvCxnSpPr>
            <a:cxnSpLocks/>
          </p:cNvCxnSpPr>
          <p:nvPr/>
        </p:nvCxnSpPr>
        <p:spPr>
          <a:xfrm>
            <a:off x="3995936" y="1556792"/>
            <a:ext cx="2016224" cy="117974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7" name="Konektor Panah Lurus 6">
            <a:extLst>
              <a:ext uri="{FF2B5EF4-FFF2-40B4-BE49-F238E27FC236}">
                <a16:creationId xmlns:a16="http://schemas.microsoft.com/office/drawing/2014/main" id="{BB426AFB-62B9-3FB1-ECD0-8AF8F94ED09A}"/>
              </a:ext>
            </a:extLst>
          </p:cNvPr>
          <p:cNvCxnSpPr>
            <a:cxnSpLocks/>
          </p:cNvCxnSpPr>
          <p:nvPr/>
        </p:nvCxnSpPr>
        <p:spPr>
          <a:xfrm>
            <a:off x="4004758" y="1560984"/>
            <a:ext cx="0" cy="171980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9" name="Persegi Panjang 8">
            <a:extLst>
              <a:ext uri="{FF2B5EF4-FFF2-40B4-BE49-F238E27FC236}">
                <a16:creationId xmlns:a16="http://schemas.microsoft.com/office/drawing/2014/main" id="{E4CE245C-8C6E-C9DF-1F1E-C274AEA13C43}"/>
              </a:ext>
            </a:extLst>
          </p:cNvPr>
          <p:cNvSpPr/>
          <p:nvPr/>
        </p:nvSpPr>
        <p:spPr>
          <a:xfrm>
            <a:off x="291934" y="2571666"/>
            <a:ext cx="2448255" cy="569301"/>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id-ID" sz="1600" b="0" i="0" u="none" strike="noStrike" dirty="0">
                <a:solidFill>
                  <a:srgbClr val="000000"/>
                </a:solidFill>
                <a:effectLst/>
                <a:latin typeface="-webkit-standard"/>
              </a:rPr>
              <a:t>Identifikasi dan Penanganan Laporan Kasus</a:t>
            </a:r>
            <a:endParaRPr lang="id-ID" sz="1600" dirty="0"/>
          </a:p>
        </p:txBody>
      </p:sp>
      <p:sp>
        <p:nvSpPr>
          <p:cNvPr id="10" name="Persegi Panjang 9">
            <a:extLst>
              <a:ext uri="{FF2B5EF4-FFF2-40B4-BE49-F238E27FC236}">
                <a16:creationId xmlns:a16="http://schemas.microsoft.com/office/drawing/2014/main" id="{02CB78EC-ECED-5604-9484-EEEADDF6FA5F}"/>
              </a:ext>
            </a:extLst>
          </p:cNvPr>
          <p:cNvSpPr/>
          <p:nvPr/>
        </p:nvSpPr>
        <p:spPr>
          <a:xfrm>
            <a:off x="2915816" y="3378866"/>
            <a:ext cx="2448272" cy="569300"/>
          </a:xfrm>
          <a:prstGeom prst="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id-ID" dirty="0">
                <a:solidFill>
                  <a:schemeClr val="tx1"/>
                </a:solidFill>
              </a:rPr>
              <a:t>Pengumpulan Bukti Elektronik </a:t>
            </a:r>
          </a:p>
        </p:txBody>
      </p:sp>
      <p:sp>
        <p:nvSpPr>
          <p:cNvPr id="11" name="Persegi Panjang 10">
            <a:extLst>
              <a:ext uri="{FF2B5EF4-FFF2-40B4-BE49-F238E27FC236}">
                <a16:creationId xmlns:a16="http://schemas.microsoft.com/office/drawing/2014/main" id="{ED04005C-660A-29CD-EAA4-F0ABF963735E}"/>
              </a:ext>
            </a:extLst>
          </p:cNvPr>
          <p:cNvSpPr/>
          <p:nvPr/>
        </p:nvSpPr>
        <p:spPr>
          <a:xfrm>
            <a:off x="4706667" y="2805675"/>
            <a:ext cx="1858768" cy="504056"/>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id-ID" dirty="0">
                <a:solidFill>
                  <a:schemeClr val="tx1"/>
                </a:solidFill>
              </a:rPr>
              <a:t>Pemeriksaan Saksi dan Ahli</a:t>
            </a:r>
          </a:p>
        </p:txBody>
      </p:sp>
      <p:cxnSp>
        <p:nvCxnSpPr>
          <p:cNvPr id="3" name="Konektor Panah Lurus 2">
            <a:extLst>
              <a:ext uri="{FF2B5EF4-FFF2-40B4-BE49-F238E27FC236}">
                <a16:creationId xmlns:a16="http://schemas.microsoft.com/office/drawing/2014/main" id="{6A8E26CC-8556-C4D0-8C8A-97B62CBCB8AA}"/>
              </a:ext>
            </a:extLst>
          </p:cNvPr>
          <p:cNvCxnSpPr>
            <a:cxnSpLocks/>
          </p:cNvCxnSpPr>
          <p:nvPr/>
        </p:nvCxnSpPr>
        <p:spPr>
          <a:xfrm>
            <a:off x="3995936" y="1556792"/>
            <a:ext cx="3024336" cy="87922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2" name="Persegi Panjang 11">
            <a:extLst>
              <a:ext uri="{FF2B5EF4-FFF2-40B4-BE49-F238E27FC236}">
                <a16:creationId xmlns:a16="http://schemas.microsoft.com/office/drawing/2014/main" id="{92511562-56EC-58C3-69F8-6253F4313B00}"/>
              </a:ext>
            </a:extLst>
          </p:cNvPr>
          <p:cNvSpPr/>
          <p:nvPr/>
        </p:nvSpPr>
        <p:spPr>
          <a:xfrm>
            <a:off x="6714068" y="2655423"/>
            <a:ext cx="2448272" cy="569300"/>
          </a:xfrm>
          <a:prstGeom prst="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id-ID" dirty="0">
                <a:solidFill>
                  <a:schemeClr val="tx1"/>
                </a:solidFill>
              </a:rPr>
              <a:t>Verifikasi dan Validasi Bukti</a:t>
            </a:r>
          </a:p>
        </p:txBody>
      </p:sp>
    </p:spTree>
    <p:extLst>
      <p:ext uri="{BB962C8B-B14F-4D97-AF65-F5344CB8AC3E}">
        <p14:creationId xmlns:p14="http://schemas.microsoft.com/office/powerpoint/2010/main" val="4195414781"/>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judul 1">
            <a:extLst>
              <a:ext uri="{FF2B5EF4-FFF2-40B4-BE49-F238E27FC236}">
                <a16:creationId xmlns:a16="http://schemas.microsoft.com/office/drawing/2014/main" id="{E312F8B5-7267-1FCF-63AA-0F4DAE5B04E2}"/>
              </a:ext>
            </a:extLst>
          </p:cNvPr>
          <p:cNvSpPr>
            <a:spLocks noGrp="1"/>
          </p:cNvSpPr>
          <p:nvPr>
            <p:ph type="subTitle" idx="1"/>
          </p:nvPr>
        </p:nvSpPr>
        <p:spPr>
          <a:xfrm>
            <a:off x="323528" y="764704"/>
            <a:ext cx="8568952" cy="4874096"/>
          </a:xfrm>
        </p:spPr>
        <p:txBody>
          <a:bodyPr>
            <a:normAutofit/>
          </a:bodyPr>
          <a:lstStyle/>
          <a:p>
            <a:r>
              <a:rPr lang="id-ID" b="1" i="0" u="none" strike="noStrike" dirty="0">
                <a:solidFill>
                  <a:srgbClr val="000000"/>
                </a:solidFill>
                <a:effectLst/>
              </a:rPr>
              <a:t>Alat Bukti dalam Pembuktian Tindak Pidana Bisnis Online</a:t>
            </a:r>
          </a:p>
          <a:p>
            <a:endParaRPr lang="id-ID" sz="2400" b="1" dirty="0">
              <a:solidFill>
                <a:schemeClr val="tx1"/>
              </a:solidFill>
              <a:latin typeface="-webkit-standard"/>
            </a:endParaRPr>
          </a:p>
          <a:p>
            <a:pPr marL="514350" indent="-514350" algn="just">
              <a:buAutoNum type="alphaUcPeriod"/>
            </a:pPr>
            <a:r>
              <a:rPr lang="id-ID" sz="2400" b="0" i="0" u="none" strike="noStrike" dirty="0">
                <a:solidFill>
                  <a:srgbClr val="000000"/>
                </a:solidFill>
                <a:effectLst/>
                <a:latin typeface="-webkit-standard"/>
              </a:rPr>
              <a:t>Bukti </a:t>
            </a:r>
            <a:r>
              <a:rPr lang="id-ID" sz="2400" i="0" u="none" strike="noStrike" dirty="0">
                <a:solidFill>
                  <a:srgbClr val="000000"/>
                </a:solidFill>
                <a:effectLst/>
                <a:latin typeface="-webkit-standard"/>
              </a:rPr>
              <a:t>Elektroni</a:t>
            </a:r>
            <a:r>
              <a:rPr lang="id-ID" sz="2400" i="0" u="none" strike="noStrike" dirty="0">
                <a:solidFill>
                  <a:schemeClr val="tx1"/>
                </a:solidFill>
                <a:effectLst/>
                <a:latin typeface="-webkit-standard"/>
              </a:rPr>
              <a:t>k: </a:t>
            </a:r>
            <a:r>
              <a:rPr lang="id-ID" sz="2400" b="0" i="0" u="none" strike="noStrike" dirty="0">
                <a:solidFill>
                  <a:srgbClr val="000000"/>
                </a:solidFill>
                <a:effectLst/>
                <a:latin typeface="-webkit-standard"/>
              </a:rPr>
              <a:t>Email, </a:t>
            </a:r>
            <a:r>
              <a:rPr lang="id-ID" sz="2400" b="0" i="0" u="none" strike="noStrike" dirty="0" err="1">
                <a:solidFill>
                  <a:srgbClr val="000000"/>
                </a:solidFill>
                <a:effectLst/>
                <a:latin typeface="-webkit-standard"/>
              </a:rPr>
              <a:t>chat</a:t>
            </a:r>
            <a:r>
              <a:rPr lang="id-ID" sz="2400" b="0" i="0" u="none" strike="noStrike" dirty="0">
                <a:solidFill>
                  <a:srgbClr val="000000"/>
                </a:solidFill>
                <a:effectLst/>
                <a:latin typeface="-webkit-standard"/>
              </a:rPr>
              <a:t>, dan rekaman transaksi.</a:t>
            </a:r>
            <a:endParaRPr lang="id-ID" sz="2400" b="0" i="0" u="none" strike="noStrike" dirty="0">
              <a:solidFill>
                <a:schemeClr val="tx1"/>
              </a:solidFill>
              <a:effectLst/>
              <a:latin typeface="-webkit-standard"/>
            </a:endParaRPr>
          </a:p>
          <a:p>
            <a:pPr marL="514350" indent="-514350" algn="just">
              <a:buAutoNum type="alphaUcPeriod"/>
            </a:pPr>
            <a:r>
              <a:rPr lang="id-ID" sz="2400" b="0" i="0" u="none" strike="noStrike" dirty="0">
                <a:solidFill>
                  <a:srgbClr val="000000"/>
                </a:solidFill>
                <a:effectLst/>
                <a:latin typeface="-webkit-standard"/>
              </a:rPr>
              <a:t>Sertifikat Digital dan </a:t>
            </a:r>
            <a:r>
              <a:rPr lang="id-ID" sz="2400" b="0" i="0" u="none" strike="noStrike" dirty="0" err="1">
                <a:solidFill>
                  <a:srgbClr val="000000"/>
                </a:solidFill>
                <a:effectLst/>
                <a:latin typeface="-webkit-standard"/>
              </a:rPr>
              <a:t>Metadata</a:t>
            </a:r>
            <a:r>
              <a:rPr lang="id-ID" sz="2400" dirty="0">
                <a:solidFill>
                  <a:schemeClr val="tx1"/>
                </a:solidFill>
                <a:latin typeface="-webkit-standard"/>
              </a:rPr>
              <a:t> : </a:t>
            </a:r>
            <a:r>
              <a:rPr lang="id-ID" sz="2400" b="0" i="0" u="none" strike="noStrike" dirty="0">
                <a:solidFill>
                  <a:srgbClr val="000000"/>
                </a:solidFill>
                <a:effectLst/>
                <a:latin typeface="-webkit-standard"/>
              </a:rPr>
              <a:t>Penggunaan tanda tangan digital dan tanggal waktu yang tercatat.</a:t>
            </a:r>
            <a:endParaRPr lang="id-ID" sz="2400" dirty="0">
              <a:solidFill>
                <a:schemeClr val="tx1"/>
              </a:solidFill>
              <a:latin typeface="-webkit-standard"/>
            </a:endParaRPr>
          </a:p>
          <a:p>
            <a:pPr marL="514350" indent="-514350" algn="just">
              <a:buAutoNum type="alphaUcPeriod"/>
            </a:pPr>
            <a:r>
              <a:rPr lang="id-ID" sz="2400" b="0" i="0" u="none" strike="noStrike" dirty="0">
                <a:solidFill>
                  <a:srgbClr val="000000"/>
                </a:solidFill>
                <a:effectLst/>
                <a:latin typeface="-webkit-standard"/>
              </a:rPr>
              <a:t>Rekaman Jejak Transaksi : Data transaksi yang tercatat pada server atau platform </a:t>
            </a:r>
            <a:r>
              <a:rPr lang="id-ID" sz="2400" b="0" i="0" u="none" strike="noStrike" dirty="0" err="1">
                <a:solidFill>
                  <a:srgbClr val="000000"/>
                </a:solidFill>
                <a:effectLst/>
                <a:latin typeface="-webkit-standard"/>
              </a:rPr>
              <a:t>e-commerce</a:t>
            </a:r>
            <a:r>
              <a:rPr lang="id-ID" sz="2400" b="0" i="0" u="none" strike="noStrike" dirty="0">
                <a:solidFill>
                  <a:srgbClr val="000000"/>
                </a:solidFill>
                <a:effectLst/>
                <a:latin typeface="-webkit-standard"/>
              </a:rPr>
              <a:t>.</a:t>
            </a:r>
            <a:endParaRPr lang="id-ID" sz="2400" b="0" i="0" u="none" strike="noStrike" dirty="0">
              <a:solidFill>
                <a:schemeClr val="tx1"/>
              </a:solidFill>
              <a:effectLst/>
              <a:latin typeface="-webkit-standard"/>
            </a:endParaRPr>
          </a:p>
          <a:p>
            <a:pPr marL="514350" indent="-514350" algn="just">
              <a:buAutoNum type="alphaUcPeriod"/>
            </a:pPr>
            <a:endParaRPr lang="id-ID" dirty="0">
              <a:solidFill>
                <a:schemeClr val="tx1"/>
              </a:solidFill>
            </a:endParaRPr>
          </a:p>
        </p:txBody>
      </p:sp>
    </p:spTree>
    <p:extLst>
      <p:ext uri="{BB962C8B-B14F-4D97-AF65-F5344CB8AC3E}">
        <p14:creationId xmlns:p14="http://schemas.microsoft.com/office/powerpoint/2010/main" val="2181015836"/>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judul 1">
            <a:extLst>
              <a:ext uri="{FF2B5EF4-FFF2-40B4-BE49-F238E27FC236}">
                <a16:creationId xmlns:a16="http://schemas.microsoft.com/office/drawing/2014/main" id="{EE38060D-DA10-B598-24D1-557423B60418}"/>
              </a:ext>
            </a:extLst>
          </p:cNvPr>
          <p:cNvSpPr>
            <a:spLocks noGrp="1"/>
          </p:cNvSpPr>
          <p:nvPr>
            <p:ph type="subTitle" idx="1"/>
          </p:nvPr>
        </p:nvSpPr>
        <p:spPr>
          <a:xfrm>
            <a:off x="179512" y="764704"/>
            <a:ext cx="8424936" cy="4946104"/>
          </a:xfrm>
        </p:spPr>
        <p:txBody>
          <a:bodyPr/>
          <a:lstStyle/>
          <a:p>
            <a:r>
              <a:rPr lang="id-ID" b="1" i="0" u="none" strike="noStrike" dirty="0">
                <a:solidFill>
                  <a:srgbClr val="000000"/>
                </a:solidFill>
                <a:effectLst/>
              </a:rPr>
              <a:t>Proses Penyidikan dan Penuntutan</a:t>
            </a:r>
            <a:r>
              <a:rPr lang="id-ID" b="1" i="0" u="none" strike="noStrike" dirty="0">
                <a:solidFill>
                  <a:schemeClr val="tx1"/>
                </a:solidFill>
                <a:effectLst/>
              </a:rPr>
              <a:t> </a:t>
            </a:r>
            <a:endParaRPr lang="id-ID" dirty="0">
              <a:solidFill>
                <a:schemeClr val="tx1"/>
              </a:solidFill>
            </a:endParaRPr>
          </a:p>
        </p:txBody>
      </p:sp>
      <p:cxnSp>
        <p:nvCxnSpPr>
          <p:cNvPr id="4" name="Konektor Panah Lurus 3">
            <a:extLst>
              <a:ext uri="{FF2B5EF4-FFF2-40B4-BE49-F238E27FC236}">
                <a16:creationId xmlns:a16="http://schemas.microsoft.com/office/drawing/2014/main" id="{03BAAE4C-6850-7918-0727-8A7BBBD17073}"/>
              </a:ext>
            </a:extLst>
          </p:cNvPr>
          <p:cNvCxnSpPr/>
          <p:nvPr/>
        </p:nvCxnSpPr>
        <p:spPr>
          <a:xfrm flipH="1">
            <a:off x="1259632" y="1340768"/>
            <a:ext cx="2808312" cy="115212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8" name="Konektor Panah Lurus 7">
            <a:extLst>
              <a:ext uri="{FF2B5EF4-FFF2-40B4-BE49-F238E27FC236}">
                <a16:creationId xmlns:a16="http://schemas.microsoft.com/office/drawing/2014/main" id="{56BA34B4-8847-E07A-7787-E72782D6294A}"/>
              </a:ext>
            </a:extLst>
          </p:cNvPr>
          <p:cNvCxnSpPr>
            <a:cxnSpLocks/>
          </p:cNvCxnSpPr>
          <p:nvPr/>
        </p:nvCxnSpPr>
        <p:spPr>
          <a:xfrm>
            <a:off x="4067944" y="1340768"/>
            <a:ext cx="2376264" cy="115212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9" name="Persegi Panjang 8">
            <a:extLst>
              <a:ext uri="{FF2B5EF4-FFF2-40B4-BE49-F238E27FC236}">
                <a16:creationId xmlns:a16="http://schemas.microsoft.com/office/drawing/2014/main" id="{FF821F28-B9D2-F233-E35E-E45441FF9A25}"/>
              </a:ext>
            </a:extLst>
          </p:cNvPr>
          <p:cNvSpPr/>
          <p:nvPr/>
        </p:nvSpPr>
        <p:spPr>
          <a:xfrm>
            <a:off x="-21644" y="2493554"/>
            <a:ext cx="3870430" cy="1152128"/>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id-ID" b="1" i="0" u="none" strike="noStrike" dirty="0">
                <a:solidFill>
                  <a:srgbClr val="000000"/>
                </a:solidFill>
                <a:effectLst/>
                <a:latin typeface="-webkit-standard"/>
              </a:rPr>
              <a:t>Peran Kepolisian dan Penyidik </a:t>
            </a:r>
            <a:r>
              <a:rPr lang="id-ID" b="0" i="0" u="none" strike="noStrike" dirty="0">
                <a:solidFill>
                  <a:srgbClr val="000000"/>
                </a:solidFill>
                <a:effectLst/>
                <a:latin typeface="-webkit-standard"/>
              </a:rPr>
              <a:t>: Tugas penyidik untuk mengidentifikasi pelaku dan mengumpulkan bukti digital.</a:t>
            </a:r>
            <a:endParaRPr lang="id-ID" dirty="0"/>
          </a:p>
        </p:txBody>
      </p:sp>
      <p:sp>
        <p:nvSpPr>
          <p:cNvPr id="11" name="Persegi Panjang 10">
            <a:extLst>
              <a:ext uri="{FF2B5EF4-FFF2-40B4-BE49-F238E27FC236}">
                <a16:creationId xmlns:a16="http://schemas.microsoft.com/office/drawing/2014/main" id="{512B2DD2-0DDD-5A09-0CE2-28BCC57884F5}"/>
              </a:ext>
            </a:extLst>
          </p:cNvPr>
          <p:cNvSpPr/>
          <p:nvPr/>
        </p:nvSpPr>
        <p:spPr>
          <a:xfrm>
            <a:off x="5076058" y="2492896"/>
            <a:ext cx="4049945" cy="1152128"/>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l"/>
            <a:r>
              <a:rPr lang="id-ID" b="1" i="0" u="none" strike="noStrike" dirty="0">
                <a:solidFill>
                  <a:srgbClr val="000000"/>
                </a:solidFill>
                <a:effectLst/>
              </a:rPr>
              <a:t>Penuntutan oleh Jaksa :</a:t>
            </a:r>
            <a:r>
              <a:rPr lang="id-ID" b="0" i="0" u="none" strike="noStrike" dirty="0">
                <a:solidFill>
                  <a:srgbClr val="000000"/>
                </a:solidFill>
                <a:effectLst/>
              </a:rPr>
              <a:t>Proses pembuktian di pengadilan dan peran jaksa dalam menuntut pelaku berdasarkan bukti yang ada.</a:t>
            </a:r>
          </a:p>
        </p:txBody>
      </p:sp>
    </p:spTree>
    <p:extLst>
      <p:ext uri="{BB962C8B-B14F-4D97-AF65-F5344CB8AC3E}">
        <p14:creationId xmlns:p14="http://schemas.microsoft.com/office/powerpoint/2010/main" val="3021191792"/>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judul 1">
            <a:extLst>
              <a:ext uri="{FF2B5EF4-FFF2-40B4-BE49-F238E27FC236}">
                <a16:creationId xmlns:a16="http://schemas.microsoft.com/office/drawing/2014/main" id="{2C328B1E-B383-E2F4-82D8-9982F6F06B6C}"/>
              </a:ext>
            </a:extLst>
          </p:cNvPr>
          <p:cNvSpPr>
            <a:spLocks noGrp="1"/>
          </p:cNvSpPr>
          <p:nvPr>
            <p:ph type="subTitle" idx="1"/>
          </p:nvPr>
        </p:nvSpPr>
        <p:spPr>
          <a:xfrm>
            <a:off x="251520" y="836712"/>
            <a:ext cx="8784976" cy="4802088"/>
          </a:xfrm>
        </p:spPr>
        <p:txBody>
          <a:bodyPr>
            <a:normAutofit/>
          </a:bodyPr>
          <a:lstStyle/>
          <a:p>
            <a:r>
              <a:rPr lang="id-ID" b="1" i="0" u="none" strike="noStrike" dirty="0">
                <a:solidFill>
                  <a:srgbClr val="000000"/>
                </a:solidFill>
                <a:effectLst/>
              </a:rPr>
              <a:t>Tantangan dalam Pembuktian Tindak Pidana Bisnis Online</a:t>
            </a:r>
          </a:p>
          <a:p>
            <a:pPr marL="457200" indent="-457200" algn="just">
              <a:buFont typeface="Wingdings" pitchFamily="2" charset="2"/>
              <a:buChar char="Ø"/>
            </a:pPr>
            <a:r>
              <a:rPr lang="id-ID" sz="2400" dirty="0">
                <a:solidFill>
                  <a:schemeClr val="tx1"/>
                </a:solidFill>
              </a:rPr>
              <a:t>Keterbatasan Akses terhadap Data Masalah hak akses, enkripsi, dan privasi.</a:t>
            </a:r>
          </a:p>
          <a:p>
            <a:pPr marL="457200" indent="-457200" algn="just">
              <a:buFont typeface="Wingdings" pitchFamily="2" charset="2"/>
              <a:buChar char="Ø"/>
            </a:pPr>
            <a:r>
              <a:rPr lang="id-ID" sz="2400" dirty="0">
                <a:solidFill>
                  <a:schemeClr val="tx1"/>
                </a:solidFill>
              </a:rPr>
              <a:t>Anonimitas </a:t>
            </a:r>
            <a:r>
              <a:rPr lang="id-ID" sz="2400" dirty="0" err="1">
                <a:solidFill>
                  <a:schemeClr val="tx1"/>
                </a:solidFill>
              </a:rPr>
              <a:t>PelakuPelaku</a:t>
            </a:r>
            <a:r>
              <a:rPr lang="id-ID" sz="2400" dirty="0">
                <a:solidFill>
                  <a:schemeClr val="tx1"/>
                </a:solidFill>
              </a:rPr>
              <a:t> yang sulit dilacak karena penggunaan VPN, </a:t>
            </a:r>
            <a:r>
              <a:rPr lang="id-ID" sz="2400" dirty="0" err="1">
                <a:solidFill>
                  <a:schemeClr val="tx1"/>
                </a:solidFill>
              </a:rPr>
              <a:t>proxy</a:t>
            </a:r>
            <a:r>
              <a:rPr lang="id-ID" sz="2400" dirty="0">
                <a:solidFill>
                  <a:schemeClr val="tx1"/>
                </a:solidFill>
              </a:rPr>
              <a:t>, atau identitas palsu.</a:t>
            </a:r>
          </a:p>
          <a:p>
            <a:pPr marL="457200" indent="-457200" algn="just">
              <a:buFont typeface="Wingdings" pitchFamily="2" charset="2"/>
              <a:buChar char="Ø"/>
            </a:pPr>
            <a:r>
              <a:rPr lang="id-ID" sz="2400" dirty="0">
                <a:solidFill>
                  <a:schemeClr val="tx1"/>
                </a:solidFill>
              </a:rPr>
              <a:t>Tantangan dalam Menilai Bukti Digital Keabsahan dan ketelitian dalam menilai bukti digital yang digunakan.</a:t>
            </a:r>
          </a:p>
          <a:p>
            <a:endParaRPr lang="id-ID" b="1" dirty="0"/>
          </a:p>
        </p:txBody>
      </p:sp>
    </p:spTree>
    <p:extLst>
      <p:ext uri="{BB962C8B-B14F-4D97-AF65-F5344CB8AC3E}">
        <p14:creationId xmlns:p14="http://schemas.microsoft.com/office/powerpoint/2010/main" val="2469309820"/>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judul 1">
            <a:extLst>
              <a:ext uri="{FF2B5EF4-FFF2-40B4-BE49-F238E27FC236}">
                <a16:creationId xmlns:a16="http://schemas.microsoft.com/office/drawing/2014/main" id="{F57FEEB3-478C-7164-2BDF-DB51237A19E5}"/>
              </a:ext>
            </a:extLst>
          </p:cNvPr>
          <p:cNvSpPr>
            <a:spLocks noGrp="1"/>
          </p:cNvSpPr>
          <p:nvPr>
            <p:ph type="subTitle" idx="1"/>
          </p:nvPr>
        </p:nvSpPr>
        <p:spPr>
          <a:xfrm>
            <a:off x="0" y="620688"/>
            <a:ext cx="9036496" cy="5688632"/>
          </a:xfrm>
        </p:spPr>
        <p:txBody>
          <a:bodyPr/>
          <a:lstStyle/>
          <a:p>
            <a:r>
              <a:rPr lang="id-ID" b="1" i="0" u="none" strike="noStrike" dirty="0">
                <a:solidFill>
                  <a:schemeClr val="tx1"/>
                </a:solidFill>
                <a:effectLst/>
              </a:rPr>
              <a:t>Peran Teknologi dalam Proses Pembuktian</a:t>
            </a:r>
          </a:p>
          <a:p>
            <a:pPr algn="just">
              <a:buFont typeface="Arial" panose="020B0604020202020204" pitchFamily="34" charset="0"/>
              <a:buChar char="•"/>
            </a:pPr>
            <a:r>
              <a:rPr lang="id-ID" b="1" dirty="0">
                <a:solidFill>
                  <a:schemeClr val="tx1"/>
                </a:solidFill>
              </a:rPr>
              <a:t>Forensik Digital : </a:t>
            </a:r>
            <a:r>
              <a:rPr lang="id-ID" dirty="0">
                <a:solidFill>
                  <a:schemeClr val="tx1"/>
                </a:solidFill>
              </a:rPr>
              <a:t>Penggunaan perangkat dan teknik forensik untuk memperoleh dan menganalisis bukti digital.</a:t>
            </a:r>
          </a:p>
          <a:p>
            <a:pPr algn="just">
              <a:buFont typeface="Arial" panose="020B0604020202020204" pitchFamily="34" charset="0"/>
              <a:buChar char="•"/>
            </a:pPr>
            <a:r>
              <a:rPr lang="id-ID" b="1" dirty="0">
                <a:solidFill>
                  <a:schemeClr val="tx1"/>
                </a:solidFill>
              </a:rPr>
              <a:t>Analisis Data : </a:t>
            </a:r>
            <a:r>
              <a:rPr lang="id-ID" dirty="0">
                <a:solidFill>
                  <a:schemeClr val="tx1"/>
                </a:solidFill>
              </a:rPr>
              <a:t>Proses pemeriksaan transaksi, jejak digital, dan rekaman elektronik.</a:t>
            </a:r>
          </a:p>
          <a:p>
            <a:pPr algn="just">
              <a:buFont typeface="Arial" panose="020B0604020202020204" pitchFamily="34" charset="0"/>
              <a:buChar char="•"/>
            </a:pPr>
            <a:r>
              <a:rPr lang="id-ID" b="1" dirty="0">
                <a:solidFill>
                  <a:schemeClr val="tx1"/>
                </a:solidFill>
              </a:rPr>
              <a:t>Sistem Keamanan dan Penyimpanan Bukti: </a:t>
            </a:r>
            <a:r>
              <a:rPr lang="id-ID" dirty="0">
                <a:solidFill>
                  <a:schemeClr val="tx1"/>
                </a:solidFill>
              </a:rPr>
              <a:t>Perlunya sistem yang aman untuk menyimpan bukti dalam dunia maya.</a:t>
            </a:r>
          </a:p>
          <a:p>
            <a:endParaRPr lang="id-ID" dirty="0">
              <a:solidFill>
                <a:schemeClr val="tx1"/>
              </a:solidFill>
            </a:endParaRPr>
          </a:p>
        </p:txBody>
      </p:sp>
    </p:spTree>
    <p:extLst>
      <p:ext uri="{BB962C8B-B14F-4D97-AF65-F5344CB8AC3E}">
        <p14:creationId xmlns:p14="http://schemas.microsoft.com/office/powerpoint/2010/main" val="2203365730"/>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C9889669-F881-4B87-59CD-59E61DF56629}"/>
              </a:ext>
            </a:extLst>
          </p:cNvPr>
          <p:cNvSpPr>
            <a:spLocks noGrp="1"/>
          </p:cNvSpPr>
          <p:nvPr>
            <p:ph type="subTitle" idx="1"/>
          </p:nvPr>
        </p:nvSpPr>
        <p:spPr>
          <a:xfrm>
            <a:off x="0" y="692696"/>
            <a:ext cx="8964488" cy="5688632"/>
          </a:xfrm>
        </p:spPr>
        <p:txBody>
          <a:bodyPr/>
          <a:lstStyle/>
          <a:p>
            <a:endParaRPr lang="en-ID" dirty="0"/>
          </a:p>
        </p:txBody>
      </p:sp>
      <p:sp>
        <p:nvSpPr>
          <p:cNvPr id="3" name="Rectangle 2">
            <a:extLst>
              <a:ext uri="{FF2B5EF4-FFF2-40B4-BE49-F238E27FC236}">
                <a16:creationId xmlns:a16="http://schemas.microsoft.com/office/drawing/2014/main" id="{1572C37F-FF14-9006-09AE-D632CA805395}"/>
              </a:ext>
            </a:extLst>
          </p:cNvPr>
          <p:cNvSpPr/>
          <p:nvPr/>
        </p:nvSpPr>
        <p:spPr>
          <a:xfrm>
            <a:off x="1691934" y="692696"/>
            <a:ext cx="5580620" cy="864096"/>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id-ID" dirty="0">
                <a:solidFill>
                  <a:srgbClr val="000000"/>
                </a:solidFill>
                <a:latin typeface="-webkit-standard"/>
              </a:rPr>
              <a:t>Kesimpulan </a:t>
            </a:r>
            <a:endParaRPr lang="en-ID" dirty="0"/>
          </a:p>
        </p:txBody>
      </p:sp>
      <p:sp>
        <p:nvSpPr>
          <p:cNvPr id="4" name="Arrow: Down 3">
            <a:extLst>
              <a:ext uri="{FF2B5EF4-FFF2-40B4-BE49-F238E27FC236}">
                <a16:creationId xmlns:a16="http://schemas.microsoft.com/office/drawing/2014/main" id="{7A5A58A1-E3A9-3F02-2682-0185EA25FDD3}"/>
              </a:ext>
            </a:extLst>
          </p:cNvPr>
          <p:cNvSpPr/>
          <p:nvPr/>
        </p:nvSpPr>
        <p:spPr>
          <a:xfrm>
            <a:off x="4572000" y="1916832"/>
            <a:ext cx="432048" cy="504056"/>
          </a:xfrm>
          <a:prstGeom prst="down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ID"/>
          </a:p>
        </p:txBody>
      </p:sp>
      <p:sp>
        <p:nvSpPr>
          <p:cNvPr id="5" name="Rectangle 4">
            <a:extLst>
              <a:ext uri="{FF2B5EF4-FFF2-40B4-BE49-F238E27FC236}">
                <a16:creationId xmlns:a16="http://schemas.microsoft.com/office/drawing/2014/main" id="{488802F8-EC86-EFC7-C7CB-A86E27CD8D81}"/>
              </a:ext>
            </a:extLst>
          </p:cNvPr>
          <p:cNvSpPr/>
          <p:nvPr/>
        </p:nvSpPr>
        <p:spPr>
          <a:xfrm>
            <a:off x="467544" y="2780928"/>
            <a:ext cx="8280920" cy="2304256"/>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buFont typeface="Arial" panose="020B0604020202020204" pitchFamily="34" charset="0"/>
              <a:buChar char="•"/>
            </a:pPr>
            <a:r>
              <a:rPr lang="id-ID" b="1" dirty="0"/>
              <a:t>Pentingnya Pembuktian yang Akurat dan Valid: </a:t>
            </a:r>
            <a:r>
              <a:rPr lang="id-ID" dirty="0"/>
              <a:t>Keberhasilan pembuktian tindak pidana bisnis </a:t>
            </a:r>
            <a:r>
              <a:rPr lang="id-ID" dirty="0" err="1"/>
              <a:t>online</a:t>
            </a:r>
            <a:r>
              <a:rPr lang="id-ID" dirty="0"/>
              <a:t> bergantung pada pengumpulan bukti yang sah.</a:t>
            </a:r>
          </a:p>
          <a:p>
            <a:pPr>
              <a:buFont typeface="Arial" panose="020B0604020202020204" pitchFamily="34" charset="0"/>
              <a:buChar char="•"/>
            </a:pPr>
            <a:r>
              <a:rPr lang="id-ID" b="1" dirty="0"/>
              <a:t>Peran Teknologi dalam Penyidikan: </a:t>
            </a:r>
            <a:r>
              <a:rPr lang="id-ID" dirty="0"/>
              <a:t>Teknologi memainkan peran krusial dalam mendukung proses pembuktian dan mempercepat penyidikan.</a:t>
            </a:r>
          </a:p>
          <a:p>
            <a:pPr>
              <a:buFont typeface="Arial" panose="020B0604020202020204" pitchFamily="34" charset="0"/>
              <a:buChar char="•"/>
            </a:pPr>
            <a:r>
              <a:rPr lang="id-ID" b="1" dirty="0"/>
              <a:t>Tantangan yang Dihadapi :</a:t>
            </a:r>
            <a:r>
              <a:rPr lang="id-ID" dirty="0"/>
              <a:t>Meskipun teknologi mempermudah, ada tantangan dalam hal privasi dan validitas bukti digital.</a:t>
            </a:r>
          </a:p>
        </p:txBody>
      </p:sp>
    </p:spTree>
    <p:extLst>
      <p:ext uri="{BB962C8B-B14F-4D97-AF65-F5344CB8AC3E}">
        <p14:creationId xmlns:p14="http://schemas.microsoft.com/office/powerpoint/2010/main" val="3665118276"/>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ags/tag3.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4341</TotalTime>
  <Words>476</Words>
  <Application>Microsoft Macintosh PowerPoint</Application>
  <PresentationFormat>Tampilan Layar (4:3)</PresentationFormat>
  <Paragraphs>50</Paragraphs>
  <Slides>11</Slides>
  <Notes>1</Notes>
  <HiddenSlides>0</HiddenSlides>
  <MMClips>0</MMClips>
  <ScaleCrop>false</ScaleCrop>
  <HeadingPairs>
    <vt:vector size="6" baseType="variant">
      <vt:variant>
        <vt:lpstr>Font Dipakai</vt:lpstr>
      </vt:variant>
      <vt:variant>
        <vt:i4>8</vt:i4>
      </vt:variant>
      <vt:variant>
        <vt:lpstr>Tema</vt:lpstr>
      </vt:variant>
      <vt:variant>
        <vt:i4>1</vt:i4>
      </vt:variant>
      <vt:variant>
        <vt:lpstr>Judul Slide</vt:lpstr>
      </vt:variant>
      <vt:variant>
        <vt:i4>11</vt:i4>
      </vt:variant>
    </vt:vector>
  </HeadingPairs>
  <TitlesOfParts>
    <vt:vector size="20" baseType="lpstr">
      <vt:lpstr>-webkit-standard</vt:lpstr>
      <vt:lpstr>Arial</vt:lpstr>
      <vt:lpstr>Calibri</vt:lpstr>
      <vt:lpstr>Cambria</vt:lpstr>
      <vt:lpstr>Inter</vt:lpstr>
      <vt:lpstr>Poppins</vt:lpstr>
      <vt:lpstr>Times New Roman</vt:lpstr>
      <vt:lpstr>Wingdings</vt:lpstr>
      <vt:lpstr>Office Theme</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sondikaragani5</cp:lastModifiedBy>
  <cp:revision>524</cp:revision>
  <cp:lastPrinted>2017-08-29T02:54:51Z</cp:lastPrinted>
  <dcterms:created xsi:type="dcterms:W3CDTF">2010-04-18T12:06:30Z</dcterms:created>
  <dcterms:modified xsi:type="dcterms:W3CDTF">2025-01-01T15:00:59Z</dcterms:modified>
</cp:coreProperties>
</file>