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  <p:sldMasterId id="2147483750" r:id="rId5"/>
    <p:sldMasterId id="2147483762" r:id="rId6"/>
    <p:sldMasterId id="2147483779" r:id="rId7"/>
    <p:sldMasterId id="2147483797" r:id="rId8"/>
    <p:sldMasterId id="2147483814" r:id="rId9"/>
    <p:sldMasterId id="2147483832" r:id="rId10"/>
    <p:sldMasterId id="2147483844" r:id="rId11"/>
    <p:sldMasterId id="2147483861" r:id="rId12"/>
  </p:sldMasterIdLst>
  <p:sldIdLst>
    <p:sldId id="257" r:id="rId13"/>
    <p:sldId id="288" r:id="rId14"/>
    <p:sldId id="261" r:id="rId15"/>
    <p:sldId id="290" r:id="rId16"/>
    <p:sldId id="291" r:id="rId17"/>
    <p:sldId id="259" r:id="rId18"/>
    <p:sldId id="258" r:id="rId19"/>
    <p:sldId id="285" r:id="rId20"/>
    <p:sldId id="260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9" r:id="rId29"/>
    <p:sldId id="270" r:id="rId30"/>
    <p:sldId id="278" r:id="rId31"/>
    <p:sldId id="271" r:id="rId32"/>
    <p:sldId id="280" r:id="rId33"/>
    <p:sldId id="289" r:id="rId34"/>
    <p:sldId id="272" r:id="rId35"/>
    <p:sldId id="281" r:id="rId36"/>
    <p:sldId id="282" r:id="rId37"/>
    <p:sldId id="273" r:id="rId38"/>
    <p:sldId id="283" r:id="rId39"/>
    <p:sldId id="284" r:id="rId40"/>
    <p:sldId id="274" r:id="rId41"/>
    <p:sldId id="275" r:id="rId42"/>
    <p:sldId id="28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48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94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631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29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12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54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20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524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21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721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046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488633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77801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315102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35195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107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06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61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13116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432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498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555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6780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8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53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49103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98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23025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53059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160548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00750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194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830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85001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394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63415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4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1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6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75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0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4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1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9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6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43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15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0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1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9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32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2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63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83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3224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52122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470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42505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0633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34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2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75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8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0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6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86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60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26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0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3457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168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8370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01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32297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1562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38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26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1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1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89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9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16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85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2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26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5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526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6058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047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87703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078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6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9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828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82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73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02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60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7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630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09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54020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43032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43450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56544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11490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71430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21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40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3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002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492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31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257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61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59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501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07D986-8816-4272-A432-0437A28A982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42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057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6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0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8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6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72A94FB-5602-4256-A94C-8D7142D63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80" y="333375"/>
            <a:ext cx="5341377" cy="70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2207-5ED1-4CF8-86D0-1C3F9A99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effectLst/>
                <a:latin typeface="Fira Code" panose="020B0809050000020004" pitchFamily="49" charset="0"/>
              </a:rPr>
              <a:t>Gaya-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gaya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8920-4C50-49B3-80CE-EE6A1DE4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/>
          <a:lstStyle/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Otokratis</a:t>
            </a:r>
            <a:endParaRPr lang="en-ID" dirty="0"/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Demokratis</a:t>
            </a:r>
            <a:endParaRPr lang="en-ID" dirty="0"/>
          </a:p>
          <a:p>
            <a:r>
              <a:rPr lang="en-ID" dirty="0" err="1"/>
              <a:t>Kepemimpinan</a:t>
            </a:r>
            <a:r>
              <a:rPr lang="en-ID" dirty="0"/>
              <a:t> Laissez-Faire</a:t>
            </a:r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Transformasional</a:t>
            </a:r>
            <a:endParaRPr lang="en-ID" dirty="0"/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Transaksional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E39FE-ED0E-4555-9C16-3F51364F397C}"/>
              </a:ext>
            </a:extLst>
          </p:cNvPr>
          <p:cNvSpPr txBox="1">
            <a:spLocks/>
          </p:cNvSpPr>
          <p:nvPr/>
        </p:nvSpPr>
        <p:spPr>
          <a:xfrm>
            <a:off x="6326981" y="2015732"/>
            <a:ext cx="4644421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D" dirty="0"/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Karismatik</a:t>
            </a:r>
            <a:endParaRPr lang="en-ID" dirty="0"/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Situasional</a:t>
            </a:r>
            <a:endParaRPr lang="en-ID" dirty="0"/>
          </a:p>
          <a:p>
            <a:r>
              <a:rPr lang="en-ID" dirty="0" err="1"/>
              <a:t>Kepemimpinan</a:t>
            </a:r>
            <a:r>
              <a:rPr lang="en-ID" dirty="0"/>
              <a:t> Visioner</a:t>
            </a:r>
          </a:p>
          <a:p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Pelayan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454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4815-9938-4D70-A524-033776F9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90182"/>
            <a:ext cx="10018713" cy="136111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D" sz="2800" dirty="0" err="1"/>
              <a:t>Beberapa</a:t>
            </a:r>
            <a:r>
              <a:rPr lang="en-ID" sz="2800" dirty="0"/>
              <a:t> Gaya-</a:t>
            </a:r>
            <a:r>
              <a:rPr lang="en-ID" sz="2800" dirty="0" err="1"/>
              <a:t>gaya</a:t>
            </a:r>
            <a:r>
              <a:rPr lang="en-ID" sz="2800" dirty="0"/>
              <a:t> </a:t>
            </a:r>
            <a:r>
              <a:rPr lang="en-ID" sz="2800" dirty="0" err="1"/>
              <a:t>Kepemimpinan</a:t>
            </a:r>
            <a:r>
              <a:rPr lang="en-ID" sz="2800" dirty="0"/>
              <a:t> Yang </a:t>
            </a:r>
            <a:r>
              <a:rPr lang="en-ID" sz="2800" dirty="0" err="1"/>
              <a:t>Sering</a:t>
            </a:r>
            <a:r>
              <a:rPr lang="en-ID" sz="2800" dirty="0"/>
              <a:t> </a:t>
            </a:r>
            <a:r>
              <a:rPr lang="en-ID" sz="2800" dirty="0" err="1"/>
              <a:t>Diterapkan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Berbagai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4EE8C3-547F-41B3-802C-FAB177EA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79817"/>
              </p:ext>
            </p:extLst>
          </p:nvPr>
        </p:nvGraphicFramePr>
        <p:xfrm>
          <a:off x="1484310" y="1451295"/>
          <a:ext cx="10018712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val="2367803496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17790939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978274515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660786035"/>
                    </a:ext>
                  </a:extLst>
                </a:gridCol>
              </a:tblGrid>
              <a:tr h="356998"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solidFill>
                            <a:schemeClr val="tx1"/>
                          </a:solidFill>
                        </a:rPr>
                        <a:t>Gaya </a:t>
                      </a:r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Kepemimpinan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Deskripsi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Kelebihan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Kekurangan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20653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Otokratis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mengambil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semua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keputusan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sendiri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tanpa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masukan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anggota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Efisien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dalam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situasi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darurat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atau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krisis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Kurangnya kreativitas dan keterlibatan anggota 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237247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Demokratis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melibatkan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anggota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dalam</a:t>
                      </a:r>
                      <a:r>
                        <a:rPr lang="en-ID" sz="1600" dirty="0"/>
                        <a:t> proses </a:t>
                      </a:r>
                      <a:r>
                        <a:rPr lang="en-ID" sz="1600" dirty="0" err="1"/>
                        <a:t>pengambilan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keputusan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Meningkatkan partisipasi, kepuasan, dan kreativitas 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/>
                        <a:t>Proses </a:t>
                      </a:r>
                      <a:r>
                        <a:rPr lang="en-ID" sz="1600" dirty="0" err="1"/>
                        <a:t>pengambilan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keputusan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bisa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lebih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lambat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48447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Laissez-Faire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memberi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kebebasan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penuh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kepada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untuk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bekerja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sendiri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tanpa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banyak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campur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tangan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Memupuk kemandirian dan kreativitas dalam 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/>
                        <a:t>Kurang </a:t>
                      </a:r>
                      <a:r>
                        <a:rPr lang="en-ID" sz="1600" dirty="0" err="1"/>
                        <a:t>efektif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jika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membutuhkan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arahan</a:t>
                      </a:r>
                      <a:r>
                        <a:rPr lang="en-ID" sz="1600" dirty="0"/>
                        <a:t> yang </a:t>
                      </a:r>
                      <a:r>
                        <a:rPr lang="en-ID" sz="1600" dirty="0" err="1"/>
                        <a:t>jelas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atau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dalam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situasi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tanpa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struktur</a:t>
                      </a:r>
                      <a:r>
                        <a:rPr lang="en-ID" sz="1600" dirty="0"/>
                        <a:t> yang </a:t>
                      </a:r>
                      <a:r>
                        <a:rPr lang="en-ID" sz="1600" dirty="0" err="1"/>
                        <a:t>kuat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8206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Transformasional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berfokus</a:t>
                      </a:r>
                      <a:r>
                        <a:rPr lang="en-ID" sz="1600" dirty="0"/>
                        <a:t> pada </a:t>
                      </a:r>
                      <a:r>
                        <a:rPr lang="en-ID" sz="1600" dirty="0" err="1"/>
                        <a:t>menginspirasi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mengubah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organisasi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dengan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visi</a:t>
                      </a:r>
                      <a:r>
                        <a:rPr lang="en-ID" sz="1600" dirty="0"/>
                        <a:t> yang </a:t>
                      </a:r>
                      <a:r>
                        <a:rPr lang="en-ID" sz="1600" dirty="0" err="1"/>
                        <a:t>jelas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Meningkatkan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motivasi</a:t>
                      </a:r>
                      <a:r>
                        <a:rPr lang="en-ID" sz="1600" dirty="0"/>
                        <a:t>, moral, dan </a:t>
                      </a:r>
                      <a:r>
                        <a:rPr lang="en-ID" sz="1600" dirty="0" err="1"/>
                        <a:t>kinerja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Membutuhkan energi dan komitmen tinggi dari pemimpin dan 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94470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Transaksional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menggunakan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sistem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imbalan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hukuman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untuk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mengelola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memotivasi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kinerja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Jelas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terstruktur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efektif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dalam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mencapai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tujuan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jangka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pendek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/>
                        <a:t>Kurang </a:t>
                      </a:r>
                      <a:r>
                        <a:rPr lang="en-ID" sz="1600" dirty="0" err="1"/>
                        <a:t>mendorong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inovasi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kreativitas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terlalu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bergantung</a:t>
                      </a:r>
                      <a:r>
                        <a:rPr lang="en-ID" sz="1600" dirty="0"/>
                        <a:t> pada </a:t>
                      </a:r>
                      <a:r>
                        <a:rPr lang="en-ID" sz="1600" dirty="0" err="1"/>
                        <a:t>insentif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eksternal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4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3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4815-9938-4D70-A524-033776F9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90182"/>
            <a:ext cx="2542407" cy="63127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D" sz="2800" dirty="0" err="1"/>
              <a:t>Lanjutan</a:t>
            </a:r>
            <a:r>
              <a:rPr lang="en-ID" sz="28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4EE8C3-547F-41B3-802C-FAB177EA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27349"/>
              </p:ext>
            </p:extLst>
          </p:nvPr>
        </p:nvGraphicFramePr>
        <p:xfrm>
          <a:off x="1484309" y="721453"/>
          <a:ext cx="1001871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val="2367803496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17790939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978274515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660786035"/>
                    </a:ext>
                  </a:extLst>
                </a:gridCol>
              </a:tblGrid>
              <a:tr h="356998"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solidFill>
                            <a:schemeClr val="tx1"/>
                          </a:solidFill>
                        </a:rPr>
                        <a:t>Gaya </a:t>
                      </a:r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Kepemimpinan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Deskripsi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Kelebihan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Kekurangan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20653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Karismatik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menggunakan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pesona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pribadi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karisma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untuk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memengaruhi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serta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menginspirasi</a:t>
                      </a:r>
                      <a:r>
                        <a:rPr lang="en-ID" sz="1600" dirty="0"/>
                        <a:t> orang lain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Membangkitkan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semangat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loyalitas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tinggi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dalam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Dapat terlalu bergantung pada kehadiran pemimpin dan rentan terhadap kepemimpinan yang tidak rasional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237247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Situasional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menyesuaikan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gaya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kepemimpinannya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berdasarkan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situasi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kebutuhan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Fleksibel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dapat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disesuaikan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dengan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kebutuhan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situasi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Membutuhkan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keterampilan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analisis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penyesuaian</a:t>
                      </a:r>
                      <a:r>
                        <a:rPr lang="en-ID" sz="1600" dirty="0"/>
                        <a:t> yang </a:t>
                      </a:r>
                      <a:r>
                        <a:rPr lang="en-ID" sz="1600" dirty="0" err="1"/>
                        <a:t>tinggi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pemimpin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48447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Visioner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memiliki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visi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jangka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panjang</a:t>
                      </a:r>
                      <a:r>
                        <a:rPr lang="en-ID" sz="1600" dirty="0"/>
                        <a:t> yang </a:t>
                      </a:r>
                      <a:r>
                        <a:rPr lang="en-ID" sz="1600" dirty="0" err="1"/>
                        <a:t>kuat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mampu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mengarahkan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untuk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mencapai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visi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tersebut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Mengarahkan tim dengan visi yang jelas, meningkatkan inspirasi dan tujuan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/>
                        <a:t>Jika </a:t>
                      </a:r>
                      <a:r>
                        <a:rPr lang="en-ID" sz="1600" dirty="0" err="1"/>
                        <a:t>visi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tidak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jelas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atau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tidak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realistis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dapat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mengakibatkan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kebingungan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atau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demotivasi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8206"/>
                  </a:ext>
                </a:extLst>
              </a:tr>
              <a:tr h="356998">
                <a:tc>
                  <a:txBody>
                    <a:bodyPr/>
                    <a:lstStyle/>
                    <a:p>
                      <a:r>
                        <a:rPr lang="en-ID" sz="1600" dirty="0" err="1"/>
                        <a:t>Kepemimpinan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Pelayan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Pemimpin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berfokus</a:t>
                      </a:r>
                      <a:r>
                        <a:rPr lang="en-ID" sz="1600" dirty="0"/>
                        <a:t> pada </a:t>
                      </a:r>
                      <a:r>
                        <a:rPr lang="en-ID" sz="1600" dirty="0" err="1"/>
                        <a:t>kebutuhan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anggota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terlebih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dahulu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memberikan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dukungan</a:t>
                      </a:r>
                      <a:r>
                        <a:rPr lang="en-ID" sz="1600" dirty="0"/>
                        <a:t> dan </a:t>
                      </a:r>
                      <a:r>
                        <a:rPr lang="en-ID" sz="1600" dirty="0" err="1"/>
                        <a:t>bimbingan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Meningkatkan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kepercayaan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kesejahteraan</a:t>
                      </a:r>
                      <a:r>
                        <a:rPr lang="en-ID" sz="1600" dirty="0"/>
                        <a:t>, dan </a:t>
                      </a:r>
                      <a:r>
                        <a:rPr lang="en-ID" sz="1600" dirty="0" err="1"/>
                        <a:t>loyalitas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tim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Dapat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mengurangi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fokus</a:t>
                      </a:r>
                      <a:r>
                        <a:rPr lang="en-ID" sz="1600" dirty="0"/>
                        <a:t> pada </a:t>
                      </a:r>
                      <a:r>
                        <a:rPr lang="en-ID" sz="1600" dirty="0" err="1"/>
                        <a:t>tujuan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organisasi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jika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terlalu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banyak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perhatian</a:t>
                      </a:r>
                      <a:r>
                        <a:rPr lang="en-ID" sz="1600" dirty="0"/>
                        <a:t> pada </a:t>
                      </a:r>
                      <a:r>
                        <a:rPr lang="en-ID" sz="1600" dirty="0" err="1"/>
                        <a:t>kebutuhan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individu</a:t>
                      </a:r>
                      <a:endParaRPr lang="en-ID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9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8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E5DB-5787-4DA3-A381-1C90AF08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0"/>
            <a:ext cx="9512832" cy="575516"/>
          </a:xfrm>
        </p:spPr>
        <p:txBody>
          <a:bodyPr>
            <a:normAutofit/>
          </a:bodyPr>
          <a:lstStyle/>
          <a:p>
            <a:r>
              <a:rPr lang="en-ID" sz="28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Karakteristik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yang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Efektif</a:t>
            </a:r>
            <a:endParaRPr lang="en-ID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8D6236-DBD1-4983-A060-EE71D727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21403"/>
              </p:ext>
            </p:extLst>
          </p:nvPr>
        </p:nvGraphicFramePr>
        <p:xfrm>
          <a:off x="819136" y="1156073"/>
          <a:ext cx="8915400" cy="91440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2828843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Visi</a:t>
                      </a:r>
                      <a:r>
                        <a:rPr lang="en-ID" b="1" dirty="0"/>
                        <a:t> yang </a:t>
                      </a:r>
                      <a:r>
                        <a:rPr lang="en-ID" b="1" dirty="0" err="1"/>
                        <a:t>Jelas</a:t>
                      </a:r>
                      <a:endParaRPr lang="en-ID" dirty="0"/>
                    </a:p>
                    <a:p>
                      <a:r>
                        <a:rPr lang="en-ID" dirty="0" err="1"/>
                        <a:t>Pemimpin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efektif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memiliki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visi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jangka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panjang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jelas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mampu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menyampaikan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visi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tersebut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kepada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tim.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290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CD3A60-2B64-45AB-B02C-267FC0CC77E1}"/>
              </a:ext>
            </a:extLst>
          </p:cNvPr>
          <p:cNvSpPr txBox="1"/>
          <p:nvPr/>
        </p:nvSpPr>
        <p:spPr>
          <a:xfrm>
            <a:off x="819136" y="2070473"/>
            <a:ext cx="891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Kemampuan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endParaRPr lang="en-ID" b="1" dirty="0"/>
          </a:p>
          <a:p>
            <a:r>
              <a:rPr lang="en-ID" dirty="0"/>
              <a:t>Mampu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, </a:t>
            </a:r>
            <a:r>
              <a:rPr lang="en-ID" dirty="0" err="1"/>
              <a:t>transparan</a:t>
            </a:r>
            <a:r>
              <a:rPr lang="en-ID" dirty="0"/>
              <a:t>, dan </a:t>
            </a:r>
            <a:r>
              <a:rPr lang="en-ID" dirty="0" err="1"/>
              <a:t>persuasif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pemangku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F0C74-A992-4046-88EC-6533A3345E99}"/>
              </a:ext>
            </a:extLst>
          </p:cNvPr>
          <p:cNvSpPr txBox="1"/>
          <p:nvPr/>
        </p:nvSpPr>
        <p:spPr>
          <a:xfrm>
            <a:off x="819136" y="3078651"/>
            <a:ext cx="891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Kepercayaan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</a:p>
          <a:p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74916E4-A7CA-4E18-8FA2-28949A86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29657"/>
              </p:ext>
            </p:extLst>
          </p:nvPr>
        </p:nvGraphicFramePr>
        <p:xfrm>
          <a:off x="819135" y="4046303"/>
          <a:ext cx="8915400" cy="91440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1619283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Integritas</a:t>
                      </a:r>
                      <a:endParaRPr lang="en-ID" dirty="0"/>
                    </a:p>
                    <a:p>
                      <a:r>
                        <a:rPr lang="en-ID" dirty="0" err="1"/>
                        <a:t>Jujur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berpegang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teguh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prinsip</a:t>
                      </a:r>
                      <a:r>
                        <a:rPr lang="en-ID" dirty="0"/>
                        <a:t>, dan </a:t>
                      </a:r>
                      <a:r>
                        <a:rPr lang="en-ID" dirty="0" err="1"/>
                        <a:t>konsisten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kata dan </a:t>
                      </a:r>
                      <a:r>
                        <a:rPr lang="en-ID" dirty="0" err="1"/>
                        <a:t>tindakan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sehingga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kepercayaan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tim.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7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F4EDC4E-9D58-44F4-98E1-C480A67BF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42900"/>
              </p:ext>
            </p:extLst>
          </p:nvPr>
        </p:nvGraphicFramePr>
        <p:xfrm>
          <a:off x="819135" y="5185248"/>
          <a:ext cx="8915400" cy="91440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1276387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Kemampuan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Pengambilan</a:t>
                      </a:r>
                      <a:r>
                        <a:rPr lang="en-ID" b="1" dirty="0"/>
                        <a:t> Keputusan</a:t>
                      </a:r>
                      <a:endParaRPr lang="en-ID" dirty="0"/>
                    </a:p>
                    <a:p>
                      <a:r>
                        <a:rPr lang="en-ID" dirty="0"/>
                        <a:t>Mampu </a:t>
                      </a:r>
                      <a:r>
                        <a:rPr lang="en-ID" dirty="0" err="1"/>
                        <a:t>membuat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keputusan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tepat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cepat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baik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berdasarkan</a:t>
                      </a:r>
                      <a:r>
                        <a:rPr lang="en-ID" dirty="0"/>
                        <a:t> data </a:t>
                      </a:r>
                      <a:r>
                        <a:rPr lang="en-ID" dirty="0" err="1"/>
                        <a:t>maupun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intuisi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situasi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pasti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1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97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FBC6-B91F-4A39-8BC4-BEFC59DC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4" y="0"/>
            <a:ext cx="3061255" cy="718129"/>
          </a:xfrm>
        </p:spPr>
        <p:txBody>
          <a:bodyPr/>
          <a:lstStyle/>
          <a:p>
            <a:r>
              <a:rPr lang="en-US" dirty="0" err="1"/>
              <a:t>Lanjutan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C3DD3F-D1B7-4003-8B7E-BD1E32DAE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18133"/>
              </p:ext>
            </p:extLst>
          </p:nvPr>
        </p:nvGraphicFramePr>
        <p:xfrm>
          <a:off x="193674" y="1231574"/>
          <a:ext cx="9898282" cy="914400"/>
        </p:xfrm>
        <a:graphic>
          <a:graphicData uri="http://schemas.openxmlformats.org/drawingml/2006/table">
            <a:tbl>
              <a:tblPr/>
              <a:tblGrid>
                <a:gridCol w="9898282">
                  <a:extLst>
                    <a:ext uri="{9D8B030D-6E8A-4147-A177-3AD203B41FA5}">
                      <a16:colId xmlns:a16="http://schemas.microsoft.com/office/drawing/2014/main" val="1687587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Empati</a:t>
                      </a:r>
                      <a:endParaRPr lang="en-ID" dirty="0"/>
                    </a:p>
                    <a:p>
                      <a:r>
                        <a:rPr lang="en-ID" dirty="0" err="1"/>
                        <a:t>Memahami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memperhatikan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perasaan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pandangan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serta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kebutuhan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anggota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tim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sehingga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menciptakan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lingkungan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suportif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8441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BD11F4-0618-4383-99E4-DA9D8663C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46484"/>
              </p:ext>
            </p:extLst>
          </p:nvPr>
        </p:nvGraphicFramePr>
        <p:xfrm>
          <a:off x="193672" y="2379817"/>
          <a:ext cx="9898282" cy="914400"/>
        </p:xfrm>
        <a:graphic>
          <a:graphicData uri="http://schemas.openxmlformats.org/drawingml/2006/table">
            <a:tbl>
              <a:tblPr/>
              <a:tblGrid>
                <a:gridCol w="9898282">
                  <a:extLst>
                    <a:ext uri="{9D8B030D-6E8A-4147-A177-3AD203B41FA5}">
                      <a16:colId xmlns:a16="http://schemas.microsoft.com/office/drawing/2014/main" val="2281496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Adaptabilitas</a:t>
                      </a:r>
                      <a:endParaRPr lang="en-ID" dirty="0"/>
                    </a:p>
                    <a:p>
                      <a:r>
                        <a:rPr lang="en-ID" dirty="0" err="1"/>
                        <a:t>Fleksibel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mampu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beradaptasi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perubahan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cepat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serta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tantangan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baru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organisasi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8589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630D8F-371F-402F-9481-A20117E5E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7679"/>
              </p:ext>
            </p:extLst>
          </p:nvPr>
        </p:nvGraphicFramePr>
        <p:xfrm>
          <a:off x="193671" y="3429000"/>
          <a:ext cx="9898281" cy="914400"/>
        </p:xfrm>
        <a:graphic>
          <a:graphicData uri="http://schemas.openxmlformats.org/drawingml/2006/table">
            <a:tbl>
              <a:tblPr/>
              <a:tblGrid>
                <a:gridCol w="9898281">
                  <a:extLst>
                    <a:ext uri="{9D8B030D-6E8A-4147-A177-3AD203B41FA5}">
                      <a16:colId xmlns:a16="http://schemas.microsoft.com/office/drawing/2014/main" val="1961717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Delegasi</a:t>
                      </a:r>
                      <a:r>
                        <a:rPr lang="en-ID" b="1" dirty="0"/>
                        <a:t> yang </a:t>
                      </a:r>
                      <a:r>
                        <a:rPr lang="en-ID" b="1" dirty="0" err="1"/>
                        <a:t>Efektif</a:t>
                      </a:r>
                      <a:endParaRPr lang="en-ID" dirty="0"/>
                    </a:p>
                    <a:p>
                      <a:r>
                        <a:rPr lang="en-ID" dirty="0"/>
                        <a:t>Mampu </a:t>
                      </a:r>
                      <a:r>
                        <a:rPr lang="en-ID" dirty="0" err="1"/>
                        <a:t>mendelegasikan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tugas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sesuai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kemampuan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keahlian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anggota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tim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mengontrol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secara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berlebihan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894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6721AC-39E6-4533-9EC0-64EA90757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79879"/>
              </p:ext>
            </p:extLst>
          </p:nvPr>
        </p:nvGraphicFramePr>
        <p:xfrm>
          <a:off x="193670" y="4536805"/>
          <a:ext cx="9898281" cy="914400"/>
        </p:xfrm>
        <a:graphic>
          <a:graphicData uri="http://schemas.openxmlformats.org/drawingml/2006/table">
            <a:tbl>
              <a:tblPr/>
              <a:tblGrid>
                <a:gridCol w="9898281">
                  <a:extLst>
                    <a:ext uri="{9D8B030D-6E8A-4147-A177-3AD203B41FA5}">
                      <a16:colId xmlns:a16="http://schemas.microsoft.com/office/drawing/2014/main" val="705433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Kemampuan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Memotivasi</a:t>
                      </a:r>
                      <a:endParaRPr lang="en-ID" dirty="0"/>
                    </a:p>
                    <a:p>
                      <a:r>
                        <a:rPr lang="en-ID" dirty="0"/>
                        <a:t>Mampu </a:t>
                      </a:r>
                      <a:r>
                        <a:rPr lang="en-ID" dirty="0" err="1"/>
                        <a:t>menginspirasi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memotivasi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mencapai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tujuan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bersama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memberikan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dorongan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serta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apresiasi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diperlukan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127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CBC13F-B2B2-4B3D-90DC-94EA932FD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06513"/>
              </p:ext>
            </p:extLst>
          </p:nvPr>
        </p:nvGraphicFramePr>
        <p:xfrm>
          <a:off x="193669" y="5685048"/>
          <a:ext cx="9898281" cy="914400"/>
        </p:xfrm>
        <a:graphic>
          <a:graphicData uri="http://schemas.openxmlformats.org/drawingml/2006/table">
            <a:tbl>
              <a:tblPr/>
              <a:tblGrid>
                <a:gridCol w="9898281">
                  <a:extLst>
                    <a:ext uri="{9D8B030D-6E8A-4147-A177-3AD203B41FA5}">
                      <a16:colId xmlns:a16="http://schemas.microsoft.com/office/drawing/2014/main" val="4239350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Kecerdasan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Emosional</a:t>
                      </a:r>
                      <a:endParaRPr lang="en-ID" dirty="0"/>
                    </a:p>
                    <a:p>
                      <a:r>
                        <a:rPr lang="en-ID" dirty="0" err="1"/>
                        <a:t>Memiliki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kemampuan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mengendalikan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emosi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memahami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emosi</a:t>
                      </a:r>
                      <a:r>
                        <a:rPr lang="en-ID" dirty="0"/>
                        <a:t> orang lain, </a:t>
                      </a:r>
                      <a:r>
                        <a:rPr lang="en-ID" dirty="0" err="1"/>
                        <a:t>serta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menavigasi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hubungan</a:t>
                      </a:r>
                      <a:r>
                        <a:rPr lang="en-ID" dirty="0"/>
                        <a:t> interpersonal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baik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0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5904A2-E953-4A64-B35E-100DFBBC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5775"/>
              </p:ext>
            </p:extLst>
          </p:nvPr>
        </p:nvGraphicFramePr>
        <p:xfrm>
          <a:off x="542299" y="1600689"/>
          <a:ext cx="8915400" cy="91440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833403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Keberanian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Mengambil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Risiko</a:t>
                      </a:r>
                      <a:endParaRPr lang="en-ID" dirty="0"/>
                    </a:p>
                    <a:p>
                      <a:r>
                        <a:rPr lang="en-ID" dirty="0" err="1"/>
                        <a:t>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takut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mengambil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risiko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terukur</a:t>
                      </a:r>
                      <a:r>
                        <a:rPr lang="en-ID" dirty="0"/>
                        <a:t> demi </a:t>
                      </a:r>
                      <a:r>
                        <a:rPr lang="en-ID" dirty="0" err="1"/>
                        <a:t>inovasi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kemajuan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serta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bertanggung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jawab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hasil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keputusan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tersebut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3293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A4AA92-A3A6-4E97-8E64-D821A5E5D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36226"/>
              </p:ext>
            </p:extLst>
          </p:nvPr>
        </p:nvGraphicFramePr>
        <p:xfrm>
          <a:off x="542299" y="2964180"/>
          <a:ext cx="8915400" cy="91440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3578423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1" dirty="0" err="1"/>
                        <a:t>Komitmen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terhadap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Pengembangan</a:t>
                      </a:r>
                      <a:r>
                        <a:rPr lang="en-ID" b="1" dirty="0"/>
                        <a:t> Tim</a:t>
                      </a:r>
                      <a:endParaRPr lang="en-ID" dirty="0"/>
                    </a:p>
                    <a:p>
                      <a:r>
                        <a:rPr lang="en-ID" dirty="0" err="1"/>
                        <a:t>Berinvestasi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pengembangan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keterampilan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potensi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anggota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melalui</a:t>
                      </a:r>
                      <a:r>
                        <a:rPr lang="en-ID" dirty="0"/>
                        <a:t> mentoring, </a:t>
                      </a:r>
                      <a:r>
                        <a:rPr lang="en-ID" dirty="0" err="1"/>
                        <a:t>pelatihan</a:t>
                      </a:r>
                      <a:r>
                        <a:rPr lang="en-ID" dirty="0"/>
                        <a:t>, dan </a:t>
                      </a:r>
                      <a:r>
                        <a:rPr lang="en-ID" dirty="0" err="1"/>
                        <a:t>dukungan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berkelanjutan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5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12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3C5A-DE33-40CF-BFBD-39BD78C6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Peran dan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Tanggung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Jawab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Pemimpin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AD57-67E7-4CBC-99C0-1C37D85A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Menetapkan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visi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arah</a:t>
            </a:r>
            <a:endParaRPr lang="en-ID" dirty="0">
              <a:solidFill>
                <a:schemeClr val="tx1"/>
              </a:solidFill>
              <a:latin typeface="Fira Code" panose="020B0809050000020004" pitchFamily="49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Membangun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tim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kuat</a:t>
            </a:r>
            <a:endParaRPr lang="en-ID" dirty="0">
              <a:solidFill>
                <a:schemeClr val="tx1"/>
              </a:solidFill>
              <a:latin typeface="Fira Code" panose="020B0809050000020004" pitchFamily="49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Mengambil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keputusan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strategis</a:t>
            </a:r>
            <a:endParaRPr lang="en-ID" dirty="0">
              <a:solidFill>
                <a:schemeClr val="tx1"/>
              </a:solidFill>
              <a:latin typeface="Fira Code" panose="020B0809050000020004" pitchFamily="49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Mengelola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perubahan</a:t>
            </a:r>
            <a:endParaRPr lang="en-ID" dirty="0">
              <a:solidFill>
                <a:schemeClr val="tx1"/>
              </a:solidFill>
              <a:latin typeface="Fira Code" panose="020B0809050000020004" pitchFamily="49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Membangun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budaya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organisasi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A15474-545A-4B42-8559-CD01E2CB1C16}"/>
              </a:ext>
            </a:extLst>
          </p:cNvPr>
          <p:cNvSpPr txBox="1"/>
          <p:nvPr/>
        </p:nvSpPr>
        <p:spPr>
          <a:xfrm>
            <a:off x="580937" y="633017"/>
            <a:ext cx="1055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Menetapkan</a:t>
            </a:r>
            <a:r>
              <a:rPr lang="en-ID" b="1" dirty="0"/>
              <a:t> </a:t>
            </a:r>
            <a:r>
              <a:rPr lang="en-ID" b="1" dirty="0" err="1"/>
              <a:t>Visi</a:t>
            </a:r>
            <a:r>
              <a:rPr lang="en-ID" b="1" dirty="0"/>
              <a:t> dan </a:t>
            </a:r>
            <a:r>
              <a:rPr lang="en-ID" b="1" dirty="0" err="1"/>
              <a:t>Arah</a:t>
            </a:r>
            <a:r>
              <a:rPr lang="en-ID" dirty="0"/>
              <a:t>: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dan </a:t>
            </a:r>
            <a:r>
              <a:rPr lang="en-ID" dirty="0" err="1"/>
              <a:t>mengomunikasikan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5CD2E-0880-43D6-BF31-C6B4D61B34F2}"/>
              </a:ext>
            </a:extLst>
          </p:cNvPr>
          <p:cNvSpPr txBox="1"/>
          <p:nvPr/>
        </p:nvSpPr>
        <p:spPr>
          <a:xfrm>
            <a:off x="580936" y="1525216"/>
            <a:ext cx="10551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Membangun</a:t>
            </a:r>
            <a:r>
              <a:rPr lang="en-ID" b="1" dirty="0"/>
              <a:t> Tim yang </a:t>
            </a:r>
            <a:r>
              <a:rPr lang="en-ID" b="1" dirty="0" err="1"/>
              <a:t>Kuat</a:t>
            </a:r>
            <a:r>
              <a:rPr lang="en-ID" dirty="0"/>
              <a:t>: Proses </a:t>
            </a:r>
            <a:r>
              <a:rPr lang="en-ID" dirty="0" err="1"/>
              <a:t>menciptakan</a:t>
            </a:r>
            <a:r>
              <a:rPr lang="en-ID" dirty="0"/>
              <a:t> dan </a:t>
            </a: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melengkapi</a:t>
            </a:r>
            <a:r>
              <a:rPr lang="en-ID" dirty="0"/>
              <a:t> dan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FEBB323-2FE9-43FB-846C-A114AB33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36" y="2327148"/>
            <a:ext cx="105512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Mengambil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Keputusan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keputusan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berpengaruh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keberhasilan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organisasi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termasuk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risiko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mempertimbangkan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dampak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jangka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panjang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34480-1A5C-4F16-B07E-ED7874841D83}"/>
              </a:ext>
            </a:extLst>
          </p:cNvPr>
          <p:cNvSpPr txBox="1"/>
          <p:nvPr/>
        </p:nvSpPr>
        <p:spPr>
          <a:xfrm>
            <a:off x="580935" y="3429000"/>
            <a:ext cx="10551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Mengelola</a:t>
            </a:r>
            <a:r>
              <a:rPr lang="en-ID" b="1" dirty="0"/>
              <a:t> </a:t>
            </a:r>
            <a:r>
              <a:rPr lang="en-ID" b="1" dirty="0" err="1"/>
              <a:t>Perubahan</a:t>
            </a:r>
            <a:r>
              <a:rPr lang="en-ID" dirty="0"/>
              <a:t>: Proses </a:t>
            </a: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, proses,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yang </a:t>
            </a:r>
            <a:r>
              <a:rPr lang="en-ID" dirty="0" err="1"/>
              <a:t>mulus</a:t>
            </a:r>
            <a:r>
              <a:rPr lang="en-ID" dirty="0"/>
              <a:t> dan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resistensi</a:t>
            </a:r>
            <a:r>
              <a:rPr lang="en-ID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A6D7B-0A33-423F-A686-5BE121FBA24C}"/>
              </a:ext>
            </a:extLst>
          </p:cNvPr>
          <p:cNvSpPr txBox="1"/>
          <p:nvPr/>
        </p:nvSpPr>
        <p:spPr>
          <a:xfrm>
            <a:off x="580935" y="4184765"/>
            <a:ext cx="1055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dirty="0"/>
              <a:t>: </a:t>
            </a:r>
            <a:r>
              <a:rPr lang="en-ID" dirty="0" err="1"/>
              <a:t>Menciptakan</a:t>
            </a:r>
            <a:r>
              <a:rPr lang="en-ID" dirty="0"/>
              <a:t> dan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produktif</a:t>
            </a:r>
            <a:r>
              <a:rPr lang="en-ID" dirty="0"/>
              <a:t>.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dan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44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225E-5613-4F74-AFE8-8396C649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Keterampilan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30F8B-4454-4B9B-BEF9-7E03200A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Komunikasi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efektif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Pemecahan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masalah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Manajemen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konflik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Delegasi</a:t>
            </a:r>
            <a:endParaRPr lang="en-ID" dirty="0">
              <a:solidFill>
                <a:schemeClr val="tx1"/>
              </a:solidFill>
              <a:latin typeface="Fira Code" panose="020B0809050000020004" pitchFamily="49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Pembinaan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dan mentoring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0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096478-304D-4FD9-A517-CA0AD53C1240}"/>
              </a:ext>
            </a:extLst>
          </p:cNvPr>
          <p:cNvSpPr txBox="1"/>
          <p:nvPr/>
        </p:nvSpPr>
        <p:spPr>
          <a:xfrm>
            <a:off x="377504" y="166374"/>
            <a:ext cx="109476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400" dirty="0"/>
          </a:p>
          <a:p>
            <a:pPr>
              <a:buFont typeface="+mj-lt"/>
              <a:buAutoNum type="arabicPeriod"/>
            </a:pPr>
            <a:r>
              <a:rPr lang="en-ID" sz="2400" b="1" dirty="0" err="1"/>
              <a:t>Komunikasi</a:t>
            </a:r>
            <a:r>
              <a:rPr lang="en-ID" sz="2400" b="1" dirty="0"/>
              <a:t> </a:t>
            </a:r>
            <a:r>
              <a:rPr lang="en-ID" sz="2400" b="1" dirty="0" err="1"/>
              <a:t>Efektif</a:t>
            </a:r>
            <a:r>
              <a:rPr lang="en-ID" sz="2400" dirty="0"/>
              <a:t>: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menyampaikan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jelas</a:t>
            </a:r>
            <a:r>
              <a:rPr lang="en-ID" sz="2400" dirty="0"/>
              <a:t> dan </a:t>
            </a:r>
            <a:r>
              <a:rPr lang="en-ID" sz="2400" dirty="0" err="1"/>
              <a:t>mendengarkan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aktif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memastikan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pihak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dan </a:t>
            </a:r>
            <a:r>
              <a:rPr lang="en-ID" sz="2400" dirty="0" err="1"/>
              <a:t>harapan</a:t>
            </a:r>
            <a:r>
              <a:rPr lang="en-ID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400" b="1" dirty="0" err="1"/>
              <a:t>Pemecahan</a:t>
            </a:r>
            <a:r>
              <a:rPr lang="en-ID" sz="2400" b="1" dirty="0"/>
              <a:t> </a:t>
            </a:r>
            <a:r>
              <a:rPr lang="en-ID" sz="2400" b="1" dirty="0" err="1"/>
              <a:t>Masalah</a:t>
            </a:r>
            <a:r>
              <a:rPr lang="en-ID" sz="2400" dirty="0"/>
              <a:t>: Proses </a:t>
            </a:r>
            <a:r>
              <a:rPr lang="en-ID" sz="2400" dirty="0" err="1"/>
              <a:t>menemukan</a:t>
            </a:r>
            <a:r>
              <a:rPr lang="en-ID" sz="2400" dirty="0"/>
              <a:t> </a:t>
            </a:r>
            <a:r>
              <a:rPr lang="en-ID" sz="2400" dirty="0" err="1"/>
              <a:t>solusi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tantangan</a:t>
            </a:r>
            <a:r>
              <a:rPr lang="en-ID" sz="2400" dirty="0"/>
              <a:t> yang </a:t>
            </a:r>
            <a:r>
              <a:rPr lang="en-ID" sz="2400" dirty="0" err="1"/>
              <a:t>dihadapi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mencakup</a:t>
            </a:r>
            <a:r>
              <a:rPr lang="en-ID" sz="2400" dirty="0"/>
              <a:t> </a:t>
            </a:r>
            <a:r>
              <a:rPr lang="en-ID" sz="2400" dirty="0" err="1"/>
              <a:t>analisis</a:t>
            </a:r>
            <a:r>
              <a:rPr lang="en-ID" sz="2400" dirty="0"/>
              <a:t> </a:t>
            </a:r>
            <a:r>
              <a:rPr lang="en-ID" sz="2400" dirty="0" err="1"/>
              <a:t>situasi</a:t>
            </a:r>
            <a:r>
              <a:rPr lang="en-ID" sz="2400" dirty="0"/>
              <a:t>, </a:t>
            </a:r>
            <a:r>
              <a:rPr lang="en-ID" sz="2400" dirty="0" err="1"/>
              <a:t>pengumpulan</a:t>
            </a:r>
            <a:r>
              <a:rPr lang="en-ID" sz="2400" dirty="0"/>
              <a:t> data, dan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yang </a:t>
            </a:r>
            <a:r>
              <a:rPr lang="en-ID" sz="2400" dirty="0" err="1"/>
              <a:t>tepat</a:t>
            </a:r>
            <a:r>
              <a:rPr lang="en-ID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400" b="1" dirty="0" err="1"/>
              <a:t>Manajemen</a:t>
            </a:r>
            <a:r>
              <a:rPr lang="en-ID" sz="2400" b="1" dirty="0"/>
              <a:t> </a:t>
            </a:r>
            <a:r>
              <a:rPr lang="en-ID" sz="2400" b="1" dirty="0" err="1"/>
              <a:t>Konflik</a:t>
            </a:r>
            <a:r>
              <a:rPr lang="en-ID" sz="2400" dirty="0"/>
              <a:t>: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mengelola</a:t>
            </a:r>
            <a:r>
              <a:rPr lang="en-ID" sz="2400" dirty="0"/>
              <a:t> dan </a:t>
            </a:r>
            <a:r>
              <a:rPr lang="en-ID" sz="2400" dirty="0" err="1"/>
              <a:t>menyelesaikan</a:t>
            </a:r>
            <a:r>
              <a:rPr lang="en-ID" sz="2400" dirty="0"/>
              <a:t> </a:t>
            </a:r>
            <a:r>
              <a:rPr lang="en-ID" sz="2400" dirty="0" err="1"/>
              <a:t>perselisihan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ketegangan</a:t>
            </a:r>
            <a:r>
              <a:rPr lang="en-ID" sz="2400" dirty="0"/>
              <a:t> di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kelompok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yang </a:t>
            </a:r>
            <a:r>
              <a:rPr lang="en-ID" sz="2400" dirty="0" err="1"/>
              <a:t>sehat</a:t>
            </a:r>
            <a:r>
              <a:rPr lang="en-ID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400" b="1" dirty="0" err="1"/>
              <a:t>Delegasi</a:t>
            </a:r>
            <a:r>
              <a:rPr lang="en-ID" sz="2400" dirty="0"/>
              <a:t>: Proses </a:t>
            </a:r>
            <a:r>
              <a:rPr lang="en-ID" sz="2400" dirty="0" err="1"/>
              <a:t>penugasan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orang lain.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pengelolaan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dan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memberdayakan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tim.</a:t>
            </a:r>
            <a:endParaRPr lang="en-ID" sz="2400" dirty="0"/>
          </a:p>
          <a:p>
            <a:pPr>
              <a:buFont typeface="+mj-lt"/>
              <a:buAutoNum type="arabicPeriod"/>
            </a:pPr>
            <a:r>
              <a:rPr lang="en-ID" sz="2400" b="1" dirty="0" err="1"/>
              <a:t>Pembinaan</a:t>
            </a:r>
            <a:r>
              <a:rPr lang="en-ID" sz="2400" b="1" dirty="0"/>
              <a:t> dan Mentoring</a:t>
            </a:r>
            <a:r>
              <a:rPr lang="en-ID" sz="2400" dirty="0"/>
              <a:t>: Proses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pengembangan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bimbingan</a:t>
            </a:r>
            <a:r>
              <a:rPr lang="en-ID" sz="2400" dirty="0"/>
              <a:t> dan </a:t>
            </a:r>
            <a:r>
              <a:rPr lang="en-ID" sz="2400" dirty="0" err="1"/>
              <a:t>dukungan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keterampilan</a:t>
            </a:r>
            <a:r>
              <a:rPr lang="en-ID" sz="2400" dirty="0"/>
              <a:t> dan </a:t>
            </a:r>
            <a:r>
              <a:rPr lang="en-ID" sz="2400" dirty="0" err="1"/>
              <a:t>karier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tim.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22721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999" y="796955"/>
            <a:ext cx="6253317" cy="2731203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(Leader and Leadership)</a:t>
            </a:r>
            <a:br>
              <a:rPr lang="en-ID" sz="66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</a:br>
            <a:r>
              <a:rPr lang="en-ID" sz="66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sz="66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dan </a:t>
            </a:r>
            <a:r>
              <a:rPr lang="en-ID" sz="66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REFI ARIOEN, STP., MTA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97F0-4478-4B2B-A85E-DD6076F3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Tantangan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dalam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DBAA5-4800-4F9D-8F20-B54FBB26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b="0" i="0" dirty="0" err="1">
                <a:effectLst/>
                <a:latin typeface="Fira Code" panose="020B0809050000020004" pitchFamily="49" charset="0"/>
              </a:rPr>
              <a:t>Mengelola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perubahan</a:t>
            </a:r>
            <a:endParaRPr lang="en-ID" dirty="0">
              <a:latin typeface="Fira Code" panose="020B0809050000020004" pitchFamily="49" charset="0"/>
            </a:endParaRPr>
          </a:p>
          <a:p>
            <a:r>
              <a:rPr lang="en-ID" b="0" i="0" dirty="0" err="1">
                <a:effectLst/>
                <a:latin typeface="Fira Code" panose="020B0809050000020004" pitchFamily="49" charset="0"/>
              </a:rPr>
              <a:t>Memotivasi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tim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dalam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situasi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sulit</a:t>
            </a:r>
            <a:endParaRPr lang="en-ID" dirty="0">
              <a:latin typeface="Fira Code" panose="020B0809050000020004" pitchFamily="49" charset="0"/>
            </a:endParaRPr>
          </a:p>
          <a:p>
            <a:r>
              <a:rPr lang="en-ID" b="0" i="0" dirty="0" err="1">
                <a:effectLst/>
                <a:latin typeface="Fira Code" panose="020B0809050000020004" pitchFamily="49" charset="0"/>
              </a:rPr>
              <a:t>Menghadapi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ketidakpastian</a:t>
            </a:r>
            <a:endParaRPr lang="en-ID" dirty="0">
              <a:latin typeface="Fira Code" panose="020B0809050000020004" pitchFamily="49" charset="0"/>
            </a:endParaRPr>
          </a:p>
          <a:p>
            <a:r>
              <a:rPr lang="en-ID" b="0" i="0" dirty="0" err="1">
                <a:effectLst/>
                <a:latin typeface="Fira Code" panose="020B0809050000020004" pitchFamily="49" charset="0"/>
              </a:rPr>
              <a:t>Keseimbangan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antara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tujuan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jangka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pendek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dan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jangka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Panjang</a:t>
            </a:r>
            <a:endParaRPr lang="en-ID" dirty="0">
              <a:latin typeface="Fira Code" panose="020B0809050000020004" pitchFamily="49" charset="0"/>
            </a:endParaRPr>
          </a:p>
          <a:p>
            <a:r>
              <a:rPr lang="en-ID" b="0" i="0" dirty="0" err="1">
                <a:effectLst/>
                <a:latin typeface="Fira Code" panose="020B0809050000020004" pitchFamily="49" charset="0"/>
              </a:rPr>
              <a:t>Mengatasi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resistensi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5755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A2025-2D15-47DD-B567-465801AAD910}"/>
              </a:ext>
            </a:extLst>
          </p:cNvPr>
          <p:cNvSpPr txBox="1"/>
          <p:nvPr/>
        </p:nvSpPr>
        <p:spPr>
          <a:xfrm>
            <a:off x="245379" y="66679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Mengelola</a:t>
            </a:r>
            <a:r>
              <a:rPr lang="en-ID" b="1" dirty="0"/>
              <a:t> </a:t>
            </a:r>
            <a:r>
              <a:rPr lang="en-ID" b="1" dirty="0" err="1"/>
              <a:t>Perubahan</a:t>
            </a:r>
            <a:r>
              <a:rPr lang="en-ID" dirty="0"/>
              <a:t>: Proses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mengadopsi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teknologi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strategi.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komunikasi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, dan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B1E02-CBD6-48EC-853D-33763D3B2B1F}"/>
              </a:ext>
            </a:extLst>
          </p:cNvPr>
          <p:cNvSpPr txBox="1"/>
          <p:nvPr/>
        </p:nvSpPr>
        <p:spPr>
          <a:xfrm>
            <a:off x="245379" y="1602919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Memotivasi</a:t>
            </a:r>
            <a:r>
              <a:rPr lang="en-ID" b="1" dirty="0"/>
              <a:t> Tim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Situasi</a:t>
            </a:r>
            <a:r>
              <a:rPr lang="en-ID" b="1" dirty="0"/>
              <a:t> </a:t>
            </a:r>
            <a:r>
              <a:rPr lang="en-ID" b="1" dirty="0" err="1"/>
              <a:t>Sulit</a:t>
            </a:r>
            <a:r>
              <a:rPr lang="en-ID" dirty="0"/>
              <a:t>: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 dan </a:t>
            </a:r>
            <a:r>
              <a:rPr lang="en-ID" dirty="0" err="1"/>
              <a:t>inspirasi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, dan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D1814-186E-466E-9075-85329981F5C6}"/>
              </a:ext>
            </a:extLst>
          </p:cNvPr>
          <p:cNvSpPr txBox="1"/>
          <p:nvPr/>
        </p:nvSpPr>
        <p:spPr>
          <a:xfrm>
            <a:off x="245379" y="3080247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Menghadapi</a:t>
            </a:r>
            <a:r>
              <a:rPr lang="en-ID" b="1" dirty="0"/>
              <a:t> </a:t>
            </a:r>
            <a:r>
              <a:rPr lang="en-ID" b="1" dirty="0" err="1"/>
              <a:t>Ketidakpastian</a:t>
            </a:r>
            <a:r>
              <a:rPr lang="en-ID" dirty="0"/>
              <a:t>: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 dan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fleksibilitas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beradaptasi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berubah</a:t>
            </a:r>
            <a:r>
              <a:rPr lang="en-ID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6932A-AEA6-46E1-B3BE-716576521842}"/>
              </a:ext>
            </a:extLst>
          </p:cNvPr>
          <p:cNvSpPr txBox="1"/>
          <p:nvPr/>
        </p:nvSpPr>
        <p:spPr>
          <a:xfrm>
            <a:off x="6218339" y="228450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Keseimbangan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Jangka</a:t>
            </a:r>
            <a:r>
              <a:rPr lang="en-ID" b="1" dirty="0"/>
              <a:t> </a:t>
            </a:r>
            <a:r>
              <a:rPr lang="en-ID" b="1" dirty="0" err="1"/>
              <a:t>Pendek</a:t>
            </a:r>
            <a:r>
              <a:rPr lang="en-ID" b="1" dirty="0"/>
              <a:t> dan </a:t>
            </a:r>
            <a:r>
              <a:rPr lang="en-ID" b="1" dirty="0" err="1"/>
              <a:t>Jangka</a:t>
            </a:r>
            <a:r>
              <a:rPr lang="en-ID" b="1" dirty="0"/>
              <a:t> Panjang</a:t>
            </a:r>
            <a:r>
              <a:rPr lang="en-ID" dirty="0"/>
              <a:t>: Proses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yang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mendesak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keberlanjutan</a:t>
            </a:r>
            <a:r>
              <a:rPr lang="en-ID" dirty="0"/>
              <a:t> di masa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39F0D-32C4-43AF-84B1-D76221737D40}"/>
              </a:ext>
            </a:extLst>
          </p:cNvPr>
          <p:cNvSpPr txBox="1"/>
          <p:nvPr/>
        </p:nvSpPr>
        <p:spPr>
          <a:xfrm>
            <a:off x="6339981" y="2088939"/>
            <a:ext cx="58520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Mengatasi</a:t>
            </a:r>
            <a:r>
              <a:rPr lang="en-ID" b="1" dirty="0"/>
              <a:t> </a:t>
            </a:r>
            <a:r>
              <a:rPr lang="en-ID" b="1" dirty="0" err="1"/>
              <a:t>Resistensi</a:t>
            </a:r>
            <a:r>
              <a:rPr lang="en-ID" dirty="0"/>
              <a:t>: Strategi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ketidaksetujuan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yang </a:t>
            </a:r>
            <a:r>
              <a:rPr lang="en-ID" dirty="0" err="1"/>
              <a:t>transparan</a:t>
            </a:r>
            <a:r>
              <a:rPr lang="en-ID" dirty="0"/>
              <a:t>,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perubahan</a:t>
            </a:r>
            <a:r>
              <a:rPr lang="en-ID" dirty="0"/>
              <a:t>,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68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DE80-EB7B-4075-8B1F-310B6C20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01051" cy="1159949"/>
          </a:xfrm>
        </p:spPr>
        <p:txBody>
          <a:bodyPr/>
          <a:lstStyle/>
          <a:p>
            <a:r>
              <a:rPr lang="it-IT" dirty="0"/>
              <a:t>Gaya Kepemimpinan di Era Global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57DBE-C473-436A-8998-20272FF32467}"/>
              </a:ext>
            </a:extLst>
          </p:cNvPr>
          <p:cNvSpPr txBox="1"/>
          <p:nvPr/>
        </p:nvSpPr>
        <p:spPr>
          <a:xfrm>
            <a:off x="627077" y="1501521"/>
            <a:ext cx="103205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global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beradaptasi</a:t>
            </a:r>
            <a:r>
              <a:rPr lang="en-ID" dirty="0"/>
              <a:t> dan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orang-orang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Fleksibilitas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dan </a:t>
            </a:r>
            <a:r>
              <a:rPr lang="en-ID" dirty="0" err="1"/>
              <a:t>konteks</a:t>
            </a:r>
            <a:r>
              <a:rPr lang="en-ID" dirty="0"/>
              <a:t> yang </a:t>
            </a:r>
            <a:r>
              <a:rPr lang="en-ID" dirty="0" err="1"/>
              <a:t>berbeda-beda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Inovasi</a:t>
            </a:r>
            <a:r>
              <a:rPr lang="en-ID" dirty="0"/>
              <a:t> dan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berinovasi</a:t>
            </a:r>
            <a:r>
              <a:rPr lang="en-ID" dirty="0"/>
              <a:t> dan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di era digital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jejaring</a:t>
            </a:r>
            <a:r>
              <a:rPr lang="en-ID" dirty="0"/>
              <a:t> dan </a:t>
            </a:r>
            <a:r>
              <a:rPr lang="en-ID" dirty="0" err="1"/>
              <a:t>kemitraan</a:t>
            </a:r>
            <a:r>
              <a:rPr lang="en-ID" dirty="0"/>
              <a:t>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negara dan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jejaring</a:t>
            </a:r>
            <a:r>
              <a:rPr lang="en-ID" dirty="0"/>
              <a:t> dan </a:t>
            </a:r>
            <a:r>
              <a:rPr lang="en-ID" dirty="0" err="1"/>
              <a:t>kemitraan</a:t>
            </a:r>
            <a:r>
              <a:rPr lang="en-ID" dirty="0"/>
              <a:t>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negara dan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Visi</a:t>
            </a:r>
            <a:r>
              <a:rPr lang="en-ID" dirty="0"/>
              <a:t> global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tren</a:t>
            </a:r>
            <a:r>
              <a:rPr lang="en-ID" dirty="0"/>
              <a:t> dan </a:t>
            </a:r>
            <a:r>
              <a:rPr lang="en-ID" dirty="0" err="1"/>
              <a:t>isu-isu</a:t>
            </a:r>
            <a:r>
              <a:rPr lang="en-ID" dirty="0"/>
              <a:t> global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dan </a:t>
            </a:r>
            <a:r>
              <a:rPr lang="en-ID" dirty="0" err="1"/>
              <a:t>masyarakat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Keterampilan</a:t>
            </a:r>
            <a:r>
              <a:rPr lang="en-ID" dirty="0"/>
              <a:t> digital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mahir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, </a:t>
            </a:r>
            <a:r>
              <a:rPr lang="en-ID" dirty="0" err="1"/>
              <a:t>kolaborasi</a:t>
            </a:r>
            <a:r>
              <a:rPr lang="en-ID" dirty="0"/>
              <a:t>, dan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juga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komitmen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dan </a:t>
            </a:r>
            <a:r>
              <a:rPr lang="en-ID" dirty="0" err="1"/>
              <a:t>keberlanjutan</a:t>
            </a:r>
            <a:r>
              <a:rPr lang="en-ID" dirty="0"/>
              <a:t> global.</a:t>
            </a:r>
          </a:p>
        </p:txBody>
      </p:sp>
    </p:spTree>
    <p:extLst>
      <p:ext uri="{BB962C8B-B14F-4D97-AF65-F5344CB8AC3E}">
        <p14:creationId xmlns:p14="http://schemas.microsoft.com/office/powerpoint/2010/main" val="206051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569E-27C7-43CD-923A-890ACACA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Kepemimpinan dalam Konteks Budaya Indonesia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D0E-BCEA-465A-AE4D-4D88DC1F6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b="0" i="0" dirty="0">
                <a:effectLst/>
                <a:latin typeface="Fira Code" panose="020B0809050000020004" pitchFamily="49" charset="0"/>
              </a:rPr>
              <a:t>Nilai-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nilai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budaya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yang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mempengaruhi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kepemimpinan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 err="1">
                <a:effectLst/>
                <a:latin typeface="Fira Code" panose="020B0809050000020004" pitchFamily="49" charset="0"/>
              </a:rPr>
              <a:t>Konsep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gotong royong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dalam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kepemimpinan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 err="1">
                <a:effectLst/>
                <a:latin typeface="Fira Code" panose="020B0809050000020004" pitchFamily="49" charset="0"/>
              </a:rPr>
              <a:t>Tantangan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dan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peluang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kepemimpinan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di Indonesia </a:t>
            </a:r>
            <a:br>
              <a:rPr lang="en-ID" sz="2400" dirty="0"/>
            </a:b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65424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F04F-3A2E-4DA8-8BF9-8C216DE3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83" y="-85986"/>
            <a:ext cx="8128000" cy="975220"/>
          </a:xfrm>
        </p:spPr>
        <p:txBody>
          <a:bodyPr>
            <a:normAutofit/>
          </a:bodyPr>
          <a:lstStyle/>
          <a:p>
            <a:r>
              <a:rPr lang="nn-NO" sz="2400" b="0" i="0" dirty="0">
                <a:effectLst/>
                <a:latin typeface="Fira Code" panose="020B0809050000020004" pitchFamily="49" charset="0"/>
              </a:rPr>
              <a:t>Kepemimpinan dalam Konteks Budaya Indonesia</a:t>
            </a:r>
            <a:endParaRPr lang="en-ID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A46B30-CEBF-41AF-85A4-7BEEC3547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7690"/>
              </p:ext>
            </p:extLst>
          </p:nvPr>
        </p:nvGraphicFramePr>
        <p:xfrm>
          <a:off x="1892182" y="1063615"/>
          <a:ext cx="8128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083633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576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50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400" b="1" dirty="0"/>
                        <a:t>Nilai-</a:t>
                      </a:r>
                      <a:r>
                        <a:rPr lang="en-ID" sz="1400" b="1" dirty="0" err="1"/>
                        <a:t>nilai</a:t>
                      </a:r>
                      <a:r>
                        <a:rPr lang="en-ID" sz="1400" b="1" dirty="0"/>
                        <a:t> </a:t>
                      </a:r>
                      <a:r>
                        <a:rPr lang="en-ID" sz="1400" b="1" dirty="0" err="1"/>
                        <a:t>Budaya</a:t>
                      </a:r>
                      <a:r>
                        <a:rPr lang="en-ID" sz="1400" b="1" dirty="0"/>
                        <a:t> yang </a:t>
                      </a:r>
                      <a:r>
                        <a:rPr lang="en-ID" sz="1400" b="1" dirty="0" err="1"/>
                        <a:t>Mempengaruhi</a:t>
                      </a:r>
                      <a:r>
                        <a:rPr lang="en-ID" sz="1400" b="1" dirty="0"/>
                        <a:t> </a:t>
                      </a:r>
                      <a:r>
                        <a:rPr lang="en-ID" sz="1400" b="1" dirty="0" err="1"/>
                        <a:t>Kepemimpinan</a:t>
                      </a:r>
                      <a:r>
                        <a:rPr lang="en-ID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/>
                        <a:t>Nilai-</a:t>
                      </a:r>
                      <a:r>
                        <a:rPr lang="en-ID" sz="1400" dirty="0" err="1"/>
                        <a:t>nilai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budaya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seperti</a:t>
                      </a:r>
                      <a:r>
                        <a:rPr lang="en-ID" sz="1400" dirty="0"/>
                        <a:t> </a:t>
                      </a:r>
                      <a:r>
                        <a:rPr lang="en-ID" sz="1400" i="1" dirty="0"/>
                        <a:t>gotong royong</a:t>
                      </a:r>
                      <a:r>
                        <a:rPr lang="en-ID" sz="1400" dirty="0"/>
                        <a:t> (</a:t>
                      </a:r>
                      <a:r>
                        <a:rPr lang="en-ID" sz="1400" dirty="0" err="1"/>
                        <a:t>kerja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sama</a:t>
                      </a:r>
                      <a:r>
                        <a:rPr lang="en-ID" sz="1400" dirty="0"/>
                        <a:t>), </a:t>
                      </a:r>
                      <a:r>
                        <a:rPr lang="en-ID" sz="1400" i="1" dirty="0" err="1"/>
                        <a:t>sopan</a:t>
                      </a:r>
                      <a:r>
                        <a:rPr lang="en-ID" sz="1400" i="1" dirty="0"/>
                        <a:t> </a:t>
                      </a:r>
                      <a:r>
                        <a:rPr lang="en-ID" sz="1400" i="1" dirty="0" err="1"/>
                        <a:t>santun</a:t>
                      </a:r>
                      <a:r>
                        <a:rPr lang="en-ID" sz="1400" dirty="0"/>
                        <a:t>, dan </a:t>
                      </a:r>
                      <a:r>
                        <a:rPr lang="en-ID" sz="1400" i="1" dirty="0" err="1"/>
                        <a:t>musyawarah</a:t>
                      </a:r>
                      <a:r>
                        <a:rPr lang="en-ID" sz="1400" dirty="0"/>
                        <a:t> (</a:t>
                      </a:r>
                      <a:r>
                        <a:rPr lang="en-ID" sz="1400" dirty="0" err="1"/>
                        <a:t>diskusi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mencapai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kesepakatan</a:t>
                      </a:r>
                      <a:r>
                        <a:rPr lang="en-ID" sz="1400" dirty="0"/>
                        <a:t>) </a:t>
                      </a:r>
                      <a:r>
                        <a:rPr lang="en-ID" sz="1400" dirty="0" err="1"/>
                        <a:t>sangat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memengaruhi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gaya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kepemimpinan</a:t>
                      </a:r>
                      <a:r>
                        <a:rPr lang="en-ID" sz="1400" dirty="0"/>
                        <a:t> di Indonesia. </a:t>
                      </a:r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menghargai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nilai-nilai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cenderung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lebih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diterima</a:t>
                      </a:r>
                      <a:r>
                        <a:rPr lang="en-ID" sz="1400" dirty="0"/>
                        <a:t> oleh </a:t>
                      </a:r>
                      <a:r>
                        <a:rPr lang="en-ID" sz="1400" dirty="0" err="1"/>
                        <a:t>anggota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tim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mampu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membangun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hubungan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kuat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organisasi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2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Kepemimpinan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berfokus</a:t>
                      </a:r>
                      <a:r>
                        <a:rPr lang="en-ID" sz="1400" dirty="0"/>
                        <a:t> pada </a:t>
                      </a:r>
                      <a:r>
                        <a:rPr lang="en-ID" sz="1400" dirty="0" err="1"/>
                        <a:t>kolektivitas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komunitas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sering</a:t>
                      </a:r>
                      <a:r>
                        <a:rPr lang="en-ID" sz="1400" dirty="0"/>
                        <a:t> kali </a:t>
                      </a:r>
                      <a:r>
                        <a:rPr lang="en-ID" sz="1400" dirty="0" err="1"/>
                        <a:t>lebih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berhasil</a:t>
                      </a:r>
                      <a:r>
                        <a:rPr lang="en-ID" sz="1400" dirty="0"/>
                        <a:t> di </a:t>
                      </a:r>
                      <a:r>
                        <a:rPr lang="en-ID" sz="1400" dirty="0" err="1"/>
                        <a:t>lingkungan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menghargai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nilai-nilai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ini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5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400" b="1" dirty="0" err="1"/>
                        <a:t>Konsep</a:t>
                      </a:r>
                      <a:r>
                        <a:rPr lang="en-ID" sz="1400" b="1" dirty="0"/>
                        <a:t> Gotong Royong </a:t>
                      </a:r>
                      <a:r>
                        <a:rPr lang="en-ID" sz="1400" b="1" dirty="0" err="1"/>
                        <a:t>dalam</a:t>
                      </a:r>
                      <a:r>
                        <a:rPr lang="en-ID" sz="1400" b="1" dirty="0"/>
                        <a:t> </a:t>
                      </a:r>
                      <a:r>
                        <a:rPr lang="en-ID" sz="1400" b="1" dirty="0" err="1"/>
                        <a:t>Kepemimpinan</a:t>
                      </a:r>
                      <a:r>
                        <a:rPr lang="en-ID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i="1" dirty="0"/>
                        <a:t>gotong royong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adalah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nilai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sosial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sangat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dihargai</a:t>
                      </a:r>
                      <a:r>
                        <a:rPr lang="en-ID" sz="1400" dirty="0"/>
                        <a:t> di Indonesia, yang </a:t>
                      </a:r>
                      <a:r>
                        <a:rPr lang="en-ID" sz="1400" dirty="0" err="1"/>
                        <a:t>berarti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bekerja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sama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mencapai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tujuan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bersama</a:t>
                      </a:r>
                      <a:r>
                        <a:rPr lang="en-ID" sz="1400" dirty="0"/>
                        <a:t>.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konteks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kepemimpinan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konsep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mendorong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memfasilitasi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kolaborasi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menciptakan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lingkungan</a:t>
                      </a:r>
                      <a:r>
                        <a:rPr lang="en-ID" sz="1400" dirty="0"/>
                        <a:t> di mana </a:t>
                      </a:r>
                      <a:r>
                        <a:rPr lang="en-ID" sz="1400" dirty="0" err="1"/>
                        <a:t>setiap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anggota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merasa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memiliki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kontribusi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56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menerapkan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prinsip</a:t>
                      </a:r>
                      <a:r>
                        <a:rPr lang="en-ID" sz="1400" dirty="0"/>
                        <a:t> </a:t>
                      </a:r>
                      <a:r>
                        <a:rPr lang="en-ID" sz="1400" i="1" dirty="0"/>
                        <a:t>gotong royong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cenderung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mengutamakan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partisipasi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tim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mendengarkan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masukan</a:t>
                      </a:r>
                      <a:r>
                        <a:rPr lang="en-ID" sz="1400" dirty="0"/>
                        <a:t>, dan </a:t>
                      </a:r>
                      <a:r>
                        <a:rPr lang="en-ID" sz="1400" dirty="0" err="1"/>
                        <a:t>menciptakan</a:t>
                      </a:r>
                      <a:r>
                        <a:rPr lang="en-ID" sz="1400" dirty="0"/>
                        <a:t> rasa </a:t>
                      </a:r>
                      <a:r>
                        <a:rPr lang="en-ID" sz="1400" dirty="0" err="1"/>
                        <a:t>memiliki</a:t>
                      </a:r>
                      <a:r>
                        <a:rPr lang="en-ID" sz="1400" dirty="0"/>
                        <a:t> di </a:t>
                      </a:r>
                      <a:r>
                        <a:rPr lang="en-ID" sz="1400" dirty="0" err="1"/>
                        <a:t>antara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anggota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tim.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5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96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F04F-3A2E-4DA8-8BF9-8C216DE3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357306" cy="577225"/>
          </a:xfrm>
        </p:spPr>
        <p:txBody>
          <a:bodyPr>
            <a:normAutofit/>
          </a:bodyPr>
          <a:lstStyle/>
          <a:p>
            <a:r>
              <a:rPr lang="nn-NO" sz="2400" b="0" i="0" dirty="0">
                <a:effectLst/>
                <a:latin typeface="Fira Code" panose="020B0809050000020004" pitchFamily="49" charset="0"/>
              </a:rPr>
              <a:t>Lanjutan</a:t>
            </a:r>
            <a:endParaRPr lang="en-ID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A46B30-CEBF-41AF-85A4-7BEEC3547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36464"/>
              </p:ext>
            </p:extLst>
          </p:nvPr>
        </p:nvGraphicFramePr>
        <p:xfrm>
          <a:off x="1565011" y="728055"/>
          <a:ext cx="8736670" cy="503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335">
                  <a:extLst>
                    <a:ext uri="{9D8B030D-6E8A-4147-A177-3AD203B41FA5}">
                      <a16:colId xmlns:a16="http://schemas.microsoft.com/office/drawing/2014/main" val="2108363308"/>
                    </a:ext>
                  </a:extLst>
                </a:gridCol>
                <a:gridCol w="4368335">
                  <a:extLst>
                    <a:ext uri="{9D8B030D-6E8A-4147-A177-3AD203B41FA5}">
                      <a16:colId xmlns:a16="http://schemas.microsoft.com/office/drawing/2014/main" val="46576384"/>
                    </a:ext>
                  </a:extLst>
                </a:gridCol>
              </a:tblGrid>
              <a:tr h="424934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508614"/>
                  </a:ext>
                </a:extLst>
              </a:tr>
              <a:tr h="2060641">
                <a:tc>
                  <a:txBody>
                    <a:bodyPr/>
                    <a:lstStyle/>
                    <a:p>
                      <a:r>
                        <a:rPr lang="it-IT" sz="1400" b="1" dirty="0"/>
                        <a:t>Tantangan dan Peluang Kepemimpinan di Indonesia</a:t>
                      </a:r>
                      <a:r>
                        <a:rPr lang="it-IT" sz="1400" dirty="0"/>
                        <a:t>: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1" dirty="0" err="1"/>
                        <a:t>Tantangan</a:t>
                      </a:r>
                      <a:r>
                        <a:rPr lang="en-ID" sz="1400" dirty="0" err="1"/>
                        <a:t>:Keragaman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budaya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bahasa</a:t>
                      </a:r>
                      <a:r>
                        <a:rPr lang="en-ID" sz="1400" dirty="0"/>
                        <a:t>, dan agama di Indonesia </a:t>
                      </a:r>
                      <a:r>
                        <a:rPr lang="en-ID" sz="1400" dirty="0" err="1"/>
                        <a:t>dapat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menciptakan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tantangan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komunikasi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pengambilan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keputusan</a:t>
                      </a:r>
                      <a:r>
                        <a:rPr lang="en-ID" sz="1400" dirty="0"/>
                        <a:t>. </a:t>
                      </a:r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harus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mampu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memahami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menghargai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perbedaan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membangun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tim</a:t>
                      </a:r>
                      <a:r>
                        <a:rPr lang="en-ID" sz="1400" dirty="0"/>
                        <a:t> yang solid.</a:t>
                      </a:r>
                    </a:p>
                    <a:p>
                      <a:r>
                        <a:rPr lang="en-ID" sz="1400" dirty="0" err="1"/>
                        <a:t>Ketidakpastian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politik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ekonomi</a:t>
                      </a:r>
                      <a:r>
                        <a:rPr lang="en-ID" sz="1400" dirty="0"/>
                        <a:t> juga </a:t>
                      </a:r>
                      <a:r>
                        <a:rPr lang="en-ID" sz="1400" dirty="0" err="1"/>
                        <a:t>menjadi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tantangan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bagi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, yang </a:t>
                      </a:r>
                      <a:r>
                        <a:rPr lang="en-ID" sz="1400" dirty="0" err="1"/>
                        <a:t>harus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mengelola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dampaknya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terhadap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organisasi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20639"/>
                  </a:ext>
                </a:extLst>
              </a:tr>
              <a:tr h="2549607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1" dirty="0" err="1"/>
                        <a:t>Peluang</a:t>
                      </a:r>
                      <a:r>
                        <a:rPr lang="en-ID" sz="1400" dirty="0" err="1"/>
                        <a:t>:Keragaman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budaya</a:t>
                      </a:r>
                      <a:r>
                        <a:rPr lang="en-ID" sz="1400" dirty="0"/>
                        <a:t> juga </a:t>
                      </a:r>
                      <a:r>
                        <a:rPr lang="en-ID" sz="1400" dirty="0" err="1"/>
                        <a:t>dapat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menjadi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sumber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kekuatan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memungkinkan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mengakses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berbagai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perspektif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solusi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inovatif</a:t>
                      </a:r>
                      <a:r>
                        <a:rPr lang="en-ID" sz="1400" dirty="0"/>
                        <a:t>.</a:t>
                      </a:r>
                    </a:p>
                    <a:p>
                      <a:r>
                        <a:rPr lang="en-ID" sz="1400" dirty="0" err="1"/>
                        <a:t>Kesadaran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meningkat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terhadap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pentingnya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keberlanjutan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tanggung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jawab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sosial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menciptakan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peluang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bagi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pemimpin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memimpin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visi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lebih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luas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mengintegrasikan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nilai-nilai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etika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lingkungan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dalam</a:t>
                      </a:r>
                      <a:r>
                        <a:rPr lang="en-ID" sz="1400" dirty="0"/>
                        <a:t> strategi </a:t>
                      </a:r>
                      <a:r>
                        <a:rPr lang="en-ID" sz="1400" dirty="0" err="1"/>
                        <a:t>organisasi</a:t>
                      </a:r>
                      <a:r>
                        <a:rPr lang="en-ID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5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29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8A1E-C7A0-4FC9-A577-27D3BEAC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Pengembangan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D728-F3F6-491C-917A-CE3D8DDB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b="0" i="0" dirty="0">
                <a:effectLst/>
                <a:latin typeface="Fira Code" panose="020B0809050000020004" pitchFamily="49" charset="0"/>
              </a:rPr>
              <a:t>Program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pelatihan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kepemimpinan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>
                <a:effectLst/>
                <a:latin typeface="Fira Code" panose="020B0809050000020004" pitchFamily="49" charset="0"/>
              </a:rPr>
              <a:t>Mentoring dan coaching </a:t>
            </a:r>
          </a:p>
          <a:p>
            <a:r>
              <a:rPr lang="en-ID" sz="2400" b="0" i="0" dirty="0" err="1">
                <a:effectLst/>
                <a:latin typeface="Fira Code" panose="020B0809050000020004" pitchFamily="49" charset="0"/>
              </a:rPr>
              <a:t>Pengalaman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praktis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 err="1">
                <a:effectLst/>
                <a:latin typeface="Fira Code" panose="020B0809050000020004" pitchFamily="49" charset="0"/>
              </a:rPr>
              <a:t>Refleksi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diri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dan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umpan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balik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 err="1">
                <a:effectLst/>
                <a:latin typeface="Fira Code" panose="020B0809050000020004" pitchFamily="49" charset="0"/>
              </a:rPr>
              <a:t>Pembelajaran</a:t>
            </a:r>
            <a:r>
              <a:rPr lang="en-ID" sz="2400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effectLst/>
                <a:latin typeface="Fira Code" panose="020B0809050000020004" pitchFamily="49" charset="0"/>
              </a:rPr>
              <a:t>berkelanjutan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364752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0AD1DA-9C17-42F3-B800-EABCFC98DD25}"/>
              </a:ext>
            </a:extLst>
          </p:cNvPr>
          <p:cNvSpPr txBox="1"/>
          <p:nvPr/>
        </p:nvSpPr>
        <p:spPr>
          <a:xfrm>
            <a:off x="1369503" y="192108"/>
            <a:ext cx="60946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Program </a:t>
            </a:r>
            <a:r>
              <a:rPr lang="en-ID" b="1" dirty="0" err="1"/>
              <a:t>Pelatihan</a:t>
            </a:r>
            <a:r>
              <a:rPr lang="en-ID" b="1" dirty="0"/>
              <a:t> </a:t>
            </a:r>
            <a:r>
              <a:rPr lang="en-ID" b="1" dirty="0" err="1"/>
              <a:t>Kepemimpinan</a:t>
            </a:r>
            <a:r>
              <a:rPr lang="en-ID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Program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formal.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,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,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dan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Program </a:t>
            </a:r>
            <a:r>
              <a:rPr lang="en-ID" dirty="0" err="1"/>
              <a:t>pelatihan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, </a:t>
            </a:r>
            <a:r>
              <a:rPr lang="en-ID" dirty="0" err="1"/>
              <a:t>praktik</a:t>
            </a:r>
            <a:r>
              <a:rPr lang="en-ID" dirty="0"/>
              <a:t>, dan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mentor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pelatih</a:t>
            </a:r>
            <a:r>
              <a:rPr lang="en-ID" dirty="0"/>
              <a:t> yang </a:t>
            </a:r>
            <a:r>
              <a:rPr lang="en-ID" dirty="0" err="1"/>
              <a:t>berpengalaman</a:t>
            </a:r>
            <a:r>
              <a:rPr lang="en-ID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DCC80-6EAD-4046-99A2-8EFE35422AAF}"/>
              </a:ext>
            </a:extLst>
          </p:cNvPr>
          <p:cNvSpPr txBox="1"/>
          <p:nvPr/>
        </p:nvSpPr>
        <p:spPr>
          <a:xfrm>
            <a:off x="4416804" y="3054430"/>
            <a:ext cx="60946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Mentoring dan Coaching</a:t>
            </a:r>
            <a:r>
              <a:rPr lang="en-ID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Mentoring</a:t>
            </a:r>
            <a:r>
              <a:rPr lang="en-ID" dirty="0"/>
              <a:t>: Proses di mana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berpengalaman</a:t>
            </a:r>
            <a:r>
              <a:rPr lang="en-ID" dirty="0"/>
              <a:t> (mentor)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bimbingan</a:t>
            </a:r>
            <a:r>
              <a:rPr lang="en-ID" dirty="0"/>
              <a:t>, </a:t>
            </a:r>
            <a:r>
              <a:rPr lang="en-ID" dirty="0" err="1"/>
              <a:t>nasihat</a:t>
            </a:r>
            <a:r>
              <a:rPr lang="en-ID" dirty="0"/>
              <a:t>, dan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berpengalaman</a:t>
            </a:r>
            <a:r>
              <a:rPr lang="en-ID" dirty="0"/>
              <a:t> (mentee).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mentee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karir</a:t>
            </a:r>
            <a:r>
              <a:rPr lang="en-ID" dirty="0"/>
              <a:t> dan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Coaching</a:t>
            </a:r>
            <a:r>
              <a:rPr lang="en-ID" dirty="0"/>
              <a:t>: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terarah</a:t>
            </a:r>
            <a:r>
              <a:rPr lang="en-ID" dirty="0"/>
              <a:t>.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pelatih</a:t>
            </a:r>
            <a:r>
              <a:rPr lang="en-ID" dirty="0"/>
              <a:t> (coach)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,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, dan </a:t>
            </a:r>
            <a:r>
              <a:rPr lang="en-ID" dirty="0" err="1"/>
              <a:t>dukungan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434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30D468-326F-4B63-ADF7-899CECBC8261}"/>
              </a:ext>
            </a:extLst>
          </p:cNvPr>
          <p:cNvSpPr txBox="1"/>
          <p:nvPr/>
        </p:nvSpPr>
        <p:spPr>
          <a:xfrm>
            <a:off x="1537282" y="489999"/>
            <a:ext cx="88566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Pengalaman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r>
              <a:rPr lang="en-ID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praktis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.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, </a:t>
            </a:r>
            <a:r>
              <a:rPr lang="en-ID" dirty="0" err="1"/>
              <a:t>tugas</a:t>
            </a:r>
            <a:r>
              <a:rPr lang="en-ID" dirty="0"/>
              <a:t>, dan </a:t>
            </a:r>
            <a:r>
              <a:rPr lang="en-ID" dirty="0" err="1"/>
              <a:t>situasi</a:t>
            </a:r>
            <a:r>
              <a:rPr lang="en-ID" dirty="0"/>
              <a:t> dunia </a:t>
            </a:r>
            <a:r>
              <a:rPr lang="en-ID" dirty="0" err="1"/>
              <a:t>nyata</a:t>
            </a:r>
            <a:r>
              <a:rPr lang="en-ID" dirty="0"/>
              <a:t>,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dan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Pelibatan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,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D4B49-4E03-4BD7-8666-407E08AC5DAF}"/>
              </a:ext>
            </a:extLst>
          </p:cNvPr>
          <p:cNvSpPr txBox="1"/>
          <p:nvPr/>
        </p:nvSpPr>
        <p:spPr>
          <a:xfrm>
            <a:off x="1537282" y="2343965"/>
            <a:ext cx="88566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Refleksi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dan </a:t>
            </a:r>
            <a:r>
              <a:rPr lang="en-ID" b="1" dirty="0" err="1"/>
              <a:t>Umpan</a:t>
            </a:r>
            <a:r>
              <a:rPr lang="en-ID" b="1" dirty="0"/>
              <a:t> </a:t>
            </a:r>
            <a:r>
              <a:rPr lang="en-ID" b="1" dirty="0" err="1"/>
              <a:t>Balik</a:t>
            </a:r>
            <a:r>
              <a:rPr lang="en-ID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Refleksi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dan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dan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rekan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atasan</a:t>
            </a:r>
            <a:r>
              <a:rPr lang="en-ID" dirty="0"/>
              <a:t>, dan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juga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berharga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501E4-DE93-4861-AC41-DEBA3239267F}"/>
              </a:ext>
            </a:extLst>
          </p:cNvPr>
          <p:cNvSpPr txBox="1"/>
          <p:nvPr/>
        </p:nvSpPr>
        <p:spPr>
          <a:xfrm>
            <a:off x="1537282" y="4160101"/>
            <a:ext cx="88566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Pembelajaran</a:t>
            </a:r>
            <a:r>
              <a:rPr lang="en-ID" b="1" dirty="0"/>
              <a:t> </a:t>
            </a:r>
            <a:r>
              <a:rPr lang="en-ID" b="1" dirty="0" err="1"/>
              <a:t>Berkelanjutan</a:t>
            </a:r>
            <a:r>
              <a:rPr lang="en-ID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proses </a:t>
            </a:r>
            <a:r>
              <a:rPr lang="en-ID" dirty="0" err="1"/>
              <a:t>terus-menerus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dan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karir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, </a:t>
            </a:r>
            <a:r>
              <a:rPr lang="en-ID" dirty="0" err="1"/>
              <a:t>menghadiri</a:t>
            </a:r>
            <a:r>
              <a:rPr lang="en-ID" dirty="0"/>
              <a:t> seminar,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kursus</a:t>
            </a:r>
            <a:r>
              <a:rPr lang="en-ID" dirty="0"/>
              <a:t>, dan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berkomitmen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adaptif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564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9BE8-6C5E-42EE-B26F-C4A4CD0E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solidFill>
                  <a:srgbClr val="E06C75"/>
                </a:solidFill>
                <a:latin typeface="Fira Code" panose="020B0809050000020004" pitchFamily="49" charset="0"/>
              </a:rPr>
              <a:t> 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28B6B-8483-4D39-B6F1-D020F3DFFAD9}"/>
              </a:ext>
            </a:extLst>
          </p:cNvPr>
          <p:cNvSpPr txBox="1"/>
          <p:nvPr/>
        </p:nvSpPr>
        <p:spPr>
          <a:xfrm>
            <a:off x="176169" y="741840"/>
            <a:ext cx="1060368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di PT Indah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PT Indah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beroperasi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Perusahaan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terkenal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kehilangan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mengadopsi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Perusahaan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masa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2. 70%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familiar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Proses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manual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terotomatisasi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senior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menolak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khawatir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kehilangan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Perusahaan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dan IoT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14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7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5770-4AA2-45E8-B8FA-4A989E3D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2364-F3B2-4CB4-AE56-75A23EE2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1.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Pengertian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2.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Perbedaan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antara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Manajer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3.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Mitos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endParaRPr lang="en-ID" b="0" i="0" dirty="0">
              <a:solidFill>
                <a:schemeClr val="tx1"/>
              </a:solidFill>
              <a:effectLst/>
              <a:latin typeface="Fira Code" panose="020B0809050000020004" pitchFamily="49" charset="0"/>
            </a:endParaRP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4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Gaya-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gaya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5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Karakteristik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Efektif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6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Peran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Tanggung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Jawab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7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Keterampilan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Kunci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8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Tantangan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9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Konteks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Budaya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Indonesia </a:t>
            </a:r>
          </a:p>
          <a:p>
            <a:r>
              <a:rPr lang="en-ID" dirty="0">
                <a:solidFill>
                  <a:schemeClr val="tx1"/>
                </a:solidFill>
                <a:latin typeface="Fira Code" panose="020B0809050000020004" pitchFamily="49" charset="0"/>
              </a:rPr>
              <a:t>10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Pengembangan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11.Latihan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Studi</a:t>
            </a:r>
            <a:r>
              <a:rPr lang="en-ID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Kasus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9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3729E5-AA0D-41E6-839E-9A6D2F430A28}"/>
              </a:ext>
            </a:extLst>
          </p:cNvPr>
          <p:cNvSpPr txBox="1"/>
          <p:nvPr/>
        </p:nvSpPr>
        <p:spPr>
          <a:xfrm>
            <a:off x="960539" y="314111"/>
            <a:ext cx="6098796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Anda: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ditugaskan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memimpin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komprehensif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langkah-langkah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senior?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memprioritaskan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antisipasi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terstruktur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14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0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AD8B-71DE-4B6A-B3B3-2EC7CBC9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solidFill>
                  <a:schemeClr val="tx1"/>
                </a:solidFill>
              </a:rPr>
              <a:t>Filosofi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Pemimpin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Kepemimpinan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5FDA7-02E2-4396-AC7F-402E7D79B5FD}"/>
              </a:ext>
            </a:extLst>
          </p:cNvPr>
          <p:cNvSpPr txBox="1"/>
          <p:nvPr/>
        </p:nvSpPr>
        <p:spPr>
          <a:xfrm>
            <a:off x="677334" y="1593637"/>
            <a:ext cx="6098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Filosofi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dirty="0"/>
              <a:t>: </a:t>
            </a:r>
            <a:r>
              <a:rPr lang="en-ID" dirty="0" err="1"/>
              <a:t>Pandangan</a:t>
            </a:r>
            <a:r>
              <a:rPr lang="en-ID" dirty="0"/>
              <a:t> dan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yang </a:t>
            </a:r>
            <a:r>
              <a:rPr lang="en-ID" dirty="0" err="1"/>
              <a:t>dipegang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,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dan </a:t>
            </a:r>
            <a:r>
              <a:rPr lang="en-ID" dirty="0" err="1"/>
              <a:t>bertindak</a:t>
            </a:r>
            <a:r>
              <a:rPr lang="en-ID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81E03-87A3-45EB-96A6-C604862D09E1}"/>
              </a:ext>
            </a:extLst>
          </p:cNvPr>
          <p:cNvSpPr txBox="1"/>
          <p:nvPr/>
        </p:nvSpPr>
        <p:spPr>
          <a:xfrm>
            <a:off x="677334" y="2782669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Filosofi</a:t>
            </a:r>
            <a:r>
              <a:rPr lang="en-ID" b="1" dirty="0"/>
              <a:t> </a:t>
            </a:r>
            <a:r>
              <a:rPr lang="en-ID" b="1" dirty="0" err="1"/>
              <a:t>Kepemimpinan</a:t>
            </a:r>
            <a:r>
              <a:rPr lang="en-ID" dirty="0"/>
              <a:t>: </a:t>
            </a:r>
            <a:r>
              <a:rPr lang="en-ID" dirty="0" err="1"/>
              <a:t>Konsep</a:t>
            </a:r>
            <a:r>
              <a:rPr lang="en-ID" dirty="0"/>
              <a:t> dan </a:t>
            </a:r>
            <a:r>
              <a:rPr lang="en-ID" dirty="0" err="1"/>
              <a:t>teori</a:t>
            </a:r>
            <a:r>
              <a:rPr lang="en-ID" dirty="0"/>
              <a:t> yang </a:t>
            </a:r>
            <a:r>
              <a:rPr lang="en-ID" dirty="0" err="1"/>
              <a:t>mendasari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D2F11-9E03-47BA-B6D5-C932D700084C}"/>
              </a:ext>
            </a:extLst>
          </p:cNvPr>
          <p:cNvSpPr txBox="1"/>
          <p:nvPr/>
        </p:nvSpPr>
        <p:spPr>
          <a:xfrm>
            <a:off x="677334" y="3694702"/>
            <a:ext cx="7023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/>
              <a:t>Elemen</a:t>
            </a:r>
            <a:r>
              <a:rPr lang="en-ID" sz="2800" dirty="0"/>
              <a:t> </a:t>
            </a:r>
            <a:r>
              <a:rPr lang="en-ID" sz="2800" dirty="0" err="1"/>
              <a:t>Kunci</a:t>
            </a:r>
            <a:r>
              <a:rPr lang="en-ID" sz="2800" dirty="0"/>
              <a:t> </a:t>
            </a:r>
            <a:r>
              <a:rPr lang="en-ID" sz="2800" dirty="0" err="1"/>
              <a:t>Filosofi</a:t>
            </a:r>
            <a:r>
              <a:rPr lang="en-ID" sz="2800" dirty="0"/>
              <a:t> </a:t>
            </a:r>
            <a:r>
              <a:rPr lang="en-ID" sz="2800" dirty="0" err="1"/>
              <a:t>Pemimpin</a:t>
            </a:r>
            <a:endParaRPr lang="en-ID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DA128-6733-40A1-9569-84D5F3B7BC06}"/>
              </a:ext>
            </a:extLst>
          </p:cNvPr>
          <p:cNvSpPr txBox="1"/>
          <p:nvPr/>
        </p:nvSpPr>
        <p:spPr>
          <a:xfrm>
            <a:off x="677334" y="4422069"/>
            <a:ext cx="60987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sv-SE" b="1" dirty="0"/>
              <a:t>Nilai-nilai Personal</a:t>
            </a:r>
            <a:r>
              <a:rPr lang="sv-SE" dirty="0"/>
              <a:t>: Integritas, kejujuran, keadilan, dll.</a:t>
            </a:r>
          </a:p>
          <a:p>
            <a:pPr marL="342900" indent="-342900">
              <a:buFont typeface="+mj-lt"/>
              <a:buAutoNum type="arabicParenR"/>
            </a:pPr>
            <a:r>
              <a:rPr lang="en-ID" b="1" dirty="0" err="1"/>
              <a:t>Visi</a:t>
            </a:r>
            <a:r>
              <a:rPr lang="en-ID" dirty="0"/>
              <a:t>: </a:t>
            </a:r>
            <a:r>
              <a:rPr lang="en-ID" dirty="0" err="1"/>
              <a:t>Pandangan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dan </a:t>
            </a:r>
            <a:r>
              <a:rPr lang="en-ID" dirty="0" err="1"/>
              <a:t>arah</a:t>
            </a:r>
            <a:r>
              <a:rPr lang="en-ID" dirty="0"/>
              <a:t>.</a:t>
            </a:r>
            <a:endParaRPr lang="sv-SE" dirty="0"/>
          </a:p>
          <a:p>
            <a:pPr marL="342900" indent="-342900">
              <a:buFont typeface="+mj-lt"/>
              <a:buAutoNum type="arabicParenR"/>
            </a:pPr>
            <a:r>
              <a:rPr lang="sv-SE" b="1" dirty="0"/>
              <a:t>Etika</a:t>
            </a:r>
            <a:r>
              <a:rPr lang="sv-SE" dirty="0"/>
              <a:t>: Standar moral dalam pengambilan keputusan.</a:t>
            </a:r>
          </a:p>
          <a:p>
            <a:pPr marL="342900" indent="-342900">
              <a:buFont typeface="+mj-lt"/>
              <a:buAutoNum type="arabicParenR"/>
            </a:pPr>
            <a:r>
              <a:rPr lang="en-ID" b="1" dirty="0" err="1"/>
              <a:t>Pendekatan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Orang</a:t>
            </a:r>
            <a:r>
              <a:rPr lang="en-ID" dirty="0"/>
              <a:t>: Cara </a:t>
            </a:r>
            <a:r>
              <a:rPr lang="en-ID" dirty="0" err="1"/>
              <a:t>memandang</a:t>
            </a:r>
            <a:r>
              <a:rPr lang="en-ID" dirty="0"/>
              <a:t> dan </a:t>
            </a:r>
            <a:r>
              <a:rPr lang="en-ID" dirty="0" err="1"/>
              <a:t>memperlakukan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.</a:t>
            </a:r>
            <a:endParaRPr lang="sv-SE" dirty="0"/>
          </a:p>
          <a:p>
            <a:pPr marL="342900" indent="-342900">
              <a:buFont typeface="+mj-lt"/>
              <a:buAutoNum type="arabicParenR"/>
            </a:pPr>
            <a:r>
              <a:rPr lang="en-ID" b="1" dirty="0" err="1"/>
              <a:t>Pandangan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Perubahan</a:t>
            </a:r>
            <a:r>
              <a:rPr lang="en-ID" dirty="0"/>
              <a:t>: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dan </a:t>
            </a:r>
            <a:r>
              <a:rPr lang="en-ID" dirty="0" err="1"/>
              <a:t>adaptasi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7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F6EE-184B-45A5-81C0-EAC1BF59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67" y="357931"/>
            <a:ext cx="8596668" cy="799750"/>
          </a:xfrm>
        </p:spPr>
        <p:txBody>
          <a:bodyPr/>
          <a:lstStyle/>
          <a:p>
            <a:r>
              <a:rPr lang="en-ID" dirty="0" err="1"/>
              <a:t>Komponen</a:t>
            </a:r>
            <a:r>
              <a:rPr lang="en-ID" dirty="0"/>
              <a:t> Utama </a:t>
            </a:r>
            <a:r>
              <a:rPr lang="en-ID" dirty="0" err="1"/>
              <a:t>Filosofi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A6A1B6-6516-453B-94F9-4C2ECAABB4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2167" y="1593585"/>
            <a:ext cx="892635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Kepemimpinan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Mencapai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mengembangkan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orang,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keduanya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Otoritas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keahlian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karisma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kombinasi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Pendekatan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Pengambilan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Keputusan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Otokratis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demokratis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partisipatif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Pengembangan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Fokus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individu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kelompok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Perubahan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Proaktif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reaktif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perubahan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42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9DB6-D117-4E3A-8314-6E4DF9AE80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Pengertian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b="0" i="0" dirty="0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 dan </a:t>
            </a:r>
            <a:r>
              <a:rPr lang="en-ID" b="0" i="0" dirty="0" err="1">
                <a:solidFill>
                  <a:srgbClr val="E06C75"/>
                </a:solidFill>
                <a:effectLst/>
                <a:latin typeface="Fira Code" panose="020B0809050000020004" pitchFamily="49" charset="0"/>
              </a:rPr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F8C9-F3B2-4BEF-AD45-A9D53789BB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en-ID" sz="2400" b="0" i="0" dirty="0">
              <a:solidFill>
                <a:schemeClr val="tx1"/>
              </a:solidFill>
              <a:effectLst/>
              <a:latin typeface="Fira Code" panose="020B0809050000020004" pitchFamily="49" charset="0"/>
            </a:endParaRPr>
          </a:p>
          <a:p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-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Definisi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pemimpin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-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Definisi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</a:p>
          <a:p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-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Pentingnya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kepemimpinan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dalam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organisasi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ira Code" panose="020B0809050000020004" pitchFamily="49" charset="0"/>
              </a:rPr>
              <a:t> </a:t>
            </a:r>
            <a:br>
              <a:rPr lang="en-ID" sz="2400" dirty="0">
                <a:solidFill>
                  <a:schemeClr val="tx1"/>
                </a:solidFill>
              </a:rPr>
            </a:br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3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AF455-6D25-4597-A636-A2BCCE95F816}"/>
              </a:ext>
            </a:extLst>
          </p:cNvPr>
          <p:cNvSpPr txBox="1"/>
          <p:nvPr/>
        </p:nvSpPr>
        <p:spPr>
          <a:xfrm>
            <a:off x="121639" y="981670"/>
            <a:ext cx="11253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Definisi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dirty="0"/>
              <a:t>: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, </a:t>
            </a:r>
            <a:r>
              <a:rPr lang="en-ID" dirty="0" err="1"/>
              <a:t>memotivasi</a:t>
            </a:r>
            <a:r>
              <a:rPr lang="en-ID" dirty="0"/>
              <a:t>, dan </a:t>
            </a:r>
            <a:r>
              <a:rPr lang="en-ID" dirty="0" err="1"/>
              <a:t>mengarahkan</a:t>
            </a:r>
            <a:r>
              <a:rPr lang="en-ID" dirty="0"/>
              <a:t> orang lain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,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, dan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integritas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23377-5B52-4014-874D-219330D94583}"/>
              </a:ext>
            </a:extLst>
          </p:cNvPr>
          <p:cNvSpPr txBox="1"/>
          <p:nvPr/>
        </p:nvSpPr>
        <p:spPr>
          <a:xfrm>
            <a:off x="121639" y="2375922"/>
            <a:ext cx="11253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Definisi</a:t>
            </a:r>
            <a:r>
              <a:rPr lang="en-ID" b="1" dirty="0"/>
              <a:t> </a:t>
            </a:r>
            <a:r>
              <a:rPr lang="en-ID" b="1" dirty="0" err="1"/>
              <a:t>Kepemimpinan</a:t>
            </a:r>
            <a:r>
              <a:rPr lang="en-ID" dirty="0"/>
              <a:t>: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di mana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orang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, </a:t>
            </a:r>
            <a:r>
              <a:rPr lang="en-ID" dirty="0" err="1"/>
              <a:t>menginspirasi</a:t>
            </a:r>
            <a:r>
              <a:rPr lang="en-ID" dirty="0"/>
              <a:t> orang lain,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40CCA-C057-4ABF-BF50-05B719D5065A}"/>
              </a:ext>
            </a:extLst>
          </p:cNvPr>
          <p:cNvSpPr txBox="1"/>
          <p:nvPr/>
        </p:nvSpPr>
        <p:spPr>
          <a:xfrm>
            <a:off x="121639" y="3736290"/>
            <a:ext cx="11253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Pentingnya</a:t>
            </a:r>
            <a:r>
              <a:rPr lang="en-ID" b="1" dirty="0"/>
              <a:t> </a:t>
            </a:r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dirty="0"/>
              <a:t>: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,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, </a:t>
            </a:r>
            <a:r>
              <a:rPr lang="en-ID" dirty="0" err="1"/>
              <a:t>menjaga</a:t>
            </a:r>
            <a:r>
              <a:rPr lang="en-ID" dirty="0"/>
              <a:t> moral </a:t>
            </a:r>
            <a:r>
              <a:rPr lang="en-ID" dirty="0" err="1"/>
              <a:t>tim</a:t>
            </a:r>
            <a:r>
              <a:rPr lang="en-ID" dirty="0"/>
              <a:t>, dan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.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, </a:t>
            </a:r>
            <a:r>
              <a:rPr lang="en-ID" dirty="0" err="1"/>
              <a:t>kolaborasi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390D-B151-4DDC-A237-FB194F68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1687" cy="701351"/>
          </a:xfrm>
        </p:spPr>
        <p:txBody>
          <a:bodyPr/>
          <a:lstStyle/>
          <a:p>
            <a:r>
              <a:rPr lang="en-ID" dirty="0" err="1"/>
              <a:t>Mitos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D102D-63CF-459C-A90D-E6D514A97862}"/>
              </a:ext>
            </a:extLst>
          </p:cNvPr>
          <p:cNvSpPr txBox="1"/>
          <p:nvPr/>
        </p:nvSpPr>
        <p:spPr>
          <a:xfrm>
            <a:off x="417351" y="1333579"/>
            <a:ext cx="1012760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dilahirkan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Kenyataannya</a:t>
            </a:r>
            <a:r>
              <a:rPr lang="en-ID" dirty="0"/>
              <a:t>,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dipelajari</a:t>
            </a:r>
            <a:r>
              <a:rPr lang="en-ID" dirty="0"/>
              <a:t> dan </a:t>
            </a:r>
            <a:r>
              <a:rPr lang="en-ID" dirty="0" err="1"/>
              <a:t>dikembangkan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segalanya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justru</a:t>
            </a:r>
            <a:r>
              <a:rPr lang="en-ID" dirty="0"/>
              <a:t>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keterbatasannya</a:t>
            </a:r>
            <a:r>
              <a:rPr lang="en-ID" dirty="0"/>
              <a:t> dan </a:t>
            </a:r>
            <a:r>
              <a:rPr lang="en-ID" dirty="0" err="1"/>
              <a:t>memanfaatkan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puncak</a:t>
            </a:r>
            <a:r>
              <a:rPr lang="en-ID" dirty="0"/>
              <a:t> </a:t>
            </a:r>
            <a:r>
              <a:rPr lang="en-ID" dirty="0" err="1"/>
              <a:t>hierarki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di </a:t>
            </a:r>
            <a:r>
              <a:rPr lang="en-ID" dirty="0" err="1"/>
              <a:t>berbagai</a:t>
            </a:r>
            <a:r>
              <a:rPr lang="en-ID" dirty="0"/>
              <a:t> level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tegas</a:t>
            </a:r>
            <a:r>
              <a:rPr lang="en-ID" dirty="0"/>
              <a:t> dan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juga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empati</a:t>
            </a:r>
            <a:r>
              <a:rPr lang="en-ID" dirty="0"/>
              <a:t> dan </a:t>
            </a:r>
            <a:r>
              <a:rPr lang="en-ID" dirty="0" err="1"/>
              <a:t>kerentanan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sendirian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dan </a:t>
            </a:r>
            <a:r>
              <a:rPr lang="en-ID" dirty="0" err="1"/>
              <a:t>pemberdayaan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sempurna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proses </a:t>
            </a:r>
            <a:r>
              <a:rPr lang="en-ID" dirty="0" err="1"/>
              <a:t>belajar</a:t>
            </a:r>
            <a:r>
              <a:rPr lang="en-ID" dirty="0"/>
              <a:t> dan </a:t>
            </a:r>
            <a:r>
              <a:rPr lang="en-ID" dirty="0" err="1"/>
              <a:t>pertumbuhan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karisma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, </a:t>
            </a:r>
            <a:r>
              <a:rPr lang="en-ID" dirty="0" err="1"/>
              <a:t>integritas</a:t>
            </a:r>
            <a:r>
              <a:rPr lang="en-ID" dirty="0"/>
              <a:t>,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06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2795-C2CE-4F33-8ACB-F65504E9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84402"/>
            <a:ext cx="9603275" cy="10492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ID" b="0" i="0" dirty="0" err="1">
                <a:effectLst/>
                <a:latin typeface="Fira Code" panose="020B0809050000020004" pitchFamily="49" charset="0"/>
              </a:rPr>
              <a:t>Perbedaan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antara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Pemimpin</a:t>
            </a:r>
            <a:r>
              <a:rPr lang="en-ID" b="0" i="0" dirty="0">
                <a:effectLst/>
                <a:latin typeface="Fira Code" panose="020B0809050000020004" pitchFamily="49" charset="0"/>
              </a:rPr>
              <a:t> dan </a:t>
            </a:r>
            <a:r>
              <a:rPr lang="en-ID" b="0" i="0" dirty="0" err="1">
                <a:effectLst/>
                <a:latin typeface="Fira Code" panose="020B0809050000020004" pitchFamily="49" charset="0"/>
              </a:rPr>
              <a:t>Manajer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827594-01C4-4E1B-8878-B829CBCF5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40158"/>
              </p:ext>
            </p:extLst>
          </p:nvPr>
        </p:nvGraphicFramePr>
        <p:xfrm>
          <a:off x="1451579" y="930571"/>
          <a:ext cx="9512832" cy="5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944">
                  <a:extLst>
                    <a:ext uri="{9D8B030D-6E8A-4147-A177-3AD203B41FA5}">
                      <a16:colId xmlns:a16="http://schemas.microsoft.com/office/drawing/2014/main" val="2495567570"/>
                    </a:ext>
                  </a:extLst>
                </a:gridCol>
                <a:gridCol w="3170944">
                  <a:extLst>
                    <a:ext uri="{9D8B030D-6E8A-4147-A177-3AD203B41FA5}">
                      <a16:colId xmlns:a16="http://schemas.microsoft.com/office/drawing/2014/main" val="3914954476"/>
                    </a:ext>
                  </a:extLst>
                </a:gridCol>
                <a:gridCol w="3170944">
                  <a:extLst>
                    <a:ext uri="{9D8B030D-6E8A-4147-A177-3AD203B41FA5}">
                      <a16:colId xmlns:a16="http://schemas.microsoft.com/office/drawing/2014/main" val="1453370774"/>
                    </a:ext>
                  </a:extLst>
                </a:gridCol>
              </a:tblGrid>
              <a:tr h="382326">
                <a:tc>
                  <a:txBody>
                    <a:bodyPr/>
                    <a:lstStyle/>
                    <a:p>
                      <a:r>
                        <a:rPr lang="en-ID" sz="1400"/>
                        <a:t>Aspek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Pemimpin</a:t>
                      </a:r>
                      <a:endParaRPr lang="en-ID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Manajer</a:t>
                      </a:r>
                      <a:endParaRPr lang="en-ID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501464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b="0" dirty="0" err="1"/>
                        <a:t>Fokus</a:t>
                      </a:r>
                      <a:r>
                        <a:rPr lang="en-ID" sz="1400" b="0" dirty="0"/>
                        <a:t> Utama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Menginspirasi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memotivasi</a:t>
                      </a:r>
                      <a:r>
                        <a:rPr lang="en-ID" sz="1400" dirty="0"/>
                        <a:t> orang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mencapai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visi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Mengelola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mengontrol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sumber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daya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untuk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mencapai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tujuan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8984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/>
                        <a:t>Peran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Memberikan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visi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jangka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panjang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arah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organisasi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Memastikan operasi berjalan lancar dan efisien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4867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/>
                        <a:t>Sifat </a:t>
                      </a:r>
                      <a:r>
                        <a:rPr lang="en-ID" sz="1400" dirty="0" err="1"/>
                        <a:t>Hubungan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Membangun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hubungan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berdasarkan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kepercayaan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inspirasi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Berdasarkan hierarki dan aturan formal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48212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 err="1"/>
                        <a:t>Pendekatan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Berfokus</a:t>
                      </a:r>
                      <a:r>
                        <a:rPr lang="en-ID" sz="1400" dirty="0"/>
                        <a:t> pada </a:t>
                      </a:r>
                      <a:r>
                        <a:rPr lang="en-ID" sz="1400" dirty="0" err="1"/>
                        <a:t>inovasi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perubahan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Berfokus</a:t>
                      </a:r>
                      <a:r>
                        <a:rPr lang="es-ES" sz="1400" dirty="0"/>
                        <a:t> pada </a:t>
                      </a:r>
                      <a:r>
                        <a:rPr lang="es-ES" sz="1400" dirty="0" err="1"/>
                        <a:t>stabilitas</a:t>
                      </a:r>
                      <a:r>
                        <a:rPr lang="es-ES" sz="1400" dirty="0"/>
                        <a:t> dan </a:t>
                      </a:r>
                      <a:r>
                        <a:rPr lang="es-ES" sz="1400" dirty="0" err="1"/>
                        <a:t>pengulangan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proses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150388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/>
                        <a:t>Cara </a:t>
                      </a:r>
                      <a:r>
                        <a:rPr lang="en-ID" sz="1400" dirty="0" err="1"/>
                        <a:t>Pengambilan</a:t>
                      </a:r>
                      <a:r>
                        <a:rPr lang="en-ID" sz="1400" dirty="0"/>
                        <a:t> Keputusan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Mengambil risiko dan seringkali menggunakan intuisi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Berbasis</a:t>
                      </a:r>
                      <a:r>
                        <a:rPr lang="es-ES" sz="1400" dirty="0"/>
                        <a:t> pada </a:t>
                      </a:r>
                      <a:r>
                        <a:rPr lang="es-ES" sz="1400" dirty="0" err="1"/>
                        <a:t>analisis</a:t>
                      </a:r>
                      <a:r>
                        <a:rPr lang="es-ES" sz="1400" dirty="0"/>
                        <a:t>, </a:t>
                      </a:r>
                      <a:r>
                        <a:rPr lang="es-ES" sz="1400" dirty="0" err="1"/>
                        <a:t>fakta</a:t>
                      </a:r>
                      <a:r>
                        <a:rPr lang="es-ES" sz="1400" dirty="0"/>
                        <a:t>, dan </a:t>
                      </a:r>
                      <a:r>
                        <a:rPr lang="es-ES" sz="1400" dirty="0" err="1"/>
                        <a:t>prosedur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873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 err="1"/>
                        <a:t>Pengaruh</a:t>
                      </a:r>
                      <a:r>
                        <a:rPr lang="en-ID" sz="1400" dirty="0"/>
                        <a:t> Utama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Karisma, kemampuan untuk memotivasi dan menginspirasi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Otoritas</a:t>
                      </a:r>
                      <a:r>
                        <a:rPr lang="en-ID" sz="1400" dirty="0"/>
                        <a:t> formal yang </a:t>
                      </a:r>
                      <a:r>
                        <a:rPr lang="en-ID" sz="1400" dirty="0" err="1"/>
                        <a:t>diperoleh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dari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jabatan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810659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 err="1"/>
                        <a:t>Orientasi</a:t>
                      </a:r>
                      <a:r>
                        <a:rPr lang="en-ID" sz="1400" dirty="0"/>
                        <a:t> Waktu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Berorientasi pada masa depan dan visi jangka panjang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Berorientasi pada tujuan jangka pendek dan efisiensi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24534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 err="1"/>
                        <a:t>Responsibilitas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Memimpin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perubahan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menginspirasi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tim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Menjaga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struktur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memastikan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prosedur</a:t>
                      </a:r>
                      <a:r>
                        <a:rPr lang="en-ID" sz="1400" dirty="0"/>
                        <a:t>, dan </a:t>
                      </a:r>
                      <a:r>
                        <a:rPr lang="en-ID" sz="1400" dirty="0" err="1"/>
                        <a:t>pengawasan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73798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lang="en-ID" sz="1400" dirty="0" err="1"/>
                        <a:t>Tujuan</a:t>
                      </a:r>
                      <a:r>
                        <a:rPr lang="en-ID" sz="1400" dirty="0"/>
                        <a:t> Utama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Menciptakan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visi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mendorong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inovasi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Mencapai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tujuan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ditetapkan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melalui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pengelolaan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terencana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29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3407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{F98291D2-B0FD-4196-9DDB-5577C3070A08}tf56160789_win32</Template>
  <TotalTime>395</TotalTime>
  <Words>2722</Words>
  <Application>Microsoft Office PowerPoint</Application>
  <PresentationFormat>Widescreen</PresentationFormat>
  <Paragraphs>246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55" baseType="lpstr">
      <vt:lpstr>Arial</vt:lpstr>
      <vt:lpstr>Book Antiqua</vt:lpstr>
      <vt:lpstr>Bookman Old Style</vt:lpstr>
      <vt:lpstr>Calibri</vt:lpstr>
      <vt:lpstr>Century Gothic</vt:lpstr>
      <vt:lpstr>Consolas</vt:lpstr>
      <vt:lpstr>Corbel</vt:lpstr>
      <vt:lpstr>Fira Code</vt:lpstr>
      <vt:lpstr>Franklin Gothic Book</vt:lpstr>
      <vt:lpstr>Garamond</vt:lpstr>
      <vt:lpstr>Gill Sans MT</vt:lpstr>
      <vt:lpstr>Times New Roman</vt:lpstr>
      <vt:lpstr>Trebuchet MS</vt:lpstr>
      <vt:lpstr>Tw Cen MT</vt:lpstr>
      <vt:lpstr>Wingdings 3</vt:lpstr>
      <vt:lpstr>Custom</vt:lpstr>
      <vt:lpstr>Gallery</vt:lpstr>
      <vt:lpstr>Facet</vt:lpstr>
      <vt:lpstr>Parallax</vt:lpstr>
      <vt:lpstr>Wisp</vt:lpstr>
      <vt:lpstr>Organic</vt:lpstr>
      <vt:lpstr>1_Gallery</vt:lpstr>
      <vt:lpstr>1_Facet</vt:lpstr>
      <vt:lpstr>Droplet</vt:lpstr>
      <vt:lpstr>PowerPoint Presentation</vt:lpstr>
      <vt:lpstr>(Leader and Leadership) Pemimpin dan Kepemimpinan</vt:lpstr>
      <vt:lpstr>Materi I</vt:lpstr>
      <vt:lpstr>Filosofi Pemimpin dan Kepemimpinan</vt:lpstr>
      <vt:lpstr>Komponen Utama Filosofi Kepemimpinan</vt:lpstr>
      <vt:lpstr>Pengertian Pemimpin dan Kepemimpinan</vt:lpstr>
      <vt:lpstr>PowerPoint Presentation</vt:lpstr>
      <vt:lpstr>Mitos umum tentang kepemimpinan:</vt:lpstr>
      <vt:lpstr>Perbedaan antara Pemimpin dan Manajer</vt:lpstr>
      <vt:lpstr>Gaya-gaya Kepemimpinan</vt:lpstr>
      <vt:lpstr>Beberapa Gaya-gaya Kepemimpinan Yang Sering Diterapkan Dalam Berbagai Organisasi:</vt:lpstr>
      <vt:lpstr>Lanjutan </vt:lpstr>
      <vt:lpstr>Karakteristik Pemimpin yang Efektif</vt:lpstr>
      <vt:lpstr>Lanjutan</vt:lpstr>
      <vt:lpstr>PowerPoint Presentation</vt:lpstr>
      <vt:lpstr>Peran dan Tanggung Jawab Pemimpin</vt:lpstr>
      <vt:lpstr>PowerPoint Presentation</vt:lpstr>
      <vt:lpstr>Keterampilan Kepemimpinan</vt:lpstr>
      <vt:lpstr>PowerPoint Presentation</vt:lpstr>
      <vt:lpstr>Tantangan dalam Kepemimpinan</vt:lpstr>
      <vt:lpstr>PowerPoint Presentation</vt:lpstr>
      <vt:lpstr>Gaya Kepemimpinan di Era Global</vt:lpstr>
      <vt:lpstr>Kepemimpinan dalam Konteks Budaya Indonesia</vt:lpstr>
      <vt:lpstr>Kepemimpinan dalam Konteks Budaya Indonesia</vt:lpstr>
      <vt:lpstr>Lanjutan</vt:lpstr>
      <vt:lpstr>Pengembangan Kepemimpinan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(Leader and Leadership) Pemimpin dan Kepemimpinan</dc:title>
  <dc:creator>A C E R</dc:creator>
  <cp:lastModifiedBy>A C E R</cp:lastModifiedBy>
  <cp:revision>6</cp:revision>
  <dcterms:created xsi:type="dcterms:W3CDTF">2024-10-04T02:41:18Z</dcterms:created>
  <dcterms:modified xsi:type="dcterms:W3CDTF">2024-10-05T03:22:07Z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