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99" r:id="rId3"/>
    <p:sldId id="301" r:id="rId4"/>
    <p:sldId id="302" r:id="rId5"/>
    <p:sldId id="303" r:id="rId6"/>
    <p:sldId id="304" r:id="rId7"/>
    <p:sldId id="305" r:id="rId8"/>
    <p:sldId id="306" r:id="rId9"/>
    <p:sldId id="307" r:id="rId10"/>
    <p:sldId id="314" r:id="rId11"/>
    <p:sldId id="319" r:id="rId12"/>
    <p:sldId id="308" r:id="rId13"/>
    <p:sldId id="309" r:id="rId14"/>
    <p:sldId id="310" r:id="rId15"/>
    <p:sldId id="311" r:id="rId16"/>
    <p:sldId id="312" r:id="rId17"/>
    <p:sldId id="313" r:id="rId18"/>
    <p:sldId id="315" r:id="rId19"/>
    <p:sldId id="316" r:id="rId20"/>
    <p:sldId id="317" r:id="rId21"/>
    <p:sldId id="318" r:id="rId22"/>
    <p:sldId id="320" r:id="rId23"/>
    <p:sldId id="321" r:id="rId24"/>
    <p:sldId id="300" r:id="rId25"/>
  </p:sldIdLst>
  <p:sldSz cx="9144000" cy="6858000" type="screen4x3"/>
  <p:notesSz cx="7045325" cy="9345613"/>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0455" autoAdjust="0"/>
  </p:normalViewPr>
  <p:slideViewPr>
    <p:cSldViewPr>
      <p:cViewPr varScale="1">
        <p:scale>
          <a:sx n="50" d="100"/>
          <a:sy n="50" d="100"/>
        </p:scale>
        <p:origin x="1648"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1BAB3-26B7-D179-F777-C865A492FF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664E1F-C224-4495-98CC-F0C7F64AD3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FDC07B-1AE4-B99A-1F79-B8B1C83D6E24}"/>
              </a:ext>
            </a:extLst>
          </p:cNvPr>
          <p:cNvSpPr>
            <a:spLocks noGrp="1"/>
          </p:cNvSpPr>
          <p:nvPr>
            <p:ph type="body" idx="1"/>
          </p:nvPr>
        </p:nvSpPr>
        <p:spPr/>
        <p:txBody>
          <a:bodyPr/>
          <a:lstStyle/>
          <a:p>
            <a:r>
              <a:rPr lang="id-ID" dirty="0"/>
              <a:t>Penanganan krisis layanan yang efektif memerlukan perencanaan yang matang dan respons yang cepat dan tepat. Berikut adalah beberapa langkah strategis:</a:t>
            </a:r>
          </a:p>
        </p:txBody>
      </p:sp>
      <p:sp>
        <p:nvSpPr>
          <p:cNvPr id="4" name="Date Placeholder 3">
            <a:extLst>
              <a:ext uri="{FF2B5EF4-FFF2-40B4-BE49-F238E27FC236}">
                <a16:creationId xmlns:a16="http://schemas.microsoft.com/office/drawing/2014/main" id="{88E0F1A9-6522-0A30-B93C-113AE7EC1CE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91989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0CDBD-08FF-D4C3-B68C-45446B5EB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C37D19-EC2F-A552-CADA-F096609252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2C171F-FB97-4071-51C7-1D8EB0B4C72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A7E9DF4-C6A2-16B7-1929-D0E69DBE3E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2094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D26647-31FC-3A90-6DA9-04DDD2C8B7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3D130E-8959-A7C5-9B55-A4F69D9C88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489C48-E58A-06D7-4ACF-29AE394D47F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EB015368-1074-6B56-A3D3-4EE6A31189B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07952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26838-8A1D-59DA-2E59-FCEAC17CB2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7AEAD7-DF1A-57B6-B164-673043CBC9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022063-122D-379F-3BE0-06CA76C3B73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5B12A5B-3EF4-1BBD-F3D0-D52CDBDBBFB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579016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D1E27-BBE0-852C-2323-1A5191EF31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6381AE-901F-1D7F-0153-E2E256BD23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3BDA74-0B46-8DCC-361E-502CEEB2AEF2}"/>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787160F-F0CE-3AD1-F081-76B960340B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30916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B9272-FC5C-151F-BDB0-523FD0EAA0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C54B12-430D-EAA8-FC89-736F62C570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C05CEE-B03F-37CB-CABF-3AEEB5494C0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2C0E330D-7135-2BB2-BDEE-C60A533E55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17492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647A0-E949-7F6D-637A-5E3C49DD67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DA8753-A9A0-3B7F-7737-5635D9CA3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9E5A62-FD0F-56DB-7B73-0CC9794FFCB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9446627-AA24-1AF5-55CD-3CAB23EC7F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827251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AEA5C-A492-E7F7-7386-5F5B57DC0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858DCE-2563-3ADE-3826-A215DC1A12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DBF4DB-9E40-7116-1F2E-BEBB306B268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D4C1825C-EAC9-8142-56E3-33B847D38C6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174465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15A34-B896-F475-31FB-3E4C3A5C10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11DAAF-737B-CA7B-5898-495303568C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B60AD5-AA18-4AB4-FB09-505A18567C7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252B147-03DA-0621-CFD4-6E6B43F38E4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479088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AEA8E-1FC9-7242-1B40-37FC60B3A8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77A379-74BD-5FE6-3FAA-269A28778A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3C40EC-C01A-F3D5-1EB3-22BF3CE3118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BF4EA90-2F8C-8F25-ED08-7A98AED35B6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43444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172936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99D1B-E496-18A1-E2CF-81EFF508E1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0DB7A4-DE13-A7FE-B771-43EA914A45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8A1A95-DDDE-43EC-F35E-378BB4145A6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8283A11A-CD76-042E-B56D-8387FCB078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1177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E801E-CA9A-0B7E-AE21-486F92D467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A04E51-3C76-1CB7-1B50-63CFA94E61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FBFCC6-91D9-1D08-5A3C-3F9803ED72B2}"/>
              </a:ext>
            </a:extLst>
          </p:cNvPr>
          <p:cNvSpPr>
            <a:spLocks noGrp="1"/>
          </p:cNvSpPr>
          <p:nvPr>
            <p:ph type="body" idx="1"/>
          </p:nvPr>
        </p:nvSpPr>
        <p:spPr/>
        <p:txBody>
          <a:bodyPr>
            <a:normAutofit fontScale="92500"/>
          </a:bodyPr>
          <a:lstStyle/>
          <a:p>
            <a:pPr>
              <a:buNone/>
            </a:pPr>
            <a:r>
              <a:rPr lang="id-ID" b="1" dirty="0"/>
              <a:t>Melindungi Reputasi:</a:t>
            </a:r>
            <a:endParaRPr lang="id-ID" dirty="0"/>
          </a:p>
          <a:p>
            <a:pPr>
              <a:buFont typeface="Arial" panose="020B0604020202020204" pitchFamily="34" charset="0"/>
              <a:buChar char="•"/>
            </a:pPr>
            <a:r>
              <a:rPr lang="id-ID" b="1" dirty="0"/>
              <a:t>Contoh:</a:t>
            </a:r>
            <a:r>
              <a:rPr lang="id-ID" dirty="0"/>
              <a:t> Sebuah hotel bintang lima menghadapi tuduhan serius mengenai sanitasi yang buruk di dapur mereka yang menyebar cepat di media sosial. Jika manajemen hotel segera merespons dengan melakukan inspeksi mendalam, menutup sementara area yang bermasalah, mengumumkan tindakan perbaikan yang transparan, dan mengundang pihak berwenang untuk verifikasi, mereka dapat mencegah kerusakan reputasi yang lebih parah dan bahkan membalikkan persepsi negatif menjadi bukti komitmen terhadap kualitas. Tanpa penanganan cepat, citra hotel bisa hancur dan sulit diperbaiki.</a:t>
            </a:r>
          </a:p>
          <a:p>
            <a:pPr>
              <a:buNone/>
            </a:pPr>
            <a:r>
              <a:rPr lang="id-ID" b="1" dirty="0"/>
              <a:t>Memastikan Keselamatan:</a:t>
            </a:r>
            <a:endParaRPr lang="id-ID" dirty="0"/>
          </a:p>
          <a:p>
            <a:pPr>
              <a:buFont typeface="Arial" panose="020B0604020202020204" pitchFamily="34" charset="0"/>
              <a:buChar char="•"/>
            </a:pPr>
            <a:r>
              <a:rPr lang="id-ID" b="1" dirty="0"/>
              <a:t>Contoh:</a:t>
            </a:r>
            <a:r>
              <a:rPr lang="id-ID" dirty="0"/>
              <a:t> Sebuah operator tur petualangan menghadapi situasi di mana salah satu peserta tur pendakian mengalami cedera serius di lokasi terpencil. Manajemen krisis yang baik akan memastikan tim SAR segera dikerahkan, memberikan pertolongan pertama yang memadai di lokasi, mengatur evakuasi medis yang aman, dan memberikan dukungan psikologis kepada korban dan peserta tur lainnya. Prioritas utama adalah keselamatan, dan penanganan yang cepat serta efektif dapat menyelamatkan nyawa dan mencegah cedera lebih lanjut.</a:t>
            </a:r>
          </a:p>
          <a:p>
            <a:pPr>
              <a:buNone/>
            </a:pPr>
            <a:r>
              <a:rPr lang="id-ID" b="1" dirty="0"/>
              <a:t>Meminimalkan Kerugian Finansial:</a:t>
            </a:r>
            <a:endParaRPr lang="id-ID" dirty="0"/>
          </a:p>
          <a:p>
            <a:pPr>
              <a:buFont typeface="Arial" panose="020B0604020202020204" pitchFamily="34" charset="0"/>
              <a:buChar char="•"/>
            </a:pPr>
            <a:r>
              <a:rPr lang="id-ID" b="1" dirty="0"/>
              <a:t>Contoh:</a:t>
            </a:r>
            <a:r>
              <a:rPr lang="id-ID" dirty="0"/>
              <a:t> Sebuah maskapai penerbangan mengalami pembatalan penerbangan massal akibat masalah teknis pada armada pesawat mereka. Tanpa manajemen krisis yang efektif, maskapai bisa menghadapi kerugian besar dari pengembalian dana tiket, kompensasi penumpang, biaya perbaikan pesawat, dan penurunan penjualan di masa depan. Dengan rencana krisis yang baik, mereka dapat segera mengalihkan penumpang ke penerbangan lain, menawarkan kompensasi yang wajar, dan mengkomunikasikan situasi secara transparan untuk meminimalkan dampak finansial dan mempertahankan loyalitas pelanggan.</a:t>
            </a:r>
          </a:p>
          <a:p>
            <a:endParaRPr lang="id-ID" dirty="0"/>
          </a:p>
        </p:txBody>
      </p:sp>
      <p:sp>
        <p:nvSpPr>
          <p:cNvPr id="4" name="Date Placeholder 3">
            <a:extLst>
              <a:ext uri="{FF2B5EF4-FFF2-40B4-BE49-F238E27FC236}">
                <a16:creationId xmlns:a16="http://schemas.microsoft.com/office/drawing/2014/main" id="{F7AE666F-9EA9-94BB-CB2D-852CD40F775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01681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E4B8DF-1A5F-2216-00E9-C42ABC1775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5210D0-F36E-553A-BD3B-89D343ADE0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4F6C5C-7D02-9AE6-C22B-03C8507087FD}"/>
              </a:ext>
            </a:extLst>
          </p:cNvPr>
          <p:cNvSpPr>
            <a:spLocks noGrp="1"/>
          </p:cNvSpPr>
          <p:nvPr>
            <p:ph type="body" idx="1"/>
          </p:nvPr>
        </p:nvSpPr>
        <p:spPr/>
        <p:txBody>
          <a:bodyPr/>
          <a:lstStyle/>
          <a:p>
            <a:pPr>
              <a:buNone/>
            </a:pPr>
            <a:r>
              <a:rPr lang="id-ID" b="1" dirty="0"/>
              <a:t>Mempertahankan Kepercayaan Pelanggan:</a:t>
            </a:r>
            <a:endParaRPr lang="id-ID" dirty="0"/>
          </a:p>
          <a:p>
            <a:pPr>
              <a:buFont typeface="Arial" panose="020B0604020202020204" pitchFamily="34" charset="0"/>
              <a:buChar char="•"/>
            </a:pPr>
            <a:r>
              <a:rPr lang="id-ID" b="1" dirty="0"/>
              <a:t>Contoh:</a:t>
            </a:r>
            <a:r>
              <a:rPr lang="id-ID" dirty="0"/>
              <a:t> Sebuah agen perjalanan online mengalami kebocoran data pelanggan yang melibatkan informasi pribadi. Jika mereka segera memberitahu pelanggan yang terdampak, menawarkan perlindungan identitas gratis, dan menjelaskan langkah-langkah keamanan yang telah diperkuat untuk mencegah insiden serupa di masa depan, mereka dapat mempertahankan kepercayaan pelanggan. Sebaliknya, jika mereka menutupi atau lambat dalam merespons, pelanggan akan kehilangan kepercayaan dan beralih ke penyedia layanan lain.</a:t>
            </a:r>
          </a:p>
          <a:p>
            <a:pPr>
              <a:buNone/>
            </a:pPr>
            <a:r>
              <a:rPr lang="id-ID" b="1" dirty="0"/>
              <a:t>Mempercepat Pemulihan:</a:t>
            </a:r>
            <a:endParaRPr lang="id-ID" dirty="0"/>
          </a:p>
          <a:p>
            <a:pPr>
              <a:buFont typeface="Arial" panose="020B0604020202020204" pitchFamily="34" charset="0"/>
              <a:buChar char="•"/>
            </a:pPr>
            <a:r>
              <a:rPr lang="id-ID" b="1" dirty="0"/>
              <a:t>Contoh:</a:t>
            </a:r>
            <a:r>
              <a:rPr lang="id-ID" dirty="0"/>
              <a:t> Sebuah destinasi wisata yang indah terkena dampak bencana alam yang parah, merusak infrastruktur dan fasilitas pariwisata. Dengan rencana pemulihan pasca-krisis yang telah disiapkan (misalnya, dana darurat, tim rekonstruksi, strategi pemasaran ulang), destinasi tersebut dapat segera memulai perbaikan, membersihkan area, dan meluncurkan kampanye untuk mengundang wisatawan kembali setelah kondisi aman. Tanpa perencanaan ini, proses pemulihan bisa sangat lambat, menyebabkan kerugian ekonomi jangka panjang bagi komunitas lokal.</a:t>
            </a:r>
          </a:p>
          <a:p>
            <a:endParaRPr lang="id-ID" dirty="0"/>
          </a:p>
        </p:txBody>
      </p:sp>
      <p:sp>
        <p:nvSpPr>
          <p:cNvPr id="4" name="Date Placeholder 3">
            <a:extLst>
              <a:ext uri="{FF2B5EF4-FFF2-40B4-BE49-F238E27FC236}">
                <a16:creationId xmlns:a16="http://schemas.microsoft.com/office/drawing/2014/main" id="{D9EC8258-ABFB-5BB0-1F78-F3406B4F0F3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95369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75C0B-E349-BCBE-9B1A-5E6B78DED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32BBA6-DDA1-F4C4-9257-A52D8530BA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1A547A-AEA0-CDF1-EF16-9D24299C66D3}"/>
              </a:ext>
            </a:extLst>
          </p:cNvPr>
          <p:cNvSpPr>
            <a:spLocks noGrp="1"/>
          </p:cNvSpPr>
          <p:nvPr>
            <p:ph type="body" idx="1"/>
          </p:nvPr>
        </p:nvSpPr>
        <p:spPr/>
        <p:txBody>
          <a:bodyPr/>
          <a:lstStyle/>
          <a:p>
            <a:pPr>
              <a:buNone/>
            </a:pPr>
            <a:r>
              <a:rPr lang="id-ID" b="1" dirty="0"/>
              <a:t>Krisis Teknis:</a:t>
            </a:r>
            <a:endParaRPr lang="id-ID" dirty="0"/>
          </a:p>
          <a:p>
            <a:pPr>
              <a:buFont typeface="Arial" panose="020B0604020202020204" pitchFamily="34" charset="0"/>
              <a:buChar char="•"/>
            </a:pPr>
            <a:r>
              <a:rPr lang="id-ID" b="1" dirty="0"/>
              <a:t>Contoh:</a:t>
            </a:r>
            <a:r>
              <a:rPr lang="id-ID" dirty="0"/>
              <a:t> Sebuah sistem reservasi </a:t>
            </a:r>
            <a:r>
              <a:rPr lang="id-ID" i="1" dirty="0"/>
              <a:t>online</a:t>
            </a:r>
            <a:r>
              <a:rPr lang="id-ID" dirty="0"/>
              <a:t> hotel mengalami </a:t>
            </a:r>
            <a:r>
              <a:rPr lang="id-ID" i="1" dirty="0"/>
              <a:t>down</a:t>
            </a:r>
            <a:r>
              <a:rPr lang="id-ID" dirty="0"/>
              <a:t> selama beberapa jam di musim liburan puncak, menyebabkan calon tamu tidak bisa melakukan pemesanan dan </a:t>
            </a:r>
            <a:r>
              <a:rPr lang="id-ID" i="1" dirty="0"/>
              <a:t>check-in</a:t>
            </a:r>
            <a:r>
              <a:rPr lang="id-ID" dirty="0"/>
              <a:t> terhambat. Hal ini menimbulkan keluhan pelanggan yang signifikan dan potensi kehilangan pendapatan. Atau, sebuah bus wisata mengalami mogok di tengah perjalanan menuju objek wisata terpencil, membuat rombongan wisatawan terlantar dan jadwal perjalanan berantakan.</a:t>
            </a:r>
          </a:p>
          <a:p>
            <a:endParaRPr lang="id-ID" dirty="0"/>
          </a:p>
        </p:txBody>
      </p:sp>
      <p:sp>
        <p:nvSpPr>
          <p:cNvPr id="4" name="Date Placeholder 3">
            <a:extLst>
              <a:ext uri="{FF2B5EF4-FFF2-40B4-BE49-F238E27FC236}">
                <a16:creationId xmlns:a16="http://schemas.microsoft.com/office/drawing/2014/main" id="{760F241C-1CE5-E3C6-F0CB-0287ED5AE32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75300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6E21A-8B09-2588-B7AB-9E93D21C64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F82996-56E2-643C-96AB-54668583EC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1633C5-34EB-54A3-650A-25848807064A}"/>
              </a:ext>
            </a:extLst>
          </p:cNvPr>
          <p:cNvSpPr>
            <a:spLocks noGrp="1"/>
          </p:cNvSpPr>
          <p:nvPr>
            <p:ph type="body" idx="1"/>
          </p:nvPr>
        </p:nvSpPr>
        <p:spPr/>
        <p:txBody>
          <a:bodyPr/>
          <a:lstStyle/>
          <a:p>
            <a:pPr>
              <a:buNone/>
            </a:pPr>
            <a:r>
              <a:rPr lang="id-ID" b="1" dirty="0"/>
              <a:t>Krisis Keamanan:</a:t>
            </a:r>
            <a:endParaRPr lang="id-ID" dirty="0"/>
          </a:p>
          <a:p>
            <a:pPr>
              <a:buFont typeface="Arial" panose="020B0604020202020204" pitchFamily="34" charset="0"/>
              <a:buChar char="•"/>
            </a:pPr>
            <a:r>
              <a:rPr lang="id-ID" b="1" dirty="0"/>
              <a:t>Contoh:</a:t>
            </a:r>
            <a:r>
              <a:rPr lang="id-ID" dirty="0"/>
              <a:t> </a:t>
            </a:r>
            <a:r>
              <a:rPr lang="en-US" dirty="0" err="1"/>
              <a:t>bisa</a:t>
            </a:r>
            <a:r>
              <a:rPr lang="en-US" dirty="0"/>
              <a:t> </a:t>
            </a:r>
            <a:r>
              <a:rPr lang="en-US" dirty="0" err="1"/>
              <a:t>angkat</a:t>
            </a:r>
            <a:r>
              <a:rPr lang="en-US" dirty="0"/>
              <a:t> </a:t>
            </a:r>
            <a:r>
              <a:rPr lang="en-US" dirty="0" err="1"/>
              <a:t>papua</a:t>
            </a:r>
            <a:r>
              <a:rPr lang="en-US" dirty="0"/>
              <a:t> </a:t>
            </a:r>
            <a:r>
              <a:rPr lang="id-ID" dirty="0"/>
              <a:t>Terjadi insiden perampokan di area wisata populer yang menimpa beberapa wisatawan asing. Berita ini menyebar cepat di media internasional, menciptakan persepsi bahwa destinasi tersebut tidak aman, sehingga menyebabkan penurunan kunjungan wisatawan secara drastis.</a:t>
            </a:r>
          </a:p>
          <a:p>
            <a:pPr>
              <a:buNone/>
            </a:pPr>
            <a:r>
              <a:rPr lang="id-ID" b="1" dirty="0"/>
              <a:t>Krisis Pelayanan:</a:t>
            </a:r>
            <a:endParaRPr lang="id-ID" dirty="0"/>
          </a:p>
          <a:p>
            <a:pPr>
              <a:buFont typeface="Arial" panose="020B0604020202020204" pitchFamily="34" charset="0"/>
              <a:buChar char="•"/>
            </a:pPr>
            <a:r>
              <a:rPr lang="id-ID" b="1" dirty="0"/>
              <a:t>Contoh:</a:t>
            </a:r>
            <a:r>
              <a:rPr lang="id-ID" dirty="0"/>
              <a:t> Sebuah restoran di hotel bintang lima secara tidak sengaja menyajikan makanan yang terkontaminasi, menyebabkan beberapa tamu mengalami keracunan makanan. Insiden ini memicu keluhan massal, investigasi dari pihak berwenang, dan pemberitaan negatif yang merusak reputasi restoran dan hotel.</a:t>
            </a:r>
          </a:p>
          <a:p>
            <a:pPr>
              <a:buNone/>
            </a:pPr>
            <a:r>
              <a:rPr lang="id-ID" b="1" dirty="0"/>
              <a:t>Krisis Reputasi:</a:t>
            </a:r>
            <a:endParaRPr lang="id-ID" dirty="0"/>
          </a:p>
          <a:p>
            <a:pPr>
              <a:buFont typeface="Arial" panose="020B0604020202020204" pitchFamily="34" charset="0"/>
              <a:buChar char="•"/>
            </a:pPr>
            <a:r>
              <a:rPr lang="id-ID" b="1" dirty="0"/>
              <a:t>Contoh:</a:t>
            </a:r>
            <a:r>
              <a:rPr lang="id-ID" dirty="0"/>
              <a:t> Seorang </a:t>
            </a:r>
            <a:r>
              <a:rPr lang="id-ID" i="1" dirty="0"/>
              <a:t>influencer</a:t>
            </a:r>
            <a:r>
              <a:rPr lang="id-ID" dirty="0"/>
              <a:t> pariwisata terkenal mengunggah pengalaman buruknya di sebuah resor mewah, menyoroti pelayanan yang sangat tidak profesional dan fasilitas yang tidak sesuai standar. Postingan tersebut menjadi viral di media sosial, memicu gelombang komentar negatif dan boikot dari pengikutnya, sehingga merusak citra resor tersebut secara instan.</a:t>
            </a:r>
          </a:p>
          <a:p>
            <a:endParaRPr lang="id-ID" dirty="0"/>
          </a:p>
        </p:txBody>
      </p:sp>
      <p:sp>
        <p:nvSpPr>
          <p:cNvPr id="4" name="Date Placeholder 3">
            <a:extLst>
              <a:ext uri="{FF2B5EF4-FFF2-40B4-BE49-F238E27FC236}">
                <a16:creationId xmlns:a16="http://schemas.microsoft.com/office/drawing/2014/main" id="{B37B7C96-0590-ACEB-626A-FE8D43941BB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059296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02079-0148-53D4-3619-82423C9D64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F8CC24-58C2-B994-B427-9DED53D63A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2BD32-740E-7B76-805A-C2B223969C7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CF335BD1-0EDA-F91E-C335-6D16ABC3CC1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70516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25351-4D11-A612-9E6E-379C1329A6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C271C8-2FE5-A8C6-A805-A6CC2913C1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6AA458-9B6A-B314-2C0D-E44D79F1EE3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45B09892-3943-FD36-B393-1F56FBE27C8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7827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PAR23421 – Manajemen Pelayanan Destinasi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Pelayanan Destinasi Wisata</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03D1975-FAB7-8F93-64B3-DB1B2611249E}"/>
              </a:ext>
            </a:extLst>
          </p:cNvPr>
          <p:cNvPicPr>
            <a:picLocks noChangeAspect="1"/>
          </p:cNvPicPr>
          <p:nvPr/>
        </p:nvPicPr>
        <p:blipFill>
          <a:blip r:embed="rId2"/>
          <a:stretch>
            <a:fillRect/>
          </a:stretch>
        </p:blipFill>
        <p:spPr>
          <a:xfrm>
            <a:off x="899592" y="1069875"/>
            <a:ext cx="6399178" cy="4718250"/>
          </a:xfrm>
          <a:prstGeom prst="rect">
            <a:avLst/>
          </a:prstGeom>
        </p:spPr>
      </p:pic>
      <p:pic>
        <p:nvPicPr>
          <p:cNvPr id="8" name="Picture 7">
            <a:extLst>
              <a:ext uri="{FF2B5EF4-FFF2-40B4-BE49-F238E27FC236}">
                <a16:creationId xmlns:a16="http://schemas.microsoft.com/office/drawing/2014/main" id="{EDFBC844-0872-EF52-1AE1-80E62934C276}"/>
              </a:ext>
            </a:extLst>
          </p:cNvPr>
          <p:cNvPicPr>
            <a:picLocks noChangeAspect="1"/>
          </p:cNvPicPr>
          <p:nvPr/>
        </p:nvPicPr>
        <p:blipFill>
          <a:blip r:embed="rId3"/>
          <a:srcRect r="50000" b="6423"/>
          <a:stretch/>
        </p:blipFill>
        <p:spPr>
          <a:xfrm>
            <a:off x="6126090" y="2492896"/>
            <a:ext cx="2982414" cy="3223221"/>
          </a:xfrm>
          <a:prstGeom prst="rect">
            <a:avLst/>
          </a:prstGeom>
        </p:spPr>
      </p:pic>
      <p:pic>
        <p:nvPicPr>
          <p:cNvPr id="10" name="Picture 9">
            <a:extLst>
              <a:ext uri="{FF2B5EF4-FFF2-40B4-BE49-F238E27FC236}">
                <a16:creationId xmlns:a16="http://schemas.microsoft.com/office/drawing/2014/main" id="{524C2DA3-5B3E-B6E6-A938-F18B8FFE42EE}"/>
              </a:ext>
            </a:extLst>
          </p:cNvPr>
          <p:cNvPicPr>
            <a:picLocks noChangeAspect="1"/>
          </p:cNvPicPr>
          <p:nvPr/>
        </p:nvPicPr>
        <p:blipFill>
          <a:blip r:embed="rId4"/>
          <a:stretch>
            <a:fillRect/>
          </a:stretch>
        </p:blipFill>
        <p:spPr>
          <a:xfrm>
            <a:off x="3160245" y="5716117"/>
            <a:ext cx="5931690" cy="638071"/>
          </a:xfrm>
          <a:prstGeom prst="rect">
            <a:avLst/>
          </a:prstGeom>
        </p:spPr>
      </p:pic>
      <p:pic>
        <p:nvPicPr>
          <p:cNvPr id="11" name="Picture 10">
            <a:extLst>
              <a:ext uri="{FF2B5EF4-FFF2-40B4-BE49-F238E27FC236}">
                <a16:creationId xmlns:a16="http://schemas.microsoft.com/office/drawing/2014/main" id="{AD6559DD-B3F9-2A23-B4BE-44961F34ABBA}"/>
              </a:ext>
            </a:extLst>
          </p:cNvPr>
          <p:cNvPicPr>
            <a:picLocks noChangeAspect="1"/>
          </p:cNvPicPr>
          <p:nvPr/>
        </p:nvPicPr>
        <p:blipFill>
          <a:blip r:embed="rId3"/>
          <a:srcRect l="49360"/>
          <a:stretch/>
        </p:blipFill>
        <p:spPr>
          <a:xfrm>
            <a:off x="85660" y="116632"/>
            <a:ext cx="3094181" cy="3528392"/>
          </a:xfrm>
          <a:prstGeom prst="rect">
            <a:avLst/>
          </a:prstGeom>
        </p:spPr>
      </p:pic>
    </p:spTree>
    <p:extLst>
      <p:ext uri="{BB962C8B-B14F-4D97-AF65-F5344CB8AC3E}">
        <p14:creationId xmlns:p14="http://schemas.microsoft.com/office/powerpoint/2010/main" val="165435583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6E3CA-8CC0-2839-9E42-1EF2A49EE5A2}"/>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D3DD75E-4E0A-CB56-C84A-A7BA45E61E75}"/>
              </a:ext>
            </a:extLst>
          </p:cNvPr>
          <p:cNvPicPr>
            <a:picLocks noChangeAspect="1"/>
          </p:cNvPicPr>
          <p:nvPr/>
        </p:nvPicPr>
        <p:blipFill>
          <a:blip r:embed="rId2"/>
          <a:stretch>
            <a:fillRect/>
          </a:stretch>
        </p:blipFill>
        <p:spPr>
          <a:xfrm>
            <a:off x="899592" y="1069875"/>
            <a:ext cx="6399178" cy="4718250"/>
          </a:xfrm>
          <a:prstGeom prst="rect">
            <a:avLst/>
          </a:prstGeom>
        </p:spPr>
      </p:pic>
      <p:pic>
        <p:nvPicPr>
          <p:cNvPr id="13" name="Picture 12">
            <a:extLst>
              <a:ext uri="{FF2B5EF4-FFF2-40B4-BE49-F238E27FC236}">
                <a16:creationId xmlns:a16="http://schemas.microsoft.com/office/drawing/2014/main" id="{5A479F6B-4133-D541-3535-DE2556AF6B9E}"/>
              </a:ext>
            </a:extLst>
          </p:cNvPr>
          <p:cNvPicPr>
            <a:picLocks noChangeAspect="1"/>
          </p:cNvPicPr>
          <p:nvPr/>
        </p:nvPicPr>
        <p:blipFill>
          <a:blip r:embed="rId3"/>
          <a:srcRect l="3150"/>
          <a:stretch/>
        </p:blipFill>
        <p:spPr>
          <a:xfrm>
            <a:off x="1042458" y="1141883"/>
            <a:ext cx="6121830" cy="4648338"/>
          </a:xfrm>
          <a:prstGeom prst="rect">
            <a:avLst/>
          </a:prstGeom>
        </p:spPr>
      </p:pic>
      <p:pic>
        <p:nvPicPr>
          <p:cNvPr id="8" name="Picture 7">
            <a:extLst>
              <a:ext uri="{FF2B5EF4-FFF2-40B4-BE49-F238E27FC236}">
                <a16:creationId xmlns:a16="http://schemas.microsoft.com/office/drawing/2014/main" id="{D4255F45-C75B-9A5B-DE4E-9230A06C23D8}"/>
              </a:ext>
            </a:extLst>
          </p:cNvPr>
          <p:cNvPicPr>
            <a:picLocks noChangeAspect="1"/>
          </p:cNvPicPr>
          <p:nvPr/>
        </p:nvPicPr>
        <p:blipFill>
          <a:blip r:embed="rId4"/>
          <a:srcRect r="50000" b="6423"/>
          <a:stretch/>
        </p:blipFill>
        <p:spPr>
          <a:xfrm>
            <a:off x="6126090" y="2492896"/>
            <a:ext cx="2982414" cy="3223221"/>
          </a:xfrm>
          <a:prstGeom prst="rect">
            <a:avLst/>
          </a:prstGeom>
        </p:spPr>
      </p:pic>
      <p:pic>
        <p:nvPicPr>
          <p:cNvPr id="10" name="Picture 9">
            <a:extLst>
              <a:ext uri="{FF2B5EF4-FFF2-40B4-BE49-F238E27FC236}">
                <a16:creationId xmlns:a16="http://schemas.microsoft.com/office/drawing/2014/main" id="{431DA911-FBFE-2EFD-ED4B-65CE62D11FD9}"/>
              </a:ext>
            </a:extLst>
          </p:cNvPr>
          <p:cNvPicPr>
            <a:picLocks noChangeAspect="1"/>
          </p:cNvPicPr>
          <p:nvPr/>
        </p:nvPicPr>
        <p:blipFill>
          <a:blip r:embed="rId5"/>
          <a:stretch>
            <a:fillRect/>
          </a:stretch>
        </p:blipFill>
        <p:spPr>
          <a:xfrm>
            <a:off x="3160245" y="5716117"/>
            <a:ext cx="5931690" cy="638071"/>
          </a:xfrm>
          <a:prstGeom prst="rect">
            <a:avLst/>
          </a:prstGeom>
        </p:spPr>
      </p:pic>
      <p:pic>
        <p:nvPicPr>
          <p:cNvPr id="11" name="Picture 10">
            <a:extLst>
              <a:ext uri="{FF2B5EF4-FFF2-40B4-BE49-F238E27FC236}">
                <a16:creationId xmlns:a16="http://schemas.microsoft.com/office/drawing/2014/main" id="{892D043C-D7B2-9D3F-37FE-27AC0F643597}"/>
              </a:ext>
            </a:extLst>
          </p:cNvPr>
          <p:cNvPicPr>
            <a:picLocks noChangeAspect="1"/>
          </p:cNvPicPr>
          <p:nvPr/>
        </p:nvPicPr>
        <p:blipFill>
          <a:blip r:embed="rId4"/>
          <a:srcRect l="49360"/>
          <a:stretch/>
        </p:blipFill>
        <p:spPr>
          <a:xfrm>
            <a:off x="85660" y="116632"/>
            <a:ext cx="3094181" cy="3528392"/>
          </a:xfrm>
          <a:prstGeom prst="rect">
            <a:avLst/>
          </a:prstGeom>
        </p:spPr>
      </p:pic>
    </p:spTree>
    <p:extLst>
      <p:ext uri="{BB962C8B-B14F-4D97-AF65-F5344CB8AC3E}">
        <p14:creationId xmlns:p14="http://schemas.microsoft.com/office/powerpoint/2010/main" val="2565696482"/>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B2729-E730-1103-2D60-E7DFBBCC486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89526F7-D437-132C-270C-A78A05C3D341}"/>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455649C3-C873-CB1B-BCEF-1D6FB6C0ED04}"/>
              </a:ext>
            </a:extLst>
          </p:cNvPr>
          <p:cNvSpPr txBox="1">
            <a:spLocks/>
          </p:cNvSpPr>
          <p:nvPr/>
        </p:nvSpPr>
        <p:spPr>
          <a:xfrm>
            <a:off x="457200" y="1700808"/>
            <a:ext cx="8229600" cy="4425355"/>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Tahap Pra-Krisis (Persiapan)</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id-ID" b="1" dirty="0">
                <a:solidFill>
                  <a:schemeClr val="tx1"/>
                </a:solidFill>
                <a:latin typeface="Cambria" panose="02040503050406030204" pitchFamily="18" charset="0"/>
                <a:cs typeface="Arial" panose="020B0604020202020204" pitchFamily="34" charset="0"/>
              </a:rPr>
              <a:t>Pembentukan Tim Manajemen Krisis: </a:t>
            </a:r>
            <a:r>
              <a:rPr lang="id-ID" dirty="0">
                <a:solidFill>
                  <a:schemeClr val="tx1"/>
                </a:solidFill>
                <a:latin typeface="Cambria" panose="02040503050406030204" pitchFamily="18" charset="0"/>
                <a:cs typeface="Arial" panose="020B0604020202020204" pitchFamily="34" charset="0"/>
              </a:rPr>
              <a:t>Menentukan tim yang bertanggung jawab untuk mengelola krisis. Tim ini harus terdiri dari perwakilan dari berbagai departemen.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id-ID" b="1" dirty="0">
                <a:solidFill>
                  <a:schemeClr val="tx1"/>
                </a:solidFill>
                <a:latin typeface="Cambria" panose="02040503050406030204" pitchFamily="18" charset="0"/>
                <a:cs typeface="Arial" panose="020B0604020202020204" pitchFamily="34" charset="0"/>
              </a:rPr>
              <a:t>Pengembangan Rencana Manajemen Krisis (RMK): </a:t>
            </a:r>
            <a:r>
              <a:rPr lang="id-ID" dirty="0">
                <a:solidFill>
                  <a:schemeClr val="tx1"/>
                </a:solidFill>
                <a:latin typeface="Cambria" panose="02040503050406030204" pitchFamily="18" charset="0"/>
                <a:cs typeface="Arial" panose="020B0604020202020204" pitchFamily="34" charset="0"/>
              </a:rPr>
              <a:t>Menyusun dokumen yang berisi prosedur, tanggung jawab, dan langkah-langkah yang harus diambil dalam menghadapi berbagai jenis krisis.</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3348000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94ACF-3910-19E3-68A2-D47CE7818AA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7BAC085-177C-E26E-A505-760AA378F86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B55A4583-C8E6-E539-6BC2-6FAADD10F92B}"/>
              </a:ext>
            </a:extLst>
          </p:cNvPr>
          <p:cNvSpPr txBox="1">
            <a:spLocks/>
          </p:cNvSpPr>
          <p:nvPr/>
        </p:nvSpPr>
        <p:spPr>
          <a:xfrm>
            <a:off x="457200" y="2204864"/>
            <a:ext cx="8229600" cy="392129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RMK harus mencakup:</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Prosedur identifikasi dan penilaian risiko krisis.</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Struktur tim manajemen krisis dan peran masing-masing anggota.</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Protokol komunikasi internal dan eksternal.</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dirty="0">
                <a:solidFill>
                  <a:schemeClr val="tx1"/>
                </a:solidFill>
                <a:latin typeface="Cambria" panose="02040503050406030204" pitchFamily="18" charset="0"/>
                <a:cs typeface="Arial" panose="020B0604020202020204" pitchFamily="34" charset="0"/>
              </a:rPr>
              <a:t>S</a:t>
            </a:r>
            <a:r>
              <a:rPr lang="id-ID" dirty="0">
                <a:solidFill>
                  <a:schemeClr val="tx1"/>
                </a:solidFill>
                <a:latin typeface="Cambria" panose="02040503050406030204" pitchFamily="18" charset="0"/>
                <a:cs typeface="Arial" panose="020B0604020202020204" pitchFamily="34" charset="0"/>
              </a:rPr>
              <a:t>tandar </a:t>
            </a:r>
            <a:r>
              <a:rPr lang="en-US" dirty="0">
                <a:solidFill>
                  <a:schemeClr val="tx1"/>
                </a:solidFill>
                <a:latin typeface="Cambria" panose="02040503050406030204" pitchFamily="18" charset="0"/>
                <a:cs typeface="Arial" panose="020B0604020202020204" pitchFamily="34" charset="0"/>
              </a:rPr>
              <a:t>O</a:t>
            </a:r>
            <a:r>
              <a:rPr lang="id-ID" dirty="0">
                <a:solidFill>
                  <a:schemeClr val="tx1"/>
                </a:solidFill>
                <a:latin typeface="Cambria" panose="02040503050406030204" pitchFamily="18" charset="0"/>
                <a:cs typeface="Arial" panose="020B0604020202020204" pitchFamily="34" charset="0"/>
              </a:rPr>
              <a:t>perasional Prosedur (</a:t>
            </a:r>
            <a:r>
              <a:rPr lang="en-US" dirty="0">
                <a:solidFill>
                  <a:schemeClr val="tx1"/>
                </a:solidFill>
                <a:latin typeface="Cambria" panose="02040503050406030204" pitchFamily="18" charset="0"/>
                <a:cs typeface="Arial" panose="020B0604020202020204" pitchFamily="34" charset="0"/>
              </a:rPr>
              <a:t>SOP</a:t>
            </a:r>
            <a:r>
              <a:rPr lang="id-ID" dirty="0">
                <a:solidFill>
                  <a:schemeClr val="tx1"/>
                </a:solidFill>
                <a:latin typeface="Cambria" panose="02040503050406030204" pitchFamily="18" charset="0"/>
                <a:cs typeface="Arial" panose="020B0604020202020204" pitchFamily="34" charset="0"/>
              </a:rPr>
              <a:t>) untuk menghadapi berbagai skenario krisis.</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Rencana pemulihan pasca-krisis.</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2342414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92018-1D36-0BD6-AB13-8040E45EE26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6D5B6E07-5349-94ED-51D5-0B0606780D2F}"/>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B193C1E0-DF8C-4C39-B419-D277CA5801CD}"/>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3"/>
            </a:pPr>
            <a:r>
              <a:rPr lang="id-ID" b="1" dirty="0">
                <a:solidFill>
                  <a:schemeClr val="tx1"/>
                </a:solidFill>
                <a:latin typeface="Cambria" panose="02040503050406030204" pitchFamily="18" charset="0"/>
                <a:cs typeface="Arial" panose="020B0604020202020204" pitchFamily="34" charset="0"/>
              </a:rPr>
              <a:t>Pelatihan dan Simulasi: </a:t>
            </a:r>
            <a:r>
              <a:rPr lang="id-ID" dirty="0">
                <a:solidFill>
                  <a:schemeClr val="tx1"/>
                </a:solidFill>
                <a:latin typeface="Cambria" panose="02040503050406030204" pitchFamily="18" charset="0"/>
                <a:cs typeface="Arial" panose="020B0604020202020204" pitchFamily="34" charset="0"/>
              </a:rPr>
              <a:t>Melakukan pelatihan rutin dan simulasi krisis untuk memastikan tim siap dan memahami peran mereka.</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lphaLcPeriod" startAt="3"/>
            </a:pPr>
            <a:r>
              <a:rPr lang="id-ID" b="1" dirty="0">
                <a:solidFill>
                  <a:schemeClr val="tx1"/>
                </a:solidFill>
                <a:latin typeface="Cambria" panose="02040503050406030204" pitchFamily="18" charset="0"/>
                <a:cs typeface="Arial" panose="020B0604020202020204" pitchFamily="34" charset="0"/>
              </a:rPr>
              <a:t>Identifikasi Stakeholder Utama</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atau</a:t>
            </a:r>
            <a:r>
              <a:rPr lang="en-US" b="1" dirty="0">
                <a:solidFill>
                  <a:schemeClr val="tx1"/>
                </a:solidFill>
                <a:latin typeface="Cambria" panose="02040503050406030204" pitchFamily="18" charset="0"/>
                <a:cs typeface="Arial" panose="020B0604020202020204" pitchFamily="34" charset="0"/>
              </a:rPr>
              <a:t> FGD</a:t>
            </a:r>
            <a:r>
              <a:rPr lang="id-ID" b="1"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Menentukan pihak-pihak yang berkepentingan (wisatawan, staf, media, komunitas lokal, pemerintah) dan bagaimana berkomunikasi dengan mereka.</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6844606"/>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F87CB-CD84-7495-4990-2D10C7831B0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D64FC4F-7746-A34C-8C6E-9B3B66A6BBE9}"/>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C799A4DF-4F8F-24CA-1266-BB0A0EA2E673}"/>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2. </a:t>
            </a:r>
            <a:r>
              <a:rPr lang="id-ID" b="1" dirty="0">
                <a:solidFill>
                  <a:schemeClr val="tx1"/>
                </a:solidFill>
                <a:latin typeface="Cambria" panose="02040503050406030204" pitchFamily="18" charset="0"/>
                <a:cs typeface="Arial" panose="020B0604020202020204" pitchFamily="34" charset="0"/>
              </a:rPr>
              <a:t>Tahap Krisis </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id-ID" b="1" dirty="0">
                <a:solidFill>
                  <a:schemeClr val="tx1"/>
                </a:solidFill>
                <a:latin typeface="Cambria" panose="02040503050406030204" pitchFamily="18" charset="0"/>
                <a:cs typeface="Arial" panose="020B0604020202020204" pitchFamily="34" charset="0"/>
              </a:rPr>
              <a:t>Respon Cepat dan Tepat: </a:t>
            </a:r>
            <a:r>
              <a:rPr lang="id-ID" dirty="0">
                <a:solidFill>
                  <a:schemeClr val="tx1"/>
                </a:solidFill>
                <a:latin typeface="Cambria" panose="02040503050406030204" pitchFamily="18" charset="0"/>
                <a:cs typeface="Arial" panose="020B0604020202020204" pitchFamily="34" charset="0"/>
              </a:rPr>
              <a:t>Mengambil tindakan segera sesuai dengan RMK </a:t>
            </a:r>
            <a:r>
              <a:rPr lang="en-US" dirty="0">
                <a:solidFill>
                  <a:schemeClr val="tx1"/>
                </a:solidFill>
                <a:latin typeface="Cambria" panose="02040503050406030204" pitchFamily="18" charset="0"/>
                <a:cs typeface="Arial" panose="020B0604020202020204" pitchFamily="34" charset="0"/>
              </a:rPr>
              <a:t>yang </a:t>
            </a:r>
            <a:r>
              <a:rPr lang="en-US" dirty="0" err="1">
                <a:solidFill>
                  <a:schemeClr val="tx1"/>
                </a:solidFill>
                <a:latin typeface="Cambria" panose="02040503050406030204" pitchFamily="18" charset="0"/>
                <a:cs typeface="Arial" panose="020B0604020202020204" pitchFamily="34" charset="0"/>
              </a:rPr>
              <a:t>sudah</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tentukan</a:t>
            </a:r>
            <a:r>
              <a:rPr lang="id-ID" dirty="0">
                <a:solidFill>
                  <a:schemeClr val="tx1"/>
                </a:solidFill>
                <a:latin typeface="Cambria" panose="02040503050406030204" pitchFamily="18" charset="0"/>
                <a:cs typeface="Arial" panose="020B0604020202020204" pitchFamily="34" charset="0"/>
              </a:rPr>
              <a:t>.</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id-ID" b="1" dirty="0">
                <a:solidFill>
                  <a:schemeClr val="tx1"/>
                </a:solidFill>
                <a:latin typeface="Cambria" panose="02040503050406030204" pitchFamily="18" charset="0"/>
                <a:cs typeface="Arial" panose="020B0604020202020204" pitchFamily="34" charset="0"/>
              </a:rPr>
              <a:t>Prioritaskan Keselamatan: </a:t>
            </a:r>
            <a:r>
              <a:rPr lang="id-ID" dirty="0">
                <a:solidFill>
                  <a:schemeClr val="tx1"/>
                </a:solidFill>
                <a:latin typeface="Cambria" panose="02040503050406030204" pitchFamily="18" charset="0"/>
                <a:cs typeface="Arial" panose="020B0604020202020204" pitchFamily="34" charset="0"/>
              </a:rPr>
              <a:t>Utamakan keselamatan dan kesejahteraan wisatawan dan staf.</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834210405"/>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9A564-8F9D-1938-DF65-DB4A6E30A95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9B861C0-E43C-E993-4591-4DB633ABA60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E9CF5EB4-83A7-1771-7E5E-6C65424EDA9F}"/>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3"/>
            </a:pPr>
            <a:r>
              <a:rPr lang="id-ID" b="1" dirty="0">
                <a:solidFill>
                  <a:schemeClr val="tx1"/>
                </a:solidFill>
                <a:latin typeface="Cambria" panose="02040503050406030204" pitchFamily="18" charset="0"/>
                <a:cs typeface="Arial" panose="020B0604020202020204" pitchFamily="34" charset="0"/>
              </a:rPr>
              <a:t>Komunikasi yang Efektif:</a:t>
            </a:r>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Transparansi: Sampaikan informasi yang akurat dan jujur kepada stakeholder.</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Empati: Tunjukkan kepedulian dan pemahaman terhadap situasi yang dialami.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Konsistensi: Pastikan pesan yang disampaikan konsisten melalui semua saluran komunikasi.</a:t>
            </a:r>
            <a:endParaRPr lang="en-US"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dirty="0">
                <a:solidFill>
                  <a:schemeClr val="tx1"/>
                </a:solidFill>
                <a:latin typeface="Cambria" panose="02040503050406030204" pitchFamily="18" charset="0"/>
                <a:cs typeface="Arial" panose="020B0604020202020204" pitchFamily="34" charset="0"/>
              </a:rPr>
              <a:t>Pernyataan Resmi: Keluarkan pernyataan resmi dari juru bicara yang ditunjuk.</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31643469"/>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57DE9-2BA0-8A3C-9E6C-FB229B9C11C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931D3960-F69E-7DB9-DAF4-FA70E504C462}"/>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B16E446E-3B02-BE37-DB42-66DB578ACD69}"/>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4"/>
            </a:pPr>
            <a:r>
              <a:rPr lang="id-ID" b="1" dirty="0">
                <a:solidFill>
                  <a:schemeClr val="tx1"/>
                </a:solidFill>
                <a:latin typeface="Cambria" panose="02040503050406030204" pitchFamily="18" charset="0"/>
                <a:cs typeface="Arial" panose="020B0604020202020204" pitchFamily="34" charset="0"/>
              </a:rPr>
              <a:t>Pengendalian Informasi: </a:t>
            </a:r>
            <a:r>
              <a:rPr lang="id-ID" dirty="0">
                <a:solidFill>
                  <a:schemeClr val="tx1"/>
                </a:solidFill>
                <a:latin typeface="Cambria" panose="02040503050406030204" pitchFamily="18" charset="0"/>
                <a:cs typeface="Arial" panose="020B0604020202020204" pitchFamily="34" charset="0"/>
              </a:rPr>
              <a:t>Monitor media dan media sosial untuk mengelola narasi dan mencegah penyebaran informasi yang salah.</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lphaLcPeriod" startAt="4"/>
            </a:pPr>
            <a:r>
              <a:rPr lang="id-ID" b="1" dirty="0">
                <a:solidFill>
                  <a:schemeClr val="tx1"/>
                </a:solidFill>
                <a:latin typeface="Cambria" panose="02040503050406030204" pitchFamily="18" charset="0"/>
                <a:cs typeface="Arial" panose="020B0604020202020204" pitchFamily="34" charset="0"/>
              </a:rPr>
              <a:t>Tindakan Korektif: </a:t>
            </a:r>
            <a:r>
              <a:rPr lang="id-ID" dirty="0">
                <a:solidFill>
                  <a:schemeClr val="tx1"/>
                </a:solidFill>
                <a:latin typeface="Cambria" panose="02040503050406030204" pitchFamily="18" charset="0"/>
                <a:cs typeface="Arial" panose="020B0604020202020204" pitchFamily="34" charset="0"/>
              </a:rPr>
              <a:t>Segera ambil langkah-langkah untuk mengatasi masalah yang menyebabkan krisis layanan.</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72853865"/>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B0CA6-DC90-A250-5064-BC71771FCFF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30CB1A4-BBA5-4068-A8FC-E1FA89F2E3F8}"/>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1592FDEF-592C-2670-0228-A7597D829CD1}"/>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b="1" dirty="0">
                <a:solidFill>
                  <a:schemeClr val="tx1"/>
                </a:solidFill>
                <a:latin typeface="Cambria" panose="02040503050406030204" pitchFamily="18" charset="0"/>
                <a:cs typeface="Arial" panose="020B0604020202020204" pitchFamily="34" charset="0"/>
              </a:rPr>
              <a:t>3. </a:t>
            </a:r>
            <a:r>
              <a:rPr lang="id-ID" b="1" dirty="0">
                <a:solidFill>
                  <a:schemeClr val="tx1"/>
                </a:solidFill>
                <a:latin typeface="Cambria" panose="02040503050406030204" pitchFamily="18" charset="0"/>
                <a:cs typeface="Arial" panose="020B0604020202020204" pitchFamily="34" charset="0"/>
              </a:rPr>
              <a:t>Tahap Pasca-Krisis (Pemulihan)</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id-ID" b="1" dirty="0">
                <a:solidFill>
                  <a:schemeClr val="tx1"/>
                </a:solidFill>
                <a:latin typeface="Cambria" panose="02040503050406030204" pitchFamily="18" charset="0"/>
                <a:cs typeface="Arial" panose="020B0604020202020204" pitchFamily="34" charset="0"/>
              </a:rPr>
              <a:t>Evaluasi Krisis: </a:t>
            </a:r>
            <a:r>
              <a:rPr lang="id-ID" dirty="0">
                <a:solidFill>
                  <a:schemeClr val="tx1"/>
                </a:solidFill>
                <a:latin typeface="Cambria" panose="02040503050406030204" pitchFamily="18" charset="0"/>
                <a:cs typeface="Arial" panose="020B0604020202020204" pitchFamily="34" charset="0"/>
              </a:rPr>
              <a:t>Lakukan analisis mendalam mengenai penyebab krisis, respons yang telah dilakukan, dan pelajaran yang dapat dipetik.</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lphaLcPeriod"/>
            </a:pPr>
            <a:r>
              <a:rPr lang="id-ID" b="1" dirty="0">
                <a:solidFill>
                  <a:schemeClr val="tx1"/>
                </a:solidFill>
                <a:latin typeface="Cambria" panose="02040503050406030204" pitchFamily="18" charset="0"/>
                <a:cs typeface="Arial" panose="020B0604020202020204" pitchFamily="34" charset="0"/>
              </a:rPr>
              <a:t>Tindakan Pemulihan: </a:t>
            </a:r>
            <a:r>
              <a:rPr lang="id-ID" dirty="0">
                <a:solidFill>
                  <a:schemeClr val="tx1"/>
                </a:solidFill>
                <a:latin typeface="Cambria" panose="02040503050406030204" pitchFamily="18" charset="0"/>
                <a:cs typeface="Arial" panose="020B0604020202020204" pitchFamily="34" charset="0"/>
              </a:rPr>
              <a:t>Implementasikan rencana pemulihan untuk mengembalikan operasional normal dan memulihkan citra.</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33543039"/>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D8273-EC4C-585F-2341-5A54DF29CC7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74FDA01-8C40-9CB5-8E06-22EEE81E72AB}"/>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285E7F55-7A31-6125-1805-0B86B53FD07B}"/>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b="1" dirty="0">
                <a:solidFill>
                  <a:schemeClr val="tx1"/>
                </a:solidFill>
                <a:latin typeface="Cambria" panose="02040503050406030204" pitchFamily="18" charset="0"/>
                <a:cs typeface="Arial" panose="020B0604020202020204" pitchFamily="34" charset="0"/>
              </a:rPr>
              <a:t>Tindakan Pemulihan: </a:t>
            </a:r>
            <a:r>
              <a:rPr lang="en-US" b="1" dirty="0" err="1">
                <a:solidFill>
                  <a:schemeClr val="tx1"/>
                </a:solidFill>
                <a:latin typeface="Cambria" panose="02040503050406030204" pitchFamily="18" charset="0"/>
                <a:cs typeface="Arial" panose="020B0604020202020204" pitchFamily="34" charset="0"/>
              </a:rPr>
              <a:t>terdiri</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dari</a:t>
            </a:r>
            <a:r>
              <a:rPr lang="en-US" b="1" dirty="0">
                <a:solidFill>
                  <a:schemeClr val="tx1"/>
                </a:solidFill>
                <a:latin typeface="Cambria" panose="02040503050406030204" pitchFamily="18" charset="0"/>
                <a:cs typeface="Arial" panose="020B0604020202020204" pitchFamily="34" charset="0"/>
              </a:rPr>
              <a:t> </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Memperbaiki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kerusakan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fisik</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Memberikan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kompensasi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pihak</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dirugikan</a:t>
            </a:r>
            <a:r>
              <a:rPr lang="en-US" dirty="0">
                <a:solidFill>
                  <a:schemeClr val="tx1"/>
                </a:solidFill>
                <a:latin typeface="Cambria" panose="02040503050406030204" pitchFamily="18" charset="0"/>
                <a:cs typeface="Arial" panose="020B0604020202020204" pitchFamily="34" charset="0"/>
              </a:rPr>
              <a:t>.</a:t>
            </a:r>
          </a:p>
          <a:p>
            <a:pPr marL="457200" indent="-457200" algn="l">
              <a:buFontTx/>
              <a:buChar char="-"/>
            </a:pPr>
            <a:r>
              <a:rPr lang="en-US" dirty="0" err="1">
                <a:solidFill>
                  <a:schemeClr val="tx1"/>
                </a:solidFill>
                <a:latin typeface="Cambria" panose="02040503050406030204" pitchFamily="18" charset="0"/>
                <a:cs typeface="Arial" panose="020B0604020202020204" pitchFamily="34" charset="0"/>
              </a:rPr>
              <a:t>Meluncurkan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kampanye</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pemulihan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citra</a:t>
            </a:r>
            <a:r>
              <a:rPr lang="en-US"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923937535"/>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Manajemen Krisis dalam Pelayanan Serta</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Krisis dapat muncul tiba-tiba dan memiliki potensi untuk merusak reputasi, operasional, bahkan kelangsungan bisnis pariwisata. Oleh karena itu, pemahaman dan penguasaan konsep manajemen krisis, khususnya dalam konteks pelayanan, menjadi sangat penting bagi para profesional pariwisata di masa depan.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4B2EE-D327-CCE1-8B23-EB62C65E80F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0C49ACA-76A1-1A90-B26B-819401AFCE39}"/>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Strategi Penanganan Krisis Layanan</a:t>
            </a:r>
          </a:p>
        </p:txBody>
      </p:sp>
      <p:sp>
        <p:nvSpPr>
          <p:cNvPr id="4" name="Content Placeholder 2">
            <a:extLst>
              <a:ext uri="{FF2B5EF4-FFF2-40B4-BE49-F238E27FC236}">
                <a16:creationId xmlns:a16="http://schemas.microsoft.com/office/drawing/2014/main" id="{EBB710D8-C778-8D02-B126-97F9595D5EB7}"/>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3"/>
            </a:pPr>
            <a:r>
              <a:rPr lang="id-ID" b="1" dirty="0">
                <a:solidFill>
                  <a:schemeClr val="tx1"/>
                </a:solidFill>
                <a:latin typeface="Cambria" panose="02040503050406030204" pitchFamily="18" charset="0"/>
                <a:cs typeface="Arial" panose="020B0604020202020204" pitchFamily="34" charset="0"/>
              </a:rPr>
              <a:t>Komunikasi Lanjutan: </a:t>
            </a:r>
            <a:r>
              <a:rPr lang="id-ID" dirty="0">
                <a:solidFill>
                  <a:schemeClr val="tx1"/>
                </a:solidFill>
                <a:latin typeface="Cambria" panose="02040503050406030204" pitchFamily="18" charset="0"/>
                <a:cs typeface="Arial" panose="020B0604020202020204" pitchFamily="34" charset="0"/>
              </a:rPr>
              <a:t>Terus berkomunikasi dengan stakeholder mengenai upaya pemulihan.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lphaLcPeriod" startAt="3"/>
            </a:pPr>
            <a:r>
              <a:rPr lang="id-ID" b="1" dirty="0">
                <a:solidFill>
                  <a:schemeClr val="tx1"/>
                </a:solidFill>
                <a:latin typeface="Cambria" panose="02040503050406030204" pitchFamily="18" charset="0"/>
                <a:cs typeface="Arial" panose="020B0604020202020204" pitchFamily="34" charset="0"/>
              </a:rPr>
              <a:t>Revisi Rencana Manajemen Krisis: </a:t>
            </a:r>
            <a:r>
              <a:rPr lang="id-ID" dirty="0">
                <a:solidFill>
                  <a:schemeClr val="tx1"/>
                </a:solidFill>
                <a:latin typeface="Cambria" panose="02040503050406030204" pitchFamily="18" charset="0"/>
                <a:cs typeface="Arial" panose="020B0604020202020204" pitchFamily="34" charset="0"/>
              </a:rPr>
              <a:t>Perbarui RMK berdasarkan pengalaman selama krisis untuk meningkatkan kesiapan di masa depan.</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354045953"/>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A188B-3A1D-FAD4-29EC-70B436AB13B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C7FD7100-E813-4B7A-E991-473CF262858D}"/>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Refleksi</a:t>
            </a:r>
          </a:p>
        </p:txBody>
      </p:sp>
      <p:sp>
        <p:nvSpPr>
          <p:cNvPr id="4" name="Content Placeholder 2">
            <a:extLst>
              <a:ext uri="{FF2B5EF4-FFF2-40B4-BE49-F238E27FC236}">
                <a16:creationId xmlns:a16="http://schemas.microsoft.com/office/drawing/2014/main" id="{D9306C51-1818-C3E2-192D-5AC738A5BA90}"/>
              </a:ext>
            </a:extLst>
          </p:cNvPr>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Manajemen krisis adalah aspek krusial dalam pengelolaan bisnis pariwisata, terutama dalam </a:t>
            </a:r>
            <a:r>
              <a:rPr lang="id-ID" b="1" dirty="0">
                <a:solidFill>
                  <a:schemeClr val="tx1"/>
                </a:solidFill>
                <a:latin typeface="Cambria" panose="02040503050406030204" pitchFamily="18" charset="0"/>
                <a:cs typeface="Arial" panose="020B0604020202020204" pitchFamily="34" charset="0"/>
              </a:rPr>
              <a:t>pelayanan</a:t>
            </a:r>
            <a:r>
              <a:rPr lang="id-ID" dirty="0">
                <a:solidFill>
                  <a:schemeClr val="tx1"/>
                </a:solidFill>
                <a:latin typeface="Cambria" panose="02040503050406030204" pitchFamily="18" charset="0"/>
                <a:cs typeface="Arial" panose="020B0604020202020204" pitchFamily="34" charset="0"/>
              </a:rPr>
              <a:t>. Dengan pemahaman yang baik mengenai jenis-jenis krisis, dampaknya, dan strategi penanganannya, para profesional pariwisata dapat lebih siap menghadapi </a:t>
            </a:r>
            <a:r>
              <a:rPr lang="id-ID" b="1" dirty="0">
                <a:solidFill>
                  <a:schemeClr val="tx1"/>
                </a:solidFill>
                <a:latin typeface="Cambria" panose="02040503050406030204" pitchFamily="18" charset="0"/>
                <a:cs typeface="Arial" panose="020B0604020202020204" pitchFamily="34" charset="0"/>
              </a:rPr>
              <a:t>situasi</a:t>
            </a:r>
            <a:r>
              <a:rPr lang="id-ID" dirty="0">
                <a:solidFill>
                  <a:schemeClr val="tx1"/>
                </a:solidFill>
                <a:latin typeface="Cambria" panose="02040503050406030204" pitchFamily="18" charset="0"/>
                <a:cs typeface="Arial" panose="020B0604020202020204" pitchFamily="34" charset="0"/>
              </a:rPr>
              <a:t> </a:t>
            </a:r>
            <a:r>
              <a:rPr lang="id-ID" b="1" dirty="0">
                <a:solidFill>
                  <a:schemeClr val="tx1"/>
                </a:solidFill>
                <a:latin typeface="Cambria" panose="02040503050406030204" pitchFamily="18" charset="0"/>
                <a:cs typeface="Arial" panose="020B0604020202020204" pitchFamily="34" charset="0"/>
              </a:rPr>
              <a:t>yang tidak terduga </a:t>
            </a:r>
            <a:r>
              <a:rPr lang="id-ID" dirty="0">
                <a:solidFill>
                  <a:schemeClr val="tx1"/>
                </a:solidFill>
                <a:latin typeface="Cambria" panose="02040503050406030204" pitchFamily="18" charset="0"/>
                <a:cs typeface="Arial" panose="020B0604020202020204" pitchFamily="34" charset="0"/>
              </a:rPr>
              <a:t>dan meminimalkan dampak negatifnya. Perencanaan yang matang, respons yang cepat dan tepat, serta komunikasi yang efektif adalah kunci </a:t>
            </a:r>
            <a:r>
              <a:rPr lang="id-ID" b="1" dirty="0">
                <a:solidFill>
                  <a:schemeClr val="tx1"/>
                </a:solidFill>
                <a:latin typeface="Cambria" panose="02040503050406030204" pitchFamily="18" charset="0"/>
                <a:cs typeface="Arial" panose="020B0604020202020204" pitchFamily="34" charset="0"/>
              </a:rPr>
              <a:t>keberhasilan</a:t>
            </a:r>
            <a:r>
              <a:rPr lang="id-ID" dirty="0">
                <a:solidFill>
                  <a:schemeClr val="tx1"/>
                </a:solidFill>
                <a:latin typeface="Cambria" panose="02040503050406030204" pitchFamily="18" charset="0"/>
                <a:cs typeface="Arial" panose="020B0604020202020204" pitchFamily="34" charset="0"/>
              </a:rPr>
              <a:t> dalam mengelola krisis layanan.</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315790108"/>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DE6F96-0EBA-7508-058A-D9A4A7CE172C}"/>
              </a:ext>
            </a:extLst>
          </p:cNvPr>
          <p:cNvPicPr>
            <a:picLocks noChangeAspect="1"/>
          </p:cNvPicPr>
          <p:nvPr/>
        </p:nvPicPr>
        <p:blipFill>
          <a:blip r:embed="rId2"/>
          <a:stretch>
            <a:fillRect/>
          </a:stretch>
        </p:blipFill>
        <p:spPr>
          <a:xfrm>
            <a:off x="120376" y="3212976"/>
            <a:ext cx="6925642" cy="3381847"/>
          </a:xfrm>
          <a:prstGeom prst="rect">
            <a:avLst/>
          </a:prstGeom>
        </p:spPr>
      </p:pic>
      <p:pic>
        <p:nvPicPr>
          <p:cNvPr id="6" name="Picture 5">
            <a:extLst>
              <a:ext uri="{FF2B5EF4-FFF2-40B4-BE49-F238E27FC236}">
                <a16:creationId xmlns:a16="http://schemas.microsoft.com/office/drawing/2014/main" id="{118EE664-A9AE-679A-3828-CE2E9C93AB31}"/>
              </a:ext>
            </a:extLst>
          </p:cNvPr>
          <p:cNvPicPr>
            <a:picLocks noChangeAspect="1"/>
          </p:cNvPicPr>
          <p:nvPr/>
        </p:nvPicPr>
        <p:blipFill>
          <a:blip r:embed="rId3"/>
          <a:srcRect l="49499" b="11017"/>
          <a:stretch/>
        </p:blipFill>
        <p:spPr>
          <a:xfrm>
            <a:off x="2555776" y="263177"/>
            <a:ext cx="3168352" cy="3602638"/>
          </a:xfrm>
          <a:prstGeom prst="rect">
            <a:avLst/>
          </a:prstGeom>
        </p:spPr>
      </p:pic>
      <p:pic>
        <p:nvPicPr>
          <p:cNvPr id="7" name="Picture 6">
            <a:extLst>
              <a:ext uri="{FF2B5EF4-FFF2-40B4-BE49-F238E27FC236}">
                <a16:creationId xmlns:a16="http://schemas.microsoft.com/office/drawing/2014/main" id="{EFD7931B-E487-79A5-BCCB-2E53C4FC8A75}"/>
              </a:ext>
            </a:extLst>
          </p:cNvPr>
          <p:cNvPicPr>
            <a:picLocks noChangeAspect="1"/>
          </p:cNvPicPr>
          <p:nvPr/>
        </p:nvPicPr>
        <p:blipFill>
          <a:blip r:embed="rId3"/>
          <a:srcRect r="50000"/>
          <a:stretch/>
        </p:blipFill>
        <p:spPr>
          <a:xfrm>
            <a:off x="5741646" y="188640"/>
            <a:ext cx="3313306" cy="4276328"/>
          </a:xfrm>
          <a:prstGeom prst="rect">
            <a:avLst/>
          </a:prstGeom>
        </p:spPr>
      </p:pic>
    </p:spTree>
    <p:extLst>
      <p:ext uri="{BB962C8B-B14F-4D97-AF65-F5344CB8AC3E}">
        <p14:creationId xmlns:p14="http://schemas.microsoft.com/office/powerpoint/2010/main" val="3006134668"/>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0512A-AEF0-17E5-F03E-836F7F7B3FC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1BAA252-4046-1196-5B13-A5AF2C74645B}"/>
              </a:ext>
            </a:extLst>
          </p:cNvPr>
          <p:cNvPicPr>
            <a:picLocks noChangeAspect="1"/>
          </p:cNvPicPr>
          <p:nvPr/>
        </p:nvPicPr>
        <p:blipFill>
          <a:blip r:embed="rId2"/>
          <a:stretch>
            <a:fillRect/>
          </a:stretch>
        </p:blipFill>
        <p:spPr>
          <a:xfrm>
            <a:off x="120376" y="3212976"/>
            <a:ext cx="6925642" cy="3381847"/>
          </a:xfrm>
          <a:prstGeom prst="rect">
            <a:avLst/>
          </a:prstGeom>
        </p:spPr>
      </p:pic>
      <p:pic>
        <p:nvPicPr>
          <p:cNvPr id="9" name="Picture 8">
            <a:extLst>
              <a:ext uri="{FF2B5EF4-FFF2-40B4-BE49-F238E27FC236}">
                <a16:creationId xmlns:a16="http://schemas.microsoft.com/office/drawing/2014/main" id="{ECEB7B58-35E1-7565-06C9-8CE8395365FF}"/>
              </a:ext>
            </a:extLst>
          </p:cNvPr>
          <p:cNvPicPr>
            <a:picLocks noChangeAspect="1"/>
          </p:cNvPicPr>
          <p:nvPr/>
        </p:nvPicPr>
        <p:blipFill>
          <a:blip r:embed="rId3"/>
          <a:stretch>
            <a:fillRect/>
          </a:stretch>
        </p:blipFill>
        <p:spPr>
          <a:xfrm>
            <a:off x="107504" y="3212975"/>
            <a:ext cx="6925642" cy="3381847"/>
          </a:xfrm>
          <a:prstGeom prst="rect">
            <a:avLst/>
          </a:prstGeom>
        </p:spPr>
      </p:pic>
      <p:pic>
        <p:nvPicPr>
          <p:cNvPr id="6" name="Picture 5">
            <a:extLst>
              <a:ext uri="{FF2B5EF4-FFF2-40B4-BE49-F238E27FC236}">
                <a16:creationId xmlns:a16="http://schemas.microsoft.com/office/drawing/2014/main" id="{EE605918-5EAC-D8A6-7722-028EF3F03A3A}"/>
              </a:ext>
            </a:extLst>
          </p:cNvPr>
          <p:cNvPicPr>
            <a:picLocks noChangeAspect="1"/>
          </p:cNvPicPr>
          <p:nvPr/>
        </p:nvPicPr>
        <p:blipFill>
          <a:blip r:embed="rId4"/>
          <a:srcRect l="49499" b="11017"/>
          <a:stretch/>
        </p:blipFill>
        <p:spPr>
          <a:xfrm>
            <a:off x="2555776" y="263177"/>
            <a:ext cx="3168352" cy="3602638"/>
          </a:xfrm>
          <a:prstGeom prst="rect">
            <a:avLst/>
          </a:prstGeom>
        </p:spPr>
      </p:pic>
      <p:pic>
        <p:nvPicPr>
          <p:cNvPr id="7" name="Picture 6">
            <a:extLst>
              <a:ext uri="{FF2B5EF4-FFF2-40B4-BE49-F238E27FC236}">
                <a16:creationId xmlns:a16="http://schemas.microsoft.com/office/drawing/2014/main" id="{58F4BF9F-83C3-B3FF-4220-DA05D622A226}"/>
              </a:ext>
            </a:extLst>
          </p:cNvPr>
          <p:cNvPicPr>
            <a:picLocks noChangeAspect="1"/>
          </p:cNvPicPr>
          <p:nvPr/>
        </p:nvPicPr>
        <p:blipFill>
          <a:blip r:embed="rId4"/>
          <a:srcRect r="50000"/>
          <a:stretch/>
        </p:blipFill>
        <p:spPr>
          <a:xfrm>
            <a:off x="5741646" y="188640"/>
            <a:ext cx="3313306" cy="4276328"/>
          </a:xfrm>
          <a:prstGeom prst="rect">
            <a:avLst/>
          </a:prstGeom>
        </p:spPr>
      </p:pic>
    </p:spTree>
    <p:extLst>
      <p:ext uri="{BB962C8B-B14F-4D97-AF65-F5344CB8AC3E}">
        <p14:creationId xmlns:p14="http://schemas.microsoft.com/office/powerpoint/2010/main" val="735152638"/>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38160-8E9F-8C53-76B0-9EAE0C908C6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134DF5D-2E93-E39F-365E-B31F76E383D6}"/>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Manajemen Krisis</a:t>
            </a:r>
          </a:p>
        </p:txBody>
      </p:sp>
      <p:sp>
        <p:nvSpPr>
          <p:cNvPr id="4" name="Content Placeholder 2">
            <a:extLst>
              <a:ext uri="{FF2B5EF4-FFF2-40B4-BE49-F238E27FC236}">
                <a16:creationId xmlns:a16="http://schemas.microsoft.com/office/drawing/2014/main" id="{F03A9056-2E40-F696-0B5A-6A9DAB4D82A5}"/>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Proses terencana untuk mencegah, mempersiapkan diri, merespons, dan memulihkan diri dari suatu krisis. Tujuannya adalah untuk meminimalkan dampak negatif krisis dan memulihkan kepercayaan stakeholder.</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28637130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26383-DACE-B441-AC2B-2E68000C35F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FAE9967A-3CEA-C760-3810-3A25BC48E18A}"/>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Manajemen Krisis dalam Pelayanan Pariwisata</a:t>
            </a:r>
          </a:p>
        </p:txBody>
      </p:sp>
      <p:sp>
        <p:nvSpPr>
          <p:cNvPr id="4" name="Content Placeholder 2">
            <a:extLst>
              <a:ext uri="{FF2B5EF4-FFF2-40B4-BE49-F238E27FC236}">
                <a16:creationId xmlns:a16="http://schemas.microsoft.com/office/drawing/2014/main" id="{34CDAA9D-453F-AAE2-873B-5419BB9074C9}"/>
              </a:ext>
            </a:extLst>
          </p:cNvPr>
          <p:cNvSpPr txBox="1">
            <a:spLocks/>
          </p:cNvSpPr>
          <p:nvPr/>
        </p:nvSpPr>
        <p:spPr>
          <a:xfrm>
            <a:off x="457200" y="2204864"/>
            <a:ext cx="8229600" cy="3921299"/>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Melindungi Reputasi: </a:t>
            </a:r>
            <a:r>
              <a:rPr lang="id-ID" dirty="0">
                <a:solidFill>
                  <a:schemeClr val="tx1"/>
                </a:solidFill>
                <a:latin typeface="Cambria" panose="02040503050406030204" pitchFamily="18" charset="0"/>
                <a:cs typeface="Arial" panose="020B0604020202020204" pitchFamily="34" charset="0"/>
              </a:rPr>
              <a:t>Krisis yang tidak ditangani dengan baik dapat merusak citra merek dan kepercayaan pelanggan.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Memastikan Keselamatan: </a:t>
            </a:r>
            <a:r>
              <a:rPr lang="id-ID" dirty="0">
                <a:solidFill>
                  <a:schemeClr val="tx1"/>
                </a:solidFill>
                <a:latin typeface="Cambria" panose="02040503050406030204" pitchFamily="18" charset="0"/>
                <a:cs typeface="Arial" panose="020B0604020202020204" pitchFamily="34" charset="0"/>
              </a:rPr>
              <a:t>Dalam beberapa krisis, keselamatan wisatawan dan staf menjadi prioritas utama.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b="1" dirty="0">
                <a:solidFill>
                  <a:schemeClr val="tx1"/>
                </a:solidFill>
                <a:latin typeface="Cambria" panose="02040503050406030204" pitchFamily="18" charset="0"/>
                <a:cs typeface="Arial" panose="020B0604020202020204" pitchFamily="34" charset="0"/>
              </a:rPr>
              <a:t>Meminimalkan Kerugian Finansial: </a:t>
            </a:r>
            <a:r>
              <a:rPr lang="id-ID" dirty="0">
                <a:solidFill>
                  <a:schemeClr val="tx1"/>
                </a:solidFill>
                <a:latin typeface="Cambria" panose="02040503050406030204" pitchFamily="18" charset="0"/>
                <a:cs typeface="Arial" panose="020B0604020202020204" pitchFamily="34" charset="0"/>
              </a:rPr>
              <a:t>Krisis dapat menyebabkan pembatalan, penurunan kunjungan, dan biaya pemulihan yang besar.</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40785071"/>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07AEF-1D25-EBE0-9B22-15CC2A2514B1}"/>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B0AE05FB-50A4-2CAA-2C96-381EC8AB10E2}"/>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Pentingnya Manajemen Krisis dalam Pelayanan Pariwisata</a:t>
            </a:r>
          </a:p>
        </p:txBody>
      </p:sp>
      <p:sp>
        <p:nvSpPr>
          <p:cNvPr id="4" name="Content Placeholder 2">
            <a:extLst>
              <a:ext uri="{FF2B5EF4-FFF2-40B4-BE49-F238E27FC236}">
                <a16:creationId xmlns:a16="http://schemas.microsoft.com/office/drawing/2014/main" id="{8A1108FC-3931-0505-6C91-B686127B3FC3}"/>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Mempertahankan Kepercayaan Pelanggan: </a:t>
            </a:r>
            <a:r>
              <a:rPr lang="id-ID" dirty="0">
                <a:solidFill>
                  <a:schemeClr val="tx1"/>
                </a:solidFill>
                <a:latin typeface="Cambria" panose="02040503050406030204" pitchFamily="18" charset="0"/>
                <a:cs typeface="Arial" panose="020B0604020202020204" pitchFamily="34" charset="0"/>
              </a:rPr>
              <a:t>Penanganan krisis yang efektif dapat menunjukkan komitmen perusahaan terhadap pelanggan.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Mempercepat Pemulihan: </a:t>
            </a:r>
            <a:r>
              <a:rPr lang="id-ID" dirty="0">
                <a:solidFill>
                  <a:schemeClr val="tx1"/>
                </a:solidFill>
                <a:latin typeface="Cambria" panose="02040503050406030204" pitchFamily="18" charset="0"/>
                <a:cs typeface="Arial" panose="020B0604020202020204" pitchFamily="34" charset="0"/>
              </a:rPr>
              <a:t>Perencanaan yang matang membantu organisasi untuk pulih lebih cepat setelah krisis.</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8089738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88557E-4D02-5595-29EF-BE8C7253A1C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AAD79DFE-10B8-BD41-3B8A-378BE391438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Jenis-Jenis Krisis dalam Pelayanan Pariwisata</a:t>
            </a:r>
          </a:p>
        </p:txBody>
      </p:sp>
      <p:sp>
        <p:nvSpPr>
          <p:cNvPr id="4" name="Content Placeholder 2">
            <a:extLst>
              <a:ext uri="{FF2B5EF4-FFF2-40B4-BE49-F238E27FC236}">
                <a16:creationId xmlns:a16="http://schemas.microsoft.com/office/drawing/2014/main" id="{6DC60448-7323-CE58-CC04-07940AC2A3D3}"/>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a:pPr>
            <a:r>
              <a:rPr lang="id-ID" b="1" dirty="0">
                <a:solidFill>
                  <a:schemeClr val="tx1"/>
                </a:solidFill>
                <a:latin typeface="Cambria" panose="02040503050406030204" pitchFamily="18" charset="0"/>
                <a:cs typeface="Arial" panose="020B0604020202020204" pitchFamily="34" charset="0"/>
              </a:rPr>
              <a:t>Krisis Bencana Alam: </a:t>
            </a:r>
            <a:r>
              <a:rPr lang="id-ID" dirty="0">
                <a:solidFill>
                  <a:schemeClr val="tx1"/>
                </a:solidFill>
                <a:latin typeface="Cambria" panose="02040503050406030204" pitchFamily="18" charset="0"/>
                <a:cs typeface="Arial" panose="020B0604020202020204" pitchFamily="34" charset="0"/>
              </a:rPr>
              <a:t>Gempa bumi, tsunami, banjir, letusan gunung berapi, kebakaran hutan</a:t>
            </a:r>
            <a:r>
              <a:rPr lang="en-US" dirty="0">
                <a:solidFill>
                  <a:schemeClr val="tx1"/>
                </a:solidFill>
                <a:latin typeface="Cambria" panose="02040503050406030204" pitchFamily="18" charset="0"/>
                <a:cs typeface="Arial" panose="020B0604020202020204" pitchFamily="34" charset="0"/>
              </a:rPr>
              <a:t> dan</a:t>
            </a:r>
            <a:r>
              <a:rPr lang="id-ID" dirty="0">
                <a:solidFill>
                  <a:schemeClr val="tx1"/>
                </a:solidFill>
                <a:latin typeface="Cambria" panose="02040503050406030204" pitchFamily="18" charset="0"/>
                <a:cs typeface="Arial" panose="020B0604020202020204" pitchFamily="34" charset="0"/>
              </a:rPr>
              <a:t> pandemi.</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a:pPr>
            <a:r>
              <a:rPr lang="id-ID" b="1" dirty="0">
                <a:solidFill>
                  <a:schemeClr val="tx1"/>
                </a:solidFill>
                <a:latin typeface="Cambria" panose="02040503050406030204" pitchFamily="18" charset="0"/>
                <a:cs typeface="Arial" panose="020B0604020202020204" pitchFamily="34" charset="0"/>
              </a:rPr>
              <a:t>Krisis Teknis: </a:t>
            </a:r>
            <a:r>
              <a:rPr lang="id-ID" dirty="0">
                <a:solidFill>
                  <a:schemeClr val="tx1"/>
                </a:solidFill>
                <a:latin typeface="Cambria" panose="02040503050406030204" pitchFamily="18" charset="0"/>
                <a:cs typeface="Arial" panose="020B0604020202020204" pitchFamily="34" charset="0"/>
              </a:rPr>
              <a:t>Kegagalan sistem (misalnya, sistem reservasi online), kecelakaan transportasi (misalnya, kecelakaan bus wisata), masalah infrastruktur (misalnya, pemadaman listrik massal di destinasi).</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71764548"/>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54DFC-D623-FA5F-D561-663AD12CD6E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AF2F7745-97A6-252A-F847-6E06D0412D49}"/>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Jenis-Jenis Krisis dalam Pelayanan Pariwisata</a:t>
            </a:r>
          </a:p>
        </p:txBody>
      </p:sp>
      <p:sp>
        <p:nvSpPr>
          <p:cNvPr id="4" name="Content Placeholder 2">
            <a:extLst>
              <a:ext uri="{FF2B5EF4-FFF2-40B4-BE49-F238E27FC236}">
                <a16:creationId xmlns:a16="http://schemas.microsoft.com/office/drawing/2014/main" id="{50166A73-B0B2-6EEE-0AC9-830DE5D45690}"/>
              </a:ext>
            </a:extLst>
          </p:cNvPr>
          <p:cNvSpPr txBox="1">
            <a:spLocks/>
          </p:cNvSpPr>
          <p:nvPr/>
        </p:nvSpPr>
        <p:spPr>
          <a:xfrm>
            <a:off x="457200" y="2204864"/>
            <a:ext cx="8229600" cy="39212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Krisis Keamanan: </a:t>
            </a:r>
            <a:r>
              <a:rPr lang="id-ID" dirty="0">
                <a:solidFill>
                  <a:schemeClr val="tx1"/>
                </a:solidFill>
                <a:latin typeface="Cambria" panose="02040503050406030204" pitchFamily="18" charset="0"/>
                <a:cs typeface="Arial" panose="020B0604020202020204" pitchFamily="34" charset="0"/>
              </a:rPr>
              <a:t>Tindakan kriminalitas, terorisme, kerusuhan sosial.</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Krisis Pelayanan: </a:t>
            </a:r>
            <a:r>
              <a:rPr lang="id-ID" dirty="0">
                <a:solidFill>
                  <a:schemeClr val="tx1"/>
                </a:solidFill>
                <a:latin typeface="Cambria" panose="02040503050406030204" pitchFamily="18" charset="0"/>
                <a:cs typeface="Arial" panose="020B0604020202020204" pitchFamily="34" charset="0"/>
              </a:rPr>
              <a:t>Keluhan pelanggan massal,</a:t>
            </a:r>
            <a:r>
              <a:rPr lang="en-US" dirty="0">
                <a:solidFill>
                  <a:schemeClr val="tx1"/>
                </a:solidFill>
                <a:latin typeface="Cambria" panose="02040503050406030204" pitchFamily="18" charset="0"/>
                <a:cs typeface="Arial" panose="020B0604020202020204" pitchFamily="34" charset="0"/>
              </a:rPr>
              <a:t> </a:t>
            </a:r>
            <a:r>
              <a:rPr lang="id-ID" dirty="0">
                <a:solidFill>
                  <a:schemeClr val="tx1"/>
                </a:solidFill>
                <a:latin typeface="Cambria" panose="02040503050406030204" pitchFamily="18" charset="0"/>
                <a:cs typeface="Arial" panose="020B0604020202020204" pitchFamily="34" charset="0"/>
              </a:rPr>
              <a:t>kesalahan staf yang berdampak signifikan</a:t>
            </a:r>
            <a:r>
              <a:rPr lang="en-US" dirty="0">
                <a:solidFill>
                  <a:schemeClr val="tx1"/>
                </a:solidFill>
                <a:latin typeface="Cambria" panose="02040503050406030204" pitchFamily="18" charset="0"/>
                <a:cs typeface="Arial" panose="020B0604020202020204" pitchFamily="34" charset="0"/>
              </a:rPr>
              <a:t>,</a:t>
            </a:r>
            <a:r>
              <a:rPr lang="id-ID" dirty="0">
                <a:solidFill>
                  <a:schemeClr val="tx1"/>
                </a:solidFill>
                <a:latin typeface="Cambria" panose="02040503050406030204" pitchFamily="18" charset="0"/>
                <a:cs typeface="Arial" panose="020B0604020202020204" pitchFamily="34" charset="0"/>
              </a:rPr>
              <a:t> insiden terkait kualitas layanan (misalnya, makanan basi, kamar hotel kotor)</a:t>
            </a:r>
            <a:r>
              <a:rPr lang="en-US" dirty="0">
                <a:solidFill>
                  <a:schemeClr val="tx1"/>
                </a:solidFill>
                <a:latin typeface="Cambria" panose="02040503050406030204" pitchFamily="18" charset="0"/>
                <a:cs typeface="Arial" panose="020B0604020202020204" pitchFamily="34" charset="0"/>
              </a:rPr>
              <a:t>.</a:t>
            </a:r>
          </a:p>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Krisis Reputasi: </a:t>
            </a:r>
            <a:r>
              <a:rPr lang="id-ID" dirty="0">
                <a:solidFill>
                  <a:schemeClr val="tx1"/>
                </a:solidFill>
                <a:latin typeface="Cambria" panose="02040503050406030204" pitchFamily="18" charset="0"/>
                <a:cs typeface="Arial" panose="020B0604020202020204" pitchFamily="34" charset="0"/>
              </a:rPr>
              <a:t>Skandal internal, berita negatif di media sosial, kampanye boikot</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549796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F95F3-B2D5-9D21-9584-2051FDA66CE3}"/>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0B39A98A-C4EF-3FB3-6609-1EF8185293EC}"/>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Dampak Krisis Terhadap Pelayanan Pariwisata</a:t>
            </a:r>
          </a:p>
        </p:txBody>
      </p:sp>
      <p:sp>
        <p:nvSpPr>
          <p:cNvPr id="4" name="Content Placeholder 2">
            <a:extLst>
              <a:ext uri="{FF2B5EF4-FFF2-40B4-BE49-F238E27FC236}">
                <a16:creationId xmlns:a16="http://schemas.microsoft.com/office/drawing/2014/main" id="{F8FAE8D3-1284-C5FB-6E7C-69077CFB7183}"/>
              </a:ext>
            </a:extLst>
          </p:cNvPr>
          <p:cNvSpPr txBox="1">
            <a:spLocks/>
          </p:cNvSpPr>
          <p:nvPr/>
        </p:nvSpPr>
        <p:spPr>
          <a:xfrm>
            <a:off x="457200" y="2204864"/>
            <a:ext cx="8229600" cy="3921299"/>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dirty="0">
                <a:solidFill>
                  <a:schemeClr val="tx1"/>
                </a:solidFill>
                <a:latin typeface="Cambria" panose="02040503050406030204" pitchFamily="18" charset="0"/>
                <a:cs typeface="Arial" panose="020B0604020202020204" pitchFamily="34" charset="0"/>
              </a:rPr>
              <a:t>Krisis dapat memberikan dampak yang signifikan terhadap berbagai aspek pelayanan pariwisata, di antaranya:</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a:pPr>
            <a:r>
              <a:rPr lang="id-ID" b="1" dirty="0">
                <a:solidFill>
                  <a:schemeClr val="tx1"/>
                </a:solidFill>
                <a:latin typeface="Cambria" panose="02040503050406030204" pitchFamily="18" charset="0"/>
                <a:cs typeface="Arial" panose="020B0604020202020204" pitchFamily="34" charset="0"/>
              </a:rPr>
              <a:t>Penurunan Jumlah Wisatawan: </a:t>
            </a:r>
            <a:r>
              <a:rPr lang="id-ID" dirty="0">
                <a:solidFill>
                  <a:schemeClr val="tx1"/>
                </a:solidFill>
                <a:latin typeface="Cambria" panose="02040503050406030204" pitchFamily="18" charset="0"/>
                <a:cs typeface="Arial" panose="020B0604020202020204" pitchFamily="34" charset="0"/>
              </a:rPr>
              <a:t>Ketakutan dan kekhawatiran akan keamanan atau kualitas layanan dapat menyebabkan pembatalan perjalanan dan penurunan kunjungan.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a:pPr>
            <a:r>
              <a:rPr lang="id-ID" b="1" dirty="0">
                <a:solidFill>
                  <a:schemeClr val="tx1"/>
                </a:solidFill>
                <a:latin typeface="Cambria" panose="02040503050406030204" pitchFamily="18" charset="0"/>
                <a:cs typeface="Arial" panose="020B0604020202020204" pitchFamily="34" charset="0"/>
              </a:rPr>
              <a:t>Kerugian Finansial: </a:t>
            </a:r>
            <a:r>
              <a:rPr lang="id-ID" dirty="0">
                <a:solidFill>
                  <a:schemeClr val="tx1"/>
                </a:solidFill>
                <a:latin typeface="Cambria" panose="02040503050406030204" pitchFamily="18" charset="0"/>
                <a:cs typeface="Arial" panose="020B0604020202020204" pitchFamily="34" charset="0"/>
              </a:rPr>
              <a:t>Penurunan pendapatan, biaya pemulihan, dan potensi tuntutan hukum dapat menyebabkan kerugian finansial yang besar.</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2353970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E042A-E57D-C099-88F4-6107E3236990}"/>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DF1A92EC-E96B-B96D-0960-C976DA241E51}"/>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nl-NL"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Dampak Krisis Terhadap Pelayanan Pariwisata</a:t>
            </a:r>
          </a:p>
        </p:txBody>
      </p:sp>
      <p:sp>
        <p:nvSpPr>
          <p:cNvPr id="4" name="Content Placeholder 2">
            <a:extLst>
              <a:ext uri="{FF2B5EF4-FFF2-40B4-BE49-F238E27FC236}">
                <a16:creationId xmlns:a16="http://schemas.microsoft.com/office/drawing/2014/main" id="{6C597CB8-CA9A-B7EA-1C71-D427E9E61B52}"/>
              </a:ext>
            </a:extLst>
          </p:cNvPr>
          <p:cNvSpPr txBox="1">
            <a:spLocks/>
          </p:cNvSpPr>
          <p:nvPr/>
        </p:nvSpPr>
        <p:spPr>
          <a:xfrm>
            <a:off x="457200" y="2204864"/>
            <a:ext cx="8229600" cy="3921299"/>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Kerusakan Reputasi: </a:t>
            </a:r>
            <a:r>
              <a:rPr lang="id-ID" dirty="0">
                <a:solidFill>
                  <a:schemeClr val="tx1"/>
                </a:solidFill>
                <a:latin typeface="Cambria" panose="02040503050406030204" pitchFamily="18" charset="0"/>
                <a:cs typeface="Arial" panose="020B0604020202020204" pitchFamily="34" charset="0"/>
              </a:rPr>
              <a:t>Citra merek yang buruk akibat penanganan krisis yang tidak tepat dapat sulit dipulihkan.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Gangguan Operasional: </a:t>
            </a:r>
            <a:r>
              <a:rPr lang="id-ID" dirty="0">
                <a:solidFill>
                  <a:schemeClr val="tx1"/>
                </a:solidFill>
                <a:latin typeface="Cambria" panose="02040503050406030204" pitchFamily="18" charset="0"/>
                <a:cs typeface="Arial" panose="020B0604020202020204" pitchFamily="34" charset="0"/>
              </a:rPr>
              <a:t>Krisis dapat mengganggu operasional sehari-hari, seperti penutupan sementara fasilitas atau pembatasan layanan.</a:t>
            </a:r>
            <a:endParaRPr lang="en-US" dirty="0">
              <a:solidFill>
                <a:schemeClr val="tx1"/>
              </a:solidFill>
              <a:latin typeface="Cambria" panose="02040503050406030204" pitchFamily="18" charset="0"/>
              <a:cs typeface="Arial" panose="020B0604020202020204" pitchFamily="34" charset="0"/>
            </a:endParaRPr>
          </a:p>
          <a:p>
            <a:pPr marL="514350" indent="-514350" algn="l">
              <a:buFont typeface="+mj-lt"/>
              <a:buAutoNum type="arabicPeriod" startAt="3"/>
            </a:pPr>
            <a:r>
              <a:rPr lang="id-ID" b="1" dirty="0">
                <a:solidFill>
                  <a:schemeClr val="tx1"/>
                </a:solidFill>
                <a:latin typeface="Cambria" panose="02040503050406030204" pitchFamily="18" charset="0"/>
                <a:cs typeface="Arial" panose="020B0604020202020204" pitchFamily="34" charset="0"/>
              </a:rPr>
              <a:t>Dampak Psikologis: </a:t>
            </a:r>
            <a:r>
              <a:rPr lang="id-ID" dirty="0">
                <a:solidFill>
                  <a:schemeClr val="tx1"/>
                </a:solidFill>
                <a:latin typeface="Cambria" panose="02040503050406030204" pitchFamily="18" charset="0"/>
                <a:cs typeface="Arial" panose="020B0604020202020204" pitchFamily="34" charset="0"/>
              </a:rPr>
              <a:t>Wisatawan dan staf yang terdampak krisis mungkin mengalami stres, trauma, atau ketidakpercayaan.</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8342251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3733</TotalTime>
  <Words>1520</Words>
  <Application>Microsoft Office PowerPoint</Application>
  <PresentationFormat>On-screen Show (4:3)</PresentationFormat>
  <Paragraphs>93</Paragraphs>
  <Slides>24</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494</cp:revision>
  <cp:lastPrinted>2017-08-29T02:54:51Z</cp:lastPrinted>
  <dcterms:created xsi:type="dcterms:W3CDTF">2010-04-18T12:06:30Z</dcterms:created>
  <dcterms:modified xsi:type="dcterms:W3CDTF">2025-05-21T22:12:04Z</dcterms:modified>
</cp:coreProperties>
</file>