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79" r:id="rId5"/>
    <p:sldId id="280" r:id="rId6"/>
    <p:sldId id="268" r:id="rId7"/>
    <p:sldId id="267" r:id="rId8"/>
    <p:sldId id="269" r:id="rId9"/>
    <p:sldId id="277" r:id="rId10"/>
    <p:sldId id="278" r:id="rId11"/>
    <p:sldId id="281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A1AAC-071A-408C-9EF8-7AA5A77564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2D761-862A-4E5D-9614-821EC6A5C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17957-EDBA-44E0-A6FF-7DE398450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9366B-198B-4D39-87B1-76AEF0786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647D-42A5-4EAE-8974-F8FC8220A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967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0A256-5044-4C08-8377-274E712AF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BE0094-8256-4BCA-8E2A-416AA1EF3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7F4EA-4AD7-4E7D-A0C3-52882B8A8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4CEBD-63A8-4D07-B04A-A6500F7C4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1FC2A-B9FB-43DC-AD10-7D71D104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4690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62BC90-2F5C-462E-A0BA-9B07DAD1A6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2F9146-2EC2-4ED6-9D2B-791FD2F16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9D166-BC21-4E07-938F-9F2DB5B01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FF0CD-1ECF-4D56-B94D-7EB216CE2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78041-EA61-428F-ADAA-31DF49DDC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3776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DBFB-0BB3-4FD9-A560-B30EF1DE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F7DF4-6F7B-47EF-B726-699E17D8A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F25BB-2EF9-432E-92C3-AA26C138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D429C-8EB1-47AF-9F09-870970131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B4269-2569-4037-8E7E-0498DD24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4489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1CFF-3D52-4351-8EBB-7B815DA8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D86A5-BBDC-4D75-AF51-1A43982D1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B1DF4-C367-43D2-B52D-99EDF7B0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8E5C6-E6AE-4E98-9BFD-9BE4FF6B9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945FF-1CF1-419B-BFC7-DEBFCDED2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2809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B6CEF-8B88-4D25-9A39-C17E16F9D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0550E-8C76-4F16-99F1-6D8AFA2D1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420E84-BF6A-40F5-9872-B2BE33ECD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0B286-C0C6-4E64-941E-5FBA8CEC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63A46-A2C6-4885-8319-183B5623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00BBD9-4C89-4D5B-A1BB-1088193E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653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29376-D924-464D-99B8-8301E79B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840ED5-BDC4-43C9-A2C3-81CE06C20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939BB7-DA1E-418A-BB17-4CE37DC06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EA3000-2AA8-4968-9DDE-BF2A35C5DD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1B73DD-A101-4199-924F-8FF32FFE05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D3557B-09CA-41A2-BB45-750BB5248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E0D116-D565-4BCE-A21B-53F655C9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44C2DE-7083-4D01-9C18-86C977492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195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D20C4-4F9D-4380-90D6-8F1CE3C63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F9C06E-5924-41E5-8E04-0627B268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F7C698-C18A-4FF4-ADAC-547F8BAD6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5E43F-6ACB-49C8-BAAC-D882E01A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017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FECAA-F9BE-44DC-9B5E-C03F9314B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9A9FA0-F736-46EE-B569-7C71CA954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1321A-C0E9-4ED1-89CE-34A15EA2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968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8B854-543B-43EC-8692-0C06A1C9D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46224-9F9B-4116-B947-7CFEF65BC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609C8-00D7-4B41-9F1F-AE446877C8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8FCF4-DCD7-41C1-A0BD-3C983DC73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DEFA20-D43F-4A6E-87F6-BFC650DFD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9A860-5485-4BCA-8520-D51EC7B33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50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CD479-4184-4CAD-8225-ADAB5FF99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8ED1B7-DCE0-430B-BFD0-752FAB3940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8B315-EABE-4049-98FC-E7E29BD3C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5DBDE-B00D-4D42-9F7D-6D20E5AE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A9CF4-C791-4CBE-8902-23F9ECDA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BE0E6-A598-4361-8E9C-0D0AFD73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677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45AAF6-048C-4B06-9236-F4121DAA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E0032-50DC-4885-B159-80B229795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74C9A-D97A-457B-A845-E794C72EDA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DCC83-0B21-4700-A421-5BD81BA17D39}" type="datetimeFigureOut">
              <a:rPr lang="en-ID" smtClean="0"/>
              <a:t>09/05/2025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D5278-A285-49AC-8669-7EDC3AEB1E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D73C89-DADA-4C09-8089-D477A0DB5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285CB-97D8-4BB1-B642-BDC64285F12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9256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3B19B-B32C-473E-91CB-9584A7877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0580" y="3530590"/>
            <a:ext cx="9214117" cy="1200329"/>
          </a:xfrm>
        </p:spPr>
        <p:txBody>
          <a:bodyPr>
            <a:normAutofit fontScale="90000"/>
          </a:bodyPr>
          <a:lstStyle/>
          <a:p>
            <a:r>
              <a:rPr lang="it-IT" sz="4400" b="1" dirty="0"/>
              <a:t>English Profession</a:t>
            </a:r>
            <a:br>
              <a:rPr lang="it-IT" sz="4400" b="1" dirty="0"/>
            </a:br>
            <a:r>
              <a:rPr lang="en-ID" sz="3100" b="1" dirty="0">
                <a:solidFill>
                  <a:schemeClr val="accent1"/>
                </a:solidFill>
              </a:rPr>
              <a:t>Classroom Management &amp; Instructional Strategies</a:t>
            </a:r>
            <a:br>
              <a:rPr lang="en-ID" sz="3100" b="1" dirty="0">
                <a:solidFill>
                  <a:schemeClr val="accent1"/>
                </a:solidFill>
              </a:rPr>
            </a:br>
            <a:br>
              <a:rPr lang="en-US" sz="1050" b="1" dirty="0"/>
            </a:br>
            <a:br>
              <a:rPr lang="en-US" sz="1000" b="1" dirty="0"/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br>
              <a:rPr lang="en-ID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it-IT" sz="4400" dirty="0"/>
              <a:t>Week – 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3BA2EF-F49E-4F19-90CC-239249689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9D7A65-726D-4FBC-9856-507477BC782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4BF609-B7C6-4B89-BC70-2F46EA14D4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121" y="26048"/>
            <a:ext cx="1036448" cy="101470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4898FD48-EB42-4246-9BC2-4FA5728E8486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1739A0A-4265-4BB6-A002-5452740D711D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874095C-DEE8-4D0C-8202-EB451973119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398012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ED642-7DD1-182D-3A73-3E87EAE5F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860F9EF-3793-55B3-CB85-0A6F720B5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4F74645-071E-E1EE-1359-6D095E67D7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FAAFBA3-CA8E-ED03-7AC0-B8700898BD79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1261D31-0D83-3829-DD1C-D3AC589F96AB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AE6C949-18FC-65CD-9153-E17D108FC16E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1014314-9BBE-BD91-0319-0849941E1236}"/>
              </a:ext>
            </a:extLst>
          </p:cNvPr>
          <p:cNvSpPr txBox="1"/>
          <p:nvPr/>
        </p:nvSpPr>
        <p:spPr>
          <a:xfrm>
            <a:off x="493234" y="1382286"/>
            <a:ext cx="10547203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3600" b="1" dirty="0"/>
              <a:t>In-Class Exercise</a:t>
            </a:r>
          </a:p>
          <a:p>
            <a:pPr>
              <a:buNone/>
            </a:pPr>
            <a:r>
              <a:rPr lang="en-ID" sz="2800" b="1" dirty="0"/>
              <a:t>Prompt</a:t>
            </a:r>
            <a:r>
              <a:rPr lang="en-ID" sz="2800" dirty="0"/>
              <a:t>: Develop a full-page classroom management plan for a first-year high school Informatics class.</a:t>
            </a:r>
          </a:p>
          <a:p>
            <a:pPr>
              <a:buNone/>
            </a:pPr>
            <a:r>
              <a:rPr lang="en-ID" sz="2800" dirty="0"/>
              <a:t>It must include: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Title</a:t>
            </a:r>
            <a:r>
              <a:rPr lang="en-ID" sz="2800" dirty="0"/>
              <a:t> (class name, e.g., “Intro to Programming”)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Rules</a:t>
            </a:r>
            <a:r>
              <a:rPr lang="en-ID" sz="2800" dirty="0"/>
              <a:t> (3–5)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Daily routines</a:t>
            </a:r>
            <a:r>
              <a:rPr lang="en-ID" sz="2800" dirty="0"/>
              <a:t> (e.g., device check, end-of-class exit slip)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Response strategies</a:t>
            </a:r>
            <a:r>
              <a:rPr lang="en-ID" sz="2800" dirty="0"/>
              <a:t> for minor and major disruptions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ID" sz="2800" b="1" dirty="0"/>
              <a:t>1 student engagement strategy</a:t>
            </a:r>
            <a:r>
              <a:rPr lang="en-ID" sz="2800" dirty="0"/>
              <a:t> (e.g., reward system, gamification)</a:t>
            </a:r>
          </a:p>
        </p:txBody>
      </p:sp>
    </p:spTree>
    <p:extLst>
      <p:ext uri="{BB962C8B-B14F-4D97-AF65-F5344CB8AC3E}">
        <p14:creationId xmlns:p14="http://schemas.microsoft.com/office/powerpoint/2010/main" val="275547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EE43D-A1C4-5568-9C16-D6108FBCA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9AAF61-63FC-4EB8-19A1-96BB06E85F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3BAD57A-E2E4-9D4F-6510-4CF5611373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69CA31E-098E-E33B-35FB-6A344274CCAC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877321E-9D99-029B-E614-D7E4C933029C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83AAFF2-B954-ED82-0C1E-AD89BA612D8F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445B1BC-3D25-5D2A-398F-16699CA7D8AB}"/>
              </a:ext>
            </a:extLst>
          </p:cNvPr>
          <p:cNvSpPr txBox="1"/>
          <p:nvPr/>
        </p:nvSpPr>
        <p:spPr>
          <a:xfrm>
            <a:off x="493234" y="1382286"/>
            <a:ext cx="10547203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Homework </a:t>
            </a:r>
          </a:p>
          <a:p>
            <a:pPr>
              <a:buNone/>
            </a:pPr>
            <a:endParaRPr lang="en-US" sz="2400" b="1" dirty="0"/>
          </a:p>
          <a:p>
            <a:pPr>
              <a:buFont typeface="+mj-lt"/>
              <a:buAutoNum type="arabicPeriod"/>
            </a:pPr>
            <a:r>
              <a:rPr lang="en-US" sz="2400" b="1" dirty="0"/>
              <a:t>WH-Question Design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Write 5 open-ended questions to use in your future lesson.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Each must include: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Topic (e.g., cybersecurity)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Purpose (e.g., activate prior knowledge)</a:t>
            </a:r>
          </a:p>
          <a:p>
            <a:pPr marL="1371600" lvl="2" indent="-457200">
              <a:buFont typeface="+mj-lt"/>
              <a:buAutoNum type="arabicParenR"/>
            </a:pPr>
            <a:r>
              <a:rPr lang="en-US" sz="2400" dirty="0"/>
              <a:t>Expected student response level (factual, reflective, critical)</a:t>
            </a:r>
          </a:p>
          <a:p>
            <a:pPr>
              <a:buFont typeface="+mj-lt"/>
              <a:buAutoNum type="arabicPeriod"/>
            </a:pPr>
            <a:r>
              <a:rPr lang="en-US" sz="2400" b="1" dirty="0"/>
              <a:t>Reflection Prompt</a:t>
            </a:r>
            <a:endParaRPr lang="en-US" sz="2400" dirty="0"/>
          </a:p>
          <a:p>
            <a:pPr lvl="1"/>
            <a:r>
              <a:rPr lang="en-US" sz="2400" dirty="0"/>
              <a:t>“What classroom behaviors do I fear the most as a teacher? What strategies can I use to face them?” (200–250 words)</a:t>
            </a:r>
          </a:p>
        </p:txBody>
      </p:sp>
    </p:spTree>
    <p:extLst>
      <p:ext uri="{BB962C8B-B14F-4D97-AF65-F5344CB8AC3E}">
        <p14:creationId xmlns:p14="http://schemas.microsoft.com/office/powerpoint/2010/main" val="2811052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90B1C3-8D8E-A78A-07C7-457694527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B0DC9D0-8B43-E707-B0A4-5C2D5A1796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EE198DE-4D24-A96E-B5CE-CD3AA88F1E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FBD2826-9196-7003-6A6E-05A4F14A0028}"/>
              </a:ext>
            </a:extLst>
          </p:cNvPr>
          <p:cNvSpPr txBox="1"/>
          <p:nvPr/>
        </p:nvSpPr>
        <p:spPr>
          <a:xfrm>
            <a:off x="1577340" y="2721114"/>
            <a:ext cx="90373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4000" dirty="0">
                <a:latin typeface="Gill Sans MT Condensed" panose="020B0506020104020203" pitchFamily="34" charset="0"/>
              </a:rPr>
              <a:t>END WEEK - 11</a:t>
            </a:r>
            <a:endParaRPr lang="en-ID" sz="4000" dirty="0">
              <a:latin typeface="Gill Sans MT Condensed" panose="020B050602010402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DEA6397-C1F3-7F15-EF8D-13812C98237F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43BB52-FC47-2862-42AF-E87991C3C9B2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40EA4C9-612B-E496-0681-789A633863B6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</p:spTree>
    <p:extLst>
      <p:ext uri="{BB962C8B-B14F-4D97-AF65-F5344CB8AC3E}">
        <p14:creationId xmlns:p14="http://schemas.microsoft.com/office/powerpoint/2010/main" val="24258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5F89C-2B70-E520-0817-651EA404B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2A7963-B265-57A8-4212-F9BF73D272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EA21D46-DFEB-4851-30C2-32D84171DD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1163C03C-BFD5-DE73-B943-EE71C41412AD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A814B8-9938-77CA-9B6B-ACACDF0DB3D0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EA05040-AC1F-03FE-B8B5-EFE28289A6EE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323BA4F-BDA4-CDB5-6773-754FD5C0F7B7}"/>
              </a:ext>
            </a:extLst>
          </p:cNvPr>
          <p:cNvSpPr txBox="1">
            <a:spLocks/>
          </p:cNvSpPr>
          <p:nvPr/>
        </p:nvSpPr>
        <p:spPr>
          <a:xfrm>
            <a:off x="493234" y="1210283"/>
            <a:ext cx="8229600" cy="120328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ID" sz="2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ID" sz="33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Lesson Objectives</a:t>
            </a:r>
            <a:br>
              <a:rPr lang="en-ID" sz="24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endParaRPr lang="en-ID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0769D-6692-9171-4809-B195CE3A6D44}"/>
              </a:ext>
            </a:extLst>
          </p:cNvPr>
          <p:cNvSpPr txBox="1">
            <a:spLocks/>
          </p:cNvSpPr>
          <p:nvPr/>
        </p:nvSpPr>
        <p:spPr>
          <a:xfrm>
            <a:off x="871870" y="2413570"/>
            <a:ext cx="10675088" cy="3131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4813" indent="-287338" algn="just">
              <a:buFont typeface="Arial" panose="020B0604020202020204" pitchFamily="34" charset="0"/>
              <a:buChar char="•"/>
            </a:pPr>
            <a:r>
              <a:rPr lang="en-US" dirty="0"/>
              <a:t>Identify effective classroom management strategies.</a:t>
            </a:r>
          </a:p>
          <a:p>
            <a:pPr marL="404813" indent="-287338" algn="just">
              <a:buFont typeface="Arial" panose="020B0604020202020204" pitchFamily="34" charset="0"/>
              <a:buChar char="•"/>
            </a:pPr>
            <a:r>
              <a:rPr lang="en-US" dirty="0"/>
              <a:t>Explore questioning and instructional techniques suitable for Informatics classes.</a:t>
            </a:r>
          </a:p>
          <a:p>
            <a:pPr marL="404813" indent="-287338" algn="just">
              <a:buFont typeface="Arial" panose="020B0604020202020204" pitchFamily="34" charset="0"/>
              <a:buChar char="•"/>
            </a:pPr>
            <a:r>
              <a:rPr lang="en-US" dirty="0"/>
              <a:t>Practice managing simulated classroom challenges.</a:t>
            </a:r>
          </a:p>
          <a:p>
            <a:pPr marL="404813" indent="-287338" algn="just">
              <a:buFont typeface="Arial" panose="020B0604020202020204" pitchFamily="34" charset="0"/>
              <a:buChar char="•"/>
            </a:pPr>
            <a:r>
              <a:rPr lang="en-US" dirty="0"/>
              <a:t>Design a classroom management plan tailored to subject and student needs.</a:t>
            </a:r>
          </a:p>
        </p:txBody>
      </p:sp>
    </p:spTree>
    <p:extLst>
      <p:ext uri="{BB962C8B-B14F-4D97-AF65-F5344CB8AC3E}">
        <p14:creationId xmlns:p14="http://schemas.microsoft.com/office/powerpoint/2010/main" val="239998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BF764-B0F5-2E52-769E-877F70A06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049A28-6B80-D291-89F5-25E50167E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F68CA41-67F9-F145-8A98-F8D903FD9C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A558B4B-DC4F-59CA-AB0B-95C21B2B0060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408CF0-6B3F-6807-2BDB-69D4518AF175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7866D57-1209-B95C-6F91-473938656C12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CE837053-9260-C671-8B7E-5D71DA434E86}"/>
              </a:ext>
            </a:extLst>
          </p:cNvPr>
          <p:cNvSpPr txBox="1"/>
          <p:nvPr/>
        </p:nvSpPr>
        <p:spPr>
          <a:xfrm>
            <a:off x="409649" y="1287340"/>
            <a:ext cx="1103245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Classroom Management</a:t>
            </a:r>
          </a:p>
          <a:p>
            <a:pPr>
              <a:buNone/>
            </a:pPr>
            <a:r>
              <a:rPr lang="en-US" sz="3200" dirty="0"/>
              <a:t>Classroom management is the process by which teachers create and maintain appropriate behavior of students in classroom settings. The purpose is to enhance academic learning and support students’ social-emotional development.</a:t>
            </a:r>
          </a:p>
          <a:p>
            <a:pP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1030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5E8D6-7838-2598-D991-9D3FF197B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A66E80-2A88-8A90-30C0-3A02FA2312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9FF1795-65A9-2E85-54D5-C9CCA8FDB9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8D32745-8D7C-B825-9263-1DD715D7B63E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BE7E6D1-5528-4EAE-4AF0-2827FA6237F1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897AF30-1888-C19F-3231-32688EBAA97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EC95378-8097-CF6D-D622-4B8170AF0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649" y="821726"/>
            <a:ext cx="1043556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2800" b="1" dirty="0"/>
              <a:t>Why does it matter in Informatics?</a:t>
            </a:r>
          </a:p>
          <a:p>
            <a:pPr>
              <a:buNone/>
            </a:pPr>
            <a:endParaRPr lang="en-US" sz="1050" dirty="0"/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800" dirty="0"/>
              <a:t>IT classrooms may include labs or devices that cause distraction.</a:t>
            </a:r>
          </a:p>
          <a:p>
            <a:pPr marL="339725" indent="-339725">
              <a:buFont typeface="Arial" panose="020B0604020202020204" pitchFamily="34" charset="0"/>
              <a:buChar char="•"/>
            </a:pPr>
            <a:r>
              <a:rPr lang="en-US" sz="2800" dirty="0"/>
              <a:t>Students may work at different speeds depending on their coding or computer literacy levels.</a:t>
            </a:r>
          </a:p>
          <a:p>
            <a:endParaRPr lang="en-US" sz="2800" dirty="0"/>
          </a:p>
          <a:p>
            <a:pPr>
              <a:buNone/>
            </a:pPr>
            <a:r>
              <a:rPr lang="en-US" sz="2800" b="1" dirty="0"/>
              <a:t>Core Components:</a:t>
            </a:r>
            <a:endParaRPr lang="en-US" sz="2800" dirty="0"/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b="1" dirty="0"/>
              <a:t>Rules</a:t>
            </a:r>
            <a:r>
              <a:rPr lang="en-US" sz="2800" dirty="0"/>
              <a:t>: Clearly stated, simple, positive. E.g., “Respect everyone’s ideas.”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b="1" dirty="0"/>
              <a:t>Routines</a:t>
            </a:r>
            <a:r>
              <a:rPr lang="en-US" sz="2800" dirty="0"/>
              <a:t>: Consistent patterns of behavior. E.g., daily warm-ups, end-of-class logs.</a:t>
            </a:r>
          </a:p>
          <a:p>
            <a:pPr marL="404813" indent="-404813">
              <a:buFont typeface="Arial" panose="020B0604020202020204" pitchFamily="34" charset="0"/>
              <a:buChar char="•"/>
            </a:pPr>
            <a:r>
              <a:rPr lang="en-US" sz="2800" b="1" dirty="0"/>
              <a:t>Consequences</a:t>
            </a:r>
            <a:r>
              <a:rPr lang="en-US" sz="2800" dirty="0"/>
              <a:t>: Should be logical, consistent, and focused on improvement.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55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DA996-1A05-7814-1140-39260533A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8889D0-74E5-F4CD-4005-15F39266B5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50ED06-8780-A792-96F6-1F0B847987F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E0A33B7E-389C-80DF-5FD4-7FA449E7A051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9C21C07-DD2C-7F20-FC70-9731FE584FC4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318B60D-709B-899D-239A-C6605C6AF5FA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C918CA0E-EFE3-5734-9D94-C4E6CA272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751" y="1474619"/>
            <a:ext cx="1043556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None/>
            </a:pPr>
            <a:r>
              <a:rPr lang="en-US" sz="3200" b="1" dirty="0"/>
              <a:t>Instructional Strategies</a:t>
            </a:r>
          </a:p>
          <a:p>
            <a:pPr>
              <a:buNone/>
            </a:pPr>
            <a:r>
              <a:rPr lang="en-US" sz="2400" dirty="0"/>
              <a:t>These are specific techniques used to facilitate student learning. In Informatics education, active engagement is essential due to abstract or technical content.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dirty="0"/>
              <a:t>A. Think-Pair-Share</a:t>
            </a:r>
            <a:endParaRPr lang="en-US" sz="2400" dirty="0"/>
          </a:p>
          <a:p>
            <a:pPr marL="404813" indent="-352425">
              <a:buFont typeface="Arial" panose="020B0604020202020204" pitchFamily="34" charset="0"/>
              <a:buChar char="•"/>
            </a:pPr>
            <a:r>
              <a:rPr lang="en-US" sz="2400" b="1" dirty="0"/>
              <a:t>Step 1: Think</a:t>
            </a:r>
            <a:r>
              <a:rPr lang="en-US" sz="2400" dirty="0"/>
              <a:t> – Give students a prompt, e.g., “Why is cybersecurity important?”</a:t>
            </a:r>
          </a:p>
          <a:p>
            <a:pPr marL="404813" indent="-352425">
              <a:buFont typeface="Arial" panose="020B0604020202020204" pitchFamily="34" charset="0"/>
              <a:buChar char="•"/>
            </a:pPr>
            <a:r>
              <a:rPr lang="en-US" sz="2400" b="1" dirty="0"/>
              <a:t>Step 2: Pair</a:t>
            </a:r>
            <a:r>
              <a:rPr lang="en-US" sz="2400" dirty="0"/>
              <a:t> – They discuss it with a partner.</a:t>
            </a:r>
          </a:p>
          <a:p>
            <a:pPr marL="404813" indent="-352425">
              <a:buFont typeface="Arial" panose="020B0604020202020204" pitchFamily="34" charset="0"/>
              <a:buChar char="•"/>
            </a:pPr>
            <a:r>
              <a:rPr lang="en-US" sz="2400" b="1" dirty="0"/>
              <a:t>Step 3: Share</a:t>
            </a:r>
            <a:r>
              <a:rPr lang="en-US" sz="2400" dirty="0"/>
              <a:t> – Pairs share insights with the whole class.</a:t>
            </a:r>
          </a:p>
          <a:p>
            <a:pPr marL="404813" indent="-352425">
              <a:buFont typeface="Arial" panose="020B0604020202020204" pitchFamily="34" charset="0"/>
              <a:buChar char="•"/>
            </a:pPr>
            <a:r>
              <a:rPr lang="en-US" sz="2400" b="1" dirty="0"/>
              <a:t>Benefits</a:t>
            </a:r>
            <a:r>
              <a:rPr lang="en-US" sz="2400" dirty="0"/>
              <a:t>: Encourages participation from shy students, supports peer-to-peer learning</a:t>
            </a:r>
          </a:p>
        </p:txBody>
      </p:sp>
    </p:spTree>
    <p:extLst>
      <p:ext uri="{BB962C8B-B14F-4D97-AF65-F5344CB8AC3E}">
        <p14:creationId xmlns:p14="http://schemas.microsoft.com/office/powerpoint/2010/main" val="2723028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F344D-DE14-654F-F059-24AA8D4EA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63E8EC-BD9B-6B51-C05C-E703F429A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052EF-077B-4B3F-17A5-737F870A06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B51167E9-4DC2-CB69-5356-F8E3134A20A6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C6C8438-8E38-8CFA-333F-6E3C5F56B0CB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026368D-BF49-46D7-DBA8-A82F3E517696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282EFFD-1DDD-7D45-8AE0-0DF94CA16B9E}"/>
              </a:ext>
            </a:extLst>
          </p:cNvPr>
          <p:cNvSpPr txBox="1"/>
          <p:nvPr/>
        </p:nvSpPr>
        <p:spPr>
          <a:xfrm>
            <a:off x="386909" y="1014704"/>
            <a:ext cx="1125574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7338" indent="-287338">
              <a:buNone/>
            </a:pPr>
            <a:r>
              <a:rPr lang="en-US" sz="2800" b="1" dirty="0"/>
              <a:t>B. Flipped Learning</a:t>
            </a:r>
            <a:endParaRPr lang="en-US" sz="2800" dirty="0"/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800" dirty="0"/>
              <a:t>Assign a video or reading on a topic before class (e.g., “Introduction to Databases”).</a:t>
            </a: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800" dirty="0"/>
              <a:t>In class: Solve exercises, discuss misconceptions, and do projects.</a:t>
            </a: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800" b="1" dirty="0"/>
              <a:t>Benefits</a:t>
            </a:r>
            <a:r>
              <a:rPr lang="en-US" sz="2800" dirty="0"/>
              <a:t>: Maximizes class time for application, accommodates different learning paces.</a:t>
            </a:r>
          </a:p>
          <a:p>
            <a:endParaRPr lang="en-US" sz="2800" dirty="0"/>
          </a:p>
          <a:p>
            <a:pPr marL="287338" indent="-287338">
              <a:buNone/>
            </a:pPr>
            <a:r>
              <a:rPr lang="en-US" sz="2800" b="1" dirty="0"/>
              <a:t>C. Active Teaching</a:t>
            </a:r>
            <a:endParaRPr lang="en-US" sz="2800" dirty="0"/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800" b="1" dirty="0"/>
              <a:t>Methods include</a:t>
            </a:r>
            <a:r>
              <a:rPr lang="en-US" sz="2800" dirty="0"/>
              <a:t>: quizzes (e.g., Kahoot), exit tickets, cold calling, physical movement (e.g., voting with body positions).</a:t>
            </a:r>
          </a:p>
          <a:p>
            <a:pPr marL="287338" indent="-287338">
              <a:buFont typeface="Arial" panose="020B0604020202020204" pitchFamily="34" charset="0"/>
              <a:buChar char="•"/>
            </a:pPr>
            <a:r>
              <a:rPr lang="en-US" sz="2800" b="1" dirty="0"/>
              <a:t>Use Case</a:t>
            </a:r>
            <a:r>
              <a:rPr lang="en-US" sz="2800" dirty="0"/>
              <a:t>: After introducing a sorting algorithm, ask students to physically organize themselves in “bubble sort” formation.</a:t>
            </a:r>
          </a:p>
        </p:txBody>
      </p:sp>
    </p:spTree>
    <p:extLst>
      <p:ext uri="{BB962C8B-B14F-4D97-AF65-F5344CB8AC3E}">
        <p14:creationId xmlns:p14="http://schemas.microsoft.com/office/powerpoint/2010/main" val="31224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E682C-B42F-0025-A2C7-D3D5BCECB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B86F7C-B419-0101-9E48-7C1D7FDA0F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8A5428-6000-B3DA-CD72-FE3C6FB665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C83B343B-4160-DF32-B4C9-316AFDFDAB71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861536B-A4C9-DC90-1913-20554065F439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CBEBEF9-251F-F2F4-D23A-EAD398257A69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911BA48-9756-1431-A29C-468E46236AEA}"/>
              </a:ext>
            </a:extLst>
          </p:cNvPr>
          <p:cNvSpPr txBox="1"/>
          <p:nvPr/>
        </p:nvSpPr>
        <p:spPr>
          <a:xfrm>
            <a:off x="574158" y="1258277"/>
            <a:ext cx="10047768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Questioning Techniques</a:t>
            </a:r>
          </a:p>
          <a:p>
            <a:pPr>
              <a:buNone/>
            </a:pPr>
            <a:endParaRPr lang="en-US" sz="2800" b="1" dirty="0"/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800" b="1" dirty="0"/>
              <a:t>Closed-ended questions</a:t>
            </a:r>
            <a:r>
              <a:rPr lang="en-US" sz="2800" dirty="0"/>
              <a:t>: Fact-checking. Example: “What is an IP address?”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800" b="1" dirty="0"/>
              <a:t>Open-ended questions</a:t>
            </a:r>
            <a:r>
              <a:rPr lang="en-US" sz="2800" dirty="0"/>
              <a:t>: Promote reasoning. Example: “How can we prevent phishing in schools?”</a:t>
            </a:r>
          </a:p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800" b="1" dirty="0"/>
              <a:t>Socratic questioning</a:t>
            </a:r>
            <a:r>
              <a:rPr lang="en-US" sz="2800" dirty="0"/>
              <a:t>: Challenge assumptions. “Why do you think that’s the best method?”</a:t>
            </a:r>
          </a:p>
        </p:txBody>
      </p:sp>
    </p:spTree>
    <p:extLst>
      <p:ext uri="{BB962C8B-B14F-4D97-AF65-F5344CB8AC3E}">
        <p14:creationId xmlns:p14="http://schemas.microsoft.com/office/powerpoint/2010/main" val="1863874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92B97-46D4-3F2E-1A5F-C31DB22E9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1E1FEA-12AB-74FB-F740-41572D271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7BFB21-6E19-150C-354C-157E40CEFB1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6AB1B68-575D-D67E-F3FE-A32824150F78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69F1087-8316-1000-8CCF-56666A2788E1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E33B0DC-C698-201C-3B00-B6A66BE5B547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D384B93E-73DD-2C57-4539-B6BFCD3719A1}"/>
              </a:ext>
            </a:extLst>
          </p:cNvPr>
          <p:cNvSpPr txBox="1"/>
          <p:nvPr/>
        </p:nvSpPr>
        <p:spPr>
          <a:xfrm>
            <a:off x="493234" y="1171174"/>
            <a:ext cx="1054720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Class Activities </a:t>
            </a:r>
          </a:p>
          <a:p>
            <a:pPr>
              <a:buNone/>
            </a:pPr>
            <a:r>
              <a:rPr lang="en-US" sz="2400" b="1" dirty="0"/>
              <a:t>1. Video Analysis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Watch a 5-minute video showing ineffective classroom management.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Students identify missteps and suggest better strategies in small groups.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Follow-up whole-class discussion guided by prompts: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2400" dirty="0"/>
              <a:t>“What rules were missing?”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2400" dirty="0"/>
              <a:t>“How did the teacher handle off-task behavior?”</a:t>
            </a:r>
          </a:p>
          <a:p>
            <a:r>
              <a:rPr lang="en-US" sz="2400" b="1" dirty="0"/>
              <a:t>2. Group Task: Build Your Management System</a:t>
            </a:r>
            <a:endParaRPr lang="en-US" sz="2400" dirty="0"/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Each group creates a classroom chart including: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2400" dirty="0"/>
              <a:t>3 rules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2400" dirty="0"/>
              <a:t>Entry/exit routines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US" sz="2400" dirty="0"/>
              <a:t>Disciplinary steps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400" dirty="0"/>
              <a:t>They must justify how this system helps Informatics classrooms.</a:t>
            </a:r>
          </a:p>
        </p:txBody>
      </p:sp>
    </p:spTree>
    <p:extLst>
      <p:ext uri="{BB962C8B-B14F-4D97-AF65-F5344CB8AC3E}">
        <p14:creationId xmlns:p14="http://schemas.microsoft.com/office/powerpoint/2010/main" val="1146632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700A-8A41-6128-FC35-F57DEFB2C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BC68C7-614E-F39E-BE7C-0DF376C4B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34" y="190452"/>
            <a:ext cx="2305372" cy="6858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99603CE-26BD-C027-77D5-7811CBBE5C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95"/>
          <a:stretch/>
        </p:blipFill>
        <p:spPr>
          <a:xfrm>
            <a:off x="8899569" y="0"/>
            <a:ext cx="3292431" cy="144311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7AC28EF-F677-47AA-3771-C0EE236EEAC7}"/>
              </a:ext>
            </a:extLst>
          </p:cNvPr>
          <p:cNvGrpSpPr/>
          <p:nvPr/>
        </p:nvGrpSpPr>
        <p:grpSpPr>
          <a:xfrm>
            <a:off x="0" y="6416040"/>
            <a:ext cx="12192000" cy="441960"/>
            <a:chOff x="0" y="6416040"/>
            <a:chExt cx="12192000" cy="44196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07FF92-7A2C-C30E-2239-A77F1ECDF054}"/>
                </a:ext>
              </a:extLst>
            </p:cNvPr>
            <p:cNvSpPr/>
            <p:nvPr/>
          </p:nvSpPr>
          <p:spPr>
            <a:xfrm>
              <a:off x="0" y="6416040"/>
              <a:ext cx="10287000" cy="4419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D72E35E-7B06-FE58-A068-243BE6DC0B6B}"/>
                </a:ext>
              </a:extLst>
            </p:cNvPr>
            <p:cNvSpPr/>
            <p:nvPr/>
          </p:nvSpPr>
          <p:spPr>
            <a:xfrm>
              <a:off x="10287000" y="6416040"/>
              <a:ext cx="1905000" cy="4419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DEE3E7BA-54CF-44A9-0805-A636C0C8BA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344" y="1298086"/>
            <a:ext cx="10813312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 Microteaching Simulation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prepare a 3-minute explanation of an IT topic (e.g., What is a variable?).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Instructor inserts a classroom disruption (e.g., phone rings, student talks).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must manage behavior and resume the lesson smoothly.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 Persona Reflection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read brief profiles of 3 teacher types:</a:t>
            </a:r>
          </a:p>
          <a:p>
            <a:pPr marL="4048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strict lecturer</a:t>
            </a:r>
          </a:p>
          <a:p>
            <a:pPr marL="4048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friendly facilitator</a:t>
            </a:r>
          </a:p>
          <a:p>
            <a:pPr marL="404813" marR="0" lvl="1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disorganized improviser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 discussion: Which persona are you naturally? Which do students respond best to</a:t>
            </a:r>
          </a:p>
          <a:p>
            <a:pPr marL="404813" marR="0" lvl="0" indent="-4048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41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737</Words>
  <Application>Microsoft Office PowerPoint</Application>
  <PresentationFormat>Widescreen</PresentationFormat>
  <Paragraphs>81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Gill Sans MT Condensed</vt:lpstr>
      <vt:lpstr>Office Theme</vt:lpstr>
      <vt:lpstr>English Profession Classroom Management &amp; Instructional Strategies      Week – 11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Pembelajaran</dc:title>
  <dc:creator>Siti Nur Laila</dc:creator>
  <cp:lastModifiedBy>rahmalia syahputri</cp:lastModifiedBy>
  <cp:revision>227</cp:revision>
  <dcterms:created xsi:type="dcterms:W3CDTF">2024-12-18T09:43:20Z</dcterms:created>
  <dcterms:modified xsi:type="dcterms:W3CDTF">2025-05-09T01:30:25Z</dcterms:modified>
</cp:coreProperties>
</file>