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308" r:id="rId3"/>
    <p:sldId id="315" r:id="rId4"/>
    <p:sldId id="327" r:id="rId5"/>
    <p:sldId id="328" r:id="rId6"/>
    <p:sldId id="329" r:id="rId7"/>
    <p:sldId id="330" r:id="rId8"/>
    <p:sldId id="331" r:id="rId9"/>
    <p:sldId id="334" r:id="rId10"/>
    <p:sldId id="332" r:id="rId11"/>
    <p:sldId id="333" r:id="rId12"/>
    <p:sldId id="335" r:id="rId13"/>
    <p:sldId id="336" r:id="rId14"/>
    <p:sldId id="337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047"/>
  </p:normalViewPr>
  <p:slideViewPr>
    <p:cSldViewPr>
      <p:cViewPr varScale="1">
        <p:scale>
          <a:sx n="96" d="100"/>
          <a:sy n="96" d="100"/>
        </p:scale>
        <p:origin x="19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ED043-2E87-DB4C-A0AA-3E441551509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97DD1-0E85-2546-A846-D75E54DAD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8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F407-2250-4352-B096-CF931DCFC8E2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1524000"/>
            <a:ext cx="56388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Audio Visual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38200" y="4114800"/>
            <a:ext cx="6400800" cy="2667000"/>
          </a:xfrm>
        </p:spPr>
        <p:txBody>
          <a:bodyPr/>
          <a:lstStyle/>
          <a:p>
            <a:pPr algn="l" eaLnBrk="1" hangingPunct="1"/>
            <a:endParaRPr lang="en-US" dirty="0">
              <a:solidFill>
                <a:srgbClr val="FF0000"/>
              </a:solidFill>
            </a:endParaRPr>
          </a:p>
          <a:p>
            <a:pPr algn="l" eaLnBrk="1" hangingPunct="1"/>
            <a:endParaRPr lang="en-US" dirty="0">
              <a:solidFill>
                <a:srgbClr val="FF0000"/>
              </a:solidFill>
            </a:endParaRPr>
          </a:p>
          <a:p>
            <a:pPr algn="l" eaLnBrk="1" hangingPunct="1"/>
            <a:endParaRPr lang="id-ID" sz="1400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1400" dirty="0">
                <a:solidFill>
                  <a:schemeClr val="tx1"/>
                </a:solidFill>
              </a:rPr>
              <a:t>Desain </a:t>
            </a:r>
            <a:r>
              <a:rPr lang="en-US" sz="1400" dirty="0" err="1">
                <a:solidFill>
                  <a:schemeClr val="tx1"/>
                </a:solidFill>
              </a:rPr>
              <a:t>Komunikasi</a:t>
            </a:r>
            <a:r>
              <a:rPr lang="en-US" sz="1400" dirty="0">
                <a:solidFill>
                  <a:schemeClr val="tx1"/>
                </a:solidFill>
              </a:rPr>
              <a:t> Visual</a:t>
            </a:r>
          </a:p>
          <a:p>
            <a:pPr algn="l" eaLnBrk="1" hangingPunct="1"/>
            <a:endParaRPr lang="id-ID" sz="14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BCFB4B-ACA5-C64A-98DE-5A89A17C7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67000"/>
            <a:ext cx="1304925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397781A0-90A3-6447-8126-B32D9B58E467}"/>
              </a:ext>
            </a:extLst>
          </p:cNvPr>
          <p:cNvSpPr/>
          <p:nvPr/>
        </p:nvSpPr>
        <p:spPr>
          <a:xfrm>
            <a:off x="0" y="252399"/>
            <a:ext cx="2829340" cy="609600"/>
          </a:xfrm>
          <a:prstGeom prst="snip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DC5F00A-906D-CC4A-9FF8-41C815590CE5}"/>
              </a:ext>
            </a:extLst>
          </p:cNvPr>
          <p:cNvSpPr txBox="1">
            <a:spLocks/>
          </p:cNvSpPr>
          <p:nvPr/>
        </p:nvSpPr>
        <p:spPr>
          <a:xfrm>
            <a:off x="575733" y="252399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>
                <a:solidFill>
                  <a:schemeClr val="bg2"/>
                </a:solidFill>
              </a:rPr>
              <a:t>Produksi</a:t>
            </a:r>
            <a:endParaRPr lang="en-US" b="1" dirty="0">
              <a:solidFill>
                <a:schemeClr val="bg2"/>
              </a:solidFill>
            </a:endParaRPr>
          </a:p>
          <a:p>
            <a:pPr marL="12700" indent="-12700" algn="just">
              <a:buFont typeface="Arial" pitchFamily="34" charset="0"/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</a:p>
          <a:p>
            <a:pPr>
              <a:buFont typeface="Arial" charset="0"/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9218" name="Picture 2" descr="Gerakan Kamera dalam Membuat Film | Tumpi.id">
            <a:extLst>
              <a:ext uri="{FF2B5EF4-FFF2-40B4-BE49-F238E27FC236}">
                <a16:creationId xmlns:a16="http://schemas.microsoft.com/office/drawing/2014/main" id="{93A55E86-CB8F-DF43-8D2A-7CD81C52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1698"/>
            <a:ext cx="7919741" cy="58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BE93AC-1E7C-C749-9C5D-3D263381823D}"/>
              </a:ext>
            </a:extLst>
          </p:cNvPr>
          <p:cNvSpPr txBox="1"/>
          <p:nvPr/>
        </p:nvSpPr>
        <p:spPr>
          <a:xfrm>
            <a:off x="2341235" y="457200"/>
            <a:ext cx="4461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/>
              <a:t>Pergerakan</a:t>
            </a:r>
            <a:r>
              <a:rPr lang="en-ID" sz="2400" b="1" dirty="0"/>
              <a:t> </a:t>
            </a:r>
            <a:r>
              <a:rPr lang="en-ID" sz="2400" b="1" dirty="0" err="1"/>
              <a:t>Kamera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9665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E884D-9E74-7048-BEEB-5B536958E85F}"/>
              </a:ext>
            </a:extLst>
          </p:cNvPr>
          <p:cNvSpPr txBox="1"/>
          <p:nvPr/>
        </p:nvSpPr>
        <p:spPr>
          <a:xfrm>
            <a:off x="2912533" y="1166799"/>
            <a:ext cx="313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/>
              <a:t>Editing</a:t>
            </a:r>
            <a:endParaRPr lang="en-US" sz="2400" b="1" dirty="0"/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99BEAA86-FF3A-A34F-A6D1-1C3137003E7B}"/>
              </a:ext>
            </a:extLst>
          </p:cNvPr>
          <p:cNvSpPr/>
          <p:nvPr/>
        </p:nvSpPr>
        <p:spPr>
          <a:xfrm>
            <a:off x="0" y="252399"/>
            <a:ext cx="2829340" cy="609600"/>
          </a:xfrm>
          <a:prstGeom prst="snip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F23D08-0E54-834B-A72D-AADD163B7D5D}"/>
              </a:ext>
            </a:extLst>
          </p:cNvPr>
          <p:cNvSpPr txBox="1">
            <a:spLocks/>
          </p:cNvSpPr>
          <p:nvPr/>
        </p:nvSpPr>
        <p:spPr>
          <a:xfrm>
            <a:off x="76200" y="252399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Pasca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Produksi</a:t>
            </a:r>
            <a:endParaRPr lang="en-US" b="1" dirty="0">
              <a:solidFill>
                <a:schemeClr val="bg2"/>
              </a:solidFill>
            </a:endParaRPr>
          </a:p>
          <a:p>
            <a:pPr marL="12700" indent="-12700" algn="just">
              <a:buFont typeface="Arial" pitchFamily="34" charset="0"/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</a:p>
          <a:p>
            <a:pPr>
              <a:buFont typeface="Arial" charset="0"/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DA5A2-B96C-C04E-BBB2-706539CA0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42" y="2057400"/>
            <a:ext cx="2411963" cy="2447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A23085-4A60-8246-93F9-19813D7E0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72" y="3433762"/>
            <a:ext cx="2514600" cy="2428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1D114F-CB48-2748-AA86-90991C98D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25" y="2212941"/>
            <a:ext cx="3500051" cy="278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E884D-9E74-7048-BEEB-5B536958E85F}"/>
              </a:ext>
            </a:extLst>
          </p:cNvPr>
          <p:cNvSpPr txBox="1"/>
          <p:nvPr/>
        </p:nvSpPr>
        <p:spPr>
          <a:xfrm>
            <a:off x="2912533" y="1166799"/>
            <a:ext cx="313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/>
              <a:t>Audio</a:t>
            </a:r>
            <a:endParaRPr lang="en-US" sz="2400" b="1" dirty="0"/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99BEAA86-FF3A-A34F-A6D1-1C3137003E7B}"/>
              </a:ext>
            </a:extLst>
          </p:cNvPr>
          <p:cNvSpPr/>
          <p:nvPr/>
        </p:nvSpPr>
        <p:spPr>
          <a:xfrm>
            <a:off x="0" y="252399"/>
            <a:ext cx="2829340" cy="609600"/>
          </a:xfrm>
          <a:prstGeom prst="snip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F23D08-0E54-834B-A72D-AADD163B7D5D}"/>
              </a:ext>
            </a:extLst>
          </p:cNvPr>
          <p:cNvSpPr txBox="1">
            <a:spLocks/>
          </p:cNvSpPr>
          <p:nvPr/>
        </p:nvSpPr>
        <p:spPr>
          <a:xfrm>
            <a:off x="76200" y="252399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Pasca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Produksi</a:t>
            </a:r>
            <a:endParaRPr lang="en-US" b="1" dirty="0">
              <a:solidFill>
                <a:schemeClr val="bg2"/>
              </a:solidFill>
            </a:endParaRPr>
          </a:p>
          <a:p>
            <a:pPr marL="12700" indent="-12700" algn="just">
              <a:buFont typeface="Arial" pitchFamily="34" charset="0"/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</a:p>
          <a:p>
            <a:pPr>
              <a:buFont typeface="Arial" charset="0"/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1026" name="Picture 2" descr="Five Adobe Audition CC Effects To Better Quality Voice Overs">
            <a:extLst>
              <a:ext uri="{FF2B5EF4-FFF2-40B4-BE49-F238E27FC236}">
                <a16:creationId xmlns:a16="http://schemas.microsoft.com/office/drawing/2014/main" id="{4EEA4929-3FB6-1647-B6B0-498A0BC3B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89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E884D-9E74-7048-BEEB-5B536958E85F}"/>
              </a:ext>
            </a:extLst>
          </p:cNvPr>
          <p:cNvSpPr txBox="1"/>
          <p:nvPr/>
        </p:nvSpPr>
        <p:spPr>
          <a:xfrm>
            <a:off x="2912533" y="1166799"/>
            <a:ext cx="313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/>
              <a:t>Visual Effect</a:t>
            </a:r>
            <a:endParaRPr lang="en-US" sz="2400" b="1" dirty="0"/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99BEAA86-FF3A-A34F-A6D1-1C3137003E7B}"/>
              </a:ext>
            </a:extLst>
          </p:cNvPr>
          <p:cNvSpPr/>
          <p:nvPr/>
        </p:nvSpPr>
        <p:spPr>
          <a:xfrm>
            <a:off x="0" y="252399"/>
            <a:ext cx="2829340" cy="609600"/>
          </a:xfrm>
          <a:prstGeom prst="snip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F23D08-0E54-834B-A72D-AADD163B7D5D}"/>
              </a:ext>
            </a:extLst>
          </p:cNvPr>
          <p:cNvSpPr txBox="1">
            <a:spLocks/>
          </p:cNvSpPr>
          <p:nvPr/>
        </p:nvSpPr>
        <p:spPr>
          <a:xfrm>
            <a:off x="76200" y="252399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Pasca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Produksi</a:t>
            </a:r>
            <a:endParaRPr lang="en-US" b="1" dirty="0">
              <a:solidFill>
                <a:schemeClr val="bg2"/>
              </a:solidFill>
            </a:endParaRPr>
          </a:p>
          <a:p>
            <a:pPr marL="12700" indent="-12700" algn="just">
              <a:buFont typeface="Arial" pitchFamily="34" charset="0"/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</a:p>
          <a:p>
            <a:pPr>
              <a:buFont typeface="Arial" charset="0"/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The VFX Artist Blueprint (Become a Visual Effects Artist)">
            <a:extLst>
              <a:ext uri="{FF2B5EF4-FFF2-40B4-BE49-F238E27FC236}">
                <a16:creationId xmlns:a16="http://schemas.microsoft.com/office/drawing/2014/main" id="{AEA37CFD-9028-F941-970E-C68DD8F81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8464"/>
            <a:ext cx="83820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E884D-9E74-7048-BEEB-5B536958E85F}"/>
              </a:ext>
            </a:extLst>
          </p:cNvPr>
          <p:cNvSpPr txBox="1"/>
          <p:nvPr/>
        </p:nvSpPr>
        <p:spPr>
          <a:xfrm>
            <a:off x="2890837" y="935966"/>
            <a:ext cx="313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/>
              <a:t>Color</a:t>
            </a:r>
            <a:r>
              <a:rPr lang="en-ID" sz="2400" b="1" dirty="0"/>
              <a:t> Grading</a:t>
            </a:r>
            <a:endParaRPr lang="en-US" sz="2400" b="1" dirty="0"/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99BEAA86-FF3A-A34F-A6D1-1C3137003E7B}"/>
              </a:ext>
            </a:extLst>
          </p:cNvPr>
          <p:cNvSpPr/>
          <p:nvPr/>
        </p:nvSpPr>
        <p:spPr>
          <a:xfrm>
            <a:off x="0" y="252399"/>
            <a:ext cx="2829340" cy="609600"/>
          </a:xfrm>
          <a:prstGeom prst="snip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F23D08-0E54-834B-A72D-AADD163B7D5D}"/>
              </a:ext>
            </a:extLst>
          </p:cNvPr>
          <p:cNvSpPr txBox="1">
            <a:spLocks/>
          </p:cNvSpPr>
          <p:nvPr/>
        </p:nvSpPr>
        <p:spPr>
          <a:xfrm>
            <a:off x="76200" y="252399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Pasca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Produksi</a:t>
            </a:r>
            <a:endParaRPr lang="en-US" b="1" dirty="0">
              <a:solidFill>
                <a:schemeClr val="bg2"/>
              </a:solidFill>
            </a:endParaRPr>
          </a:p>
          <a:p>
            <a:pPr marL="12700" indent="-12700" algn="just">
              <a:buFont typeface="Arial" pitchFamily="34" charset="0"/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</a:p>
          <a:p>
            <a:pPr>
              <a:buFont typeface="Arial" charset="0"/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3074" name="Picture 2" descr="Cinematic Color Grading In Premiere! - YouTube">
            <a:extLst>
              <a:ext uri="{FF2B5EF4-FFF2-40B4-BE49-F238E27FC236}">
                <a16:creationId xmlns:a16="http://schemas.microsoft.com/office/drawing/2014/main" id="{5F0FA70C-B933-BE4E-BA07-04F52AE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91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2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5240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Selamat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Berkarya</a:t>
            </a:r>
            <a:endParaRPr kumimoji="0" lang="en-US" sz="8000" b="1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76300" y="19050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Dika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Tondo 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Widakdo</a:t>
            </a:r>
            <a: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/>
            </a:r>
            <a:b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endParaRPr kumimoji="0" lang="en-US" sz="80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9B6587-67D7-734F-BC33-4B50A847203E}"/>
              </a:ext>
            </a:extLst>
          </p:cNvPr>
          <p:cNvSpPr txBox="1">
            <a:spLocks/>
          </p:cNvSpPr>
          <p:nvPr/>
        </p:nvSpPr>
        <p:spPr>
          <a:xfrm>
            <a:off x="876300" y="2666999"/>
            <a:ext cx="7391400" cy="215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Dosen</a:t>
            </a:r>
            <a:r>
              <a:rPr kumimoji="0" lang="en-US" sz="2400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Prodi DKV IIB </a:t>
            </a:r>
            <a:r>
              <a:rPr kumimoji="0" lang="en-US" sz="2400" i="0" u="none" strike="noStrike" kern="120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Darmajaya</a:t>
            </a:r>
            <a:endParaRPr kumimoji="0" lang="en-US" sz="2400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593034" y="1413808"/>
            <a:ext cx="7543800" cy="1348769"/>
          </a:xfrm>
        </p:spPr>
        <p:txBody>
          <a:bodyPr>
            <a:normAutofit/>
          </a:bodyPr>
          <a:lstStyle/>
          <a:p>
            <a:pPr marL="12700" indent="-12700" algn="just">
              <a:buNone/>
            </a:pPr>
            <a:r>
              <a:rPr lang="en-US" sz="1600" dirty="0"/>
              <a:t>	</a:t>
            </a:r>
          </a:p>
          <a:p>
            <a:pPr marL="12700" indent="-12700" algn="just">
              <a:buNone/>
            </a:pPr>
            <a:r>
              <a:rPr lang="en-ID" sz="1800" dirty="0" err="1"/>
              <a:t>Mencakup</a:t>
            </a:r>
            <a:r>
              <a:rPr lang="en-ID" sz="1800" dirty="0"/>
              <a:t> </a:t>
            </a:r>
            <a:r>
              <a:rPr lang="en-ID" sz="1800" dirty="0" err="1"/>
              <a:t>persiapan</a:t>
            </a:r>
            <a:r>
              <a:rPr lang="en-ID" sz="1800" dirty="0"/>
              <a:t> dan </a:t>
            </a:r>
            <a:r>
              <a:rPr lang="en-ID" sz="1800" dirty="0" err="1"/>
              <a:t>aktivitas</a:t>
            </a:r>
            <a:r>
              <a:rPr lang="en-ID" sz="1800" dirty="0"/>
              <a:t> yang </a:t>
            </a:r>
            <a:r>
              <a:rPr lang="en-ID" sz="1800" dirty="0" err="1"/>
              <a:t>harus</a:t>
            </a:r>
            <a:r>
              <a:rPr lang="en-ID" sz="1800" dirty="0"/>
              <a:t> </a:t>
            </a:r>
            <a:r>
              <a:rPr lang="en-ID" sz="1800" dirty="0" err="1"/>
              <a:t>dilakukan</a:t>
            </a:r>
            <a:r>
              <a:rPr lang="en-ID" sz="1800" dirty="0"/>
              <a:t> di </a:t>
            </a:r>
            <a:r>
              <a:rPr lang="en-ID" sz="1800" dirty="0" err="1"/>
              <a:t>awal</a:t>
            </a:r>
            <a:r>
              <a:rPr lang="en-ID" sz="1800" dirty="0"/>
              <a:t> </a:t>
            </a:r>
            <a:r>
              <a:rPr lang="en-ID" sz="1800" dirty="0" err="1"/>
              <a:t>sebelum</a:t>
            </a:r>
            <a:r>
              <a:rPr lang="en-ID" sz="1800" dirty="0"/>
              <a:t> </a:t>
            </a:r>
            <a:r>
              <a:rPr lang="en-ID" sz="1800" dirty="0" err="1"/>
              <a:t>pelaksanaan</a:t>
            </a:r>
            <a:r>
              <a:rPr lang="en-ID" sz="1800" dirty="0"/>
              <a:t> </a:t>
            </a:r>
            <a:r>
              <a:rPr lang="en-ID" sz="1800" dirty="0" err="1"/>
              <a:t>syuting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pengambilan</a:t>
            </a:r>
            <a:r>
              <a:rPr lang="en-ID" sz="1800" dirty="0"/>
              <a:t> </a:t>
            </a:r>
            <a:r>
              <a:rPr lang="en-ID" sz="1800" dirty="0" err="1"/>
              <a:t>gambar</a:t>
            </a:r>
            <a:r>
              <a:rPr lang="en-ID" sz="1800" dirty="0"/>
              <a:t> </a:t>
            </a:r>
            <a:r>
              <a:rPr lang="en-ID" sz="1800" dirty="0" err="1"/>
              <a:t>dimulai</a:t>
            </a:r>
            <a:r>
              <a:rPr lang="en-ID" sz="1800" dirty="0"/>
              <a:t> </a:t>
            </a:r>
          </a:p>
          <a:p>
            <a:pPr eaLnBrk="1" hangingPunct="1">
              <a:buFont typeface="Arial" charset="0"/>
              <a:buNone/>
            </a:pPr>
            <a:endParaRPr lang="en-US" sz="28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AFA9A00-F77F-F14A-BF82-51854B2F6550}"/>
              </a:ext>
            </a:extLst>
          </p:cNvPr>
          <p:cNvSpPr/>
          <p:nvPr/>
        </p:nvSpPr>
        <p:spPr>
          <a:xfrm>
            <a:off x="838200" y="2743200"/>
            <a:ext cx="2209800" cy="3200400"/>
          </a:xfrm>
          <a:prstGeom prst="roundRect">
            <a:avLst>
              <a:gd name="adj" fmla="val 1087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E46B1F-C7BE-7D45-812C-97732C2889DB}"/>
              </a:ext>
            </a:extLst>
          </p:cNvPr>
          <p:cNvSpPr/>
          <p:nvPr/>
        </p:nvSpPr>
        <p:spPr>
          <a:xfrm>
            <a:off x="3475383" y="2743200"/>
            <a:ext cx="2209800" cy="3200400"/>
          </a:xfrm>
          <a:prstGeom prst="roundRect">
            <a:avLst>
              <a:gd name="adj" fmla="val 1087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243F84A-7622-1E45-8080-74C3A98EEE07}"/>
              </a:ext>
            </a:extLst>
          </p:cNvPr>
          <p:cNvSpPr/>
          <p:nvPr/>
        </p:nvSpPr>
        <p:spPr>
          <a:xfrm>
            <a:off x="6139070" y="2743200"/>
            <a:ext cx="2209800" cy="3200400"/>
          </a:xfrm>
          <a:prstGeom prst="roundRect">
            <a:avLst>
              <a:gd name="adj" fmla="val 1087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57CEC66-6EDA-5D45-A7EC-D7576DDE1EBC}"/>
              </a:ext>
            </a:extLst>
          </p:cNvPr>
          <p:cNvSpPr/>
          <p:nvPr/>
        </p:nvSpPr>
        <p:spPr>
          <a:xfrm>
            <a:off x="838200" y="2743201"/>
            <a:ext cx="2209800" cy="533400"/>
          </a:xfrm>
          <a:prstGeom prst="roundRect">
            <a:avLst>
              <a:gd name="adj" fmla="val 1087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220FF04-1107-CF49-B1F3-484AB3EAD433}"/>
              </a:ext>
            </a:extLst>
          </p:cNvPr>
          <p:cNvSpPr/>
          <p:nvPr/>
        </p:nvSpPr>
        <p:spPr>
          <a:xfrm>
            <a:off x="3475383" y="2743201"/>
            <a:ext cx="2209800" cy="533400"/>
          </a:xfrm>
          <a:prstGeom prst="roundRect">
            <a:avLst>
              <a:gd name="adj" fmla="val 1087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F91FDE-1103-AD43-92B7-39B22C2AF523}"/>
              </a:ext>
            </a:extLst>
          </p:cNvPr>
          <p:cNvSpPr/>
          <p:nvPr/>
        </p:nvSpPr>
        <p:spPr>
          <a:xfrm>
            <a:off x="6139070" y="2743201"/>
            <a:ext cx="2209800" cy="533400"/>
          </a:xfrm>
          <a:prstGeom prst="roundRect">
            <a:avLst>
              <a:gd name="adj" fmla="val 1087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840B99-98B4-CB45-922F-1FF4FD842B7A}"/>
              </a:ext>
            </a:extLst>
          </p:cNvPr>
          <p:cNvSpPr txBox="1"/>
          <p:nvPr/>
        </p:nvSpPr>
        <p:spPr>
          <a:xfrm>
            <a:off x="993913" y="2825235"/>
            <a:ext cx="210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Pengembangan</a:t>
            </a:r>
            <a:r>
              <a:rPr lang="en-US" dirty="0"/>
              <a:t> 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F1E786-30B0-1D48-A0C6-54357E478001}"/>
              </a:ext>
            </a:extLst>
          </p:cNvPr>
          <p:cNvSpPr txBox="1"/>
          <p:nvPr/>
        </p:nvSpPr>
        <p:spPr>
          <a:xfrm>
            <a:off x="3548270" y="2817853"/>
            <a:ext cx="210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Penyiapan</a:t>
            </a:r>
            <a:r>
              <a:rPr lang="en-US" dirty="0"/>
              <a:t> </a:t>
            </a:r>
            <a:r>
              <a:rPr lang="en-US" dirty="0" err="1"/>
              <a:t>Peralatan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EF09BE-37D0-D942-A0EB-EC95046778A1}"/>
              </a:ext>
            </a:extLst>
          </p:cNvPr>
          <p:cNvSpPr txBox="1"/>
          <p:nvPr/>
        </p:nvSpPr>
        <p:spPr>
          <a:xfrm>
            <a:off x="6450496" y="2825235"/>
            <a:ext cx="210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SDM dan Lokasi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1AEC1-5BF8-6E42-ABDB-CA595AAEAF1E}"/>
              </a:ext>
            </a:extLst>
          </p:cNvPr>
          <p:cNvSpPr txBox="1"/>
          <p:nvPr/>
        </p:nvSpPr>
        <p:spPr>
          <a:xfrm>
            <a:off x="993913" y="3352800"/>
            <a:ext cx="1901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 err="1"/>
              <a:t>Tema</a:t>
            </a:r>
            <a:endParaRPr lang="en-US" sz="1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Synopsis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 err="1"/>
              <a:t>Naskah</a:t>
            </a:r>
            <a:r>
              <a:rPr lang="en-US" sz="1700" dirty="0"/>
              <a:t>/</a:t>
            </a:r>
            <a:r>
              <a:rPr lang="en-US" sz="1700" dirty="0" err="1"/>
              <a:t>Skript</a:t>
            </a:r>
            <a:endParaRPr lang="en-US" sz="1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Storyboard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177B8-F406-CB46-9176-532ADB014AC8}"/>
              </a:ext>
            </a:extLst>
          </p:cNvPr>
          <p:cNvSpPr txBox="1"/>
          <p:nvPr/>
        </p:nvSpPr>
        <p:spPr>
          <a:xfrm>
            <a:off x="3621156" y="3352800"/>
            <a:ext cx="190168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 err="1"/>
              <a:t>Perekaman</a:t>
            </a:r>
            <a:r>
              <a:rPr lang="en-US" sz="1700" dirty="0"/>
              <a:t> Gambar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 err="1"/>
              <a:t>Perekaman</a:t>
            </a:r>
            <a:r>
              <a:rPr lang="en-US" sz="1700" dirty="0"/>
              <a:t> </a:t>
            </a:r>
            <a:r>
              <a:rPr lang="en-US" sz="1700" dirty="0" err="1"/>
              <a:t>Suara</a:t>
            </a:r>
            <a:endParaRPr lang="en-US" sz="1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Software Editing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F439C0-55F3-2943-B958-F0433EE99234}"/>
              </a:ext>
            </a:extLst>
          </p:cNvPr>
          <p:cNvSpPr txBox="1"/>
          <p:nvPr/>
        </p:nvSpPr>
        <p:spPr>
          <a:xfrm>
            <a:off x="6274904" y="3367710"/>
            <a:ext cx="1901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Menentukan</a:t>
            </a:r>
            <a:r>
              <a:rPr lang="en-US" dirty="0"/>
              <a:t> Crew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Casting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Tempat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Ijin</a:t>
            </a:r>
            <a:r>
              <a:rPr lang="en-US" dirty="0"/>
              <a:t> Lokasi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425C4B1D-F051-4045-8363-A3494582F5F4}"/>
              </a:ext>
            </a:extLst>
          </p:cNvPr>
          <p:cNvSpPr/>
          <p:nvPr/>
        </p:nvSpPr>
        <p:spPr>
          <a:xfrm>
            <a:off x="0" y="252399"/>
            <a:ext cx="2829340" cy="609600"/>
          </a:xfrm>
          <a:prstGeom prst="snip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0A9B6D3-7B25-6149-87B7-CB9303ACC07C}"/>
              </a:ext>
            </a:extLst>
          </p:cNvPr>
          <p:cNvSpPr txBox="1">
            <a:spLocks/>
          </p:cNvSpPr>
          <p:nvPr/>
        </p:nvSpPr>
        <p:spPr>
          <a:xfrm>
            <a:off x="220133" y="277798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Produksi</a:t>
            </a:r>
            <a:endParaRPr lang="en-US" b="1" dirty="0">
              <a:solidFill>
                <a:schemeClr val="bg2"/>
              </a:solidFill>
            </a:endParaRPr>
          </a:p>
          <a:p>
            <a:pPr marL="12700" indent="-12700" algn="just">
              <a:buFont typeface="Arial" pitchFamily="34" charset="0"/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</a:p>
          <a:p>
            <a:pPr>
              <a:buFont typeface="Arial" charset="0"/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4image47153360">
            <a:extLst>
              <a:ext uri="{FF2B5EF4-FFF2-40B4-BE49-F238E27FC236}">
                <a16:creationId xmlns:a16="http://schemas.microsoft.com/office/drawing/2014/main" id="{B3B86CA4-9426-A042-A42A-CEFC0D6DC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14" y="1219200"/>
            <a:ext cx="611652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1CB38C-F93B-B84E-B36E-0E5EBD069390}"/>
              </a:ext>
            </a:extLst>
          </p:cNvPr>
          <p:cNvSpPr txBox="1"/>
          <p:nvPr/>
        </p:nvSpPr>
        <p:spPr>
          <a:xfrm>
            <a:off x="3615671" y="685800"/>
            <a:ext cx="191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err="1"/>
              <a:t>Skrip</a:t>
            </a:r>
            <a:r>
              <a:rPr lang="en-ID" sz="2400" b="1" dirty="0"/>
              <a:t>/</a:t>
            </a:r>
            <a:r>
              <a:rPr lang="en-ID" sz="2400" b="1" dirty="0" err="1"/>
              <a:t>Naskah</a:t>
            </a:r>
            <a:endParaRPr lang="en-US" sz="2400" b="1" dirty="0"/>
          </a:p>
        </p:txBody>
      </p:sp>
      <p:sp>
        <p:nvSpPr>
          <p:cNvPr id="20" name="Snip Single Corner Rectangle 19">
            <a:extLst>
              <a:ext uri="{FF2B5EF4-FFF2-40B4-BE49-F238E27FC236}">
                <a16:creationId xmlns:a16="http://schemas.microsoft.com/office/drawing/2014/main" id="{EB23B379-7711-F54E-9137-BB69BF976582}"/>
              </a:ext>
            </a:extLst>
          </p:cNvPr>
          <p:cNvSpPr/>
          <p:nvPr/>
        </p:nvSpPr>
        <p:spPr>
          <a:xfrm>
            <a:off x="0" y="252399"/>
            <a:ext cx="2829340" cy="609600"/>
          </a:xfrm>
          <a:prstGeom prst="snip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6CF18BE-BC31-9544-B756-E0FAE594DD70}"/>
              </a:ext>
            </a:extLst>
          </p:cNvPr>
          <p:cNvSpPr txBox="1">
            <a:spLocks/>
          </p:cNvSpPr>
          <p:nvPr/>
        </p:nvSpPr>
        <p:spPr>
          <a:xfrm>
            <a:off x="220133" y="277798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Produksi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8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pa Itu Storyboard dan Cara Menggunakannya | Blog | Studio Antelope">
            <a:extLst>
              <a:ext uri="{FF2B5EF4-FFF2-40B4-BE49-F238E27FC236}">
                <a16:creationId xmlns:a16="http://schemas.microsoft.com/office/drawing/2014/main" id="{741AC1CC-4311-FA44-968D-33D894C45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69367"/>
            <a:ext cx="7157151" cy="5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7E884D-9E74-7048-BEEB-5B536958E85F}"/>
              </a:ext>
            </a:extLst>
          </p:cNvPr>
          <p:cNvSpPr txBox="1"/>
          <p:nvPr/>
        </p:nvSpPr>
        <p:spPr>
          <a:xfrm>
            <a:off x="3726142" y="1138535"/>
            <a:ext cx="16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/>
              <a:t>Storyboard</a:t>
            </a:r>
            <a:endParaRPr lang="en-US" sz="2400" b="1" dirty="0"/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73FC40D9-79C2-D242-A137-42F9AA8EF270}"/>
              </a:ext>
            </a:extLst>
          </p:cNvPr>
          <p:cNvSpPr/>
          <p:nvPr/>
        </p:nvSpPr>
        <p:spPr>
          <a:xfrm>
            <a:off x="0" y="252399"/>
            <a:ext cx="2829340" cy="609600"/>
          </a:xfrm>
          <a:prstGeom prst="snip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3698D-3125-EC44-AAB9-1E9A0AC27FCB}"/>
              </a:ext>
            </a:extLst>
          </p:cNvPr>
          <p:cNvSpPr txBox="1">
            <a:spLocks/>
          </p:cNvSpPr>
          <p:nvPr/>
        </p:nvSpPr>
        <p:spPr>
          <a:xfrm>
            <a:off x="220133" y="277798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Produksi</a:t>
            </a:r>
            <a:endParaRPr lang="en-US" b="1" dirty="0">
              <a:solidFill>
                <a:schemeClr val="bg2"/>
              </a:solidFill>
            </a:endParaRPr>
          </a:p>
          <a:p>
            <a:pPr marL="12700" indent="-12700" algn="just">
              <a:buFont typeface="Arial" pitchFamily="34" charset="0"/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</a:p>
          <a:p>
            <a:pPr>
              <a:buFont typeface="Arial" charset="0"/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5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E884D-9E74-7048-BEEB-5B536958E85F}"/>
              </a:ext>
            </a:extLst>
          </p:cNvPr>
          <p:cNvSpPr txBox="1"/>
          <p:nvPr/>
        </p:nvSpPr>
        <p:spPr>
          <a:xfrm>
            <a:off x="3006071" y="1461559"/>
            <a:ext cx="313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err="1"/>
              <a:t>Peralatan</a:t>
            </a:r>
            <a:r>
              <a:rPr lang="en-ID" sz="2400" b="1" dirty="0"/>
              <a:t> </a:t>
            </a:r>
            <a:r>
              <a:rPr lang="en-ID" sz="2400" b="1" dirty="0" err="1"/>
              <a:t>Perekaman</a:t>
            </a:r>
            <a:endParaRPr lang="en-US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BCCA5C-6B07-DC4C-881D-B948B160059D}"/>
              </a:ext>
            </a:extLst>
          </p:cNvPr>
          <p:cNvSpPr/>
          <p:nvPr/>
        </p:nvSpPr>
        <p:spPr>
          <a:xfrm>
            <a:off x="838200" y="2209799"/>
            <a:ext cx="7086600" cy="295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9575" indent="-396875" algn="just">
              <a:lnSpc>
                <a:spcPct val="150000"/>
              </a:lnSpc>
            </a:pPr>
            <a:r>
              <a:rPr lang="en-ID" sz="1400" dirty="0">
                <a:latin typeface="Wingdings 3" pitchFamily="2" charset="2"/>
              </a:rPr>
              <a:t>	</a:t>
            </a:r>
            <a:r>
              <a:rPr lang="en-ID" dirty="0" err="1">
                <a:latin typeface="Century Gothic" panose="020B0502020202020204" pitchFamily="34" charset="0"/>
              </a:rPr>
              <a:t>Kamera</a:t>
            </a:r>
            <a:r>
              <a:rPr lang="en-ID" dirty="0">
                <a:latin typeface="Century Gothic" panose="020B0502020202020204" pitchFamily="34" charset="0"/>
              </a:rPr>
              <a:t> (camcorder), handphone, web cam, screen recorder </a:t>
            </a:r>
            <a:r>
              <a:rPr lang="en-ID" dirty="0" err="1">
                <a:latin typeface="Century Gothic" panose="020B0502020202020204" pitchFamily="34" charset="0"/>
              </a:rPr>
              <a:t>untuk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merekam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gambar</a:t>
            </a:r>
            <a:r>
              <a:rPr lang="en-ID" dirty="0">
                <a:latin typeface="Century Gothic" panose="020B0502020202020204" pitchFamily="34" charset="0"/>
              </a:rPr>
              <a:t> dan </a:t>
            </a:r>
            <a:r>
              <a:rPr lang="en-ID" dirty="0" err="1">
                <a:latin typeface="Century Gothic" panose="020B0502020202020204" pitchFamily="34" charset="0"/>
              </a:rPr>
              <a:t>suara</a:t>
            </a:r>
            <a:r>
              <a:rPr lang="en-ID" dirty="0">
                <a:latin typeface="Century Gothic" panose="020B0502020202020204" pitchFamily="34" charset="0"/>
              </a:rPr>
              <a:t>, </a:t>
            </a:r>
            <a:r>
              <a:rPr lang="en-ID" dirty="0" err="1">
                <a:latin typeface="Century Gothic" panose="020B0502020202020204" pitchFamily="34" charset="0"/>
              </a:rPr>
              <a:t>contoh</a:t>
            </a:r>
            <a:r>
              <a:rPr lang="en-ID" dirty="0">
                <a:latin typeface="Century Gothic" panose="020B0502020202020204" pitchFamily="34" charset="0"/>
              </a:rPr>
              <a:t>: </a:t>
            </a:r>
            <a:r>
              <a:rPr lang="en-ID" dirty="0" err="1">
                <a:latin typeface="Century Gothic" panose="020B0502020202020204" pitchFamily="34" charset="0"/>
              </a:rPr>
              <a:t>kamera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profesional</a:t>
            </a:r>
            <a:r>
              <a:rPr lang="en-ID" dirty="0">
                <a:latin typeface="Century Gothic" panose="020B0502020202020204" pitchFamily="34" charset="0"/>
              </a:rPr>
              <a:t>, </a:t>
            </a:r>
            <a:r>
              <a:rPr lang="en-ID" dirty="0" err="1">
                <a:latin typeface="Century Gothic" panose="020B0502020202020204" pitchFamily="34" charset="0"/>
              </a:rPr>
              <a:t>handycam</a:t>
            </a:r>
            <a:r>
              <a:rPr lang="en-ID" dirty="0">
                <a:latin typeface="Century Gothic" panose="020B0502020202020204" pitchFamily="34" charset="0"/>
              </a:rPr>
              <a:t>. </a:t>
            </a:r>
            <a:endParaRPr lang="en-ID" dirty="0"/>
          </a:p>
          <a:p>
            <a:pPr marL="409575" indent="-396875" algn="just">
              <a:lnSpc>
                <a:spcPct val="150000"/>
              </a:lnSpc>
            </a:pPr>
            <a:r>
              <a:rPr lang="en-ID" sz="1400" dirty="0">
                <a:latin typeface="Wingdings 3" pitchFamily="2" charset="2"/>
              </a:rPr>
              <a:t> </a:t>
            </a:r>
            <a:r>
              <a:rPr lang="en-ID" dirty="0">
                <a:latin typeface="Century Gothic" panose="020B0502020202020204" pitchFamily="34" charset="0"/>
              </a:rPr>
              <a:t>Tripod, agar </a:t>
            </a:r>
            <a:r>
              <a:rPr lang="en-ID" dirty="0" err="1">
                <a:latin typeface="Century Gothic" panose="020B0502020202020204" pitchFamily="34" charset="0"/>
              </a:rPr>
              <a:t>kamera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tidak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bergoyang</a:t>
            </a:r>
            <a:r>
              <a:rPr lang="en-ID" dirty="0">
                <a:latin typeface="Century Gothic" panose="020B0502020202020204" pitchFamily="34" charset="0"/>
              </a:rPr>
              <a:t>. </a:t>
            </a:r>
            <a:endParaRPr lang="en-ID" dirty="0"/>
          </a:p>
          <a:p>
            <a:pPr algn="just">
              <a:lnSpc>
                <a:spcPct val="150000"/>
              </a:lnSpc>
            </a:pPr>
            <a:r>
              <a:rPr lang="en-ID" sz="1400" dirty="0">
                <a:latin typeface="Wingdings 3" pitchFamily="2" charset="2"/>
              </a:rPr>
              <a:t> </a:t>
            </a:r>
            <a:r>
              <a:rPr lang="en-ID" dirty="0" err="1">
                <a:latin typeface="Century Gothic" panose="020B0502020202020204" pitchFamily="34" charset="0"/>
              </a:rPr>
              <a:t>Lampu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kamera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untuk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menambah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cahaya</a:t>
            </a:r>
            <a:r>
              <a:rPr lang="en-ID" dirty="0">
                <a:latin typeface="Century Gothic" panose="020B0502020202020204" pitchFamily="34" charset="0"/>
              </a:rPr>
              <a:t>, </a:t>
            </a:r>
            <a:r>
              <a:rPr lang="en-ID" dirty="0" err="1">
                <a:latin typeface="Century Gothic" panose="020B0502020202020204" pitchFamily="34" charset="0"/>
              </a:rPr>
              <a:t>dalam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endParaRPr lang="en-ID" dirty="0"/>
          </a:p>
          <a:p>
            <a:pPr marL="317500" indent="-317500" algn="just">
              <a:lnSpc>
                <a:spcPct val="150000"/>
              </a:lnSpc>
            </a:pPr>
            <a:r>
              <a:rPr lang="en-ID" sz="1400" dirty="0">
                <a:latin typeface="Wingdings 3" pitchFamily="2" charset="2"/>
              </a:rPr>
              <a:t>	</a:t>
            </a:r>
            <a:r>
              <a:rPr lang="en-ID" dirty="0" err="1">
                <a:latin typeface="Century Gothic" panose="020B0502020202020204" pitchFamily="34" charset="0"/>
              </a:rPr>
              <a:t>Mikropon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untuk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merekam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suara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ketika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melakukan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pengambilan</a:t>
            </a:r>
            <a:r>
              <a:rPr lang="en-ID" dirty="0">
                <a:latin typeface="Century Gothic" panose="020B0502020202020204" pitchFamily="34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</a:rPr>
              <a:t>gambar</a:t>
            </a:r>
            <a:r>
              <a:rPr lang="en-ID" dirty="0">
                <a:latin typeface="Century Gothic" panose="020B0502020202020204" pitchFamily="34" charset="0"/>
              </a:rPr>
              <a:t>. </a:t>
            </a:r>
            <a:endParaRPr lang="en-ID" dirty="0">
              <a:effectLst/>
            </a:endParaRPr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99BEAA86-FF3A-A34F-A6D1-1C3137003E7B}"/>
              </a:ext>
            </a:extLst>
          </p:cNvPr>
          <p:cNvSpPr/>
          <p:nvPr/>
        </p:nvSpPr>
        <p:spPr>
          <a:xfrm>
            <a:off x="0" y="252399"/>
            <a:ext cx="2829340" cy="609600"/>
          </a:xfrm>
          <a:prstGeom prst="snip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F23D08-0E54-834B-A72D-AADD163B7D5D}"/>
              </a:ext>
            </a:extLst>
          </p:cNvPr>
          <p:cNvSpPr txBox="1">
            <a:spLocks/>
          </p:cNvSpPr>
          <p:nvPr/>
        </p:nvSpPr>
        <p:spPr>
          <a:xfrm>
            <a:off x="220133" y="277798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Produksi</a:t>
            </a:r>
            <a:endParaRPr lang="en-US" b="1" dirty="0">
              <a:solidFill>
                <a:schemeClr val="bg2"/>
              </a:solidFill>
            </a:endParaRPr>
          </a:p>
          <a:p>
            <a:pPr marL="12700" indent="-12700" algn="just">
              <a:buFont typeface="Arial" pitchFamily="34" charset="0"/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</a:p>
          <a:p>
            <a:pPr>
              <a:buFont typeface="Arial" charset="0"/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1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5FD2D0-A738-6D4C-9BBA-26C7E28E8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-1181100"/>
            <a:ext cx="9410700" cy="94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8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397781A0-90A3-6447-8126-B32D9B58E467}"/>
              </a:ext>
            </a:extLst>
          </p:cNvPr>
          <p:cNvSpPr/>
          <p:nvPr/>
        </p:nvSpPr>
        <p:spPr>
          <a:xfrm>
            <a:off x="0" y="252399"/>
            <a:ext cx="2829340" cy="609600"/>
          </a:xfrm>
          <a:prstGeom prst="snip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DC5F00A-906D-CC4A-9FF8-41C815590CE5}"/>
              </a:ext>
            </a:extLst>
          </p:cNvPr>
          <p:cNvSpPr txBox="1">
            <a:spLocks/>
          </p:cNvSpPr>
          <p:nvPr/>
        </p:nvSpPr>
        <p:spPr>
          <a:xfrm>
            <a:off x="575733" y="252399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>
                <a:solidFill>
                  <a:schemeClr val="bg2"/>
                </a:solidFill>
              </a:rPr>
              <a:t>Produksi</a:t>
            </a:r>
            <a:endParaRPr lang="en-US" b="1" dirty="0">
              <a:solidFill>
                <a:schemeClr val="bg2"/>
              </a:solidFill>
            </a:endParaRPr>
          </a:p>
          <a:p>
            <a:pPr marL="12700" indent="-12700" algn="just">
              <a:buFont typeface="Arial" pitchFamily="34" charset="0"/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</a:p>
          <a:p>
            <a:pPr>
              <a:buFont typeface="Arial" charset="0"/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7170" name="Picture 2" descr="2: Examples of eight different shot sizes: Extreme Close-up, Close-up, Medium Closeup, Medium shot, Medium Full shot, Full shot, Long shot, Extreme Long shot ">
            <a:extLst>
              <a:ext uri="{FF2B5EF4-FFF2-40B4-BE49-F238E27FC236}">
                <a16:creationId xmlns:a16="http://schemas.microsoft.com/office/drawing/2014/main" id="{9BC0B2E5-BE6F-3144-9FA7-34D1603F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600200"/>
            <a:ext cx="91440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9FD1CE-5A3D-5F47-9C3E-A3BD86746EBE}"/>
              </a:ext>
            </a:extLst>
          </p:cNvPr>
          <p:cNvSpPr txBox="1"/>
          <p:nvPr/>
        </p:nvSpPr>
        <p:spPr>
          <a:xfrm>
            <a:off x="2341235" y="986135"/>
            <a:ext cx="4461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/>
              <a:t>Teknik </a:t>
            </a:r>
            <a:r>
              <a:rPr lang="en-ID" sz="2400" b="1" dirty="0" err="1"/>
              <a:t>Pengambilan</a:t>
            </a:r>
            <a:r>
              <a:rPr lang="en-ID" sz="2400" b="1" dirty="0"/>
              <a:t> Gambar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33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gle Kamera - Penjelasan Berbagai Macam dan Manfaatnya">
            <a:extLst>
              <a:ext uri="{FF2B5EF4-FFF2-40B4-BE49-F238E27FC236}">
                <a16:creationId xmlns:a16="http://schemas.microsoft.com/office/drawing/2014/main" id="{5AB15777-1790-8A44-B5D7-0880EBFC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432"/>
            <a:ext cx="9144000" cy="60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397781A0-90A3-6447-8126-B32D9B58E467}"/>
              </a:ext>
            </a:extLst>
          </p:cNvPr>
          <p:cNvSpPr/>
          <p:nvPr/>
        </p:nvSpPr>
        <p:spPr>
          <a:xfrm>
            <a:off x="0" y="252399"/>
            <a:ext cx="2829340" cy="609600"/>
          </a:xfrm>
          <a:prstGeom prst="snip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DC5F00A-906D-CC4A-9FF8-41C815590CE5}"/>
              </a:ext>
            </a:extLst>
          </p:cNvPr>
          <p:cNvSpPr txBox="1">
            <a:spLocks/>
          </p:cNvSpPr>
          <p:nvPr/>
        </p:nvSpPr>
        <p:spPr>
          <a:xfrm>
            <a:off x="575733" y="252399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>
                <a:solidFill>
                  <a:schemeClr val="bg2"/>
                </a:solidFill>
              </a:rPr>
              <a:t>Produksi</a:t>
            </a:r>
            <a:endParaRPr lang="en-US" b="1" dirty="0">
              <a:solidFill>
                <a:schemeClr val="bg2"/>
              </a:solidFill>
            </a:endParaRPr>
          </a:p>
          <a:p>
            <a:pPr marL="12700" indent="-12700" algn="just">
              <a:buFont typeface="Arial" pitchFamily="34" charset="0"/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</a:p>
          <a:p>
            <a:pPr>
              <a:buFont typeface="Arial" charset="0"/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34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74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DIKA</cp:lastModifiedBy>
  <cp:revision>174</cp:revision>
  <dcterms:created xsi:type="dcterms:W3CDTF">2016-02-13T14:18:26Z</dcterms:created>
  <dcterms:modified xsi:type="dcterms:W3CDTF">2025-03-24T07:59:14Z</dcterms:modified>
</cp:coreProperties>
</file>