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1"/>
  </p:handoutMasterIdLst>
  <p:sldIdLst>
    <p:sldId id="256" r:id="rId3"/>
    <p:sldId id="292" r:id="rId5"/>
    <p:sldId id="295" r:id="rId6"/>
    <p:sldId id="276" r:id="rId7"/>
    <p:sldId id="299" r:id="rId8"/>
    <p:sldId id="277" r:id="rId9"/>
    <p:sldId id="275" r:id="rId10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0" y="1762125"/>
            <a:ext cx="9144000" cy="19069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ke-10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3042433"/>
            <a:ext cx="8331013" cy="25533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3200" b="1" dirty="0"/>
              <a:t>Implementasi Kebijkan Priwisata Dalam Pengelolaan Destinasi Pariwisata di Indonesia</a:t>
            </a:r>
            <a:r>
              <a:rPr lang="en-US" sz="3200" b="1" dirty="0"/>
              <a:t>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01.Kebijakan Pariwisata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ym typeface="+mn-ea"/>
              </a:rPr>
              <a:t>Pariwisata berbasis masyarakat</a:t>
            </a:r>
            <a:endParaRPr lang="en-US" altLang="en-US" sz="4000" b="1" dirty="0">
              <a:sym typeface="+mn-ea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3620135"/>
          </a:xfrm>
        </p:spPr>
        <p:txBody>
          <a:bodyPr/>
          <a:lstStyle/>
          <a:p>
            <a:pPr marL="0" indent="0" algn="just">
              <a:buNone/>
            </a:pPr>
            <a:r>
              <a:rPr lang="en-US" altLang="en-US"/>
              <a:t>Pariwisata berbasis masyarakat (community based tourism) berkaitan dengan manfaat yang diperoleh dan adanya upaya perencanaan pendampingan yang membela masyarakat lokal serta kelompok lain yang memiliki ketertarikan/minat dengan memberikan kontrol lebih besar dalam proses sosial untuk mewujudkan kesejahteraan. </a:t>
            </a:r>
            <a:endParaRPr lang="en-US" alt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95580" y="1676400"/>
            <a:ext cx="864362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altLang="en-US" sz="2400" dirty="0"/>
              <a:t>Prinsip pariwisata berbasis masyarakat memberikan manfaat kepada masyarakat lokal untuk dalam peluang: </a:t>
            </a:r>
            <a:endParaRPr lang="en-US" altLang="en-US" sz="2400" dirty="0"/>
          </a:p>
          <a:p>
            <a:pPr marL="0" indent="0" algn="just">
              <a:buNone/>
            </a:pPr>
            <a:r>
              <a:rPr lang="en-US" altLang="en-US" sz="2400" dirty="0"/>
              <a:t>1. Membuka kesempatan kepada masyarakat lokal untuk membuka usaha pariwisata dan menjadi pelaku-pelaku ekonomi kegiatan pariwisata baik secara aktif maupun pasif. </a:t>
            </a:r>
            <a:endParaRPr lang="en-US" altLang="en-US" sz="2400" dirty="0"/>
          </a:p>
          <a:p>
            <a:pPr marL="0" indent="0" algn="just">
              <a:buNone/>
            </a:pPr>
            <a:r>
              <a:rPr lang="en-US" altLang="en-US" sz="2400" dirty="0"/>
              <a:t>2. Pemberdayaan masyarakat dalam upaya peningkatan usaha pariwisata untuk kesejahteraan penduduk setempat. </a:t>
            </a:r>
            <a:endParaRPr lang="en-US" altLang="en-US" sz="2400" dirty="0"/>
          </a:p>
          <a:p>
            <a:pPr marL="0" indent="0" algn="just">
              <a:buNone/>
            </a:pPr>
            <a:r>
              <a:rPr lang="en-US" altLang="en-US" sz="2400" dirty="0"/>
              <a:t>3. Meningkatkan keterampilan masyarakat lokal dalam bidang_x0002_bidang yang berkaitan dan menunjang pengembangan pariwisata. </a:t>
            </a:r>
            <a:endParaRPr lang="en-US" altLang="en-US" sz="2400" dirty="0"/>
          </a:p>
          <a:p>
            <a:pPr marL="0" indent="0" algn="just">
              <a:buNone/>
            </a:pPr>
            <a:r>
              <a:rPr lang="en-US" altLang="en-US" sz="2400" dirty="0"/>
              <a:t>4. Menekan tingkat kebocoran pendapatan (leakage) serendah_x0002_rendahnya.</a:t>
            </a:r>
            <a:endParaRPr lang="en-US" altLang="en-US" sz="2400" dirty="0"/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457200" y="274955"/>
            <a:ext cx="8401050" cy="1143000"/>
          </a:xfrm>
        </p:spPr>
        <p:txBody>
          <a:bodyPr/>
          <a:lstStyle/>
          <a:p>
            <a:r>
              <a:rPr lang="en-US" altLang="en-US" sz="4000" b="1"/>
              <a:t>Prinsip pariwisata berbasis masyarakat</a:t>
            </a:r>
            <a:endParaRPr lang="en-US" altLang="en-US" sz="4000" b="1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033145"/>
            <a:ext cx="8763000" cy="5323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en-US" sz="2000" dirty="0"/>
              <a:t>1. Nilai partisipasi masyarakat dan edukasi; masyarakat membentuk panitia atau lembaga untuk pengelolaan kegiatan pariwista di daerahnya, dengan dukungan dari pemerintah dan organisasi masyarakat. </a:t>
            </a: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en-US" sz="2000" dirty="0"/>
              <a:t>2. Nilai partisipasi masyarakat; prinsip local ownership (pengelolaan dan kepemilikan oleh masyarakat lokal) diterapkan sedapat mungkin terhadap sarana dan pra-sarana pariwisata, kawasan pariwisata, dan lain-lain. </a:t>
            </a: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en-US" sz="2000" dirty="0"/>
              <a:t>3. Nilai ekonomi dan edukasi; homestay menjadi pilihan utama untuk sarana akomodasi di lokasi wisata. </a:t>
            </a: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en-US" sz="2000" dirty="0"/>
              <a:t>4. Nilai partisipasi masyarakat; pemandu wisata biasa peran yang dilakukan warga masyarakat lokal. </a:t>
            </a: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en-US" altLang="en-US" sz="2000" dirty="0"/>
              <a:t>5. Nilai ekonomi dan wisata; perintisan, pengelolaan dan pemeliharaan obyek wisata menjadi tanggungjawab masyarakat lokal, termasuk penentuan biaya untuk wisatawan (nilai ekonomi dan wisata).</a:t>
            </a:r>
            <a:endParaRPr lang="en-US" alt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176530" y="228600"/>
            <a:ext cx="88880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/>
              <a:t>aspek kunci dalam pariwisata berbasis masyarakat</a:t>
            </a:r>
            <a:endParaRPr lang="en-US" alt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</a:fld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383540" y="304800"/>
            <a:ext cx="8220710" cy="5219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P</a:t>
            </a:r>
            <a:r>
              <a:rPr sz="2800" b="1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engembangan pariwisata berbasis masyarakat</a:t>
            </a:r>
            <a:endParaRPr sz="2800" b="1">
              <a:solidFill>
                <a:srgbClr val="0000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57200" y="1143000"/>
            <a:ext cx="7160260" cy="10763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3200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1. Pengembangan sistem sharing dan kolaborasi informasi </a:t>
            </a:r>
            <a:endParaRPr sz="3200">
              <a:solidFill>
                <a:srgbClr val="0000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14400" y="2362200"/>
            <a:ext cx="7312660" cy="10763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3200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2. Mengembalikan keuntungan kembali ke masyarakat </a:t>
            </a:r>
            <a:endParaRPr sz="3200">
              <a:solidFill>
                <a:srgbClr val="0000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524000" y="3886200"/>
            <a:ext cx="6871335" cy="58356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3200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3. Merefleksikan hasil pengamatan </a:t>
            </a:r>
            <a:endParaRPr sz="3200">
              <a:solidFill>
                <a:srgbClr val="0000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28600" y="152400"/>
            <a:ext cx="7894955" cy="10763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3200" b="1">
                <a:solidFill>
                  <a:srgbClr val="000000"/>
                </a:solidFill>
                <a:latin typeface="Times New Roman" panose="02020603050405020304"/>
                <a:ea typeface="SimSun" panose="02010600030101010101" pitchFamily="2" charset="-122"/>
              </a:rPr>
              <a:t>Bentuk pemberdayaan masyarakat dalam bidang usaha pariwisata</a:t>
            </a:r>
            <a:endParaRPr sz="3200" b="1">
              <a:solidFill>
                <a:srgbClr val="000000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38455" y="1290955"/>
            <a:ext cx="8383905" cy="52622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Bentuk pemberdayaan masyarakat dalam bidang usaha pariwisata, dapat dilakukan dengan cara: 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o"/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Desa wisata, yaitu memasarkan suasana pedesaan secara keseluruhan yang menemukan keaslian pedesaan dari segi kehidupan sosial budaya, adat istiadat, arsitektur, bangunan, struktur masyarakat desa, serta bentang alam. 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o"/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Jasa akomodasi, masyarakat dapat menyediakan bagian dari rumahnya (</a:t>
            </a:r>
            <a:r>
              <a:rPr sz="2000" i="1">
                <a:solidFill>
                  <a:srgbClr val="000000"/>
                </a:solidFill>
                <a:latin typeface="Tahoma" panose="020B0604030504040204" charset="0"/>
                <a:ea typeface="TimesNewRomanPS-ItalicMT"/>
                <a:cs typeface="Tahoma" panose="020B0604030504040204" charset="0"/>
              </a:rPr>
              <a:t>homestay</a:t>
            </a: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) dan mengusahakan akomodasi komersil skala kecil dengan memenuhi standar </a:t>
            </a:r>
            <a:r>
              <a:rPr sz="2000" i="1">
                <a:solidFill>
                  <a:srgbClr val="000000"/>
                </a:solidFill>
                <a:latin typeface="Tahoma" panose="020B0604030504040204" charset="0"/>
                <a:ea typeface="TimesNewRomanPS-ItalicMT"/>
                <a:cs typeface="Tahoma" panose="020B0604030504040204" charset="0"/>
              </a:rPr>
              <a:t>hospitality</a:t>
            </a: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. 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o"/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Jasa boga dan pujasera, masyarakat dapat menyediakan pelayanan bagi kebutuhan makanan dan minum. 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o"/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Jasa transportasi, masyarakat menyediakan pelayanan angkutan seperti andong/delman, perahu rakyat/rakit bagi wisatawan. 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  <a:p>
            <a:pPr marL="285750" indent="-285750" algn="just" defTabSz="266700"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o"/>
            </a:pPr>
            <a:r>
              <a:rPr sz="2000">
                <a:solidFill>
                  <a:srgbClr val="000000"/>
                </a:solidFill>
                <a:latin typeface="Tahoma" panose="020B0604030504040204" charset="0"/>
                <a:ea typeface="SimSun" panose="02010600030101010101" pitchFamily="2" charset="-122"/>
                <a:cs typeface="Tahoma" panose="020B0604030504040204" charset="0"/>
              </a:rPr>
              <a:t>Jasa penyediaan cinderamata, masyarakat menyediakan atau menjual hasil kerajinan tangan yang dihasilkan desanya sebagai cinderamata bagi wisatawan.</a:t>
            </a:r>
            <a:endParaRPr sz="2000">
              <a:solidFill>
                <a:srgbClr val="000000"/>
              </a:solidFill>
              <a:latin typeface="Tahoma" panose="020B0604030504040204" charset="0"/>
              <a:ea typeface="SimSun" panose="02010600030101010101" pitchFamily="2" charset="-122"/>
              <a:cs typeface="Tahoma" panose="020B060403050404020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anose="020B0A04020102020204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3371</Words>
  <Application>WPS Presentation</Application>
  <PresentationFormat>On-screen Show (4:3)</PresentationFormat>
  <Paragraphs>104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2" baseType="lpstr">
      <vt:lpstr>Arial</vt:lpstr>
      <vt:lpstr>SimSun</vt:lpstr>
      <vt:lpstr>Wingdings</vt:lpstr>
      <vt:lpstr>Calibri</vt:lpstr>
      <vt:lpstr>Cambria</vt:lpstr>
      <vt:lpstr>Arial Black</vt:lpstr>
      <vt:lpstr>Microsoft YaHei</vt:lpstr>
      <vt:lpstr>Arial Unicode MS</vt:lpstr>
      <vt:lpstr>Times New Roman</vt:lpstr>
      <vt:lpstr>TimesNewRomanPS-ItalicMT</vt:lpstr>
      <vt:lpstr>Wingdings</vt:lpstr>
      <vt:lpstr>Segoe Print</vt:lpstr>
      <vt:lpstr>Tempus Sans ITC</vt:lpstr>
      <vt:lpstr>Tahoma</vt:lpstr>
      <vt:lpstr>Office Theme</vt:lpstr>
      <vt:lpstr>PowerPoint 演示文稿</vt:lpstr>
      <vt:lpstr>Proses Penyusunan Kebijakan Pariwisata (RIPPARPROV dan RIPPARKAB/KOTA)</vt:lpstr>
      <vt:lpstr>Proses Penyusunan Kebijakan Pariwisata (RIPPARPROV dan RIPPARKAB/KOTA)</vt:lpstr>
      <vt:lpstr>PowerPoint 演示文稿</vt:lpstr>
      <vt:lpstr>PowerPoint 演示文稿</vt:lpstr>
      <vt:lpstr>PowerPoint 演示文稿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Kja Idris Asmuni</cp:lastModifiedBy>
  <cp:revision>118</cp:revision>
  <dcterms:created xsi:type="dcterms:W3CDTF">2010-04-18T12:06:00Z</dcterms:created>
  <dcterms:modified xsi:type="dcterms:W3CDTF">2024-12-19T06:31:00Z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29B8D90E08EB49BAA4E47B18AD891158_12</vt:lpwstr>
  </property>
  <property fmtid="{D5CDD505-2E9C-101B-9397-08002B2CF9AE}" pid="3" name="KSOProductBuildVer">
    <vt:lpwstr>1033-12.2.0.19307</vt:lpwstr>
  </property>
</Properties>
</file>