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3" r:id="rId3"/>
    <p:sldId id="305" r:id="rId4"/>
    <p:sldId id="304" r:id="rId5"/>
    <p:sldId id="315" r:id="rId6"/>
    <p:sldId id="314" r:id="rId7"/>
    <p:sldId id="316" r:id="rId8"/>
    <p:sldId id="317" r:id="rId9"/>
    <p:sldId id="318" r:id="rId10"/>
    <p:sldId id="319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ArIfZOwuaxUC2+GzhpvXcg==" hashData="5T9/EuEFKdzm/+vZUPQtS2/n7Q8="/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PERINTAH SELECT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.. WHERE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  <a:p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Negara </a:t>
            </a:r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</a:rPr>
              <a:t>Negara </a:t>
            </a:r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WHERE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</a:rPr>
              <a:t>NEGARA=‘UK’</a:t>
            </a:r>
            <a:r>
              <a:rPr lang="en-US" dirty="0" smtClean="0">
                <a:solidFill>
                  <a:schemeClr val="tx1"/>
                </a:solidFill>
                <a:latin typeface="Consolas"/>
              </a:rPr>
              <a:t>;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973439"/>
              </p:ext>
            </p:extLst>
          </p:nvPr>
        </p:nvGraphicFramePr>
        <p:xfrm>
          <a:off x="4932040" y="3722710"/>
          <a:ext cx="2314600" cy="708724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Negara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UK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322513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triped Right Arrow 4"/>
          <p:cNvSpPr/>
          <p:nvPr/>
        </p:nvSpPr>
        <p:spPr>
          <a:xfrm>
            <a:off x="3137428" y="3645024"/>
            <a:ext cx="1573415" cy="864096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639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SELECT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</a:t>
            </a:r>
            <a:r>
              <a:rPr lang="id-ID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 perintah yang digunakan untuk menampilkan data dari tabel yang ada 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didatabase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* 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FROM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nama_tabel</a:t>
            </a:r>
            <a:endParaRPr lang="en-US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(*)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menampilkan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field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endParaRPr lang="en-US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field1, field2 </a:t>
            </a:r>
            <a:r>
              <a:rPr lang="en-US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FROM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nama_tabel</a:t>
            </a:r>
            <a:endParaRPr lang="en-US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field1, field2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menampilkan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field1, field2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nama_table</a:t>
            </a:r>
            <a:endParaRPr lang="en-US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SELECT DISTINCT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 distinct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 untuk mengeliminasi record atau row yang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duplikat (</a:t>
            </a:r>
            <a:r>
              <a:rPr lang="sv-SE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 menampilkan data dari sebuah atau beberapa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tabel</a:t>
            </a: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407707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DISTINCT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column1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 column2, 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...</a:t>
            </a:r>
          </a:p>
          <a:p>
            <a:r>
              <a:rPr lang="en-US" dirty="0">
                <a:latin typeface="Cambria" panose="02040503050406030204" pitchFamily="18" charset="0"/>
              </a:rPr>
              <a:t/>
            </a:r>
            <a:br>
              <a:rPr lang="en-US" dirty="0">
                <a:latin typeface="Cambria" panose="02040503050406030204" pitchFamily="18" charset="0"/>
              </a:rPr>
            </a:br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5037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SELECT DISTINCT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  <a:p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DISTINCT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Negara </a:t>
            </a:r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231490"/>
              </p:ext>
            </p:extLst>
          </p:nvPr>
        </p:nvGraphicFramePr>
        <p:xfrm>
          <a:off x="4932040" y="3191167"/>
          <a:ext cx="2314600" cy="1771810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Negara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Germany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Mexico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>
                          <a:effectLst/>
                        </a:rPr>
                        <a:t>UK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Sweden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322513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triped Right Arrow 4"/>
          <p:cNvSpPr/>
          <p:nvPr/>
        </p:nvSpPr>
        <p:spPr>
          <a:xfrm>
            <a:off x="3137428" y="3645024"/>
            <a:ext cx="1573415" cy="864096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215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SELECT TOP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 </a:t>
            </a:r>
            <a:r>
              <a:rPr lang="nn-NO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TOP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membatasi jumlah record yang akan ditampilkan sesuai dengan jumlah record yang diinginkan</a:t>
            </a: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371572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TOP 10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column1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,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 column2, 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...</a:t>
            </a:r>
          </a:p>
          <a:p>
            <a:r>
              <a:rPr lang="en-US" dirty="0">
                <a:latin typeface="Cambria" panose="02040503050406030204" pitchFamily="18" charset="0"/>
              </a:rPr>
              <a:t/>
            </a:r>
            <a:br>
              <a:rPr lang="en-US" dirty="0">
                <a:latin typeface="Cambria" panose="02040503050406030204" pitchFamily="18" charset="0"/>
              </a:rPr>
            </a:br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37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  <a:p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TOP 3 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Negara </a:t>
            </a:r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628233"/>
              </p:ext>
            </p:extLst>
          </p:nvPr>
        </p:nvGraphicFramePr>
        <p:xfrm>
          <a:off x="4932040" y="3368348"/>
          <a:ext cx="2314600" cy="1417448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Negara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Germany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Mexico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Mexico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322513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triped Right Arrow 4"/>
          <p:cNvSpPr/>
          <p:nvPr/>
        </p:nvSpPr>
        <p:spPr>
          <a:xfrm>
            <a:off x="3137428" y="3645024"/>
            <a:ext cx="1573415" cy="864096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1463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SELECT ALIAS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i="1" dirty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 </a:t>
            </a:r>
            <a:r>
              <a:rPr lang="nn-NO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ALIAS (AS)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 untuk mengubah nama sementara dari field yang akan ditampilkan</a:t>
            </a:r>
          </a:p>
          <a:p>
            <a:pPr algn="just"/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penamaan alias menggunakan spasi diwalikan dengan ( _ )</a:t>
            </a:r>
          </a:p>
          <a:p>
            <a:pPr algn="just"/>
            <a:endParaRPr lang="sv-SE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4077072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 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column1 as column XY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</a:rPr>
              <a:t>,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column2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as YX, column3 as YY_XX</a:t>
            </a:r>
          </a:p>
          <a:p>
            <a:r>
              <a:rPr lang="en-US" dirty="0">
                <a:latin typeface="Cambria" panose="02040503050406030204" pitchFamily="18" charset="0"/>
              </a:rPr>
              <a:t/>
            </a:r>
            <a:br>
              <a:rPr lang="en-US" dirty="0">
                <a:latin typeface="Cambria" panose="02040503050406030204" pitchFamily="18" charset="0"/>
              </a:rPr>
            </a:br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ambria" panose="02040503050406030204" pitchFamily="18" charset="0"/>
              </a:rPr>
              <a:t>table_name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5191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ALIAS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  <a:p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Negara As Daerah </a:t>
            </a:r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Negara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988437"/>
              </p:ext>
            </p:extLst>
          </p:nvPr>
        </p:nvGraphicFramePr>
        <p:xfrm>
          <a:off x="4932040" y="2852936"/>
          <a:ext cx="2314600" cy="2480534"/>
        </p:xfrm>
        <a:graphic>
          <a:graphicData uri="http://schemas.openxmlformats.org/drawingml/2006/table">
            <a:tbl>
              <a:tblPr/>
              <a:tblGrid>
                <a:gridCol w="2314600"/>
              </a:tblGrid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</a:rPr>
                        <a:t>Daerah</a:t>
                      </a:r>
                      <a:endParaRPr lang="en-US" sz="1500" b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Germany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</a:rPr>
                        <a:t>Mexico</a:t>
                      </a: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Mexico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UK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Sweden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136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 smtClean="0">
                          <a:effectLst/>
                        </a:rPr>
                        <a:t>Germany</a:t>
                      </a:r>
                      <a:endParaRPr lang="en-US" sz="1500" dirty="0">
                        <a:effectLst/>
                      </a:endParaRPr>
                    </a:p>
                  </a:txBody>
                  <a:tcPr marL="125763" marR="62881" marT="62881" marB="6288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322513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triped Right Arrow 4"/>
          <p:cNvSpPr/>
          <p:nvPr/>
        </p:nvSpPr>
        <p:spPr>
          <a:xfrm>
            <a:off x="3137428" y="3645024"/>
            <a:ext cx="1573415" cy="864096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SELECT.. WHERE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WHERE,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Klausa WHERE digunakan untuk menampilkan record yang memenuhi kriteria tertentu saja</a:t>
            </a:r>
            <a:endParaRPr lang="sv-SE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4077072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ambria" panose="02040503050406030204" pitchFamily="18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 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column1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</a:rPr>
              <a:t>,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column2</a:t>
            </a:r>
          </a:p>
          <a:p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 err="1" smtClean="0">
                <a:solidFill>
                  <a:srgbClr val="000000"/>
                </a:solidFill>
                <a:latin typeface="Cambria" panose="02040503050406030204" pitchFamily="18" charset="0"/>
              </a:rPr>
              <a:t>table_name</a:t>
            </a:r>
            <a:r>
              <a:rPr lang="en-US" i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  <a:p>
            <a:r>
              <a:rPr lang="en-US" dirty="0" smtClean="0">
                <a:solidFill>
                  <a:srgbClr val="0000CD"/>
                </a:solidFill>
                <a:latin typeface="Cambria" panose="02040503050406030204" pitchFamily="18" charset="0"/>
              </a:rPr>
              <a:t>WHERE  </a:t>
            </a:r>
            <a:r>
              <a:rPr lang="en-US" i="1" dirty="0" smtClean="0">
                <a:latin typeface="Cambria" panose="02040503050406030204" pitchFamily="18" charset="0"/>
              </a:rPr>
              <a:t>column1</a:t>
            </a:r>
            <a:r>
              <a:rPr lang="en-US" dirty="0" smtClean="0">
                <a:latin typeface="Cambria" panose="02040503050406030204" pitchFamily="18" charset="0"/>
              </a:rPr>
              <a:t>=‘XX’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90281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3401</TotalTime>
  <Words>188</Words>
  <Application>Microsoft Office PowerPoint</Application>
  <PresentationFormat>On-screen Show (4:3)</PresentationFormat>
  <Paragraphs>69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485</cp:revision>
  <cp:lastPrinted>2017-08-29T02:54:51Z</cp:lastPrinted>
  <dcterms:created xsi:type="dcterms:W3CDTF">2010-04-18T12:06:30Z</dcterms:created>
  <dcterms:modified xsi:type="dcterms:W3CDTF">2018-03-13T06:00:35Z</dcterms:modified>
</cp:coreProperties>
</file>