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6858000" cx="12192000"/>
  <p:notesSz cx="6858000" cy="9144000"/>
  <p:embeddedFontLst>
    <p:embeddedFont>
      <p:font typeface="Play"/>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jfu+r8PgrMjnAdjXlNDLnzQTfH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6B2A0EA-43AB-4546-8B45-6F5678270767}">
  <a:tblStyle styleId="{16B2A0EA-43AB-4546-8B45-6F5678270767}"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a:tcStyle>
        <a:fill>
          <a:solidFill>
            <a:srgbClr val="CAD1D8"/>
          </a:solidFill>
        </a:fill>
      </a:tcStyle>
    </a:band1H>
    <a:band2H>
      <a:tcTxStyle/>
    </a:band2H>
    <a:band1V>
      <a:tcTxStyle/>
      <a:tcStyle>
        <a:fill>
          <a:solidFill>
            <a:srgbClr val="CAD1D8"/>
          </a:solidFill>
        </a:fill>
      </a:tcStyle>
    </a:band1V>
    <a:band2V>
      <a:tcTxStyle/>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Play-bold.fntdata"/><Relationship Id="rId12" Type="http://schemas.openxmlformats.org/officeDocument/2006/relationships/font" Target="fonts/Play-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6" name="Google Shape;26;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6"/>
          <p:cNvSpPr/>
          <p:nvPr>
            <p:ph idx="2" type="pic"/>
          </p:nvPr>
        </p:nvSpPr>
        <p:spPr>
          <a:xfrm>
            <a:off x="5183188" y="987425"/>
            <a:ext cx="6172200" cy="4873625"/>
          </a:xfrm>
          <a:prstGeom prst="rect">
            <a:avLst/>
          </a:prstGeom>
          <a:noFill/>
          <a:ln>
            <a:noFill/>
          </a:ln>
        </p:spPr>
      </p:sp>
      <p:sp>
        <p:nvSpPr>
          <p:cNvPr id="64" name="Google Shape;64;p1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ID"/>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Play"/>
              <a:buNone/>
            </a:pPr>
            <a:r>
              <a:rPr lang="en-ID"/>
              <a:t>Program Kerja Pendampingan UMKM</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ID"/>
              <a:t>Pengembangan bisnis</a:t>
            </a:r>
            <a:endParaRPr/>
          </a:p>
          <a:p>
            <a:pPr indent="0" lvl="0" marL="0" rtl="0" algn="ctr">
              <a:lnSpc>
                <a:spcPct val="90000"/>
              </a:lnSpc>
              <a:spcBef>
                <a:spcPts val="1000"/>
              </a:spcBef>
              <a:spcAft>
                <a:spcPts val="0"/>
              </a:spcAft>
              <a:buClr>
                <a:schemeClr val="dk1"/>
              </a:buClr>
              <a:buSzPts val="2400"/>
              <a:buNone/>
            </a:pPr>
            <a:r>
              <a:rPr lang="en-ID"/>
              <a:t>Nama Kelompok</a:t>
            </a:r>
            <a:endParaRPr/>
          </a:p>
          <a:p>
            <a:pPr indent="0" lvl="0" marL="0" rtl="0" algn="ctr">
              <a:lnSpc>
                <a:spcPct val="90000"/>
              </a:lnSpc>
              <a:spcBef>
                <a:spcPts val="1000"/>
              </a:spcBef>
              <a:spcAft>
                <a:spcPts val="0"/>
              </a:spcAft>
              <a:buClr>
                <a:schemeClr val="dk1"/>
              </a:buClr>
              <a:buSzPts val="2400"/>
              <a:buNone/>
            </a:pPr>
            <a:r>
              <a:rPr lang="en-ID"/>
              <a:t>Anggota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ID"/>
              <a:t>KPI Tata Kelola Usaha</a:t>
            </a:r>
            <a:endParaRPr/>
          </a:p>
        </p:txBody>
      </p:sp>
      <p:graphicFrame>
        <p:nvGraphicFramePr>
          <p:cNvPr id="91" name="Google Shape;91;p2"/>
          <p:cNvGraphicFramePr/>
          <p:nvPr/>
        </p:nvGraphicFramePr>
        <p:xfrm>
          <a:off x="662940" y="2308860"/>
          <a:ext cx="3000000" cy="3000000"/>
        </p:xfrm>
        <a:graphic>
          <a:graphicData uri="http://schemas.openxmlformats.org/drawingml/2006/table">
            <a:tbl>
              <a:tblPr>
                <a:noFill/>
                <a:tableStyleId>{16B2A0EA-43AB-4546-8B45-6F5678270767}</a:tableStyleId>
              </a:tblPr>
              <a:tblGrid>
                <a:gridCol w="223000"/>
                <a:gridCol w="3237475"/>
                <a:gridCol w="6741450"/>
              </a:tblGrid>
              <a:tr h="270875">
                <a:tc gridSpan="2">
                  <a:txBody>
                    <a:bodyPr/>
                    <a:lstStyle/>
                    <a:p>
                      <a:pPr indent="0" lvl="0" marL="0" marR="0" rtl="0" algn="l">
                        <a:spcBef>
                          <a:spcPts val="0"/>
                        </a:spcBef>
                        <a:spcAft>
                          <a:spcPts val="0"/>
                        </a:spcAft>
                        <a:buNone/>
                      </a:pPr>
                      <a:r>
                        <a:rPr lang="en-ID" sz="1100" u="none" cap="none" strike="noStrike"/>
                        <a:t>Tata Kelola Usaha</a:t>
                      </a:r>
                      <a:endParaRPr b="0" i="0" sz="1100" u="none" cap="none" strike="noStrike">
                        <a:solidFill>
                          <a:srgbClr val="000000"/>
                        </a:solidFill>
                        <a:latin typeface="Calibri"/>
                        <a:ea typeface="Calibri"/>
                        <a:cs typeface="Calibri"/>
                        <a:sym typeface="Calibri"/>
                      </a:endParaRPr>
                    </a:p>
                  </a:txBody>
                  <a:tcPr marT="6350" marB="0" marR="6350" marL="6350"/>
                </a:tc>
                <a:tc h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270875">
                <a:tc>
                  <a:txBody>
                    <a:bodyPr/>
                    <a:lstStyle/>
                    <a:p>
                      <a:pPr indent="0" lvl="0" marL="0" marR="0" rtl="0" algn="ctr">
                        <a:spcBef>
                          <a:spcPts val="0"/>
                        </a:spcBef>
                        <a:spcAft>
                          <a:spcPts val="0"/>
                        </a:spcAft>
                        <a:buNone/>
                      </a:pPr>
                      <a:r>
                        <a:rPr lang="en-ID" sz="1100" u="none" cap="none" strike="noStrike"/>
                        <a:t>1</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Legalitas Usaha</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Tedaftar NIB, Berbadan Hukum (CV/PT), Legalitas produk (PIRT, Halal, BPOM, Merk)</a:t>
                      </a:r>
                      <a:endParaRPr b="0" i="0" sz="1100" u="none" cap="none" strike="noStrike">
                        <a:solidFill>
                          <a:srgbClr val="000000"/>
                        </a:solidFill>
                        <a:latin typeface="Calibri"/>
                        <a:ea typeface="Calibri"/>
                        <a:cs typeface="Calibri"/>
                        <a:sym typeface="Calibri"/>
                      </a:endParaRPr>
                    </a:p>
                  </a:txBody>
                  <a:tcPr marT="6350" marB="0" marR="6350" marL="6350"/>
                </a:tc>
              </a:tr>
              <a:tr h="938725">
                <a:tc>
                  <a:txBody>
                    <a:bodyPr/>
                    <a:lstStyle/>
                    <a:p>
                      <a:pPr indent="0" lvl="0" marL="0" marR="0" rtl="0" algn="ctr">
                        <a:spcBef>
                          <a:spcPts val="0"/>
                        </a:spcBef>
                        <a:spcAft>
                          <a:spcPts val="0"/>
                        </a:spcAft>
                        <a:buNone/>
                      </a:pPr>
                      <a:r>
                        <a:rPr lang="en-ID" sz="1100" u="none" cap="none" strike="noStrike"/>
                        <a:t>2</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Adanya Pencatatan &amp; Manajemen Keuangan</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Jurnal harian, Buku Besar, Neraca, Rugi-laba, Rasio, Penggunaan rekening e-wallet (dompet digital), pilihan Cara pembayaran beragam cash dan non tunai (Qris, w wallet, transfer bank, EDC Debet/Kredit), </a:t>
                      </a:r>
                      <a:endParaRPr b="0" i="0" sz="1100" u="none" cap="none" strike="noStrike">
                        <a:solidFill>
                          <a:srgbClr val="000000"/>
                        </a:solidFill>
                        <a:latin typeface="Calibri"/>
                        <a:ea typeface="Calibri"/>
                        <a:cs typeface="Calibri"/>
                        <a:sym typeface="Calibri"/>
                      </a:endParaRPr>
                    </a:p>
                  </a:txBody>
                  <a:tcPr marT="6350" marB="0" marR="6350" marL="6350"/>
                </a:tc>
              </a:tr>
              <a:tr h="1083500">
                <a:tc>
                  <a:txBody>
                    <a:bodyPr/>
                    <a:lstStyle/>
                    <a:p>
                      <a:pPr indent="0" lvl="0" marL="0" marR="0" rtl="0" algn="ctr">
                        <a:spcBef>
                          <a:spcPts val="0"/>
                        </a:spcBef>
                        <a:spcAft>
                          <a:spcPts val="0"/>
                        </a:spcAft>
                        <a:buNone/>
                      </a:pPr>
                      <a:r>
                        <a:rPr lang="en-ID" sz="1100" u="none" cap="none" strike="noStrike"/>
                        <a:t>3</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Dokumen Administrasi Proses Bisnis</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 Visi, Misi, Tujuan, Job Desk, Analisa SWOT, Program Kerja atau KPI Target Organissi atau Unit Bagian/divisi bisnis, Metode evaluasi kinerja, dan dokumen administrasi pendukung seperti tersedia Kop surat, kartu nama, Amplop surat, Id Karyawan, dokumen kontrak bisnis atau perjanjian kerjasama, dll</a:t>
                      </a:r>
                      <a:endParaRPr b="0" i="0" sz="1100" u="none" cap="none" strike="noStrike">
                        <a:solidFill>
                          <a:srgbClr val="000000"/>
                        </a:solidFill>
                        <a:latin typeface="Calibri"/>
                        <a:ea typeface="Calibri"/>
                        <a:cs typeface="Calibri"/>
                        <a:sym typeface="Calibri"/>
                      </a:endParaRPr>
                    </a:p>
                  </a:txBody>
                  <a:tcPr marT="6350" marB="0" marR="6350" marL="63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ID"/>
              <a:t>KPI Manajemen Bahan Baku &amp; Produksi</a:t>
            </a:r>
            <a:endParaRPr/>
          </a:p>
        </p:txBody>
      </p:sp>
      <p:graphicFrame>
        <p:nvGraphicFramePr>
          <p:cNvPr id="97" name="Google Shape;97;p3"/>
          <p:cNvGraphicFramePr/>
          <p:nvPr/>
        </p:nvGraphicFramePr>
        <p:xfrm>
          <a:off x="662940" y="2228850"/>
          <a:ext cx="3000000" cy="3000000"/>
        </p:xfrm>
        <a:graphic>
          <a:graphicData uri="http://schemas.openxmlformats.org/drawingml/2006/table">
            <a:tbl>
              <a:tblPr>
                <a:noFill/>
                <a:tableStyleId>{16B2A0EA-43AB-4546-8B45-6F5678270767}</a:tableStyleId>
              </a:tblPr>
              <a:tblGrid>
                <a:gridCol w="223000"/>
                <a:gridCol w="3289150"/>
                <a:gridCol w="6689775"/>
              </a:tblGrid>
              <a:tr h="253200">
                <a:tc gridSpan="2">
                  <a:txBody>
                    <a:bodyPr/>
                    <a:lstStyle/>
                    <a:p>
                      <a:pPr indent="0" lvl="0" marL="0" marR="0" rtl="0" algn="l">
                        <a:spcBef>
                          <a:spcPts val="0"/>
                        </a:spcBef>
                        <a:spcAft>
                          <a:spcPts val="0"/>
                        </a:spcAft>
                        <a:buNone/>
                      </a:pPr>
                      <a:r>
                        <a:rPr lang="en-ID" sz="1100" u="none" cap="none" strike="noStrike"/>
                        <a:t>Manajemen Bahan Baku &amp; Produksi</a:t>
                      </a:r>
                      <a:endParaRPr b="0" i="0" sz="1100" u="none" cap="none" strike="noStrike">
                        <a:solidFill>
                          <a:srgbClr val="000000"/>
                        </a:solidFill>
                        <a:latin typeface="Calibri"/>
                        <a:ea typeface="Calibri"/>
                        <a:cs typeface="Calibri"/>
                        <a:sym typeface="Calibri"/>
                      </a:endParaRPr>
                    </a:p>
                  </a:txBody>
                  <a:tcPr marT="6350" marB="0" marR="6350" marL="6350"/>
                </a:tc>
                <a:tc h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506425">
                <a:tc>
                  <a:txBody>
                    <a:bodyPr/>
                    <a:lstStyle/>
                    <a:p>
                      <a:pPr indent="0" lvl="0" marL="0" marR="0" rtl="0" algn="ctr">
                        <a:spcBef>
                          <a:spcPts val="0"/>
                        </a:spcBef>
                        <a:spcAft>
                          <a:spcPts val="0"/>
                        </a:spcAft>
                        <a:buNone/>
                      </a:pPr>
                      <a:r>
                        <a:rPr lang="en-ID" sz="1100" u="none" cap="none" strike="noStrike"/>
                        <a:t>1</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Ketersediaan Bahan Baku Produksi</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Data Suplayer, Penambahan Suplayer baru terkait pilihan untuk mendapatkan sumber bahan baku yang murah dan mudah </a:t>
                      </a:r>
                      <a:endParaRPr b="0" i="0" sz="1100" u="none" cap="none" strike="noStrike">
                        <a:solidFill>
                          <a:srgbClr val="000000"/>
                        </a:solidFill>
                        <a:latin typeface="Calibri"/>
                        <a:ea typeface="Calibri"/>
                        <a:cs typeface="Calibri"/>
                        <a:sym typeface="Calibri"/>
                      </a:endParaRPr>
                    </a:p>
                  </a:txBody>
                  <a:tcPr marT="6350" marB="0" marR="6350" marL="6350"/>
                </a:tc>
              </a:tr>
              <a:tr h="253200">
                <a:tc>
                  <a:txBody>
                    <a:bodyPr/>
                    <a:lstStyle/>
                    <a:p>
                      <a:pPr indent="0" lvl="0" marL="0" marR="0" rtl="0" algn="ctr">
                        <a:spcBef>
                          <a:spcPts val="0"/>
                        </a:spcBef>
                        <a:spcAft>
                          <a:spcPts val="0"/>
                        </a:spcAft>
                        <a:buNone/>
                      </a:pPr>
                      <a:r>
                        <a:rPr lang="en-ID" sz="1100" u="none" cap="none" strike="noStrike"/>
                        <a:t>2</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Ketersediaan SOP Proses Produksi</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SOP-SOP Produksi, dan SOP Proses Bisnis</a:t>
                      </a:r>
                      <a:endParaRPr b="0" i="0" sz="1100" u="none" cap="none" strike="noStrike">
                        <a:solidFill>
                          <a:srgbClr val="000000"/>
                        </a:solidFill>
                        <a:latin typeface="Calibri"/>
                        <a:ea typeface="Calibri"/>
                        <a:cs typeface="Calibri"/>
                        <a:sym typeface="Calibri"/>
                      </a:endParaRPr>
                    </a:p>
                  </a:txBody>
                  <a:tcPr marT="6350" marB="0" marR="6350" marL="6350"/>
                </a:tc>
              </a:tr>
              <a:tr h="506425">
                <a:tc>
                  <a:txBody>
                    <a:bodyPr/>
                    <a:lstStyle/>
                    <a:p>
                      <a:pPr indent="0" lvl="0" marL="0" marR="0" rtl="0" algn="ctr">
                        <a:spcBef>
                          <a:spcPts val="0"/>
                        </a:spcBef>
                        <a:spcAft>
                          <a:spcPts val="0"/>
                        </a:spcAft>
                        <a:buNone/>
                      </a:pPr>
                      <a:r>
                        <a:rPr lang="en-ID" sz="1100" u="none" cap="none" strike="noStrike"/>
                        <a:t>3</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Penyediaan Peralatan Produksi Modern</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akses terhadap peralatan modern, dan atau peningkatan alat produksi dari konvensional ke modern</a:t>
                      </a:r>
                      <a:endParaRPr b="0" i="0" sz="1100" u="none" cap="none" strike="noStrike">
                        <a:solidFill>
                          <a:srgbClr val="000000"/>
                        </a:solidFill>
                        <a:latin typeface="Calibri"/>
                        <a:ea typeface="Calibri"/>
                        <a:cs typeface="Calibri"/>
                        <a:sym typeface="Calibri"/>
                      </a:endParaRPr>
                    </a:p>
                  </a:txBody>
                  <a:tcPr marT="6350" marB="0" marR="6350" marL="6350"/>
                </a:tc>
              </a:tr>
              <a:tr h="506425">
                <a:tc>
                  <a:txBody>
                    <a:bodyPr/>
                    <a:lstStyle/>
                    <a:p>
                      <a:pPr indent="0" lvl="0" marL="0" marR="0" rtl="0" algn="ctr">
                        <a:spcBef>
                          <a:spcPts val="0"/>
                        </a:spcBef>
                        <a:spcAft>
                          <a:spcPts val="0"/>
                        </a:spcAft>
                        <a:buNone/>
                      </a:pPr>
                      <a:r>
                        <a:rPr lang="en-ID" sz="1100" u="none" cap="none" strike="noStrike"/>
                        <a:t>4</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Monitoring &amp; Quality Control Produksi</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dokumen dan terlaksananya kegiatan monitoring dan quality control yang terjadwal dan rutin dilaksanakan</a:t>
                      </a:r>
                      <a:endParaRPr b="0" i="0" sz="1100" u="none" cap="none" strike="noStrike">
                        <a:solidFill>
                          <a:srgbClr val="000000"/>
                        </a:solidFill>
                        <a:latin typeface="Calibri"/>
                        <a:ea typeface="Calibri"/>
                        <a:cs typeface="Calibri"/>
                        <a:sym typeface="Calibri"/>
                      </a:endParaRPr>
                    </a:p>
                  </a:txBody>
                  <a:tcPr marT="6350" marB="0" marR="6350" marL="6350"/>
                </a:tc>
              </a:tr>
              <a:tr h="759625">
                <a:tc>
                  <a:txBody>
                    <a:bodyPr/>
                    <a:lstStyle/>
                    <a:p>
                      <a:pPr indent="0" lvl="0" marL="0" marR="0" rtl="0" algn="ctr">
                        <a:spcBef>
                          <a:spcPts val="0"/>
                        </a:spcBef>
                        <a:spcAft>
                          <a:spcPts val="0"/>
                        </a:spcAft>
                        <a:buNone/>
                      </a:pPr>
                      <a:r>
                        <a:rPr lang="en-ID" sz="1100" u="none" cap="none" strike="noStrike"/>
                        <a:t>5</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Target &amp; Peningkatan Skala Produksi</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Pemetaan kondisi produksi, analisa kebutuhan,  planing target produksi, Aktivitas upaya peningatan produksi, monitoring dan evaluasi dari realiasi capaian produksi </a:t>
                      </a:r>
                      <a:endParaRPr b="0" i="0" sz="1100" u="none" cap="none" strike="noStrike">
                        <a:solidFill>
                          <a:srgbClr val="000000"/>
                        </a:solidFill>
                        <a:latin typeface="Calibri"/>
                        <a:ea typeface="Calibri"/>
                        <a:cs typeface="Calibri"/>
                        <a:sym typeface="Calibri"/>
                      </a:endParaRPr>
                    </a:p>
                  </a:txBody>
                  <a:tcPr marT="6350" marB="0" marR="6350" marL="635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ID"/>
              <a:t>KPI Manajemen Pemasaran &amp; Distribusi Produksi</a:t>
            </a:r>
            <a:endParaRPr/>
          </a:p>
        </p:txBody>
      </p:sp>
      <p:graphicFrame>
        <p:nvGraphicFramePr>
          <p:cNvPr id="103" name="Google Shape;103;p4"/>
          <p:cNvGraphicFramePr/>
          <p:nvPr/>
        </p:nvGraphicFramePr>
        <p:xfrm>
          <a:off x="514350" y="2137410"/>
          <a:ext cx="3000000" cy="3000000"/>
        </p:xfrm>
        <a:graphic>
          <a:graphicData uri="http://schemas.openxmlformats.org/drawingml/2006/table">
            <a:tbl>
              <a:tblPr>
                <a:noFill/>
                <a:tableStyleId>{16B2A0EA-43AB-4546-8B45-6F5678270767}</a:tableStyleId>
              </a:tblPr>
              <a:tblGrid>
                <a:gridCol w="226250"/>
                <a:gridCol w="3337050"/>
                <a:gridCol w="6787225"/>
              </a:tblGrid>
              <a:tr h="278475">
                <a:tc gridSpan="2">
                  <a:txBody>
                    <a:bodyPr/>
                    <a:lstStyle/>
                    <a:p>
                      <a:pPr indent="0" lvl="0" marL="0" marR="0" rtl="0" algn="l">
                        <a:spcBef>
                          <a:spcPts val="0"/>
                        </a:spcBef>
                        <a:spcAft>
                          <a:spcPts val="0"/>
                        </a:spcAft>
                        <a:buNone/>
                      </a:pPr>
                      <a:r>
                        <a:rPr lang="en-ID" sz="1100" u="none" cap="none" strike="noStrike"/>
                        <a:t>Manajemen Pemasaran &amp; Distribusi Produksi</a:t>
                      </a:r>
                      <a:endParaRPr b="0" i="0" sz="1100" u="none" cap="none" strike="noStrike">
                        <a:solidFill>
                          <a:srgbClr val="000000"/>
                        </a:solidFill>
                        <a:latin typeface="Calibri"/>
                        <a:ea typeface="Calibri"/>
                        <a:cs typeface="Calibri"/>
                        <a:sym typeface="Calibri"/>
                      </a:endParaRPr>
                    </a:p>
                  </a:txBody>
                  <a:tcPr marT="6350" marB="0" marR="6350" marL="6350"/>
                </a:tc>
                <a:tc h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556925">
                <a:tc>
                  <a:txBody>
                    <a:bodyPr/>
                    <a:lstStyle/>
                    <a:p>
                      <a:pPr indent="0" lvl="0" marL="0" marR="0" rtl="0" algn="ctr">
                        <a:spcBef>
                          <a:spcPts val="0"/>
                        </a:spcBef>
                        <a:spcAft>
                          <a:spcPts val="0"/>
                        </a:spcAft>
                        <a:buNone/>
                      </a:pPr>
                      <a:r>
                        <a:rPr lang="en-ID" sz="1100" u="none" cap="none" strike="noStrike"/>
                        <a:t>1</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Perluasan Saluran distribusi penjualan</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data saluran distribusi yang eksisting, dan penambahan saluran distribusi penjualan 2x lipat </a:t>
                      </a:r>
                      <a:endParaRPr b="0" i="0" sz="1100" u="none" cap="none" strike="noStrike">
                        <a:solidFill>
                          <a:srgbClr val="000000"/>
                        </a:solidFill>
                        <a:latin typeface="Calibri"/>
                        <a:ea typeface="Calibri"/>
                        <a:cs typeface="Calibri"/>
                        <a:sym typeface="Calibri"/>
                      </a:endParaRPr>
                    </a:p>
                  </a:txBody>
                  <a:tcPr marT="6350" marB="0" marR="6350" marL="6350"/>
                </a:tc>
              </a:tr>
              <a:tr h="1113850">
                <a:tc>
                  <a:txBody>
                    <a:bodyPr/>
                    <a:lstStyle/>
                    <a:p>
                      <a:pPr indent="0" lvl="0" marL="0" marR="0" rtl="0" algn="ctr">
                        <a:spcBef>
                          <a:spcPts val="0"/>
                        </a:spcBef>
                        <a:spcAft>
                          <a:spcPts val="0"/>
                        </a:spcAft>
                        <a:buNone/>
                      </a:pPr>
                      <a:r>
                        <a:rPr lang="en-ID" sz="1100" u="none" cap="none" strike="noStrike"/>
                        <a:t>2</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Peningkatan Brand Possisioning</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Telah memiliki segment pasar yang terbidik, Telah melakukan analisis kompetitor, Memiliki diferensiasi yang jelas dengan dibutikan telah memiliki UVP, USP, dan telah membangun identitas merek yang sangat baik ditandai dengan memiliki logo, Tagline, dan penggunaan pesan, visual, audio yang kuat dan konsisten </a:t>
                      </a:r>
                      <a:endParaRPr b="0" i="0" sz="1100" u="none" cap="none" strike="noStrike">
                        <a:solidFill>
                          <a:srgbClr val="000000"/>
                        </a:solidFill>
                        <a:latin typeface="Calibri"/>
                        <a:ea typeface="Calibri"/>
                        <a:cs typeface="Calibri"/>
                        <a:sym typeface="Calibri"/>
                      </a:endParaRPr>
                    </a:p>
                  </a:txBody>
                  <a:tcPr marT="6350" marB="0" marR="6350" marL="6350"/>
                </a:tc>
              </a:tr>
              <a:tr h="278475">
                <a:tc>
                  <a:txBody>
                    <a:bodyPr/>
                    <a:lstStyle/>
                    <a:p>
                      <a:pPr indent="0" lvl="0" marL="0" marR="0" rtl="0" algn="ctr">
                        <a:spcBef>
                          <a:spcPts val="0"/>
                        </a:spcBef>
                        <a:spcAft>
                          <a:spcPts val="0"/>
                        </a:spcAft>
                        <a:buNone/>
                      </a:pPr>
                      <a:r>
                        <a:rPr lang="en-ID" sz="1100" u="none" cap="none" strike="noStrike"/>
                        <a:t>3</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Keikutsertaan Pameran &amp; Bazar</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278475">
                <a:tc>
                  <a:txBody>
                    <a:bodyPr/>
                    <a:lstStyle/>
                    <a:p>
                      <a:pPr indent="0" lvl="0" marL="0" marR="0" rtl="0" algn="ctr">
                        <a:spcBef>
                          <a:spcPts val="0"/>
                        </a:spcBef>
                        <a:spcAft>
                          <a:spcPts val="0"/>
                        </a:spcAft>
                        <a:buNone/>
                      </a:pPr>
                      <a:r>
                        <a:rPr lang="en-ID" sz="1100" u="none" cap="none" strike="noStrike"/>
                        <a:t>4</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Akses ke Modern Market</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278475">
                <a:tc>
                  <a:txBody>
                    <a:bodyPr/>
                    <a:lstStyle/>
                    <a:p>
                      <a:pPr indent="0" lvl="0" marL="0" marR="0" rtl="0" algn="ctr">
                        <a:spcBef>
                          <a:spcPts val="0"/>
                        </a:spcBef>
                        <a:spcAft>
                          <a:spcPts val="0"/>
                        </a:spcAft>
                        <a:buNone/>
                      </a:pPr>
                      <a:r>
                        <a:rPr lang="en-ID" sz="1100" u="none" cap="none" strike="noStrike"/>
                        <a:t>5</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Kesiapan UMKM untuk Ekspor Produk</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ID"/>
              <a:t>KPI Teknik Pemasaran Digital</a:t>
            </a:r>
            <a:endParaRPr/>
          </a:p>
        </p:txBody>
      </p:sp>
      <p:graphicFrame>
        <p:nvGraphicFramePr>
          <p:cNvPr id="109" name="Google Shape;109;p5"/>
          <p:cNvGraphicFramePr/>
          <p:nvPr/>
        </p:nvGraphicFramePr>
        <p:xfrm>
          <a:off x="434340" y="1977390"/>
          <a:ext cx="3000000" cy="3000000"/>
        </p:xfrm>
        <a:graphic>
          <a:graphicData uri="http://schemas.openxmlformats.org/drawingml/2006/table">
            <a:tbl>
              <a:tblPr>
                <a:noFill/>
                <a:tableStyleId>{16B2A0EA-43AB-4546-8B45-6F5678270767}</a:tableStyleId>
              </a:tblPr>
              <a:tblGrid>
                <a:gridCol w="228000"/>
                <a:gridCol w="3362850"/>
                <a:gridCol w="6839675"/>
              </a:tblGrid>
              <a:tr h="253100">
                <a:tc gridSpan="2">
                  <a:txBody>
                    <a:bodyPr/>
                    <a:lstStyle/>
                    <a:p>
                      <a:pPr indent="0" lvl="0" marL="0" marR="0" rtl="0" algn="l">
                        <a:spcBef>
                          <a:spcPts val="0"/>
                        </a:spcBef>
                        <a:spcAft>
                          <a:spcPts val="0"/>
                        </a:spcAft>
                        <a:buNone/>
                      </a:pPr>
                      <a:r>
                        <a:rPr lang="en-ID" sz="1100" u="none" cap="none" strike="noStrike"/>
                        <a:t>Teknik Pemasaran Digital</a:t>
                      </a:r>
                      <a:endParaRPr b="0" i="0" sz="1100" u="none" cap="none" strike="noStrike">
                        <a:solidFill>
                          <a:srgbClr val="000000"/>
                        </a:solidFill>
                        <a:latin typeface="Calibri"/>
                        <a:ea typeface="Calibri"/>
                        <a:cs typeface="Calibri"/>
                        <a:sym typeface="Calibri"/>
                      </a:endParaRPr>
                    </a:p>
                  </a:txBody>
                  <a:tcPr marT="6350" marB="0" marR="6350" marL="6350"/>
                </a:tc>
                <a:tc h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1165125">
                <a:tc>
                  <a:txBody>
                    <a:bodyPr/>
                    <a:lstStyle/>
                    <a:p>
                      <a:pPr indent="0" lvl="0" marL="0" marR="0" rtl="0" algn="ctr">
                        <a:spcBef>
                          <a:spcPts val="0"/>
                        </a:spcBef>
                        <a:spcAft>
                          <a:spcPts val="0"/>
                        </a:spcAft>
                        <a:buNone/>
                      </a:pPr>
                      <a:r>
                        <a:rPr lang="en-ID" sz="1100" u="none" cap="none" strike="noStrike"/>
                        <a:t>1</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Penguatan pemasaran di sosial media</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Telah memiliki akun google Bisnis, Whatsapp Business, Facebook, Instagram, Tiktok, yang aktive dan terupdate secara konsisten dan terkonsep, Memiliki Planning dalam meningkatkan engagement dan penjualan online,   Menjalankan aktivitas promosi dan pemasaran online yang tertarget dan terukur </a:t>
                      </a:r>
                      <a:endParaRPr b="0" i="0" sz="1100" u="none" cap="none" strike="noStrike">
                        <a:solidFill>
                          <a:srgbClr val="000000"/>
                        </a:solidFill>
                        <a:latin typeface="Calibri"/>
                        <a:ea typeface="Calibri"/>
                        <a:cs typeface="Calibri"/>
                        <a:sym typeface="Calibri"/>
                      </a:endParaRPr>
                    </a:p>
                  </a:txBody>
                  <a:tcPr marT="6350" marB="0" marR="6350" marL="6350"/>
                </a:tc>
              </a:tr>
              <a:tr h="506200">
                <a:tc>
                  <a:txBody>
                    <a:bodyPr/>
                    <a:lstStyle/>
                    <a:p>
                      <a:pPr indent="0" lvl="0" marL="0" marR="0" rtl="0" algn="ctr">
                        <a:spcBef>
                          <a:spcPts val="0"/>
                        </a:spcBef>
                        <a:spcAft>
                          <a:spcPts val="0"/>
                        </a:spcAft>
                        <a:buNone/>
                      </a:pPr>
                      <a:r>
                        <a:rPr lang="en-ID" sz="1100" u="none" cap="none" strike="noStrike"/>
                        <a:t>2</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Peningkatan pemasaran di Market Place &amp; E Commerce</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Telah memiliki saluran distribusi pemasaran menggunakan marketplace, Memiliki peningkatan engagement dan transaksi melalui market place / e commerce</a:t>
                      </a:r>
                      <a:endParaRPr b="0" i="0" sz="1100" u="none" cap="none" strike="noStrike">
                        <a:solidFill>
                          <a:srgbClr val="000000"/>
                        </a:solidFill>
                        <a:latin typeface="Calibri"/>
                        <a:ea typeface="Calibri"/>
                        <a:cs typeface="Calibri"/>
                        <a:sym typeface="Calibri"/>
                      </a:endParaRPr>
                    </a:p>
                  </a:txBody>
                  <a:tcPr marT="6350" marB="0" marR="6350" marL="6350"/>
                </a:tc>
              </a:tr>
              <a:tr h="1256775">
                <a:tc>
                  <a:txBody>
                    <a:bodyPr/>
                    <a:lstStyle/>
                    <a:p>
                      <a:pPr indent="0" lvl="0" marL="0" marR="0" rtl="0" algn="ctr">
                        <a:spcBef>
                          <a:spcPts val="0"/>
                        </a:spcBef>
                        <a:spcAft>
                          <a:spcPts val="0"/>
                        </a:spcAft>
                        <a:buNone/>
                      </a:pPr>
                      <a:r>
                        <a:rPr lang="en-ID" sz="1100" u="none" cap="none" strike="noStrike"/>
                        <a:t>3</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Konsistensi campaign digital marketing</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Memiliki buyer persona, memiliki analisis kompetitor berdasarkan traffic digital, memilki analisa trend,  memiliki content planning, content calender,  penerapaan content (poster/foto/video) yang terkonsep, sesuai dengan perencanaan dan mencapai target engegement </a:t>
                      </a:r>
                      <a:endParaRPr b="0" i="0" sz="1100" u="none" cap="none" strike="noStrike">
                        <a:solidFill>
                          <a:srgbClr val="000000"/>
                        </a:solidFill>
                        <a:latin typeface="Calibri"/>
                        <a:ea typeface="Calibri"/>
                        <a:cs typeface="Calibri"/>
                        <a:sym typeface="Calibri"/>
                      </a:endParaRPr>
                    </a:p>
                  </a:txBody>
                  <a:tcPr marT="6350" marB="0" marR="6350" marL="635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ID"/>
              <a:t>KPI Pengembangan Usaha &amp; Permodalan</a:t>
            </a:r>
            <a:endParaRPr/>
          </a:p>
        </p:txBody>
      </p:sp>
      <p:graphicFrame>
        <p:nvGraphicFramePr>
          <p:cNvPr id="115" name="Google Shape;115;p6"/>
          <p:cNvGraphicFramePr/>
          <p:nvPr/>
        </p:nvGraphicFramePr>
        <p:xfrm>
          <a:off x="525780" y="1954530"/>
          <a:ext cx="3000000" cy="3000000"/>
        </p:xfrm>
        <a:graphic>
          <a:graphicData uri="http://schemas.openxmlformats.org/drawingml/2006/table">
            <a:tbl>
              <a:tblPr>
                <a:noFill/>
                <a:tableStyleId>{16B2A0EA-43AB-4546-8B45-6F5678270767}</a:tableStyleId>
              </a:tblPr>
              <a:tblGrid>
                <a:gridCol w="226000"/>
                <a:gridCol w="3333350"/>
                <a:gridCol w="6779725"/>
              </a:tblGrid>
              <a:tr h="352650">
                <a:tc gridSpan="2">
                  <a:txBody>
                    <a:bodyPr/>
                    <a:lstStyle/>
                    <a:p>
                      <a:pPr indent="0" lvl="0" marL="0" marR="0" rtl="0" algn="l">
                        <a:spcBef>
                          <a:spcPts val="0"/>
                        </a:spcBef>
                        <a:spcAft>
                          <a:spcPts val="0"/>
                        </a:spcAft>
                        <a:buNone/>
                      </a:pPr>
                      <a:r>
                        <a:rPr lang="en-ID" sz="1100" u="none" cap="none" strike="noStrike"/>
                        <a:t>Pengembangan Usaha &amp; Permodalan</a:t>
                      </a:r>
                      <a:endParaRPr b="0" i="0" sz="1100" u="none" cap="none" strike="noStrike">
                        <a:solidFill>
                          <a:srgbClr val="000000"/>
                        </a:solidFill>
                        <a:latin typeface="Calibri"/>
                        <a:ea typeface="Calibri"/>
                        <a:cs typeface="Calibri"/>
                        <a:sym typeface="Calibri"/>
                      </a:endParaRPr>
                    </a:p>
                  </a:txBody>
                  <a:tcPr marT="6350" marB="0" marR="6350" marL="6350"/>
                </a:tc>
                <a:tc hMerge="1"/>
                <a:tc>
                  <a:txBody>
                    <a:bodyPr/>
                    <a:lstStyle/>
                    <a:p>
                      <a:pPr indent="0" lvl="0" marL="0" marR="0" rtl="0" algn="l">
                        <a:spcBef>
                          <a:spcPts val="0"/>
                        </a:spcBef>
                        <a:spcAft>
                          <a:spcPts val="0"/>
                        </a:spcAft>
                        <a:buNone/>
                      </a:pPr>
                      <a:r>
                        <a:t/>
                      </a:r>
                      <a:endParaRPr b="0" i="0" sz="1100" u="none" cap="none" strike="noStrike">
                        <a:solidFill>
                          <a:srgbClr val="000000"/>
                        </a:solidFill>
                        <a:latin typeface="Calibri"/>
                        <a:ea typeface="Calibri"/>
                        <a:cs typeface="Calibri"/>
                        <a:sym typeface="Calibri"/>
                      </a:endParaRPr>
                    </a:p>
                  </a:txBody>
                  <a:tcPr marT="6350" marB="0" marR="6350" marL="6350"/>
                </a:tc>
              </a:tr>
              <a:tr h="705275">
                <a:tc>
                  <a:txBody>
                    <a:bodyPr/>
                    <a:lstStyle/>
                    <a:p>
                      <a:pPr indent="0" lvl="0" marL="0" marR="0" rtl="0" algn="ctr">
                        <a:spcBef>
                          <a:spcPts val="0"/>
                        </a:spcBef>
                        <a:spcAft>
                          <a:spcPts val="0"/>
                        </a:spcAft>
                        <a:buNone/>
                      </a:pPr>
                      <a:r>
                        <a:rPr lang="en-ID" sz="1100" u="none" cap="none" strike="noStrike"/>
                        <a:t>1</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Penciptaan produk baru atau inovasi baru</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analisis kebutuhan pelanggan/riset pengguna, Prototype produk baru, Survey uji coba produk, tersedianya produk baru</a:t>
                      </a:r>
                      <a:endParaRPr b="0" i="0" sz="1100" u="none" cap="none" strike="noStrike">
                        <a:solidFill>
                          <a:srgbClr val="000000"/>
                        </a:solidFill>
                        <a:latin typeface="Calibri"/>
                        <a:ea typeface="Calibri"/>
                        <a:cs typeface="Calibri"/>
                        <a:sym typeface="Calibri"/>
                      </a:endParaRPr>
                    </a:p>
                  </a:txBody>
                  <a:tcPr marT="6350" marB="0" marR="6350" marL="6350"/>
                </a:tc>
              </a:tr>
              <a:tr h="352650">
                <a:tc>
                  <a:txBody>
                    <a:bodyPr/>
                    <a:lstStyle/>
                    <a:p>
                      <a:pPr indent="0" lvl="0" marL="0" marR="0" rtl="0" algn="ctr">
                        <a:spcBef>
                          <a:spcPts val="0"/>
                        </a:spcBef>
                        <a:spcAft>
                          <a:spcPts val="0"/>
                        </a:spcAft>
                        <a:buNone/>
                      </a:pPr>
                      <a:r>
                        <a:rPr lang="en-ID" sz="1100" u="none" cap="none" strike="noStrike"/>
                        <a:t>2</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Profile bisnis</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Company Profile </a:t>
                      </a:r>
                      <a:endParaRPr b="0" i="0" sz="1100" u="none" cap="none" strike="noStrike">
                        <a:solidFill>
                          <a:srgbClr val="000000"/>
                        </a:solidFill>
                        <a:latin typeface="Calibri"/>
                        <a:ea typeface="Calibri"/>
                        <a:cs typeface="Calibri"/>
                        <a:sym typeface="Calibri"/>
                      </a:endParaRPr>
                    </a:p>
                  </a:txBody>
                  <a:tcPr marT="6350" marB="0" marR="6350" marL="6350"/>
                </a:tc>
              </a:tr>
              <a:tr h="705275">
                <a:tc>
                  <a:txBody>
                    <a:bodyPr/>
                    <a:lstStyle/>
                    <a:p>
                      <a:pPr indent="0" lvl="0" marL="0" marR="0" rtl="0" algn="ctr">
                        <a:spcBef>
                          <a:spcPts val="0"/>
                        </a:spcBef>
                        <a:spcAft>
                          <a:spcPts val="0"/>
                        </a:spcAft>
                        <a:buNone/>
                      </a:pPr>
                      <a:r>
                        <a:rPr lang="en-ID" sz="1100" u="none" cap="none" strike="noStrike"/>
                        <a:t>3</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Sumber permodalan</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data akses sumber-sumber permodalan, jadwal akses permodalan, tersedianya akses modal baru</a:t>
                      </a:r>
                      <a:endParaRPr b="0" i="0" sz="1100" u="none" cap="none" strike="noStrike">
                        <a:solidFill>
                          <a:srgbClr val="000000"/>
                        </a:solidFill>
                        <a:latin typeface="Calibri"/>
                        <a:ea typeface="Calibri"/>
                        <a:cs typeface="Calibri"/>
                        <a:sym typeface="Calibri"/>
                      </a:endParaRPr>
                    </a:p>
                  </a:txBody>
                  <a:tcPr marT="6350" marB="0" marR="6350" marL="6350"/>
                </a:tc>
              </a:tr>
              <a:tr h="654200">
                <a:tc>
                  <a:txBody>
                    <a:bodyPr/>
                    <a:lstStyle/>
                    <a:p>
                      <a:pPr indent="0" lvl="0" marL="0" marR="0" rtl="0" algn="ctr">
                        <a:spcBef>
                          <a:spcPts val="0"/>
                        </a:spcBef>
                        <a:spcAft>
                          <a:spcPts val="0"/>
                        </a:spcAft>
                        <a:buNone/>
                      </a:pPr>
                      <a:r>
                        <a:rPr lang="en-ID" sz="1100" u="none" cap="none" strike="noStrike"/>
                        <a:t>4</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Kegiatan rencana pengembangan usaha (business plan)</a:t>
                      </a:r>
                      <a:endParaRPr b="0" i="0" sz="1100" u="none" cap="none" strike="noStrike">
                        <a:solidFill>
                          <a:srgbClr val="000000"/>
                        </a:solidFill>
                        <a:latin typeface="Calibri"/>
                        <a:ea typeface="Calibri"/>
                        <a:cs typeface="Calibri"/>
                        <a:sym typeface="Calibri"/>
                      </a:endParaRPr>
                    </a:p>
                  </a:txBody>
                  <a:tcPr marT="6350" marB="0" marR="6350" marL="6350"/>
                </a:tc>
                <a:tc>
                  <a:txBody>
                    <a:bodyPr/>
                    <a:lstStyle/>
                    <a:p>
                      <a:pPr indent="0" lvl="0" marL="0" marR="0" rtl="0" algn="l">
                        <a:spcBef>
                          <a:spcPts val="0"/>
                        </a:spcBef>
                        <a:spcAft>
                          <a:spcPts val="0"/>
                        </a:spcAft>
                        <a:buNone/>
                      </a:pPr>
                      <a:r>
                        <a:rPr lang="en-ID" sz="1100" u="none" cap="none" strike="noStrike"/>
                        <a:t>Tersedianya business plan 1-2 th kedepan</a:t>
                      </a:r>
                      <a:endParaRPr b="0" i="0" sz="1100" u="none" cap="none" strike="noStrike">
                        <a:solidFill>
                          <a:srgbClr val="000000"/>
                        </a:solidFill>
                        <a:latin typeface="Calibri"/>
                        <a:ea typeface="Calibri"/>
                        <a:cs typeface="Calibri"/>
                        <a:sym typeface="Calibri"/>
                      </a:endParaRPr>
                    </a:p>
                  </a:txBody>
                  <a:tcPr marT="6350" marB="0" marR="6350" marL="635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2025-03-18T03:15:17Z</dcterms:created>
  <dc:creator>Slitemasters .</dc:creator>
</cp:coreProperties>
</file>