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72" r:id="rId3"/>
    <p:sldId id="386" r:id="rId4"/>
    <p:sldId id="384" r:id="rId5"/>
    <p:sldId id="387" r:id="rId6"/>
    <p:sldId id="377" r:id="rId7"/>
    <p:sldId id="378" r:id="rId8"/>
    <p:sldId id="388" r:id="rId9"/>
    <p:sldId id="374" r:id="rId10"/>
    <p:sldId id="389" r:id="rId11"/>
    <p:sldId id="375" r:id="rId12"/>
    <p:sldId id="391" r:id="rId13"/>
    <p:sldId id="376" r:id="rId14"/>
    <p:sldId id="390" r:id="rId15"/>
    <p:sldId id="379" r:id="rId16"/>
    <p:sldId id="381" r:id="rId17"/>
    <p:sldId id="382" r:id="rId18"/>
    <p:sldId id="383" r:id="rId19"/>
    <p:sldId id="392" r:id="rId20"/>
    <p:sldId id="393" r:id="rId21"/>
    <p:sldId id="394" r:id="rId22"/>
    <p:sldId id="395" r:id="rId23"/>
    <p:sldId id="371" r:id="rId24"/>
  </p:sldIdLst>
  <p:sldSz cx="9144000" cy="6858000" type="screen4x3"/>
  <p:notesSz cx="7102475" cy="9388475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75" d="100"/>
          <a:sy n="75" d="100"/>
        </p:scale>
        <p:origin x="-112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Seminar Manajemen Pemasaran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4409" y="1844824"/>
            <a:ext cx="885208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/>
              <a:t>LANDASAN TEORI</a:t>
            </a:r>
            <a:r>
              <a:rPr lang="id-ID" sz="5400" b="1" dirty="0" smtClean="0"/>
              <a:t>, SINTESIS/PROPOSISI DAN HIPOTESIS </a:t>
            </a:r>
            <a:endParaRPr lang="id-ID" sz="5400" b="1" dirty="0">
              <a:latin typeface="Cambria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18653" y="5733256"/>
            <a:ext cx="35972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600" b="1" dirty="0" smtClean="0">
                <a:latin typeface="Cambria" pitchFamily="18" charset="0"/>
              </a:rPr>
              <a:t>Pertemuan </a:t>
            </a:r>
            <a:r>
              <a:rPr lang="id-ID" sz="1600" b="1" dirty="0" smtClean="0">
                <a:latin typeface="Cambria" pitchFamily="18" charset="0"/>
              </a:rPr>
              <a:t>11 </a:t>
            </a:r>
            <a:r>
              <a:rPr lang="id-ID" sz="1600" b="1" dirty="0" smtClean="0">
                <a:latin typeface="Cambria" pitchFamily="18" charset="0"/>
              </a:rPr>
              <a:t>dan </a:t>
            </a:r>
            <a:r>
              <a:rPr lang="id-ID" sz="1600" b="1" dirty="0" smtClean="0">
                <a:latin typeface="Cambria" pitchFamily="18" charset="0"/>
              </a:rPr>
              <a:t>12 </a:t>
            </a:r>
            <a:r>
              <a:rPr lang="id-ID" sz="1600" b="1" dirty="0" smtClean="0">
                <a:latin typeface="Cambria" pitchFamily="18" charset="0"/>
              </a:rPr>
              <a:t>(Minggu </a:t>
            </a:r>
            <a:r>
              <a:rPr lang="id-ID" sz="1600" b="1" dirty="0" smtClean="0">
                <a:latin typeface="Cambria" pitchFamily="18" charset="0"/>
              </a:rPr>
              <a:t>Ke-6)</a:t>
            </a:r>
            <a:endParaRPr lang="id-ID" sz="1600" b="1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/>
          <a:lstStyle/>
          <a:p>
            <a:pPr eaLnBrk="1" hangingPunct="1"/>
            <a:r>
              <a:rPr lang="en-US" b="1" dirty="0" err="1" smtClean="0"/>
              <a:t>Laporan</a:t>
            </a:r>
            <a:r>
              <a:rPr lang="en-US" b="1" dirty="0" smtClean="0"/>
              <a:t> </a:t>
            </a:r>
            <a:r>
              <a:rPr lang="en-US" b="1" dirty="0" err="1" smtClean="0"/>
              <a:t>penelitian</a:t>
            </a:r>
            <a:r>
              <a:rPr lang="en-US" dirty="0" smtClean="0"/>
              <a:t> (</a:t>
            </a:r>
            <a:r>
              <a:rPr lang="en-US" b="1" dirty="0" err="1" smtClean="0"/>
              <a:t>abstrak</a:t>
            </a:r>
            <a:r>
              <a:rPr lang="en-US" b="1" dirty="0" smtClean="0"/>
              <a:t>, </a:t>
            </a:r>
            <a:r>
              <a:rPr lang="en-US" b="1" dirty="0" err="1" smtClean="0"/>
              <a:t>jurnal</a:t>
            </a:r>
            <a:r>
              <a:rPr lang="en-US" b="1" dirty="0" smtClean="0"/>
              <a:t> </a:t>
            </a:r>
            <a:r>
              <a:rPr lang="en-US" b="1" dirty="0" err="1" smtClean="0"/>
              <a:t>ilmiah</a:t>
            </a:r>
            <a:r>
              <a:rPr lang="en-US" b="1" dirty="0" smtClean="0"/>
              <a:t>, </a:t>
            </a:r>
            <a:r>
              <a:rPr lang="en-US" b="1" dirty="0" err="1" smtClean="0"/>
              <a:t>tesis</a:t>
            </a:r>
            <a:r>
              <a:rPr lang="en-US" b="1" dirty="0" smtClean="0"/>
              <a:t>, </a:t>
            </a:r>
            <a:r>
              <a:rPr lang="en-US" b="1" dirty="0" err="1" smtClean="0"/>
              <a:t>disertasi</a:t>
            </a:r>
            <a:r>
              <a:rPr lang="en-US" b="1" dirty="0" smtClean="0"/>
              <a:t>, </a:t>
            </a:r>
            <a:r>
              <a:rPr lang="en-US" b="1" dirty="0" err="1" smtClean="0"/>
              <a:t>laporan</a:t>
            </a:r>
            <a:r>
              <a:rPr lang="en-US" b="1" dirty="0" smtClean="0"/>
              <a:t> </a:t>
            </a:r>
            <a:r>
              <a:rPr lang="en-US" b="1" dirty="0" err="1" smtClean="0"/>
              <a:t>penelitian</a:t>
            </a:r>
            <a:r>
              <a:rPr lang="en-US" b="1" dirty="0" smtClean="0"/>
              <a:t> </a:t>
            </a:r>
            <a:r>
              <a:rPr lang="en-US" b="1" dirty="0" err="1" smtClean="0"/>
              <a:t>lainnya</a:t>
            </a:r>
            <a:r>
              <a:rPr lang="en-US" dirty="0" smtClean="0"/>
              <a:t>),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terbaru</a:t>
            </a:r>
            <a:r>
              <a:rPr lang="en-US" dirty="0" smtClean="0"/>
              <a:t>  ---  </a:t>
            </a:r>
            <a:r>
              <a:rPr lang="en-US" dirty="0" err="1" smtClean="0"/>
              <a:t>dikelompokkan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sub-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tinjauan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( review of related studies) </a:t>
            </a:r>
            <a:r>
              <a:rPr lang="en-US" dirty="0" smtClean="0"/>
              <a:t>p</a:t>
            </a:r>
            <a:r>
              <a:rPr lang="id-ID" dirty="0" smtClean="0"/>
              <a:t>a</a:t>
            </a:r>
            <a:r>
              <a:rPr lang="en-US" dirty="0" smtClean="0"/>
              <a:t>d</a:t>
            </a:r>
            <a:r>
              <a:rPr lang="id-ID" dirty="0" smtClean="0"/>
              <a:t>a</a:t>
            </a:r>
            <a:r>
              <a:rPr lang="en-US" dirty="0" smtClean="0"/>
              <a:t> </a:t>
            </a:r>
            <a:r>
              <a:rPr lang="en-US" b="1" dirty="0" err="1" smtClean="0"/>
              <a:t>bab</a:t>
            </a:r>
            <a:r>
              <a:rPr lang="en-US" b="1" dirty="0" smtClean="0"/>
              <a:t> </a:t>
            </a:r>
            <a:r>
              <a:rPr lang="en-US" b="1" dirty="0" smtClean="0"/>
              <a:t>t</a:t>
            </a:r>
            <a:r>
              <a:rPr lang="id-ID" b="1" dirty="0" smtClean="0"/>
              <a:t>entang</a:t>
            </a:r>
            <a:r>
              <a:rPr lang="en-US" b="1" dirty="0" smtClean="0"/>
              <a:t> </a:t>
            </a:r>
            <a:r>
              <a:rPr lang="en-US" b="1" dirty="0" err="1" smtClean="0"/>
              <a:t>landasan</a:t>
            </a:r>
            <a:r>
              <a:rPr lang="en-US" b="1" dirty="0" smtClean="0"/>
              <a:t> </a:t>
            </a:r>
            <a:r>
              <a:rPr lang="en-US" b="1" dirty="0" err="1" smtClean="0"/>
              <a:t>teori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b="1" dirty="0" err="1" smtClean="0"/>
              <a:t>Buku</a:t>
            </a:r>
            <a:r>
              <a:rPr lang="en-US" b="1" dirty="0" smtClean="0"/>
              <a:t> </a:t>
            </a:r>
            <a:r>
              <a:rPr lang="en-US" b="1" dirty="0" err="1" smtClean="0"/>
              <a:t>teks</a:t>
            </a:r>
            <a:r>
              <a:rPr lang="en-US" b="1" dirty="0" smtClean="0"/>
              <a:t> (textbooks)</a:t>
            </a:r>
            <a:r>
              <a:rPr lang="en-US" dirty="0" smtClean="0"/>
              <a:t> ---- </a:t>
            </a:r>
            <a:r>
              <a:rPr lang="en-US" dirty="0" err="1" smtClean="0"/>
              <a:t>dikelompokkan</a:t>
            </a:r>
            <a:r>
              <a:rPr lang="en-US" dirty="0" smtClean="0"/>
              <a:t> </a:t>
            </a:r>
            <a:r>
              <a:rPr lang="en-US" dirty="0" smtClean="0"/>
              <a:t>ked</a:t>
            </a:r>
            <a:r>
              <a:rPr lang="id-ID" dirty="0" smtClean="0"/>
              <a:t>a</a:t>
            </a:r>
            <a:r>
              <a:rPr lang="en-US" dirty="0" smtClean="0"/>
              <a:t>l</a:t>
            </a:r>
            <a:r>
              <a:rPr lang="id-ID" dirty="0" smtClean="0"/>
              <a:t>a</a:t>
            </a:r>
            <a:r>
              <a:rPr lang="en-US" dirty="0" smtClean="0"/>
              <a:t>m  </a:t>
            </a:r>
            <a:r>
              <a:rPr lang="en-US" dirty="0" smtClean="0"/>
              <a:t>sub-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tinjauan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r>
              <a:rPr lang="en-US" dirty="0" smtClean="0"/>
              <a:t> (review of related literature)</a:t>
            </a:r>
          </a:p>
          <a:p>
            <a:pPr eaLnBrk="1" hangingPunct="1"/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195736" y="764704"/>
            <a:ext cx="46347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C00000"/>
                </a:solidFill>
              </a:rPr>
              <a:t>Sumber</a:t>
            </a:r>
            <a:r>
              <a:rPr lang="en-US" sz="3600" b="1" dirty="0">
                <a:solidFill>
                  <a:srgbClr val="C00000"/>
                </a:solidFill>
              </a:rPr>
              <a:t> </a:t>
            </a:r>
            <a:r>
              <a:rPr lang="en-US" sz="3600" b="1" dirty="0" err="1">
                <a:solidFill>
                  <a:srgbClr val="C00000"/>
                </a:solidFill>
              </a:rPr>
              <a:t>Landasan</a:t>
            </a:r>
            <a:r>
              <a:rPr lang="en-US" sz="3600" b="1" dirty="0">
                <a:solidFill>
                  <a:srgbClr val="C00000"/>
                </a:solidFill>
              </a:rPr>
              <a:t> </a:t>
            </a:r>
            <a:r>
              <a:rPr lang="en-US" sz="3600" b="1" dirty="0" err="1">
                <a:solidFill>
                  <a:srgbClr val="C00000"/>
                </a:solidFill>
              </a:rPr>
              <a:t>Teori</a:t>
            </a:r>
            <a:endParaRPr lang="id-ID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88626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5536" y="1772816"/>
            <a:ext cx="81369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AutoNum type="arabicPeriod"/>
            </a:pPr>
            <a:r>
              <a:rPr lang="id-ID" sz="32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Terdapat </a:t>
            </a:r>
            <a:r>
              <a:rPr lang="id-ID" sz="3200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nama dari pencetus </a:t>
            </a:r>
            <a:r>
              <a:rPr lang="id-ID" sz="32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teori.</a:t>
            </a:r>
          </a:p>
          <a:p>
            <a:pPr marL="342900" indent="-342900" fontAlgn="base">
              <a:buAutoNum type="arabicPeriod"/>
            </a:pPr>
            <a:r>
              <a:rPr lang="id-ID" sz="32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Tuliskan </a:t>
            </a:r>
            <a:r>
              <a:rPr lang="id-ID" sz="3200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tahun dan tempat pertama </a:t>
            </a:r>
            <a:r>
              <a:rPr lang="id-ID" sz="32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kali.</a:t>
            </a:r>
          </a:p>
          <a:p>
            <a:pPr marL="342900" indent="-342900" fontAlgn="base">
              <a:buAutoNum type="arabicPeriod"/>
            </a:pPr>
            <a:r>
              <a:rPr lang="id-ID" sz="32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Berikan </a:t>
            </a:r>
            <a:r>
              <a:rPr lang="id-ID" sz="3200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uraian ilmiah </a:t>
            </a:r>
            <a:r>
              <a:rPr lang="id-ID" sz="32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teori.</a:t>
            </a:r>
          </a:p>
          <a:p>
            <a:pPr marL="342900" indent="-342900" fontAlgn="base">
              <a:buAutoNum type="arabicPeriod"/>
            </a:pPr>
            <a:r>
              <a:rPr lang="id-ID" sz="32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Hubungkan </a:t>
            </a:r>
            <a:r>
              <a:rPr lang="id-ID" sz="3200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teori-teori yang ada dengan upaya penelitian guna mencapai tujuan atau target penelitian.</a:t>
            </a:r>
          </a:p>
          <a:p>
            <a:pPr fontAlgn="base"/>
            <a:endParaRPr lang="id-ID" sz="32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36239" y="764704"/>
            <a:ext cx="57440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id-ID" sz="3200" b="1" dirty="0">
                <a:solidFill>
                  <a:srgbClr val="C00000"/>
                </a:solidFill>
              </a:rPr>
              <a:t>Cara  Menuliskan Landasan Teori</a:t>
            </a:r>
            <a:endParaRPr lang="id-ID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9044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charset="0"/>
              <a:buNone/>
            </a:pPr>
            <a:r>
              <a:rPr lang="en-US" b="1" dirty="0" err="1" smtClean="0"/>
              <a:t>Landasan</a:t>
            </a:r>
            <a:r>
              <a:rPr lang="en-US" b="1" dirty="0" smtClean="0"/>
              <a:t> </a:t>
            </a:r>
            <a:r>
              <a:rPr lang="en-US" b="1" dirty="0" err="1" smtClean="0"/>
              <a:t>teori</a:t>
            </a:r>
            <a:r>
              <a:rPr lang="en-US" dirty="0" smtClean="0"/>
              <a:t>, </a:t>
            </a:r>
            <a:r>
              <a:rPr lang="en-US" dirty="0" smtClean="0"/>
              <a:t>h</a:t>
            </a:r>
            <a:r>
              <a:rPr lang="id-ID" dirty="0" smtClean="0"/>
              <a:t>a</a:t>
            </a:r>
            <a:r>
              <a:rPr lang="en-US" dirty="0" smtClean="0"/>
              <a:t>r</a:t>
            </a:r>
            <a:r>
              <a:rPr lang="id-ID" dirty="0" smtClean="0"/>
              <a:t>u</a:t>
            </a:r>
            <a:r>
              <a:rPr lang="en-US" dirty="0" smtClean="0"/>
              <a:t>s m</a:t>
            </a:r>
            <a:r>
              <a:rPr lang="id-ID" dirty="0" smtClean="0"/>
              <a:t>em</a:t>
            </a:r>
            <a:r>
              <a:rPr lang="en-US" dirty="0" err="1" smtClean="0"/>
              <a:t>baca</a:t>
            </a:r>
            <a:r>
              <a:rPr lang="en-US" dirty="0" smtClean="0"/>
              <a:t>  </a:t>
            </a:r>
            <a:r>
              <a:rPr lang="en-US" dirty="0" err="1" smtClean="0"/>
              <a:t>buku</a:t>
            </a:r>
            <a:r>
              <a:rPr lang="id-ID" dirty="0" smtClean="0"/>
              <a:t>-buku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smtClean="0"/>
              <a:t>lap</a:t>
            </a:r>
            <a:r>
              <a:rPr lang="id-ID" dirty="0" smtClean="0"/>
              <a:t>oran</a:t>
            </a:r>
            <a:r>
              <a:rPr lang="id-ID" dirty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u</a:t>
            </a:r>
            <a:r>
              <a:rPr lang="id-ID" dirty="0" smtClean="0"/>
              <a:t>n</a:t>
            </a:r>
            <a:r>
              <a:rPr lang="en-US" dirty="0" smtClean="0"/>
              <a:t>t</a:t>
            </a:r>
            <a:r>
              <a:rPr lang="id-ID" dirty="0" smtClean="0"/>
              <a:t>u</a:t>
            </a:r>
            <a:r>
              <a:rPr lang="en-US" dirty="0" smtClean="0"/>
              <a:t>k m</a:t>
            </a:r>
            <a:r>
              <a:rPr lang="id-ID" dirty="0" smtClean="0"/>
              <a:t>em</a:t>
            </a:r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catatan</a:t>
            </a:r>
            <a:endParaRPr lang="en-US" dirty="0" smtClean="0"/>
          </a:p>
          <a:p>
            <a:pPr eaLnBrk="1" hangingPunct="1">
              <a:buFont typeface="Arial" charset="0"/>
              <a:buNone/>
            </a:pPr>
            <a:endParaRPr lang="id-ID" b="1" dirty="0" smtClean="0"/>
          </a:p>
          <a:p>
            <a:pPr eaLnBrk="1" hangingPunct="1">
              <a:buFont typeface="Arial" charset="0"/>
              <a:buNone/>
            </a:pPr>
            <a:r>
              <a:rPr lang="en-US" b="1" dirty="0" err="1" smtClean="0"/>
              <a:t>Klasifikasi</a:t>
            </a:r>
            <a:r>
              <a:rPr lang="en-US" b="1" dirty="0" smtClean="0"/>
              <a:t> </a:t>
            </a:r>
            <a:r>
              <a:rPr lang="en-US" b="1" dirty="0" err="1" smtClean="0"/>
              <a:t>catatan</a:t>
            </a:r>
            <a:r>
              <a:rPr lang="en-US" b="1" dirty="0" smtClean="0"/>
              <a:t> </a:t>
            </a:r>
            <a:r>
              <a:rPr lang="id-ID" b="1" dirty="0" smtClean="0"/>
              <a:t> </a:t>
            </a:r>
            <a:endParaRPr lang="en-US" dirty="0" smtClean="0"/>
          </a:p>
          <a:p>
            <a:pPr eaLnBrk="1" hangingPunct="1">
              <a:buFontTx/>
              <a:buChar char="-"/>
            </a:pPr>
            <a:r>
              <a:rPr lang="en-US" b="1" dirty="0" err="1" smtClean="0"/>
              <a:t>Kutipan</a:t>
            </a:r>
            <a:r>
              <a:rPr lang="en-US" dirty="0" smtClean="0"/>
              <a:t>: </a:t>
            </a:r>
            <a:r>
              <a:rPr lang="en-US" dirty="0" err="1" smtClean="0"/>
              <a:t>persis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smtClean="0"/>
              <a:t>d</a:t>
            </a:r>
            <a:r>
              <a:rPr lang="id-ID" dirty="0" smtClean="0"/>
              <a:t>en</a:t>
            </a:r>
            <a:r>
              <a:rPr lang="en-US" dirty="0" smtClean="0"/>
              <a:t>g</a:t>
            </a:r>
            <a:r>
              <a:rPr lang="id-ID" dirty="0" smtClean="0"/>
              <a:t>a</a:t>
            </a:r>
            <a:r>
              <a:rPr lang="en-US" dirty="0" smtClean="0"/>
              <a:t>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smtClean="0"/>
              <a:t>(“…..”)</a:t>
            </a:r>
            <a:endParaRPr lang="id-ID" dirty="0" smtClean="0"/>
          </a:p>
          <a:p>
            <a:pPr eaLnBrk="1" hangingPunct="1">
              <a:buFontTx/>
              <a:buChar char="-"/>
            </a:pPr>
            <a:r>
              <a:rPr lang="en-US" b="1" dirty="0" smtClean="0"/>
              <a:t>Paraphrase</a:t>
            </a:r>
            <a:r>
              <a:rPr lang="en-US" dirty="0" smtClean="0"/>
              <a:t>: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sipengarang</a:t>
            </a:r>
            <a:r>
              <a:rPr lang="en-US" dirty="0" smtClean="0"/>
              <a:t>, </a:t>
            </a:r>
            <a:r>
              <a:rPr lang="en-US" dirty="0" smtClean="0"/>
              <a:t>d</a:t>
            </a:r>
            <a:r>
              <a:rPr lang="id-ID" dirty="0" smtClean="0"/>
              <a:t>en</a:t>
            </a:r>
            <a:r>
              <a:rPr lang="en-US" dirty="0" smtClean="0"/>
              <a:t>g</a:t>
            </a:r>
            <a:r>
              <a:rPr lang="id-ID" dirty="0" smtClean="0"/>
              <a:t>a</a:t>
            </a:r>
            <a:r>
              <a:rPr lang="en-US" dirty="0" smtClean="0"/>
              <a:t>n </a:t>
            </a:r>
            <a:r>
              <a:rPr lang="en-US" dirty="0" smtClean="0"/>
              <a:t>kata-kata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  <a:endParaRPr lang="id-ID" dirty="0" smtClean="0"/>
          </a:p>
          <a:p>
            <a:pPr eaLnBrk="1" hangingPunct="1">
              <a:buFontTx/>
              <a:buChar char="-"/>
            </a:pPr>
            <a:r>
              <a:rPr lang="en-US" b="1" dirty="0" err="1" smtClean="0"/>
              <a:t>Ringkasan</a:t>
            </a:r>
            <a:r>
              <a:rPr lang="en-US" dirty="0" smtClean="0"/>
              <a:t> </a:t>
            </a:r>
            <a:r>
              <a:rPr lang="en-US" dirty="0" smtClean="0"/>
              <a:t>: sari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artikel</a:t>
            </a:r>
            <a:r>
              <a:rPr lang="en-US" dirty="0" smtClean="0"/>
              <a:t> (</a:t>
            </a:r>
            <a:r>
              <a:rPr lang="en-US" dirty="0" smtClean="0"/>
              <a:t>b</a:t>
            </a:r>
            <a:r>
              <a:rPr lang="id-ID" dirty="0" smtClean="0"/>
              <a:t>e</a:t>
            </a:r>
            <a:r>
              <a:rPr lang="en-US" dirty="0" smtClean="0"/>
              <a:t>b</a:t>
            </a:r>
            <a:r>
              <a:rPr lang="id-ID" dirty="0" smtClean="0"/>
              <a:t>e</a:t>
            </a:r>
            <a:r>
              <a:rPr lang="en-US" dirty="0" smtClean="0"/>
              <a:t>r</a:t>
            </a:r>
            <a:r>
              <a:rPr lang="id-ID" dirty="0" smtClean="0"/>
              <a:t>a</a:t>
            </a:r>
            <a:r>
              <a:rPr lang="en-US" dirty="0" smtClean="0"/>
              <a:t>p </a:t>
            </a:r>
            <a:r>
              <a:rPr lang="en-US" dirty="0" err="1" smtClean="0"/>
              <a:t>kalimat</a:t>
            </a:r>
            <a:r>
              <a:rPr lang="en-US" dirty="0" smtClean="0"/>
              <a:t>)</a:t>
            </a:r>
            <a:endParaRPr lang="id-ID" dirty="0" smtClean="0"/>
          </a:p>
          <a:p>
            <a:pPr eaLnBrk="1" hangingPunct="1">
              <a:buFontTx/>
              <a:buChar char="-"/>
            </a:pPr>
            <a:r>
              <a:rPr lang="en-US" b="1" dirty="0" err="1" smtClean="0"/>
              <a:t>Evaluasi</a:t>
            </a:r>
            <a:r>
              <a:rPr lang="en-US" dirty="0" err="1" smtClean="0"/>
              <a:t>:menginterp</a:t>
            </a:r>
            <a:r>
              <a:rPr lang="id-ID" dirty="0" smtClean="0"/>
              <a:t>retasikan</a:t>
            </a:r>
            <a:r>
              <a:rPr lang="en-US" dirty="0" smtClean="0"/>
              <a:t> y</a:t>
            </a:r>
            <a:r>
              <a:rPr lang="id-ID" dirty="0" smtClean="0"/>
              <a:t>an</a:t>
            </a:r>
            <a:r>
              <a:rPr lang="en-US" dirty="0" smtClean="0"/>
              <a:t>g </a:t>
            </a:r>
            <a:r>
              <a:rPr lang="en-US" dirty="0" err="1" smtClean="0"/>
              <a:t>dibaca</a:t>
            </a:r>
            <a:r>
              <a:rPr lang="en-US" dirty="0" smtClean="0"/>
              <a:t> </a:t>
            </a:r>
            <a:r>
              <a:rPr lang="en-US" dirty="0" smtClean="0"/>
              <a:t>d</a:t>
            </a:r>
            <a:r>
              <a:rPr lang="id-ID" dirty="0" smtClean="0"/>
              <a:t>en</a:t>
            </a:r>
            <a:r>
              <a:rPr lang="en-US" dirty="0" smtClean="0"/>
              <a:t>g</a:t>
            </a:r>
            <a:r>
              <a:rPr lang="id-ID" dirty="0" smtClean="0"/>
              <a:t>a</a:t>
            </a:r>
            <a:r>
              <a:rPr lang="en-US" dirty="0" smtClean="0"/>
              <a:t>n </a:t>
            </a:r>
            <a:r>
              <a:rPr lang="en-US" dirty="0" err="1" smtClean="0"/>
              <a:t>komentar</a:t>
            </a:r>
            <a:r>
              <a:rPr lang="en-US" dirty="0" smtClean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2123728" y="692696"/>
            <a:ext cx="47038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rgbClr val="C00000"/>
                </a:solidFill>
              </a:rPr>
              <a:t>Pengambilan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>
                <a:solidFill>
                  <a:srgbClr val="C00000"/>
                </a:solidFill>
              </a:rPr>
              <a:t>Catatan</a:t>
            </a:r>
            <a:endParaRPr lang="id-ID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4690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9552" y="764704"/>
            <a:ext cx="7992888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id-ID" sz="2800" b="1" dirty="0" smtClean="0">
                <a:latin typeface="Times New Roman" pitchFamily="18" charset="0"/>
                <a:cs typeface="Times New Roman" pitchFamily="18" charset="0"/>
              </a:rPr>
              <a:t>Hal </a:t>
            </a:r>
            <a:r>
              <a:rPr lang="id-ID" sz="2800" b="1" dirty="0">
                <a:latin typeface="Times New Roman" pitchFamily="18" charset="0"/>
                <a:cs typeface="Times New Roman" pitchFamily="18" charset="0"/>
              </a:rPr>
              <a:t>yang perlu </a:t>
            </a:r>
            <a:r>
              <a:rPr lang="id-ID" sz="2800" b="1" dirty="0" smtClean="0"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lang="id-ID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800" b="1" dirty="0" smtClean="0">
                <a:latin typeface="Times New Roman" pitchFamily="18" charset="0"/>
                <a:cs typeface="Times New Roman" pitchFamily="18" charset="0"/>
              </a:rPr>
              <a:t>dalam </a:t>
            </a:r>
            <a:r>
              <a:rPr lang="id-ID" sz="2800" b="1" dirty="0">
                <a:latin typeface="Times New Roman" pitchFamily="18" charset="0"/>
                <a:cs typeface="Times New Roman" pitchFamily="18" charset="0"/>
              </a:rPr>
              <a:t>penyusunan sebuah landasan </a:t>
            </a:r>
            <a:r>
              <a:rPr lang="id-ID" sz="2800" b="1" dirty="0" smtClean="0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fontAlgn="base"/>
            <a:endParaRPr lang="id-ID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fontAlgn="base">
              <a:buAutoNum type="arabicPeriod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Sebaiknya </a:t>
            </a:r>
            <a:r>
              <a:rPr lang="id-ID" sz="2500" dirty="0">
                <a:latin typeface="Times New Roman" pitchFamily="18" charset="0"/>
                <a:cs typeface="Times New Roman" pitchFamily="18" charset="0"/>
              </a:rPr>
              <a:t>seorang peneliti memakai panduan yang berhubungan dengan berbagai permasalahan yang sedang ditelitinya dan juga panduan yang berisikan hasil penelitian 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sebelumnya.</a:t>
            </a:r>
          </a:p>
          <a:p>
            <a:pPr marL="514350" indent="-514350" algn="just" fontAlgn="base">
              <a:buAutoNum type="arabicPeriod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Penulisan </a:t>
            </a:r>
            <a:r>
              <a:rPr lang="id-ID" sz="2500" dirty="0">
                <a:latin typeface="Times New Roman" pitchFamily="18" charset="0"/>
                <a:cs typeface="Times New Roman" pitchFamily="18" charset="0"/>
              </a:rPr>
              <a:t>antar sub bab yang lainnya harus tetap saling terhubung dengan jelas serta harus memperhatikan aturan-aturan dari penulisan 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pustaka.</a:t>
            </a:r>
          </a:p>
          <a:p>
            <a:pPr marL="514350" indent="-514350" algn="just" fontAlgn="base">
              <a:buAutoNum type="arabicPeriod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Agar </a:t>
            </a:r>
            <a:r>
              <a:rPr lang="id-ID" sz="2500" dirty="0">
                <a:latin typeface="Times New Roman" pitchFamily="18" charset="0"/>
                <a:cs typeface="Times New Roman" pitchFamily="18" charset="0"/>
              </a:rPr>
              <a:t>mendapatkan hasil penelitian yang baik dan benar, studi pustaka harus memenuhi prinsip kemutakhiran dan juga harus berhubungan dengan masalah penelitian.</a:t>
            </a:r>
          </a:p>
        </p:txBody>
      </p:sp>
    </p:spTree>
    <p:extLst>
      <p:ext uri="{BB962C8B-B14F-4D97-AF65-F5344CB8AC3E}">
        <p14:creationId xmlns:p14="http://schemas.microsoft.com/office/powerpoint/2010/main" val="106855635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Hub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teori-teori</a:t>
            </a:r>
            <a:r>
              <a:rPr lang="en-US" dirty="0" smtClean="0"/>
              <a:t> (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dikumpulkan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h</a:t>
            </a:r>
            <a:r>
              <a:rPr lang="id-ID" dirty="0" smtClean="0"/>
              <a:t>a</a:t>
            </a:r>
            <a:r>
              <a:rPr lang="en-US" dirty="0" smtClean="0"/>
              <a:t>r</a:t>
            </a:r>
            <a:r>
              <a:rPr lang="id-ID" dirty="0" smtClean="0"/>
              <a:t>u</a:t>
            </a:r>
            <a:r>
              <a:rPr lang="en-US" dirty="0" smtClean="0"/>
              <a:t>s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; </a:t>
            </a:r>
            <a:r>
              <a:rPr lang="en-US" b="1" dirty="0" err="1" smtClean="0"/>
              <a:t>konsep</a:t>
            </a:r>
            <a:r>
              <a:rPr lang="en-US" b="1" dirty="0" smtClean="0"/>
              <a:t>, </a:t>
            </a:r>
            <a:r>
              <a:rPr lang="en-US" b="1" dirty="0" err="1" smtClean="0"/>
              <a:t>variabel</a:t>
            </a:r>
            <a:r>
              <a:rPr lang="en-US" b="1" dirty="0" smtClean="0"/>
              <a:t>, </a:t>
            </a:r>
            <a:r>
              <a:rPr lang="en-US" b="1" dirty="0" err="1" smtClean="0"/>
              <a:t>proposisi</a:t>
            </a:r>
            <a:r>
              <a:rPr lang="en-US" b="1" dirty="0" smtClean="0"/>
              <a:t>, </a:t>
            </a:r>
            <a:r>
              <a:rPr lang="en-US" b="1" dirty="0" err="1" smtClean="0"/>
              <a:t>hipotesis,teori</a:t>
            </a:r>
            <a:endParaRPr lang="en-US" b="1" dirty="0" smtClean="0"/>
          </a:p>
          <a:p>
            <a:pPr algn="just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>
                <a:solidFill>
                  <a:srgbClr val="C00000"/>
                </a:solidFill>
              </a:rPr>
              <a:t>Kerangka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Konsep</a:t>
            </a:r>
            <a:endParaRPr lang="en-US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011584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616624"/>
          </a:xfrm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Char char="§"/>
            </a:pPr>
            <a:r>
              <a:rPr lang="en-US" sz="3200" b="1" dirty="0" err="1" smtClean="0"/>
              <a:t>Konsep</a:t>
            </a:r>
            <a:r>
              <a:rPr lang="en-US" sz="3200" dirty="0" smtClean="0"/>
              <a:t> </a:t>
            </a:r>
            <a:r>
              <a:rPr lang="en-US" sz="3200" dirty="0" smtClean="0"/>
              <a:t>:</a:t>
            </a:r>
            <a:endParaRPr lang="id-ID" sz="3200" dirty="0" smtClean="0"/>
          </a:p>
          <a:p>
            <a:pPr marL="800100" indent="-457200" eaLnBrk="1" hangingPunct="1">
              <a:buFontTx/>
              <a:buChar char="-"/>
            </a:pPr>
            <a:r>
              <a:rPr lang="id-ID" sz="3200" dirty="0" smtClean="0"/>
              <a:t>P</a:t>
            </a:r>
            <a:r>
              <a:rPr lang="en-US" sz="3200" dirty="0" err="1" smtClean="0"/>
              <a:t>engertian</a:t>
            </a:r>
            <a:r>
              <a:rPr lang="en-US" sz="3200" dirty="0" smtClean="0"/>
              <a:t> </a:t>
            </a:r>
            <a:r>
              <a:rPr lang="en-US" sz="3200" dirty="0" err="1" smtClean="0"/>
              <a:t>abstrak</a:t>
            </a:r>
            <a:r>
              <a:rPr lang="en-US" sz="3200" dirty="0" smtClean="0"/>
              <a:t> 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komponen</a:t>
            </a:r>
            <a:r>
              <a:rPr lang="en-US" sz="3200" dirty="0" smtClean="0"/>
              <a:t> </a:t>
            </a:r>
            <a:r>
              <a:rPr lang="en-US" sz="3200" dirty="0" err="1" smtClean="0"/>
              <a:t>membangun</a:t>
            </a:r>
            <a:r>
              <a:rPr lang="en-US" sz="3200" dirty="0" smtClean="0"/>
              <a:t> </a:t>
            </a:r>
            <a:r>
              <a:rPr lang="en-US" sz="3200" dirty="0" err="1" smtClean="0"/>
              <a:t>proposisi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teori</a:t>
            </a:r>
            <a:endParaRPr lang="id-ID" sz="3200" dirty="0" smtClean="0"/>
          </a:p>
          <a:p>
            <a:pPr marL="800100" indent="-457200" eaLnBrk="1" hangingPunct="1">
              <a:buFontTx/>
              <a:buChar char="-"/>
            </a:pPr>
            <a:r>
              <a:rPr lang="id-ID" sz="3200" dirty="0" smtClean="0"/>
              <a:t>U</a:t>
            </a:r>
            <a:r>
              <a:rPr lang="en-US" sz="3200" dirty="0" err="1" smtClean="0"/>
              <a:t>ntuk</a:t>
            </a:r>
            <a:r>
              <a:rPr lang="en-US" sz="3200" dirty="0" smtClean="0"/>
              <a:t> </a:t>
            </a:r>
            <a:r>
              <a:rPr lang="en-US" sz="3200" dirty="0" err="1" smtClean="0"/>
              <a:t>memberikan</a:t>
            </a:r>
            <a:r>
              <a:rPr lang="en-US" sz="3200" dirty="0" smtClean="0"/>
              <a:t> </a:t>
            </a:r>
            <a:r>
              <a:rPr lang="en-US" sz="3200" dirty="0" err="1" smtClean="0"/>
              <a:t>arti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sesuatu</a:t>
            </a:r>
            <a:r>
              <a:rPr lang="en-US" sz="3200" dirty="0" smtClean="0"/>
              <a:t>. </a:t>
            </a:r>
            <a:r>
              <a:rPr lang="en-US" sz="3200" dirty="0" err="1" smtClean="0"/>
              <a:t>Mi</a:t>
            </a:r>
            <a:r>
              <a:rPr lang="id-ID" sz="3200" dirty="0" smtClean="0"/>
              <a:t>salkan</a:t>
            </a:r>
            <a:r>
              <a:rPr lang="en-US" sz="3200" dirty="0" smtClean="0"/>
              <a:t>: </a:t>
            </a:r>
            <a:r>
              <a:rPr lang="en-US" sz="3200" dirty="0" err="1" smtClean="0"/>
              <a:t>konsep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“</a:t>
            </a:r>
            <a:r>
              <a:rPr lang="en-US" sz="3200" dirty="0" err="1" smtClean="0"/>
              <a:t>uang</a:t>
            </a:r>
            <a:r>
              <a:rPr lang="en-US" sz="3200" dirty="0" smtClean="0"/>
              <a:t> </a:t>
            </a:r>
            <a:r>
              <a:rPr lang="en-US" sz="3200" dirty="0" err="1" smtClean="0"/>
              <a:t>saku</a:t>
            </a:r>
            <a:r>
              <a:rPr lang="en-US" sz="3200" dirty="0" smtClean="0"/>
              <a:t>”, </a:t>
            </a:r>
            <a:r>
              <a:rPr lang="en-US" sz="3200" dirty="0" err="1" smtClean="0"/>
              <a:t>artinya</a:t>
            </a:r>
            <a:r>
              <a:rPr lang="en-US" sz="3200" dirty="0" smtClean="0"/>
              <a:t> </a:t>
            </a:r>
            <a:r>
              <a:rPr lang="en-US" sz="3200" dirty="0" err="1" smtClean="0"/>
              <a:t>berbeda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konsep</a:t>
            </a:r>
            <a:r>
              <a:rPr lang="en-US" sz="3200" dirty="0" smtClean="0"/>
              <a:t> 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“ </a:t>
            </a:r>
            <a:r>
              <a:rPr lang="en-US" sz="3200" dirty="0" err="1" smtClean="0"/>
              <a:t>raut</a:t>
            </a:r>
            <a:r>
              <a:rPr lang="en-US" sz="3200" dirty="0" smtClean="0"/>
              <a:t> </a:t>
            </a:r>
            <a:r>
              <a:rPr lang="en-US" sz="3200" dirty="0" err="1" smtClean="0"/>
              <a:t>muka</a:t>
            </a:r>
            <a:r>
              <a:rPr lang="en-US" sz="3200" dirty="0" smtClean="0"/>
              <a:t>”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3200" b="1" dirty="0" err="1" smtClean="0"/>
              <a:t>Variabel</a:t>
            </a:r>
            <a:r>
              <a:rPr lang="en-US" sz="3200" dirty="0" smtClean="0"/>
              <a:t> : </a:t>
            </a:r>
            <a:r>
              <a:rPr lang="en-US" sz="3200" dirty="0" err="1" smtClean="0"/>
              <a:t>konsep</a:t>
            </a:r>
            <a:r>
              <a:rPr lang="en-US" sz="3200" dirty="0" smtClean="0"/>
              <a:t> yang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diukur</a:t>
            </a:r>
            <a:endParaRPr lang="id-ID" sz="3200" dirty="0"/>
          </a:p>
          <a:p>
            <a:pPr eaLnBrk="1" hangingPunct="1">
              <a:buFont typeface="Wingdings" pitchFamily="2" charset="2"/>
              <a:buChar char="§"/>
            </a:pPr>
            <a:r>
              <a:rPr lang="en-US" sz="3200" b="1" dirty="0" err="1" smtClean="0"/>
              <a:t>Proposisi</a:t>
            </a:r>
            <a:r>
              <a:rPr lang="en-US" sz="3200" dirty="0" smtClean="0"/>
              <a:t>: </a:t>
            </a:r>
            <a:r>
              <a:rPr lang="en-US" sz="3200" dirty="0" err="1" smtClean="0"/>
              <a:t>pernyataan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realitas</a:t>
            </a:r>
            <a:r>
              <a:rPr lang="en-US" sz="3200" dirty="0" smtClean="0"/>
              <a:t> </a:t>
            </a:r>
            <a:r>
              <a:rPr lang="en-US" sz="3200" dirty="0" smtClean="0"/>
              <a:t>y</a:t>
            </a:r>
            <a:r>
              <a:rPr lang="id-ID" sz="3200" dirty="0" smtClean="0"/>
              <a:t>an</a:t>
            </a:r>
            <a:r>
              <a:rPr lang="en-US" sz="3200" dirty="0" smtClean="0"/>
              <a:t>g d</a:t>
            </a:r>
            <a:r>
              <a:rPr lang="id-ID" sz="3200" dirty="0" smtClean="0"/>
              <a:t>a</a:t>
            </a:r>
            <a:r>
              <a:rPr lang="en-US" sz="3200" dirty="0" smtClean="0"/>
              <a:t>p</a:t>
            </a:r>
            <a:r>
              <a:rPr lang="id-ID" sz="3200" dirty="0" smtClean="0"/>
              <a:t>a</a:t>
            </a:r>
            <a:r>
              <a:rPr lang="en-US" sz="3200" dirty="0" smtClean="0"/>
              <a:t>t </a:t>
            </a:r>
            <a:r>
              <a:rPr lang="en-US" sz="3200" dirty="0" err="1" smtClean="0"/>
              <a:t>dievaluasi</a:t>
            </a:r>
            <a:r>
              <a:rPr lang="en-US" sz="3200" dirty="0" smtClean="0"/>
              <a:t> ,</a:t>
            </a:r>
            <a:r>
              <a:rPr lang="en-US" sz="3200" dirty="0" err="1" smtClean="0"/>
              <a:t>benar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salah</a:t>
            </a:r>
            <a:r>
              <a:rPr lang="en-US" sz="3200" dirty="0" smtClean="0"/>
              <a:t>.</a:t>
            </a:r>
          </a:p>
          <a:p>
            <a:pPr lvl="4" eaLnBrk="1" hangingPunct="1">
              <a:buFont typeface="Arial" charset="0"/>
              <a:buNone/>
            </a:pPr>
            <a:r>
              <a:rPr lang="en-US" sz="2000" dirty="0" smtClean="0"/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235118935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11560" y="764704"/>
            <a:ext cx="82089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/>
              <a:t>Hipotesis</a:t>
            </a:r>
            <a:r>
              <a:rPr lang="en-US" sz="3200" dirty="0"/>
              <a:t> : </a:t>
            </a:r>
            <a:endParaRPr lang="id-ID" sz="3200" dirty="0" smtClean="0"/>
          </a:p>
          <a:p>
            <a:pPr algn="just"/>
            <a:r>
              <a:rPr lang="id-ID" sz="3200" dirty="0" smtClean="0"/>
              <a:t>P</a:t>
            </a:r>
            <a:r>
              <a:rPr lang="en-US" sz="3200" dirty="0" err="1" smtClean="0"/>
              <a:t>roposisi</a:t>
            </a:r>
            <a:r>
              <a:rPr lang="en-US" sz="3200" dirty="0" smtClean="0"/>
              <a:t> </a:t>
            </a:r>
            <a:r>
              <a:rPr lang="en-US" sz="3200" dirty="0" err="1"/>
              <a:t>yg</a:t>
            </a:r>
            <a:r>
              <a:rPr lang="en-US" sz="3200" dirty="0"/>
              <a:t> </a:t>
            </a:r>
            <a:r>
              <a:rPr lang="en-US" sz="3200" dirty="0" err="1"/>
              <a:t>dibuat</a:t>
            </a:r>
            <a:r>
              <a:rPr lang="en-US" sz="3200" dirty="0"/>
              <a:t>/</a:t>
            </a:r>
            <a:r>
              <a:rPr lang="en-US" sz="3200" dirty="0" err="1"/>
              <a:t>dimaksudkan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mengumpulkan</a:t>
            </a:r>
            <a:r>
              <a:rPr lang="en-US" sz="3200" dirty="0"/>
              <a:t> </a:t>
            </a:r>
            <a:r>
              <a:rPr lang="en-US" sz="3200" dirty="0" err="1"/>
              <a:t>bukti-bukti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rangka</a:t>
            </a:r>
            <a:r>
              <a:rPr lang="en-US" sz="3200" dirty="0"/>
              <a:t> </a:t>
            </a:r>
            <a:r>
              <a:rPr lang="en-US" sz="3200" dirty="0" err="1"/>
              <a:t>menguji</a:t>
            </a:r>
            <a:r>
              <a:rPr lang="en-US" sz="3200" dirty="0"/>
              <a:t> </a:t>
            </a:r>
            <a:r>
              <a:rPr lang="en-US" sz="3200" dirty="0" err="1"/>
              <a:t>proposisi</a:t>
            </a:r>
            <a:r>
              <a:rPr lang="en-US" sz="3200" dirty="0"/>
              <a:t> </a:t>
            </a:r>
            <a:r>
              <a:rPr lang="en-US" sz="3200" dirty="0" err="1"/>
              <a:t>tersebut</a:t>
            </a:r>
            <a:r>
              <a:rPr lang="en-US" sz="3200" dirty="0"/>
              <a:t>. ( </a:t>
            </a:r>
            <a:r>
              <a:rPr lang="en-US" sz="3200" dirty="0" err="1"/>
              <a:t>dugaan</a:t>
            </a:r>
            <a:r>
              <a:rPr lang="en-US" sz="3200" dirty="0"/>
              <a:t> </a:t>
            </a:r>
            <a:r>
              <a:rPr lang="en-US" sz="3200" dirty="0" err="1"/>
              <a:t>sementara</a:t>
            </a:r>
            <a:r>
              <a:rPr lang="en-US" sz="3200" dirty="0"/>
              <a:t> </a:t>
            </a:r>
            <a:r>
              <a:rPr lang="en-US" sz="3200" dirty="0" err="1"/>
              <a:t>yg</a:t>
            </a:r>
            <a:r>
              <a:rPr lang="en-US" sz="3200" dirty="0"/>
              <a:t> </a:t>
            </a:r>
            <a:r>
              <a:rPr lang="en-US" sz="3200" dirty="0" err="1"/>
              <a:t>masih</a:t>
            </a:r>
            <a:r>
              <a:rPr lang="en-US" sz="3200" dirty="0"/>
              <a:t> </a:t>
            </a:r>
            <a:r>
              <a:rPr lang="en-US" sz="3200" dirty="0" err="1"/>
              <a:t>memerlukan</a:t>
            </a:r>
            <a:r>
              <a:rPr lang="en-US" sz="3200" dirty="0"/>
              <a:t> </a:t>
            </a:r>
            <a:r>
              <a:rPr lang="en-US" sz="3200" dirty="0" err="1"/>
              <a:t>bukti</a:t>
            </a:r>
            <a:r>
              <a:rPr lang="en-US" sz="3200" dirty="0"/>
              <a:t>/ </a:t>
            </a:r>
            <a:r>
              <a:rPr lang="en-US" sz="3200" dirty="0" err="1"/>
              <a:t>proposisi</a:t>
            </a:r>
            <a:r>
              <a:rPr lang="en-US" sz="3200" dirty="0"/>
              <a:t> </a:t>
            </a:r>
            <a:r>
              <a:rPr lang="en-US" sz="3200" dirty="0" err="1"/>
              <a:t>yg</a:t>
            </a:r>
            <a:r>
              <a:rPr lang="en-US" sz="3200" dirty="0"/>
              <a:t> </a:t>
            </a:r>
            <a:r>
              <a:rPr lang="en-US" sz="3200" dirty="0" err="1"/>
              <a:t>perlu</a:t>
            </a:r>
            <a:r>
              <a:rPr lang="en-US" sz="3200" dirty="0"/>
              <a:t> </a:t>
            </a:r>
            <a:r>
              <a:rPr lang="en-US" sz="3200" dirty="0" err="1"/>
              <a:t>diuji</a:t>
            </a:r>
            <a:r>
              <a:rPr lang="en-US" sz="3200" dirty="0" smtClean="0"/>
              <a:t>)</a:t>
            </a:r>
            <a:endParaRPr lang="id-ID" sz="3200" dirty="0" smtClean="0"/>
          </a:p>
          <a:p>
            <a:endParaRPr lang="en-US" sz="3200" dirty="0"/>
          </a:p>
          <a:p>
            <a:r>
              <a:rPr lang="en-US" sz="3200" b="1" dirty="0" err="1"/>
              <a:t>Teori</a:t>
            </a:r>
            <a:r>
              <a:rPr lang="en-US" sz="3200" dirty="0"/>
              <a:t> : </a:t>
            </a:r>
            <a:endParaRPr lang="id-ID" sz="3200" dirty="0" smtClean="0"/>
          </a:p>
          <a:p>
            <a:r>
              <a:rPr lang="en-US" sz="3200" dirty="0" err="1" smtClean="0"/>
              <a:t>sistem</a:t>
            </a:r>
            <a:r>
              <a:rPr lang="en-US" sz="3200" dirty="0" smtClean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proposisi</a:t>
            </a:r>
            <a:r>
              <a:rPr lang="en-US" sz="3200" dirty="0"/>
              <a:t>/</a:t>
            </a:r>
            <a:r>
              <a:rPr lang="en-US" sz="3200" dirty="0" err="1"/>
              <a:t>kumpulan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proposisi</a:t>
            </a:r>
            <a:r>
              <a:rPr lang="en-US" sz="3200" dirty="0"/>
              <a:t> </a:t>
            </a:r>
            <a:r>
              <a:rPr lang="en-US" sz="3200" dirty="0" err="1"/>
              <a:t>yg</a:t>
            </a:r>
            <a:r>
              <a:rPr lang="en-US" sz="3200" dirty="0"/>
              <a:t> </a:t>
            </a:r>
            <a:r>
              <a:rPr lang="en-US" sz="3200" dirty="0" err="1"/>
              <a:t>saling</a:t>
            </a:r>
            <a:r>
              <a:rPr lang="en-US" sz="3200" dirty="0"/>
              <a:t> </a:t>
            </a:r>
            <a:r>
              <a:rPr lang="en-US" sz="3200" dirty="0" err="1"/>
              <a:t>berkaitan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59433884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ü"/>
            </a:pPr>
            <a:r>
              <a:rPr lang="en-US" dirty="0" err="1" smtClean="0"/>
              <a:t>Dugaan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/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permasalah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data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dugaan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en-US" dirty="0" err="1" smtClean="0"/>
              <a:t>Dugaan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/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en-US" dirty="0" err="1" smtClean="0"/>
              <a:t>Hipotesis</a:t>
            </a:r>
            <a:r>
              <a:rPr lang="en-US" dirty="0" smtClean="0"/>
              <a:t> 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yang </a:t>
            </a:r>
            <a:r>
              <a:rPr lang="en-US" dirty="0" err="1" smtClean="0"/>
              <a:t>kuat</a:t>
            </a:r>
            <a:r>
              <a:rPr lang="en-US" dirty="0" smtClean="0"/>
              <a:t>. (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smtClean="0"/>
              <a:t>h</a:t>
            </a:r>
            <a:r>
              <a:rPr lang="id-ID" dirty="0" smtClean="0"/>
              <a:t>a</a:t>
            </a:r>
            <a:r>
              <a:rPr lang="en-US" dirty="0" smtClean="0"/>
              <a:t>s</a:t>
            </a:r>
            <a:r>
              <a:rPr lang="id-ID" dirty="0" smtClean="0"/>
              <a:t>i</a:t>
            </a:r>
            <a:r>
              <a:rPr lang="en-US" dirty="0" smtClean="0"/>
              <a:t>l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terbaru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teks</a:t>
            </a:r>
            <a:r>
              <a:rPr lang="en-US" dirty="0" smtClean="0"/>
              <a:t>).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>
                <a:solidFill>
                  <a:srgbClr val="C00000"/>
                </a:solidFill>
              </a:rPr>
              <a:t>Hipotesis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endParaRPr lang="en-US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141998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Char char="ü"/>
            </a:pP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smtClean="0"/>
              <a:t>hub</a:t>
            </a:r>
            <a:r>
              <a:rPr lang="id-ID" dirty="0" smtClean="0"/>
              <a:t>ungan</a:t>
            </a:r>
            <a:r>
              <a:rPr lang="en-US" dirty="0" smtClean="0"/>
              <a:t> y</a:t>
            </a:r>
            <a:r>
              <a:rPr lang="id-ID" dirty="0" smtClean="0"/>
              <a:t>an</a:t>
            </a:r>
            <a:r>
              <a:rPr lang="en-US" dirty="0" smtClean="0"/>
              <a:t>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smtClean="0"/>
              <a:t>y</a:t>
            </a:r>
            <a:r>
              <a:rPr lang="id-ID" dirty="0" smtClean="0"/>
              <a:t>an</a:t>
            </a:r>
            <a:r>
              <a:rPr lang="en-US" dirty="0" smtClean="0"/>
              <a:t>g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( research hypothesis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)/H₁ :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.</a:t>
            </a:r>
            <a:endParaRPr lang="id-ID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nul</a:t>
            </a:r>
            <a:r>
              <a:rPr lang="en-US" dirty="0"/>
              <a:t>/H₀ :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. </a:t>
            </a:r>
            <a:r>
              <a:rPr lang="en-US" dirty="0" err="1"/>
              <a:t>Mis</a:t>
            </a:r>
            <a:r>
              <a:rPr lang="en-US" dirty="0"/>
              <a:t>, ‘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……” , “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….” , “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….”, </a:t>
            </a:r>
          </a:p>
          <a:p>
            <a:pPr marL="0" indent="0" eaLnBrk="1" hangingPunct="1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74952412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9552" y="404664"/>
            <a:ext cx="784887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en-US" sz="3200" dirty="0" smtClean="0"/>
              <a:t>Data y</a:t>
            </a:r>
            <a:r>
              <a:rPr lang="id-ID" sz="3200" dirty="0" smtClean="0"/>
              <a:t>an</a:t>
            </a:r>
            <a:r>
              <a:rPr lang="en-US" sz="3200" dirty="0" smtClean="0"/>
              <a:t>g </a:t>
            </a:r>
            <a:r>
              <a:rPr lang="en-US" sz="3200" dirty="0" err="1"/>
              <a:t>dikumpulkan</a:t>
            </a:r>
            <a:r>
              <a:rPr lang="en-US" sz="3200" dirty="0"/>
              <a:t> </a:t>
            </a:r>
            <a:r>
              <a:rPr lang="en-US" sz="3200" dirty="0" smtClean="0"/>
              <a:t>d</a:t>
            </a:r>
            <a:r>
              <a:rPr lang="id-ID" sz="3200" dirty="0" smtClean="0"/>
              <a:t>a</a:t>
            </a:r>
            <a:r>
              <a:rPr lang="en-US" sz="3200" dirty="0" smtClean="0"/>
              <a:t>l</a:t>
            </a:r>
            <a:r>
              <a:rPr lang="id-ID" sz="3200" dirty="0" smtClean="0"/>
              <a:t>a</a:t>
            </a:r>
            <a:r>
              <a:rPr lang="en-US" sz="3200" dirty="0" smtClean="0"/>
              <a:t>m </a:t>
            </a:r>
            <a:r>
              <a:rPr lang="en-US" sz="3200" dirty="0" err="1"/>
              <a:t>penelitian</a:t>
            </a:r>
            <a:r>
              <a:rPr lang="en-US" sz="3200" dirty="0"/>
              <a:t> </a:t>
            </a:r>
            <a:r>
              <a:rPr lang="en-US" sz="3200" dirty="0" err="1" smtClean="0"/>
              <a:t>digunakan</a:t>
            </a:r>
            <a:r>
              <a:rPr lang="en-US" sz="3200" dirty="0" smtClean="0"/>
              <a:t> u</a:t>
            </a:r>
            <a:r>
              <a:rPr lang="id-ID" sz="3200" dirty="0" smtClean="0"/>
              <a:t>n</a:t>
            </a:r>
            <a:r>
              <a:rPr lang="en-US" sz="3200" dirty="0" smtClean="0"/>
              <a:t>t</a:t>
            </a:r>
            <a:r>
              <a:rPr lang="id-ID" sz="3200" dirty="0" smtClean="0"/>
              <a:t>u</a:t>
            </a:r>
            <a:r>
              <a:rPr lang="en-US" sz="3200" dirty="0" smtClean="0"/>
              <a:t>k </a:t>
            </a:r>
            <a:r>
              <a:rPr lang="en-US" sz="3200" dirty="0" err="1"/>
              <a:t>menguji</a:t>
            </a:r>
            <a:r>
              <a:rPr lang="en-US" sz="3200" dirty="0"/>
              <a:t> </a:t>
            </a:r>
            <a:r>
              <a:rPr lang="en-US" sz="3200" dirty="0" err="1"/>
              <a:t>hipotesis</a:t>
            </a:r>
            <a:r>
              <a:rPr lang="en-US" sz="3200" dirty="0"/>
              <a:t>.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n-US" sz="3200" dirty="0" smtClean="0"/>
              <a:t>H</a:t>
            </a:r>
            <a:r>
              <a:rPr lang="id-ID" sz="3200" dirty="0" smtClean="0"/>
              <a:t>a</a:t>
            </a:r>
            <a:r>
              <a:rPr lang="en-US" sz="3200" dirty="0" smtClean="0"/>
              <a:t>s</a:t>
            </a:r>
            <a:r>
              <a:rPr lang="id-ID" sz="3200" dirty="0" smtClean="0"/>
              <a:t>i</a:t>
            </a:r>
            <a:r>
              <a:rPr lang="en-US" sz="3200" dirty="0" smtClean="0"/>
              <a:t>l </a:t>
            </a:r>
            <a:r>
              <a:rPr lang="en-US" sz="3200" dirty="0" err="1"/>
              <a:t>analisis</a:t>
            </a:r>
            <a:r>
              <a:rPr lang="en-US" sz="3200" dirty="0"/>
              <a:t> data </a:t>
            </a:r>
            <a:r>
              <a:rPr lang="en-US" sz="3200" dirty="0" err="1"/>
              <a:t>yg</a:t>
            </a:r>
            <a:r>
              <a:rPr lang="en-US" sz="3200" dirty="0"/>
              <a:t> </a:t>
            </a:r>
            <a:r>
              <a:rPr lang="en-US" sz="3200" dirty="0" err="1"/>
              <a:t>dikumpulkan</a:t>
            </a:r>
            <a:r>
              <a:rPr lang="en-US" sz="3200" dirty="0"/>
              <a:t> </a:t>
            </a:r>
            <a:r>
              <a:rPr lang="en-US" sz="3200" dirty="0" err="1"/>
              <a:t>akan</a:t>
            </a:r>
            <a:r>
              <a:rPr lang="en-US" sz="3200" dirty="0"/>
              <a:t> </a:t>
            </a:r>
            <a:r>
              <a:rPr lang="en-US" sz="3200" dirty="0" err="1"/>
              <a:t>menentukan</a:t>
            </a:r>
            <a:r>
              <a:rPr lang="en-US" sz="3200" dirty="0"/>
              <a:t> </a:t>
            </a:r>
            <a:r>
              <a:rPr lang="en-US" sz="3200" dirty="0" err="1"/>
              <a:t>apakah</a:t>
            </a:r>
            <a:r>
              <a:rPr lang="en-US" sz="3200" dirty="0"/>
              <a:t> </a:t>
            </a:r>
            <a:r>
              <a:rPr lang="en-US" sz="3200" dirty="0" err="1"/>
              <a:t>hipotesis</a:t>
            </a:r>
            <a:r>
              <a:rPr lang="en-US" sz="3200" dirty="0"/>
              <a:t> </a:t>
            </a:r>
            <a:r>
              <a:rPr lang="en-US" sz="3200" dirty="0" err="1"/>
              <a:t>diterima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ditolak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0672528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186898" y="548680"/>
            <a:ext cx="46602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id-ID" sz="3200" b="1" dirty="0" smtClean="0">
                <a:solidFill>
                  <a:srgbClr val="C00000"/>
                </a:solidFill>
              </a:rPr>
              <a:t>Pengertian Landasan </a:t>
            </a:r>
            <a:r>
              <a:rPr lang="id-ID" sz="3200" b="1" dirty="0">
                <a:solidFill>
                  <a:srgbClr val="C00000"/>
                </a:solidFill>
              </a:rPr>
              <a:t>T</a:t>
            </a:r>
            <a:r>
              <a:rPr lang="id-ID" sz="3200" b="1" dirty="0" smtClean="0">
                <a:solidFill>
                  <a:srgbClr val="C00000"/>
                </a:solidFill>
              </a:rPr>
              <a:t>eori</a:t>
            </a:r>
            <a:endParaRPr lang="id-ID" sz="3200" b="1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8416" y="1340768"/>
            <a:ext cx="8136904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v"/>
            </a:pPr>
            <a:r>
              <a:rPr lang="id-ID" sz="2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Landasan </a:t>
            </a:r>
            <a:r>
              <a:rPr lang="id-ID" sz="2300" dirty="0">
                <a:latin typeface="Verdana" pitchFamily="34" charset="0"/>
                <a:ea typeface="Verdana" pitchFamily="34" charset="0"/>
                <a:cs typeface="Verdana" pitchFamily="34" charset="0"/>
              </a:rPr>
              <a:t>teori adalah sebuah konsep dengan pernyataan yang tertata rapi dan sistematis memiliki variabel dalam penelitian karena landasan teori menjadi landasan yang kuat dalam penelitian yang akan </a:t>
            </a:r>
            <a:r>
              <a:rPr lang="id-ID" sz="2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dilakukan</a:t>
            </a:r>
          </a:p>
          <a:p>
            <a:pPr marL="342900" indent="-342900" algn="just">
              <a:buFont typeface="Wingdings" pitchFamily="2" charset="2"/>
              <a:buChar char="v"/>
            </a:pPr>
            <a:endParaRPr lang="id-ID" sz="23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r>
              <a:rPr lang="id-ID" sz="2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Landasan </a:t>
            </a:r>
            <a:r>
              <a:rPr lang="id-ID" sz="2300" dirty="0">
                <a:latin typeface="Verdana" pitchFamily="34" charset="0"/>
                <a:ea typeface="Verdana" pitchFamily="34" charset="0"/>
                <a:cs typeface="Verdana" pitchFamily="34" charset="0"/>
              </a:rPr>
              <a:t>teori adalah seperangkat definisi, konsep, proposisi yang telah disusun rapi, dan sistematis tentang variabel-variabel dalam sebuah penelitian. </a:t>
            </a:r>
            <a:endParaRPr lang="id-ID" sz="23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id-ID" sz="23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id-ID" sz="23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Landasan </a:t>
            </a:r>
            <a:r>
              <a:rPr lang="id-ID" sz="23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teori </a:t>
            </a:r>
            <a:r>
              <a:rPr lang="id-ID" sz="23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d-ID" sz="23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menjadi dasar yang kuat dalam penelitian yang akan </a:t>
            </a:r>
            <a:r>
              <a:rPr lang="id-ID" sz="23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dilakukan</a:t>
            </a:r>
            <a:endParaRPr lang="id-ID" sz="23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252389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1052736"/>
            <a:ext cx="8568952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r>
              <a:rPr lang="en-US" dirty="0" err="1" smtClean="0"/>
              <a:t>Hipotesis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h</a:t>
            </a:r>
            <a:r>
              <a:rPr lang="id-ID" dirty="0" smtClean="0"/>
              <a:t>a</a:t>
            </a:r>
            <a:r>
              <a:rPr lang="en-US" dirty="0" smtClean="0"/>
              <a:t>r</a:t>
            </a:r>
            <a:r>
              <a:rPr lang="id-ID" dirty="0" smtClean="0"/>
              <a:t>u</a:t>
            </a:r>
            <a:r>
              <a:rPr lang="en-US" dirty="0" smtClean="0"/>
              <a:t>s </a:t>
            </a:r>
            <a:r>
              <a:rPr lang="en-US" dirty="0" err="1" smtClean="0"/>
              <a:t>konsisten</a:t>
            </a:r>
            <a:r>
              <a:rPr lang="en-US" dirty="0" smtClean="0"/>
              <a:t> d</a:t>
            </a:r>
            <a:r>
              <a:rPr lang="id-ID" dirty="0" smtClean="0"/>
              <a:t>en</a:t>
            </a:r>
            <a:r>
              <a:rPr lang="en-US" dirty="0" smtClean="0"/>
              <a:t>g</a:t>
            </a:r>
            <a:r>
              <a:rPr lang="id-ID" dirty="0" smtClean="0"/>
              <a:t>a</a:t>
            </a:r>
            <a:r>
              <a:rPr lang="en-US" dirty="0" smtClean="0"/>
              <a:t>n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</a:p>
          <a:p>
            <a:pPr>
              <a:buFont typeface="Arial" charset="0"/>
              <a:buNone/>
            </a:pPr>
            <a:r>
              <a:rPr lang="en-US" dirty="0" err="1" smtClean="0"/>
              <a:t>penelitian</a:t>
            </a:r>
            <a:r>
              <a:rPr lang="en-US" dirty="0" smtClean="0"/>
              <a:t> yang </a:t>
            </a:r>
            <a:r>
              <a:rPr lang="en-US" dirty="0" err="1" smtClean="0"/>
              <a:t>dirumuskan</a:t>
            </a:r>
            <a:r>
              <a:rPr lang="en-US" dirty="0" smtClean="0"/>
              <a:t>.</a:t>
            </a:r>
          </a:p>
          <a:p>
            <a:pPr>
              <a:buFont typeface="Arial" charset="0"/>
              <a:buNone/>
            </a:pPr>
            <a:endParaRPr lang="id-ID" b="1" dirty="0" smtClean="0"/>
          </a:p>
          <a:p>
            <a:pPr>
              <a:buFont typeface="Arial" charset="0"/>
              <a:buNone/>
            </a:pPr>
            <a:r>
              <a:rPr lang="en-US" b="1" dirty="0" err="1" smtClean="0"/>
              <a:t>Penelitian</a:t>
            </a:r>
            <a:r>
              <a:rPr lang="en-US" b="1" dirty="0" smtClean="0"/>
              <a:t> </a:t>
            </a:r>
            <a:r>
              <a:rPr lang="en-US" b="1" dirty="0" err="1" smtClean="0"/>
              <a:t>deskriptif</a:t>
            </a:r>
            <a:r>
              <a:rPr lang="en-US" dirty="0" smtClean="0"/>
              <a:t> </a:t>
            </a:r>
            <a:r>
              <a:rPr lang="en-US" b="1" dirty="0" smtClean="0"/>
              <a:t>t</a:t>
            </a:r>
            <a:r>
              <a:rPr lang="id-ID" b="1" dirty="0" smtClean="0"/>
              <a:t>i</a:t>
            </a:r>
            <a:r>
              <a:rPr lang="en-US" b="1" dirty="0" smtClean="0"/>
              <a:t>d</a:t>
            </a:r>
            <a:r>
              <a:rPr lang="id-ID" b="1" dirty="0" smtClean="0"/>
              <a:t>a</a:t>
            </a:r>
            <a:r>
              <a:rPr lang="en-US" b="1" dirty="0" smtClean="0"/>
              <a:t>k d</a:t>
            </a:r>
            <a:r>
              <a:rPr lang="id-ID" b="1" dirty="0" smtClean="0"/>
              <a:t>a</a:t>
            </a:r>
            <a:r>
              <a:rPr lang="en-US" b="1" dirty="0" smtClean="0"/>
              <a:t>p</a:t>
            </a:r>
            <a:r>
              <a:rPr lang="id-ID" b="1" dirty="0" smtClean="0"/>
              <a:t>a</a:t>
            </a:r>
            <a:r>
              <a:rPr lang="en-US" b="1" dirty="0" smtClean="0"/>
              <a:t>t </a:t>
            </a:r>
            <a:r>
              <a:rPr lang="en-US" b="1" dirty="0" err="1" smtClean="0"/>
              <a:t>dihipotesiskan</a:t>
            </a:r>
            <a:endParaRPr lang="en-US" b="1" dirty="0" smtClean="0"/>
          </a:p>
          <a:p>
            <a:pPr algn="just">
              <a:buFont typeface="Arial" charset="0"/>
              <a:buNone/>
            </a:pPr>
            <a:r>
              <a:rPr lang="en-US" dirty="0" smtClean="0"/>
              <a:t>(k</a:t>
            </a:r>
            <a:r>
              <a:rPr lang="id-ID" dirty="0" smtClean="0"/>
              <a:t>a</a:t>
            </a:r>
            <a:r>
              <a:rPr lang="en-US" dirty="0" smtClean="0"/>
              <a:t>r</a:t>
            </a:r>
            <a:r>
              <a:rPr lang="id-ID" dirty="0" smtClean="0"/>
              <a:t>e</a:t>
            </a:r>
            <a:r>
              <a:rPr lang="en-US" dirty="0" smtClean="0"/>
              <a:t>n</a:t>
            </a:r>
            <a:r>
              <a:rPr lang="id-ID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menguraikan</a:t>
            </a:r>
            <a:r>
              <a:rPr lang="en-US" dirty="0" smtClean="0"/>
              <a:t> </a:t>
            </a:r>
            <a:r>
              <a:rPr lang="en-US" dirty="0" err="1" smtClean="0"/>
              <a:t>satu-persatu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id-ID" dirty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)</a:t>
            </a:r>
          </a:p>
          <a:p>
            <a:pPr>
              <a:buFont typeface="Arial" charset="0"/>
              <a:buNone/>
            </a:pPr>
            <a:endParaRPr lang="id-ID" b="1" dirty="0" smtClean="0"/>
          </a:p>
          <a:p>
            <a:pPr>
              <a:buFont typeface="Arial" charset="0"/>
              <a:buNone/>
            </a:pPr>
            <a:r>
              <a:rPr lang="en-US" b="1" dirty="0" err="1" smtClean="0"/>
              <a:t>Penelitian</a:t>
            </a:r>
            <a:r>
              <a:rPr lang="en-US" b="1" dirty="0" smtClean="0"/>
              <a:t> </a:t>
            </a:r>
            <a:r>
              <a:rPr lang="en-US" b="1" dirty="0" err="1" smtClean="0"/>
              <a:t>korelasi</a:t>
            </a:r>
            <a:r>
              <a:rPr lang="id-ID" b="1" dirty="0" smtClean="0"/>
              <a:t> dan </a:t>
            </a:r>
            <a:r>
              <a:rPr lang="en-US" b="1" dirty="0" err="1" smtClean="0"/>
              <a:t>eksprimen</a:t>
            </a:r>
            <a:r>
              <a:rPr lang="en-US" b="1" dirty="0" smtClean="0"/>
              <a:t> d</a:t>
            </a:r>
            <a:r>
              <a:rPr lang="id-ID" b="1" dirty="0" smtClean="0"/>
              <a:t>a</a:t>
            </a:r>
            <a:r>
              <a:rPr lang="en-US" b="1" dirty="0" smtClean="0"/>
              <a:t>p</a:t>
            </a:r>
            <a:r>
              <a:rPr lang="id-ID" b="1" dirty="0" smtClean="0"/>
              <a:t>a</a:t>
            </a:r>
            <a:r>
              <a:rPr lang="en-US" b="1" dirty="0" smtClean="0"/>
              <a:t>t</a:t>
            </a:r>
            <a:r>
              <a:rPr lang="id-ID" b="1" dirty="0" smtClean="0"/>
              <a:t> </a:t>
            </a:r>
            <a:r>
              <a:rPr lang="en-US" b="1" dirty="0" err="1" smtClean="0"/>
              <a:t>dihipotesikan</a:t>
            </a:r>
            <a:endParaRPr lang="id-ID" dirty="0"/>
          </a:p>
          <a:p>
            <a:pPr>
              <a:buFont typeface="Arial" charset="0"/>
              <a:buNone/>
            </a:pPr>
            <a:r>
              <a:rPr lang="en-US" dirty="0" smtClean="0"/>
              <a:t>(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</a:p>
          <a:p>
            <a:pPr>
              <a:buFont typeface="Arial" charset="0"/>
              <a:buNone/>
            </a:pP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) </a:t>
            </a:r>
          </a:p>
          <a:p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800" dirty="0" err="1" smtClean="0">
                <a:solidFill>
                  <a:srgbClr val="C00000"/>
                </a:solidFill>
              </a:rPr>
              <a:t>Hipotesis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dan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Masalah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Penelitian</a:t>
            </a:r>
            <a:endParaRPr lang="en-US" sz="28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018473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27584" y="836712"/>
            <a:ext cx="770485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d-ID" sz="2800" b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Contoh</a:t>
            </a:r>
            <a:r>
              <a:rPr lang="id-ID" sz="2800" b="1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:</a:t>
            </a:r>
          </a:p>
          <a:p>
            <a:pPr lvl="0"/>
            <a:endParaRPr lang="id-ID" sz="2800" b="1" dirty="0"/>
          </a:p>
          <a:p>
            <a:pPr lvl="0" algn="just"/>
            <a:r>
              <a:rPr lang="id-ID" sz="2800" b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Konsep: </a:t>
            </a:r>
            <a:r>
              <a:rPr lang="id-ID" sz="28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Pendidikan</a:t>
            </a:r>
            <a:endParaRPr lang="id-ID" sz="2800" dirty="0"/>
          </a:p>
          <a:p>
            <a:pPr lvl="0" algn="just"/>
            <a:r>
              <a:rPr lang="id-ID" sz="2800" b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Variabel:</a:t>
            </a:r>
            <a:r>
              <a:rPr lang="id-ID" sz="28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Tingkat Pendidikan (Pendidikan rendah, Menengah, </a:t>
            </a:r>
            <a:r>
              <a:rPr lang="id-ID" sz="2800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Tinggi)</a:t>
            </a:r>
            <a:endParaRPr lang="id-ID" sz="2800" dirty="0"/>
          </a:p>
          <a:p>
            <a:pPr lvl="0" algn="just"/>
            <a:r>
              <a:rPr lang="id-ID" sz="2800" b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Proposisi:</a:t>
            </a:r>
            <a:r>
              <a:rPr lang="id-ID" sz="28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Tingkat Pendidikan yang dimiliki seseorang mempunyai kaitan yang erat dengan sikap seseorang terhadap demokrasi</a:t>
            </a:r>
            <a:endParaRPr lang="id-ID" sz="2800" dirty="0"/>
          </a:p>
          <a:p>
            <a:pPr lvl="0" algn="just"/>
            <a:r>
              <a:rPr lang="id-ID" sz="2800" b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Hipotesis:</a:t>
            </a:r>
            <a:r>
              <a:rPr lang="id-ID" sz="28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Ada hubungan yang signifikan antara tingkat pendidikan dengan sikap seseorang </a:t>
            </a:r>
            <a:r>
              <a:rPr lang="id-ID" sz="2800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terhadap </a:t>
            </a:r>
            <a:r>
              <a:rPr lang="id-ID" sz="28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demokrasi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663840832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Google Shape;332;p19"/>
          <p:cNvSpPr txBox="1">
            <a:spLocks/>
          </p:cNvSpPr>
          <p:nvPr/>
        </p:nvSpPr>
        <p:spPr>
          <a:xfrm>
            <a:off x="292062" y="1422421"/>
            <a:ext cx="8384394" cy="402280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45700" rIns="0" bIns="45700" rtlCol="0" anchor="t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indent="-127000">
              <a:lnSpc>
                <a:spcPct val="90000"/>
              </a:lnSpc>
              <a:spcBef>
                <a:spcPts val="0"/>
              </a:spcBef>
              <a:buSzPts val="2000"/>
              <a:buFont typeface="Arial" pitchFamily="34" charset="0"/>
              <a:buChar char=" "/>
            </a:pPr>
            <a:r>
              <a:rPr lang="id-ID" sz="2400" b="1" dirty="0" smtClean="0"/>
              <a:t>Proposisi Perilaku Menjual Yang Santun</a:t>
            </a:r>
            <a:endParaRPr lang="id-ID" sz="2400" dirty="0" smtClean="0"/>
          </a:p>
          <a:p>
            <a:pPr marL="91440" indent="-127000" algn="just">
              <a:lnSpc>
                <a:spcPct val="90000"/>
              </a:lnSpc>
              <a:spcBef>
                <a:spcPts val="1400"/>
              </a:spcBef>
              <a:buSzPts val="2000"/>
              <a:buFont typeface="Arial" pitchFamily="34" charset="0"/>
              <a:buChar char=" "/>
            </a:pPr>
            <a:r>
              <a:rPr lang="id-ID" sz="2400" b="1" dirty="0" smtClean="0"/>
              <a:t>“</a:t>
            </a:r>
            <a:r>
              <a:rPr lang="id-ID" sz="2400" i="1" dirty="0" smtClean="0"/>
              <a:t>Perilaku Menjual yang Santun</a:t>
            </a:r>
            <a:r>
              <a:rPr lang="id-ID" sz="2400" dirty="0" smtClean="0"/>
              <a:t> adalah tabiat menjual yang didominasi oleh rasa empati, mengutamakan harmonisasi komunikasi arah, dilakukan dengan terencana dan ikhlas, mengutamakan musyawarah dan jauh dari sikap sombong</a:t>
            </a:r>
          </a:p>
          <a:p>
            <a:pPr marL="91440" indent="-127000" algn="just">
              <a:lnSpc>
                <a:spcPct val="90000"/>
              </a:lnSpc>
              <a:spcBef>
                <a:spcPts val="1400"/>
              </a:spcBef>
              <a:buSzPts val="2000"/>
              <a:buFont typeface="Arial" pitchFamily="34" charset="0"/>
              <a:buChar char=" "/>
            </a:pPr>
            <a:endParaRPr lang="id-ID" sz="2400" dirty="0" smtClean="0"/>
          </a:p>
          <a:p>
            <a:pPr marL="91440" indent="-127000" algn="just">
              <a:lnSpc>
                <a:spcPct val="90000"/>
              </a:lnSpc>
              <a:spcBef>
                <a:spcPts val="1400"/>
              </a:spcBef>
              <a:buSzPts val="2000"/>
              <a:buFont typeface="Arial" pitchFamily="34" charset="0"/>
              <a:buChar char=" "/>
            </a:pPr>
            <a:r>
              <a:rPr lang="en-US" sz="2400" dirty="0"/>
              <a:t>“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uang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kebahagiaan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”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b="1" dirty="0" err="1"/>
              <a:t>proposisi</a:t>
            </a:r>
            <a:r>
              <a:rPr lang="en-US" sz="2400" dirty="0"/>
              <a:t>.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proposisi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. </a:t>
            </a:r>
            <a:r>
              <a:rPr lang="en-US" sz="2400" dirty="0" err="1"/>
              <a:t>Yaitu</a:t>
            </a:r>
            <a:r>
              <a:rPr lang="en-US" sz="2400" dirty="0"/>
              <a:t> : “</a:t>
            </a:r>
            <a:r>
              <a:rPr lang="en-US" sz="2400" dirty="0" err="1"/>
              <a:t>uang</a:t>
            </a:r>
            <a:r>
              <a:rPr lang="en-US" sz="2400" dirty="0"/>
              <a:t>” </a:t>
            </a:r>
            <a:r>
              <a:rPr lang="en-US" sz="2400" dirty="0" err="1"/>
              <a:t>dan</a:t>
            </a:r>
            <a:r>
              <a:rPr lang="en-US" sz="2400" dirty="0"/>
              <a:t> “ </a:t>
            </a:r>
            <a:r>
              <a:rPr lang="en-US" sz="2400" dirty="0" err="1"/>
              <a:t>kebahagiaan</a:t>
            </a:r>
            <a:r>
              <a:rPr lang="en-US" sz="2400" dirty="0"/>
              <a:t>”.  </a:t>
            </a:r>
            <a:r>
              <a:rPr lang="en-US" sz="2400" dirty="0" err="1"/>
              <a:t>Jadi</a:t>
            </a:r>
            <a:r>
              <a:rPr lang="en-US" sz="2400" dirty="0"/>
              <a:t> </a:t>
            </a:r>
            <a:r>
              <a:rPr lang="en-US" sz="2400" b="1" dirty="0" err="1"/>
              <a:t>kumpulan</a:t>
            </a:r>
            <a:r>
              <a:rPr lang="en-US" sz="2400" b="1" dirty="0"/>
              <a:t> </a:t>
            </a:r>
            <a:r>
              <a:rPr lang="en-US" sz="2400" b="1" dirty="0" err="1"/>
              <a:t>beberapa</a:t>
            </a:r>
            <a:r>
              <a:rPr lang="en-US" sz="2400" b="1" dirty="0"/>
              <a:t> </a:t>
            </a:r>
            <a:r>
              <a:rPr lang="en-US" sz="2400" b="1" dirty="0" err="1"/>
              <a:t>konsep</a:t>
            </a:r>
            <a:r>
              <a:rPr lang="en-US" sz="2400" dirty="0"/>
              <a:t> ( “</a:t>
            </a:r>
            <a:r>
              <a:rPr lang="en-US" sz="2400" dirty="0" err="1"/>
              <a:t>uang</a:t>
            </a:r>
            <a:r>
              <a:rPr lang="en-US" sz="2400" dirty="0"/>
              <a:t>” </a:t>
            </a:r>
            <a:r>
              <a:rPr lang="en-US" sz="2400" dirty="0" err="1"/>
              <a:t>dan</a:t>
            </a:r>
            <a:r>
              <a:rPr lang="en-US" sz="2400" dirty="0"/>
              <a:t> “</a:t>
            </a:r>
            <a:r>
              <a:rPr lang="en-US" sz="2400" dirty="0" err="1"/>
              <a:t>kebahagiaan</a:t>
            </a:r>
            <a:r>
              <a:rPr lang="en-US" sz="2400" dirty="0"/>
              <a:t>”) </a:t>
            </a:r>
            <a:r>
              <a:rPr lang="en-US" sz="2400" b="1" dirty="0" err="1"/>
              <a:t>membentuk</a:t>
            </a:r>
            <a:r>
              <a:rPr lang="en-US" sz="2400" b="1" dirty="0"/>
              <a:t> </a:t>
            </a:r>
            <a:r>
              <a:rPr lang="en-US" sz="2400" b="1" dirty="0" err="1"/>
              <a:t>proposisi</a:t>
            </a:r>
            <a:r>
              <a:rPr lang="en-US" sz="2400" dirty="0"/>
              <a:t>.</a:t>
            </a:r>
          </a:p>
          <a:p>
            <a:pPr marL="91440" indent="-127000" algn="just">
              <a:lnSpc>
                <a:spcPct val="90000"/>
              </a:lnSpc>
              <a:spcBef>
                <a:spcPts val="1400"/>
              </a:spcBef>
              <a:buSzPts val="2000"/>
              <a:buFont typeface="Arial" pitchFamily="34" charset="0"/>
              <a:buChar char=" "/>
            </a:pPr>
            <a:endParaRPr lang="id-ID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2796688" y="404664"/>
            <a:ext cx="35269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3600" b="1" dirty="0" smtClean="0"/>
              <a:t>Contoh </a:t>
            </a:r>
            <a:r>
              <a:rPr lang="id-ID" sz="3600" b="1" dirty="0"/>
              <a:t>Proposisi </a:t>
            </a:r>
          </a:p>
        </p:txBody>
      </p:sp>
    </p:spTree>
    <p:extLst>
      <p:ext uri="{BB962C8B-B14F-4D97-AF65-F5344CB8AC3E}">
        <p14:creationId xmlns:p14="http://schemas.microsoft.com/office/powerpoint/2010/main" val="3885558042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412776"/>
            <a:ext cx="6192688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98150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Google Shape;194;p10"/>
          <p:cNvSpPr txBox="1"/>
          <p:nvPr/>
        </p:nvSpPr>
        <p:spPr>
          <a:xfrm>
            <a:off x="827584" y="836712"/>
            <a:ext cx="7272808" cy="4616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THEORY: </a:t>
            </a:r>
            <a:endParaRPr sz="2800" dirty="0"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8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“Seperangkat konstruk (konsep), definisi dan proposisi yang berfungsi untuk melihat fenomena secara sistematik, melalui spesifikasi hubungan antara variabel, sehingga dapat berguna untuk menjelaskan dan meramalkan fenomena</a:t>
            </a:r>
            <a:r>
              <a:rPr lang="id-ID" sz="2800" b="1" i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241399816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64527" y="560874"/>
            <a:ext cx="463184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4000" b="1" dirty="0" smtClean="0">
                <a:solidFill>
                  <a:srgbClr val="C00000"/>
                </a:solidFill>
              </a:rPr>
              <a:t>Pengembangan Teori</a:t>
            </a:r>
            <a:endParaRPr lang="id-ID" sz="4000" dirty="0">
              <a:solidFill>
                <a:srgbClr val="C00000"/>
              </a:solidFill>
            </a:endParaRPr>
          </a:p>
        </p:txBody>
      </p:sp>
      <p:sp>
        <p:nvSpPr>
          <p:cNvPr id="5" name="Google Shape;193;p10"/>
          <p:cNvSpPr txBox="1">
            <a:spLocks/>
          </p:cNvSpPr>
          <p:nvPr/>
        </p:nvSpPr>
        <p:spPr>
          <a:xfrm>
            <a:off x="827584" y="1439641"/>
            <a:ext cx="8064896" cy="472566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45700" rIns="0" bIns="45700" rtlCol="0" anchor="t" anchorCtr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>
              <a:lnSpc>
                <a:spcPct val="90000"/>
              </a:lnSpc>
              <a:spcBef>
                <a:spcPts val="0"/>
              </a:spcBef>
              <a:buSzPts val="2000"/>
              <a:buFont typeface="Noto Sans Symbols"/>
              <a:buChar char="❑"/>
            </a:pPr>
            <a:r>
              <a:rPr lang="id-ID" dirty="0" smtClean="0"/>
              <a:t>Penelitian Dasar </a:t>
            </a:r>
          </a:p>
          <a:p>
            <a:pPr marL="360363" indent="-360363">
              <a:lnSpc>
                <a:spcPct val="90000"/>
              </a:lnSpc>
              <a:spcBef>
                <a:spcPts val="0"/>
              </a:spcBef>
              <a:buSzPts val="2000"/>
              <a:buFont typeface="Noto Sans Symbols"/>
              <a:buChar char="❑"/>
            </a:pPr>
            <a:r>
              <a:rPr lang="id-ID" dirty="0" smtClean="0"/>
              <a:t>Kontribusinya Pada Ilmu </a:t>
            </a:r>
            <a:r>
              <a:rPr lang="id-ID" i="1" dirty="0" smtClean="0"/>
              <a:t>(contribution to the body of knowledge)</a:t>
            </a:r>
            <a:endParaRPr lang="id-ID" dirty="0" smtClean="0"/>
          </a:p>
          <a:p>
            <a:pPr marL="360363" indent="-360363">
              <a:lnSpc>
                <a:spcPct val="90000"/>
              </a:lnSpc>
              <a:spcBef>
                <a:spcPts val="1400"/>
              </a:spcBef>
              <a:buSzPts val="2000"/>
              <a:buFont typeface="Noto Sans Symbols"/>
              <a:buChar char="❑"/>
            </a:pPr>
            <a:r>
              <a:rPr lang="id-ID" dirty="0" smtClean="0"/>
              <a:t>Salah satu indikator penting dalam penelitian adalah kemampuannya untuk memberikan kontribusi pada pengembangan teori atau sebuah bagian dari teori dalam bidang minat.</a:t>
            </a:r>
          </a:p>
          <a:p>
            <a:pPr marL="360363" indent="-360363">
              <a:lnSpc>
                <a:spcPct val="90000"/>
              </a:lnSpc>
              <a:spcBef>
                <a:spcPts val="1400"/>
              </a:spcBef>
              <a:buSzPts val="2000"/>
              <a:buFont typeface="Noto Sans Symbols"/>
              <a:buChar char="❑"/>
            </a:pPr>
            <a:r>
              <a:rPr lang="id-ID" dirty="0" smtClean="0"/>
              <a:t>Proses Mengembangkan teori atau bagian dari teori Penelaahan Pustaka yang Intensif </a:t>
            </a:r>
          </a:p>
          <a:p>
            <a:pPr marL="652971" lvl="1" indent="-360363">
              <a:lnSpc>
                <a:spcPct val="90000"/>
              </a:lnSpc>
              <a:spcBef>
                <a:spcPts val="400"/>
              </a:spcBef>
              <a:buSzPts val="1800"/>
              <a:buFont typeface="Noto Sans Symbols"/>
              <a:buChar char="❑"/>
            </a:pPr>
            <a:r>
              <a:rPr lang="id-ID" dirty="0" smtClean="0"/>
              <a:t>Hasilnya adalah:</a:t>
            </a:r>
          </a:p>
          <a:p>
            <a:pPr marL="835851" lvl="2" indent="-360363">
              <a:lnSpc>
                <a:spcPct val="90000"/>
              </a:lnSpc>
              <a:spcBef>
                <a:spcPts val="600"/>
              </a:spcBef>
              <a:buSzPts val="1800"/>
              <a:buFont typeface="Calibri"/>
              <a:buAutoNum type="arabicPeriod"/>
            </a:pPr>
            <a:r>
              <a:rPr lang="id-ID" sz="1800" dirty="0" smtClean="0"/>
              <a:t>Model Teoretikal Dasar </a:t>
            </a:r>
            <a:r>
              <a:rPr lang="id-ID" sz="1800" i="1" dirty="0" smtClean="0"/>
              <a:t>(Proposed Grand Theoretical Model)</a:t>
            </a:r>
            <a:endParaRPr lang="id-ID" dirty="0" smtClean="0"/>
          </a:p>
          <a:p>
            <a:pPr marL="835851" lvl="2" indent="-360363">
              <a:lnSpc>
                <a:spcPct val="90000"/>
              </a:lnSpc>
              <a:spcBef>
                <a:spcPts val="600"/>
              </a:spcBef>
              <a:buSzPts val="1800"/>
              <a:buFont typeface="Calibri"/>
              <a:buAutoNum type="arabicPeriod"/>
            </a:pPr>
            <a:r>
              <a:rPr lang="id-ID" sz="1800" dirty="0" smtClean="0"/>
              <a:t>Model Penelitian Empiris </a:t>
            </a:r>
            <a:r>
              <a:rPr lang="id-ID" sz="1800" i="1" dirty="0" smtClean="0"/>
              <a:t>( Empirical Research Model)</a:t>
            </a:r>
            <a:endParaRPr lang="id-ID" sz="1800" i="1" dirty="0"/>
          </a:p>
        </p:txBody>
      </p:sp>
    </p:spTree>
    <p:extLst>
      <p:ext uri="{BB962C8B-B14F-4D97-AF65-F5344CB8AC3E}">
        <p14:creationId xmlns:p14="http://schemas.microsoft.com/office/powerpoint/2010/main" val="414383469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grpSp>
        <p:nvGrpSpPr>
          <p:cNvPr id="4" name="Google Shape;202;p11"/>
          <p:cNvGrpSpPr/>
          <p:nvPr/>
        </p:nvGrpSpPr>
        <p:grpSpPr>
          <a:xfrm>
            <a:off x="-562991" y="1988840"/>
            <a:ext cx="9671495" cy="3747946"/>
            <a:chOff x="92142" y="1148001"/>
            <a:chExt cx="11702916" cy="3842331"/>
          </a:xfrm>
        </p:grpSpPr>
        <p:sp>
          <p:nvSpPr>
            <p:cNvPr id="5" name="Google Shape;203;p11"/>
            <p:cNvSpPr/>
            <p:nvPr/>
          </p:nvSpPr>
          <p:spPr>
            <a:xfrm>
              <a:off x="9078164" y="1710888"/>
              <a:ext cx="2716894" cy="2717033"/>
            </a:xfrm>
            <a:prstGeom prst="ellipse">
              <a:avLst/>
            </a:prstGeom>
            <a:solidFill>
              <a:schemeClr val="accent3"/>
            </a:solidFill>
            <a:ln w="158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00"/>
            </a:p>
          </p:txBody>
        </p:sp>
        <p:sp>
          <p:nvSpPr>
            <p:cNvPr id="6" name="Google Shape;204;p11"/>
            <p:cNvSpPr/>
            <p:nvPr/>
          </p:nvSpPr>
          <p:spPr>
            <a:xfrm>
              <a:off x="9169037" y="1801472"/>
              <a:ext cx="2536311" cy="2535865"/>
            </a:xfrm>
            <a:prstGeom prst="ellipse">
              <a:avLst/>
            </a:prstGeom>
            <a:solidFill>
              <a:schemeClr val="lt1">
                <a:alpha val="89803"/>
              </a:schemeClr>
            </a:solidFill>
            <a:ln w="1587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00"/>
            </a:p>
          </p:txBody>
        </p:sp>
        <p:sp>
          <p:nvSpPr>
            <p:cNvPr id="7" name="Google Shape;205;p11"/>
            <p:cNvSpPr txBox="1"/>
            <p:nvPr/>
          </p:nvSpPr>
          <p:spPr>
            <a:xfrm>
              <a:off x="9531368" y="2163807"/>
              <a:ext cx="1811651" cy="18111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lang="id-ID" sz="1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Pengembangan Teori Dari Beberapa Proposisi yang telah dibangun</a:t>
              </a:r>
              <a:endParaRPr sz="1700"/>
            </a:p>
          </p:txBody>
        </p:sp>
        <p:sp>
          <p:nvSpPr>
            <p:cNvPr id="8" name="Google Shape;206;p11"/>
            <p:cNvSpPr/>
            <p:nvPr/>
          </p:nvSpPr>
          <p:spPr>
            <a:xfrm rot="2700000">
              <a:off x="6258723" y="1710697"/>
              <a:ext cx="2716938" cy="2716938"/>
            </a:xfrm>
            <a:prstGeom prst="teardrop">
              <a:avLst>
                <a:gd name="adj" fmla="val 100000"/>
              </a:avLst>
            </a:prstGeom>
            <a:solidFill>
              <a:schemeClr val="accent3"/>
            </a:solidFill>
            <a:ln w="158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00"/>
            </a:p>
          </p:txBody>
        </p:sp>
        <p:sp>
          <p:nvSpPr>
            <p:cNvPr id="9" name="Google Shape;207;p11"/>
            <p:cNvSpPr/>
            <p:nvPr/>
          </p:nvSpPr>
          <p:spPr>
            <a:xfrm>
              <a:off x="6361270" y="1801472"/>
              <a:ext cx="2536311" cy="2535865"/>
            </a:xfrm>
            <a:prstGeom prst="ellipse">
              <a:avLst/>
            </a:prstGeom>
            <a:solidFill>
              <a:schemeClr val="lt1">
                <a:alpha val="89803"/>
              </a:schemeClr>
            </a:solidFill>
            <a:ln w="1587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00"/>
            </a:p>
          </p:txBody>
        </p:sp>
        <p:sp>
          <p:nvSpPr>
            <p:cNvPr id="10" name="Google Shape;208;p11"/>
            <p:cNvSpPr txBox="1"/>
            <p:nvPr/>
          </p:nvSpPr>
          <p:spPr>
            <a:xfrm>
              <a:off x="6723600" y="2163807"/>
              <a:ext cx="1811651" cy="18111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lang="id-ID" sz="1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Membuat Proposisi dari Beberapa Konsep Yang telah dipelajari</a:t>
              </a:r>
              <a:endParaRPr sz="1700"/>
            </a:p>
          </p:txBody>
        </p:sp>
        <p:sp>
          <p:nvSpPr>
            <p:cNvPr id="11" name="Google Shape;209;p11"/>
            <p:cNvSpPr/>
            <p:nvPr/>
          </p:nvSpPr>
          <p:spPr>
            <a:xfrm rot="2700000">
              <a:off x="3462606" y="1710697"/>
              <a:ext cx="2716938" cy="2716938"/>
            </a:xfrm>
            <a:prstGeom prst="teardrop">
              <a:avLst>
                <a:gd name="adj" fmla="val 100000"/>
              </a:avLst>
            </a:prstGeom>
            <a:solidFill>
              <a:schemeClr val="accent3"/>
            </a:solidFill>
            <a:ln w="158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00"/>
            </a:p>
          </p:txBody>
        </p:sp>
        <p:sp>
          <p:nvSpPr>
            <p:cNvPr id="12" name="Google Shape;210;p11"/>
            <p:cNvSpPr/>
            <p:nvPr/>
          </p:nvSpPr>
          <p:spPr>
            <a:xfrm>
              <a:off x="3553502" y="1801472"/>
              <a:ext cx="2536311" cy="2535865"/>
            </a:xfrm>
            <a:prstGeom prst="ellipse">
              <a:avLst/>
            </a:prstGeom>
            <a:solidFill>
              <a:schemeClr val="lt1">
                <a:alpha val="89803"/>
              </a:schemeClr>
            </a:solidFill>
            <a:ln w="1587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00"/>
            </a:p>
          </p:txBody>
        </p:sp>
        <p:sp>
          <p:nvSpPr>
            <p:cNvPr id="13" name="Google Shape;211;p11"/>
            <p:cNvSpPr txBox="1"/>
            <p:nvPr/>
          </p:nvSpPr>
          <p:spPr>
            <a:xfrm>
              <a:off x="3915832" y="2163807"/>
              <a:ext cx="1811651" cy="18111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lang="id-ID" sz="17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Membuat Konsep Baru Dari Telaah Pustaka Untuk Menyelesaikan Masalah</a:t>
              </a:r>
              <a:endParaRPr sz="1700" dirty="0"/>
            </a:p>
          </p:txBody>
        </p:sp>
        <p:sp>
          <p:nvSpPr>
            <p:cNvPr id="14" name="Google Shape;212;p11"/>
            <p:cNvSpPr/>
            <p:nvPr/>
          </p:nvSpPr>
          <p:spPr>
            <a:xfrm rot="2700000">
              <a:off x="654838" y="1710697"/>
              <a:ext cx="2716938" cy="2716938"/>
            </a:xfrm>
            <a:prstGeom prst="teardrop">
              <a:avLst>
                <a:gd name="adj" fmla="val 100000"/>
              </a:avLst>
            </a:prstGeom>
            <a:solidFill>
              <a:schemeClr val="accent3"/>
            </a:solidFill>
            <a:ln w="158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00"/>
            </a:p>
          </p:txBody>
        </p:sp>
        <p:sp>
          <p:nvSpPr>
            <p:cNvPr id="15" name="Google Shape;213;p11"/>
            <p:cNvSpPr/>
            <p:nvPr/>
          </p:nvSpPr>
          <p:spPr>
            <a:xfrm>
              <a:off x="745734" y="1801472"/>
              <a:ext cx="2536311" cy="2535865"/>
            </a:xfrm>
            <a:prstGeom prst="ellipse">
              <a:avLst/>
            </a:prstGeom>
            <a:solidFill>
              <a:schemeClr val="lt1">
                <a:alpha val="89803"/>
              </a:schemeClr>
            </a:solidFill>
            <a:ln w="1587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00"/>
            </a:p>
          </p:txBody>
        </p:sp>
        <p:sp>
          <p:nvSpPr>
            <p:cNvPr id="16" name="Google Shape;214;p11"/>
            <p:cNvSpPr txBox="1"/>
            <p:nvPr/>
          </p:nvSpPr>
          <p:spPr>
            <a:xfrm>
              <a:off x="1108064" y="2163807"/>
              <a:ext cx="1811651" cy="18111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lang="id-ID" sz="17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Melakukan Telaah Pustaka untuk menemukan Gap atau Sumber Masalah</a:t>
              </a:r>
              <a:endParaRPr sz="1700" dirty="0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1979712" y="900009"/>
            <a:ext cx="55466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d-ID" sz="3600" b="1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Proses Pengembangan </a:t>
            </a:r>
            <a:r>
              <a:rPr lang="id-ID" sz="3600" b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T</a:t>
            </a:r>
            <a:r>
              <a:rPr lang="id-ID" sz="3600" b="1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eori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271602912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7544" y="1362248"/>
            <a:ext cx="81369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id-ID" sz="2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 fontAlgn="base"/>
            <a:r>
              <a:rPr lang="id-ID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Landasan </a:t>
            </a:r>
            <a:r>
              <a:rPr lang="id-ID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teori juga sering disebut </a:t>
            </a:r>
            <a:r>
              <a:rPr lang="id-ID" sz="2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kerangka </a:t>
            </a:r>
            <a:r>
              <a:rPr lang="id-ID" sz="2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teori</a:t>
            </a:r>
            <a:endParaRPr lang="id-ID" sz="2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base"/>
            <a:endParaRPr lang="id-ID" sz="2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indent="-285750" algn="just" fontAlgn="base">
              <a:buFontTx/>
              <a:buChar char="-"/>
            </a:pPr>
            <a:r>
              <a:rPr lang="id-ID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Kerangka </a:t>
            </a:r>
            <a:r>
              <a:rPr lang="id-ID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landasan teori terdiri </a:t>
            </a:r>
            <a:r>
              <a:rPr lang="id-ID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dari  </a:t>
            </a:r>
            <a:r>
              <a:rPr lang="id-ID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konsep serta definisi dan referensi untuk literatur ilmiah yang relevan, teori yang digunakan untuk studi atau </a:t>
            </a:r>
            <a:r>
              <a:rPr lang="id-ID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penelitian</a:t>
            </a:r>
          </a:p>
          <a:p>
            <a:pPr marL="285750" indent="-285750" algn="just" fontAlgn="base">
              <a:buFontTx/>
              <a:buChar char="-"/>
            </a:pPr>
            <a:r>
              <a:rPr lang="id-ID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Kerangka </a:t>
            </a:r>
            <a:r>
              <a:rPr lang="id-ID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teoritis harus menunjukkan pemahaman tentang teori dan konsep yang relevan dengan topik penelitian dan berhubungan dengan bidang pengetahuan yang lebih luas yang sedang </a:t>
            </a:r>
            <a:r>
              <a:rPr lang="id-ID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dipertimbangkan</a:t>
            </a:r>
            <a:endParaRPr lang="id-ID" sz="2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16721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95536" y="908720"/>
            <a:ext cx="8352928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id-ID" sz="23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Cara </a:t>
            </a:r>
            <a:r>
              <a:rPr lang="id-ID" sz="2300" b="1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K</a:t>
            </a:r>
            <a:r>
              <a:rPr lang="id-ID" sz="23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erangka Landasan </a:t>
            </a:r>
            <a:r>
              <a:rPr lang="id-ID" sz="2300" b="1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T</a:t>
            </a:r>
            <a:r>
              <a:rPr lang="id-ID" sz="23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eori </a:t>
            </a:r>
            <a:r>
              <a:rPr lang="id-ID" sz="2300" b="1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M</a:t>
            </a:r>
            <a:r>
              <a:rPr lang="id-ID" sz="23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emperkuat </a:t>
            </a:r>
            <a:r>
              <a:rPr lang="id-ID" sz="2300" b="1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P</a:t>
            </a:r>
            <a:r>
              <a:rPr lang="id-ID" sz="23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enelitian </a:t>
            </a:r>
          </a:p>
          <a:p>
            <a:pPr marL="342900" indent="-342900" algn="just" fontAlgn="base">
              <a:buAutoNum type="arabicPeriod"/>
            </a:pPr>
            <a:r>
              <a:rPr lang="id-ID" sz="2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Pernyataan </a:t>
            </a:r>
            <a:r>
              <a:rPr lang="id-ID" sz="2300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eksplisit asumsi teoritis memungkinkan pembaca untuk mengevaluasi penelitian secara </a:t>
            </a:r>
            <a:r>
              <a:rPr lang="id-ID" sz="2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kritis.</a:t>
            </a:r>
          </a:p>
          <a:p>
            <a:pPr marL="342900" indent="-342900" algn="just" fontAlgn="base">
              <a:buAutoNum type="arabicPeriod"/>
            </a:pPr>
            <a:r>
              <a:rPr lang="id-ID" sz="2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Kerangka </a:t>
            </a:r>
            <a:r>
              <a:rPr lang="id-ID" sz="2300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teoritis menghubungkan peneliti dengan pengetahuan yang ada. Dipandu oleh teori yang relevan, </a:t>
            </a:r>
            <a:r>
              <a:rPr lang="id-ID" sz="2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sebagai </a:t>
            </a:r>
            <a:r>
              <a:rPr lang="id-ID" sz="2300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dasar untuk menyusun hipotesis dan memilih metode </a:t>
            </a:r>
            <a:r>
              <a:rPr lang="id-ID" sz="2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penelitian.</a:t>
            </a:r>
          </a:p>
          <a:p>
            <a:pPr marL="342900" indent="-342900" algn="just" fontAlgn="base">
              <a:buAutoNum type="arabicPeriod"/>
            </a:pPr>
            <a:r>
              <a:rPr lang="id-ID" sz="2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Mengartikulasikan </a:t>
            </a:r>
            <a:r>
              <a:rPr lang="id-ID" sz="2300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asumsi teoritis dari studi penelitian yang memaksa peneliti untuk menjawab pertanyaan tentang mengapa dan </a:t>
            </a:r>
            <a:r>
              <a:rPr lang="id-ID" sz="2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bagaimana .</a:t>
            </a:r>
          </a:p>
          <a:p>
            <a:pPr marL="342900" indent="-342900" algn="just" fontAlgn="base">
              <a:buAutoNum type="arabicPeriod"/>
            </a:pPr>
            <a:r>
              <a:rPr lang="id-ID" sz="2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Memiliki </a:t>
            </a:r>
            <a:r>
              <a:rPr lang="id-ID" sz="2300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teori membantu peneliti mengidentifikasi batasan generalisasi tersebut. </a:t>
            </a:r>
            <a:endParaRPr lang="id-ID" sz="23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marL="342900" indent="-342900" algn="just" fontAlgn="base">
              <a:buAutoNum type="arabicPeriod"/>
            </a:pPr>
            <a:r>
              <a:rPr lang="id-ID" sz="2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Kerangka </a:t>
            </a:r>
            <a:r>
              <a:rPr lang="id-ID" sz="2300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kerja teoritis menetapkan variabel kunci mana yang memengaruhi fenomena yang diteliti dan menyoroti kebutuhan untuk memeriksa bagaimana variabel kunci itu mungkin berbeda dan dalam kondisi apa.</a:t>
            </a:r>
          </a:p>
        </p:txBody>
      </p:sp>
    </p:spTree>
    <p:extLst>
      <p:ext uri="{BB962C8B-B14F-4D97-AF65-F5344CB8AC3E}">
        <p14:creationId xmlns:p14="http://schemas.microsoft.com/office/powerpoint/2010/main" val="189140342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Memperdalam</a:t>
            </a:r>
            <a:r>
              <a:rPr lang="en-US" dirty="0" smtClean="0"/>
              <a:t> </a:t>
            </a:r>
            <a:r>
              <a:rPr lang="en-US" dirty="0" err="1" smtClean="0"/>
              <a:t>peng</a:t>
            </a:r>
            <a:r>
              <a:rPr lang="id-ID" dirty="0" smtClean="0"/>
              <a:t>e</a:t>
            </a:r>
            <a:r>
              <a:rPr lang="en-US" dirty="0" smtClean="0"/>
              <a:t>t</a:t>
            </a:r>
            <a:r>
              <a:rPr lang="id-ID" dirty="0" smtClean="0"/>
              <a:t>ahun</a:t>
            </a:r>
            <a:r>
              <a:rPr lang="en-US" dirty="0" smtClean="0"/>
              <a:t>  t</a:t>
            </a:r>
            <a:r>
              <a:rPr lang="id-ID" dirty="0" smtClean="0"/>
              <a:t>entang</a:t>
            </a:r>
            <a:r>
              <a:rPr lang="en-US" dirty="0" smtClean="0"/>
              <a:t> bid</a:t>
            </a:r>
            <a:r>
              <a:rPr lang="id-ID" dirty="0" smtClean="0"/>
              <a:t>ang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diteliti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smtClean="0"/>
              <a:t>h</a:t>
            </a:r>
            <a:r>
              <a:rPr lang="id-ID" dirty="0" smtClean="0"/>
              <a:t>a</a:t>
            </a:r>
            <a:r>
              <a:rPr lang="en-US" dirty="0" smtClean="0"/>
              <a:t>s</a:t>
            </a:r>
            <a:r>
              <a:rPr lang="id-ID" dirty="0" smtClean="0"/>
              <a:t>i</a:t>
            </a:r>
            <a:r>
              <a:rPr lang="en-US" dirty="0" smtClean="0"/>
              <a:t>l </a:t>
            </a:r>
            <a:r>
              <a:rPr lang="en-US" dirty="0" err="1" smtClean="0"/>
              <a:t>penel</a:t>
            </a:r>
            <a:r>
              <a:rPr lang="id-ID" dirty="0" smtClean="0"/>
              <a:t>itian</a:t>
            </a:r>
            <a:r>
              <a:rPr lang="en-US" dirty="0" smtClean="0"/>
              <a:t> y</a:t>
            </a:r>
            <a:r>
              <a:rPr lang="id-ID" dirty="0" smtClean="0"/>
              <a:t>ang</a:t>
            </a:r>
            <a:r>
              <a:rPr lang="en-US" dirty="0" smtClean="0"/>
              <a:t> </a:t>
            </a:r>
            <a:r>
              <a:rPr lang="en-US" dirty="0" err="1" smtClean="0"/>
              <a:t>berhub</a:t>
            </a:r>
            <a:r>
              <a:rPr lang="id-ID" dirty="0" smtClean="0"/>
              <a:t>ungan</a:t>
            </a:r>
            <a:r>
              <a:rPr lang="en-US" dirty="0" smtClean="0"/>
              <a:t> </a:t>
            </a:r>
            <a:r>
              <a:rPr lang="id-ID" dirty="0" smtClean="0"/>
              <a:t>dengan </a:t>
            </a:r>
            <a:r>
              <a:rPr lang="en-US" dirty="0" smtClean="0"/>
              <a:t>y</a:t>
            </a:r>
            <a:r>
              <a:rPr lang="id-ID" dirty="0" smtClean="0"/>
              <a:t>an</a:t>
            </a:r>
            <a:r>
              <a:rPr lang="en-US" dirty="0" smtClean="0"/>
              <a:t>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Memperjelas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	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b="1" dirty="0" err="1" smtClean="0"/>
              <a:t>seorang</a:t>
            </a:r>
            <a:r>
              <a:rPr lang="en-US" b="1" dirty="0" smtClean="0"/>
              <a:t> </a:t>
            </a:r>
            <a:r>
              <a:rPr lang="en-US" b="1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b="1" dirty="0" err="1" smtClean="0"/>
              <a:t>ahli</a:t>
            </a:r>
            <a:r>
              <a:rPr lang="en-US" b="1" dirty="0" smtClean="0"/>
              <a:t> </a:t>
            </a:r>
            <a:r>
              <a:rPr lang="en-US" b="1" dirty="0" smtClean="0"/>
              <a:t>d</a:t>
            </a:r>
            <a:r>
              <a:rPr lang="id-ID" b="1" dirty="0" smtClean="0"/>
              <a:t>ala</a:t>
            </a:r>
            <a:r>
              <a:rPr lang="en-US" b="1" dirty="0" smtClean="0"/>
              <a:t>m </a:t>
            </a:r>
            <a:r>
              <a:rPr lang="en-US" b="1" dirty="0" err="1" smtClean="0"/>
              <a:t>bidangnya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b="1" dirty="0" smtClean="0"/>
              <a:t>or</a:t>
            </a:r>
            <a:r>
              <a:rPr lang="id-ID" b="1" dirty="0" smtClean="0"/>
              <a:t>an</a:t>
            </a:r>
            <a:r>
              <a:rPr lang="en-US" b="1" dirty="0" smtClean="0"/>
              <a:t>g </a:t>
            </a:r>
            <a:r>
              <a:rPr lang="en-US" b="1" dirty="0" smtClean="0"/>
              <a:t>yang </a:t>
            </a:r>
            <a:r>
              <a:rPr lang="en-US" b="1" dirty="0" err="1" smtClean="0"/>
              <a:t>memperlajari</a:t>
            </a:r>
            <a:r>
              <a:rPr lang="en-US" b="1" dirty="0" smtClean="0"/>
              <a:t> </a:t>
            </a:r>
            <a:r>
              <a:rPr lang="en-US" b="1" dirty="0" err="1" smtClean="0"/>
              <a:t>teori-teori</a:t>
            </a:r>
            <a:r>
              <a:rPr lang="en-US" b="1" dirty="0" smtClean="0"/>
              <a:t> yang </a:t>
            </a:r>
            <a:r>
              <a:rPr lang="en-US" b="1" dirty="0" err="1" smtClean="0"/>
              <a:t>berhub</a:t>
            </a:r>
            <a:r>
              <a:rPr lang="id-ID" b="1" dirty="0" smtClean="0"/>
              <a:t>ungan</a:t>
            </a:r>
            <a:r>
              <a:rPr lang="en-US" b="1" dirty="0" smtClean="0"/>
              <a:t> d</a:t>
            </a:r>
            <a:r>
              <a:rPr lang="id-ID" b="1" dirty="0" smtClean="0"/>
              <a:t>en</a:t>
            </a:r>
            <a:r>
              <a:rPr lang="en-US" b="1" dirty="0" smtClean="0"/>
              <a:t>g</a:t>
            </a:r>
            <a:r>
              <a:rPr lang="id-ID" b="1" dirty="0" smtClean="0"/>
              <a:t>a</a:t>
            </a:r>
            <a:r>
              <a:rPr lang="en-US" b="1" dirty="0" smtClean="0"/>
              <a:t>n </a:t>
            </a:r>
            <a:r>
              <a:rPr lang="en-US" b="1" dirty="0" err="1" smtClean="0"/>
              <a:t>topik</a:t>
            </a:r>
            <a:r>
              <a:rPr lang="en-US" b="1" dirty="0" smtClean="0"/>
              <a:t> yang </a:t>
            </a:r>
            <a:r>
              <a:rPr lang="en-US" b="1" dirty="0" err="1" smtClean="0"/>
              <a:t>diteliti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051720" y="764704"/>
            <a:ext cx="52846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rgbClr val="C00000"/>
                </a:solidFill>
              </a:rPr>
              <a:t>Manfaat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>
                <a:solidFill>
                  <a:srgbClr val="C00000"/>
                </a:solidFill>
              </a:rPr>
              <a:t>Landasan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>
                <a:solidFill>
                  <a:srgbClr val="C00000"/>
                </a:solidFill>
              </a:rPr>
              <a:t>Teori</a:t>
            </a:r>
            <a:endParaRPr lang="id-ID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50791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11560" y="2038196"/>
            <a:ext cx="80648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+mj-lt"/>
              <a:buAutoNum type="arabicPeriod"/>
            </a:pPr>
            <a:r>
              <a:rPr lang="id-ID" sz="3200" dirty="0" smtClean="0"/>
              <a:t>Menyusun </a:t>
            </a:r>
            <a:r>
              <a:rPr lang="id-ID" sz="3200" dirty="0"/>
              <a:t>dan juga meringkas pengetahuan di bidang tertentu.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id-ID" sz="3200" dirty="0"/>
              <a:t>Peristiwa yang terjadi diberikan keterangan sementara.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id-ID" sz="3200" dirty="0"/>
              <a:t>Sebagai pengembangan pengetahuan baru dalam tulisan.</a:t>
            </a:r>
          </a:p>
        </p:txBody>
      </p:sp>
      <p:sp>
        <p:nvSpPr>
          <p:cNvPr id="5" name="Rectangle 4"/>
          <p:cNvSpPr/>
          <p:nvPr/>
        </p:nvSpPr>
        <p:spPr>
          <a:xfrm>
            <a:off x="2195736" y="838453"/>
            <a:ext cx="43751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id-ID" sz="3600" b="1" dirty="0">
                <a:solidFill>
                  <a:srgbClr val="C00000"/>
                </a:solidFill>
              </a:rPr>
              <a:t>Fungsi Landasan Teori</a:t>
            </a:r>
            <a:endParaRPr lang="id-ID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97749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4575</TotalTime>
  <Words>1277</Words>
  <Application>Microsoft Office PowerPoint</Application>
  <PresentationFormat>On-screen Show (4:3)</PresentationFormat>
  <Paragraphs>133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Aswin</cp:lastModifiedBy>
  <cp:revision>558</cp:revision>
  <cp:lastPrinted>2017-04-16T14:44:29Z</cp:lastPrinted>
  <dcterms:created xsi:type="dcterms:W3CDTF">2010-04-18T12:06:30Z</dcterms:created>
  <dcterms:modified xsi:type="dcterms:W3CDTF">2021-08-26T03:13:01Z</dcterms:modified>
</cp:coreProperties>
</file>