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6" r:id="rId3"/>
    <p:sldId id="304" r:id="rId4"/>
    <p:sldId id="290" r:id="rId5"/>
    <p:sldId id="300" r:id="rId6"/>
    <p:sldId id="302" r:id="rId7"/>
    <p:sldId id="301" r:id="rId8"/>
    <p:sldId id="303" r:id="rId9"/>
    <p:sldId id="307" r:id="rId10"/>
    <p:sldId id="284" r:id="rId11"/>
    <p:sldId id="288" r:id="rId12"/>
    <p:sldId id="305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364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9/23/2024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258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39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71538" y="2428868"/>
            <a:ext cx="7215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Kontrak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Perkuliahan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Pengantar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Ilmu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Hukum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4970" y="3752307"/>
            <a:ext cx="721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by: </a:t>
            </a:r>
            <a:r>
              <a:rPr lang="en-ID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Dinda</a:t>
            </a:r>
            <a:r>
              <a:rPr lang="en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Anna </a:t>
            </a:r>
            <a:r>
              <a:rPr lang="en-ID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Zatika</a:t>
            </a:r>
            <a:r>
              <a:rPr lang="en-I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, S.H., M.H.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2889060F-CDE5-4562-B011-23F2A415E47A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</a:rPr>
              <a:pPr>
                <a:defRPr/>
              </a:pPr>
              <a:t>10</a:t>
            </a:fld>
            <a:endParaRPr lang="en-US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1700808"/>
            <a:ext cx="815104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361950">
              <a:buAutoNum type="arabicPeriod"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Hadir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tepat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waktu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61950" indent="-361950">
              <a:buAutoNum type="arabicPeriod"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berpakaian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bersikap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sopan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61950" indent="-361950">
              <a:buAutoNum type="arabicPeriod"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Komponen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Penilaian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      a.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Kehadiran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minimal (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bobot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20%)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      b.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Mengikuti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UTS (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bobot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20%)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      c.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Mengikuti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UAS (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bobot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20%)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      d. Etika (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bobot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20%)</a:t>
            </a:r>
          </a:p>
          <a:p>
            <a:pPr marL="1162050" indent="-1162050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      e.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Menunjukkan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aktivitas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antusias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mengerjakan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tugas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tepat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waktu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(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bobot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20%)</a:t>
            </a:r>
          </a:p>
          <a:p>
            <a:pPr marL="1162050" indent="-1162050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162050" indent="-1162050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NOTE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marL="447675" indent="-447675">
              <a:buAutoNum type="arabicPeriod"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Semuan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komponen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yang sangat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penting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evaluasi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hasil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pembelajaran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47675" indent="-447675">
              <a:buAutoNum type="arabicPeriod"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Bobot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penilaian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proses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lebih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besar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bandingkan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bobot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ujian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    (proses 60% dan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ujian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40 %)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3.    Nilai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etika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=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tugas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+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presensi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+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tingkah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laku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836712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Komponen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Bobot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Penilaian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95536" y="1412776"/>
            <a:ext cx="82912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>
                <a:latin typeface="Cambria" panose="02040503050406030204" pitchFamily="18" charset="0"/>
              </a:rPr>
              <a:t>Pengantar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Ilmu</a:t>
            </a:r>
            <a:r>
              <a:rPr lang="en-US" sz="2400" dirty="0">
                <a:latin typeface="Cambria" panose="02040503050406030204" pitchFamily="18" charset="0"/>
              </a:rPr>
              <a:t> Hukum </a:t>
            </a:r>
            <a:r>
              <a:rPr lang="en-US" sz="2400" dirty="0" err="1">
                <a:latin typeface="Cambria" panose="02040503050406030204" pitchFamily="18" charset="0"/>
              </a:rPr>
              <a:t>adalah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kuliah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bertujuan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memberikan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gambaran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secara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mendasar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tentang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ilmu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meliputi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pengertian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dasar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kerangka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dasar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asas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dasar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</a:rPr>
              <a:t>Mata </a:t>
            </a:r>
            <a:r>
              <a:rPr lang="en-US" sz="2400" dirty="0" err="1">
                <a:latin typeface="Cambria" panose="02040503050406030204" pitchFamily="18" charset="0"/>
              </a:rPr>
              <a:t>kuliah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berupaya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memberikan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bekal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kemampuan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kepada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dapat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memahami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mengevaluasi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menganalisis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ruang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lingkup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ilmu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berbagai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pengertian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sumber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norma-norma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berkembang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masyarakat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subyek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obyek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peristiwa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</a:rPr>
              <a:t>Mata </a:t>
            </a:r>
            <a:r>
              <a:rPr lang="en-US" sz="2400" dirty="0" err="1">
                <a:latin typeface="Cambria" panose="02040503050406030204" pitchFamily="18" charset="0"/>
              </a:rPr>
              <a:t>kuliah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wajib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diambil</a:t>
            </a:r>
            <a:r>
              <a:rPr lang="en-US" sz="2400" dirty="0">
                <a:latin typeface="Cambria" panose="02040503050406030204" pitchFamily="18" charset="0"/>
              </a:rPr>
              <a:t> oleh </a:t>
            </a:r>
            <a:r>
              <a:rPr lang="en-US" sz="2400" dirty="0" err="1">
                <a:latin typeface="Cambria" panose="02040503050406030204" pitchFamily="18" charset="0"/>
              </a:rPr>
              <a:t>seluruh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Prodi Hukum </a:t>
            </a:r>
            <a:r>
              <a:rPr lang="en-US" sz="2400" dirty="0" err="1">
                <a:latin typeface="Cambria" panose="02040503050406030204" pitchFamily="18" charset="0"/>
              </a:rPr>
              <a:t>Bisnis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pPr>
              <a:defRPr/>
            </a:pPr>
            <a:fld id="{2889060F-CDE5-4562-B011-23F2A415E47A}" type="slidenum">
              <a:rPr lang="en-US" smtClean="0">
                <a:solidFill>
                  <a:schemeClr val="tx1"/>
                </a:solidFill>
                <a:latin typeface="Cambria" panose="02040503050406030204" pitchFamily="18" charset="0"/>
              </a:rPr>
              <a:pPr>
                <a:defRPr/>
              </a:pPr>
              <a:t>12</a:t>
            </a:fld>
            <a:endParaRPr lang="en-US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1700808"/>
            <a:ext cx="81510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>
              <a:buFont typeface="+mj-lt"/>
              <a:buAutoNum type="arabicPeriod"/>
            </a:pP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Ruang Lingkup Ilmu Hukum;</a:t>
            </a:r>
          </a:p>
          <a:p>
            <a:pPr marL="268288" indent="-268288">
              <a:buFont typeface="+mj-lt"/>
              <a:buAutoNum type="arabicPeriod"/>
            </a:pP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Asas, Fungsi dan Tujuan Hukum;</a:t>
            </a:r>
          </a:p>
          <a:p>
            <a:pPr marL="268288" indent="-268288">
              <a:buFont typeface="+mj-lt"/>
              <a:buAutoNum type="arabicPeriod"/>
            </a:pP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Hukum dan Manusia Sebagai Makhluk Sosial;</a:t>
            </a:r>
          </a:p>
          <a:p>
            <a:pPr marL="268288" indent="-268288">
              <a:buFont typeface="+mj-lt"/>
              <a:buAutoNum type="arabicPeriod"/>
            </a:pP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Sumber-sumber Hukum;</a:t>
            </a:r>
          </a:p>
          <a:p>
            <a:pPr marL="268288" indent="-268288">
              <a:buFont typeface="+mj-lt"/>
              <a:buAutoNum type="arabicPeriod"/>
            </a:pP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Macam-macam Aliran Hukum;</a:t>
            </a:r>
          </a:p>
          <a:p>
            <a:pPr marL="268288" indent="-268288">
              <a:buFont typeface="+mj-lt"/>
              <a:buAutoNum type="arabicPeriod"/>
            </a:pP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Pembidangan Ilmu Hukum;</a:t>
            </a:r>
          </a:p>
          <a:p>
            <a:pPr marL="268288" indent="-268288">
              <a:buFont typeface="+mj-lt"/>
              <a:buAutoNum type="arabicPeriod"/>
            </a:pP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Ilmu Bantu Hukum;</a:t>
            </a:r>
          </a:p>
          <a:p>
            <a:pPr marL="268288" indent="-268288">
              <a:buFont typeface="+mj-lt"/>
              <a:buAutoNum type="arabicPeriod"/>
            </a:pP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Hukum Sebagai Norma;</a:t>
            </a:r>
          </a:p>
          <a:p>
            <a:pPr marL="268288" indent="-268288">
              <a:buFont typeface="+mj-lt"/>
              <a:buAutoNum type="arabicPeriod"/>
            </a:pP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Penemuan dan Interpretasi Hukum;</a:t>
            </a:r>
          </a:p>
          <a:p>
            <a:pPr marL="268288" indent="-268288">
              <a:buFont typeface="+mj-lt"/>
              <a:buAutoNum type="arabicPeriod"/>
            </a:pPr>
            <a:r>
              <a:rPr lang="en-US" sz="24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2400" dirty="0">
                <a:latin typeface="Cambria" panose="02040503050406030204" pitchFamily="18" charset="0"/>
                <a:cs typeface="Arial" panose="020B0604020202020204" pitchFamily="34" charset="0"/>
              </a:rPr>
              <a:t>Sistem Hukum yang Berlaku di Dunia;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" y="836712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Materi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Perkuliahan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Pengantar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Ilmu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Hukum</a:t>
            </a:r>
          </a:p>
        </p:txBody>
      </p:sp>
    </p:spTree>
    <p:extLst>
      <p:ext uri="{BB962C8B-B14F-4D97-AF65-F5344CB8AC3E}">
        <p14:creationId xmlns:p14="http://schemas.microsoft.com/office/powerpoint/2010/main" val="12962636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5720" y="620688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5720" y="1205463"/>
            <a:ext cx="8572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Cambria" panose="02040503050406030204" pitchFamily="18" charset="0"/>
              </a:rPr>
              <a:t>Metode</a:t>
            </a:r>
            <a:r>
              <a:rPr lang="en-US" sz="2800" b="1" dirty="0">
                <a:latin typeface="Cambria" panose="02040503050406030204" pitchFamily="18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</a:rPr>
              <a:t>belajar</a:t>
            </a:r>
            <a:r>
              <a:rPr lang="en-US" sz="2800" dirty="0">
                <a:latin typeface="Cambria" panose="02040503050406030204" pitchFamily="18" charset="0"/>
              </a:rPr>
              <a:t>: </a:t>
            </a:r>
          </a:p>
          <a:p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Ceramah</a:t>
            </a:r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Diskusi</a:t>
            </a:r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Presentasi</a:t>
            </a:r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Tugas</a:t>
            </a:r>
            <a:endParaRPr lang="en-US" sz="2800" dirty="0">
              <a:latin typeface="Cambria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latin typeface="Cambria" panose="02040503050406030204" pitchFamily="18" charset="0"/>
              </a:rPr>
              <a:t>Kuis</a:t>
            </a:r>
            <a:r>
              <a:rPr lang="en-US" sz="2800" dirty="0">
                <a:latin typeface="Cambria" panose="02040503050406030204" pitchFamily="18" charset="0"/>
              </a:rPr>
              <a:t> (essay)</a:t>
            </a:r>
          </a:p>
          <a:p>
            <a:pPr marL="457200" indent="-457200">
              <a:buAutoNum type="arabicPeriod"/>
            </a:pPr>
            <a:r>
              <a:rPr lang="en-US" sz="2800" dirty="0">
                <a:latin typeface="Cambria" panose="02040503050406030204" pitchFamily="18" charset="0"/>
              </a:rPr>
              <a:t>Pre test dan post test</a:t>
            </a:r>
          </a:p>
        </p:txBody>
      </p:sp>
    </p:spTree>
    <p:extLst>
      <p:ext uri="{BB962C8B-B14F-4D97-AF65-F5344CB8AC3E}">
        <p14:creationId xmlns:p14="http://schemas.microsoft.com/office/powerpoint/2010/main" val="245828830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5720" y="620688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5720" y="1412776"/>
            <a:ext cx="85725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Materi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akan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dibahas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harus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sudah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dibaca</a:t>
            </a:r>
            <a:r>
              <a:rPr lang="en-US" sz="2400" dirty="0">
                <a:latin typeface="Cambria" panose="02040503050406030204" pitchFamily="18" charset="0"/>
              </a:rPr>
              <a:t> dan </a:t>
            </a:r>
            <a:r>
              <a:rPr lang="en-US" sz="2400" dirty="0" err="1">
                <a:latin typeface="Cambria" panose="02040503050406030204" pitchFamily="18" charset="0"/>
              </a:rPr>
              <a:t>dipelajari</a:t>
            </a:r>
            <a:r>
              <a:rPr lang="en-US" sz="2400" dirty="0">
                <a:latin typeface="Cambria" panose="02040503050406030204" pitchFamily="18" charset="0"/>
              </a:rPr>
              <a:t> oleh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sebelum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dilaksanakan</a:t>
            </a:r>
            <a:r>
              <a:rPr lang="en-US" sz="2400" dirty="0">
                <a:latin typeface="Cambria" panose="02040503050406030204" pitchFamily="18" charset="0"/>
              </a:rPr>
              <a:t>. </a:t>
            </a:r>
            <a:r>
              <a:rPr lang="en-US" sz="2400" dirty="0" err="1">
                <a:latin typeface="Cambria" panose="02040503050406030204" pitchFamily="18" charset="0"/>
              </a:rPr>
              <a:t>Dosen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memberitahukan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materi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utk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pertemuan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selanjutnya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Sebelum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dosen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mengadakan</a:t>
            </a:r>
            <a:r>
              <a:rPr lang="en-US" sz="2400" dirty="0">
                <a:latin typeface="Cambria" panose="02040503050406030204" pitchFamily="18" charset="0"/>
              </a:rPr>
              <a:t> pre test dan di </a:t>
            </a:r>
            <a:r>
              <a:rPr lang="en-US" sz="2400" dirty="0" err="1">
                <a:latin typeface="Cambria" panose="02040503050406030204" pitchFamily="18" charset="0"/>
              </a:rPr>
              <a:t>akhir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diadakn</a:t>
            </a:r>
            <a:r>
              <a:rPr lang="en-US" sz="2400" dirty="0">
                <a:latin typeface="Cambria" panose="02040503050406030204" pitchFamily="18" charset="0"/>
              </a:rPr>
              <a:t> post test.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PPt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materi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bisa</a:t>
            </a:r>
            <a:r>
              <a:rPr lang="en-US" sz="2400" dirty="0">
                <a:latin typeface="Cambria" panose="02040503050406030204" pitchFamily="18" charset="0"/>
              </a:rPr>
              <a:t> di download </a:t>
            </a:r>
            <a:r>
              <a:rPr lang="en-US" sz="2400" dirty="0" err="1">
                <a:latin typeface="Cambria" panose="02040503050406030204" pitchFamily="18" charset="0"/>
              </a:rPr>
              <a:t>mandiri</a:t>
            </a:r>
            <a:r>
              <a:rPr lang="en-US" sz="2400" dirty="0">
                <a:latin typeface="Cambria" panose="02040503050406030204" pitchFamily="18" charset="0"/>
              </a:rPr>
              <a:t> di LMS.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mengembangkan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kuliah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scr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mandiri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wajib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mempunyai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buku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untuk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menunjang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Selama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pelaksanaan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bebas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mengajukan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pertanyaan</a:t>
            </a:r>
            <a:r>
              <a:rPr lang="en-US" sz="2400" dirty="0">
                <a:latin typeface="Cambria" panose="02040503050406030204" pitchFamily="18" charset="0"/>
              </a:rPr>
              <a:t> (</a:t>
            </a:r>
            <a:r>
              <a:rPr lang="en-US" sz="2400" dirty="0" err="1">
                <a:latin typeface="Cambria" panose="02040503050406030204" pitchFamily="18" charset="0"/>
              </a:rPr>
              <a:t>aktif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selama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)</a:t>
            </a:r>
          </a:p>
          <a:p>
            <a:pPr marL="342900" indent="-342900" algn="just">
              <a:buAutoNum type="arabicPeriod"/>
            </a:pPr>
            <a:r>
              <a:rPr lang="en-US" sz="2400" dirty="0">
                <a:latin typeface="Cambria" panose="02040503050406030204" pitchFamily="18" charset="0"/>
              </a:rPr>
              <a:t>Di </a:t>
            </a:r>
            <a:r>
              <a:rPr lang="en-US" sz="2400" dirty="0" err="1">
                <a:latin typeface="Cambria" panose="02040503050406030204" pitchFamily="18" charset="0"/>
              </a:rPr>
              <a:t>awal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membentuk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kelompok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bersifat</a:t>
            </a:r>
            <a:r>
              <a:rPr lang="en-US" sz="2400" dirty="0">
                <a:latin typeface="Cambria" panose="02040503050406030204" pitchFamily="18" charset="0"/>
              </a:rPr>
              <a:t>  </a:t>
            </a:r>
            <a:r>
              <a:rPr lang="en-US" sz="2400" dirty="0" err="1">
                <a:latin typeface="Cambria" panose="02040503050406030204" pitchFamily="18" charset="0"/>
              </a:rPr>
              <a:t>permanen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529321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SUMBER BELAJAR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DBCEC1-2110-494F-9C6E-31A6ACC4BD4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85786" y="1785926"/>
            <a:ext cx="778674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+mn-lt"/>
              </a:rPr>
              <a:t>Mahasiswa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bebas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menggunakan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sumber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belajar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atau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literatur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apapun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asal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dapat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memenuhi</a:t>
            </a:r>
            <a:r>
              <a:rPr lang="en-US" sz="3200" b="1" dirty="0">
                <a:latin typeface="+mn-lt"/>
              </a:rPr>
              <a:t> target </a:t>
            </a:r>
            <a:r>
              <a:rPr lang="en-US" sz="3200" b="1" dirty="0" err="1">
                <a:latin typeface="+mn-lt"/>
              </a:rPr>
              <a:t>pembelajaran</a:t>
            </a:r>
            <a:r>
              <a:rPr lang="en-US" sz="3200" b="1" dirty="0">
                <a:latin typeface="+mn-lt"/>
              </a:rPr>
              <a:t>. Better punya </a:t>
            </a:r>
            <a:r>
              <a:rPr lang="en-US" sz="3200" b="1" dirty="0" err="1">
                <a:latin typeface="+mn-lt"/>
              </a:rPr>
              <a:t>satu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buku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untuk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menunjang</a:t>
            </a:r>
            <a:r>
              <a:rPr lang="en-US" sz="3200" b="1" dirty="0">
                <a:latin typeface="+mn-lt"/>
              </a:rPr>
              <a:t> </a:t>
            </a:r>
            <a:r>
              <a:rPr lang="en-US" sz="3200" b="1" dirty="0" err="1">
                <a:latin typeface="+mn-lt"/>
              </a:rPr>
              <a:t>perkuliahan</a:t>
            </a:r>
            <a:r>
              <a:rPr lang="en-US" sz="3200" b="1" dirty="0">
                <a:latin typeface="+mn-lt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5720" y="476672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Tugas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Dosen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Mahasiswa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296149"/>
            <a:ext cx="85725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err="1">
                <a:latin typeface="Cambria" panose="02040503050406030204" pitchFamily="18" charset="0"/>
              </a:rPr>
              <a:t>Kehadiran</a:t>
            </a:r>
            <a:endParaRPr lang="en-US" sz="2400" b="1" dirty="0">
              <a:latin typeface="Cambria" panose="02040503050406030204" pitchFamily="18" charset="0"/>
            </a:endParaRPr>
          </a:p>
          <a:p>
            <a:r>
              <a:rPr lang="en-ID" sz="2400" dirty="0" err="1">
                <a:latin typeface="Cambria" panose="02040503050406030204" pitchFamily="18" charset="0"/>
              </a:rPr>
              <a:t>Dosen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wajib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melaksanakan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perkuliahan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tatap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muka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wajib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hadir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dalam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perkuliahan</a:t>
            </a:r>
            <a:r>
              <a:rPr lang="en-ID" sz="2400" dirty="0">
                <a:latin typeface="Cambria" panose="02040503050406030204" pitchFamily="18" charset="0"/>
              </a:rPr>
              <a:t>. </a:t>
            </a:r>
            <a:r>
              <a:rPr lang="en-ID" sz="2400" dirty="0" err="1">
                <a:latin typeface="Cambria" panose="02040503050406030204" pitchFamily="18" charset="0"/>
              </a:rPr>
              <a:t>Jumlah</a:t>
            </a:r>
            <a:r>
              <a:rPr lang="en-ID" sz="2400" dirty="0">
                <a:latin typeface="Cambria" panose="02040503050406030204" pitchFamily="18" charset="0"/>
              </a:rPr>
              <a:t> total </a:t>
            </a:r>
            <a:r>
              <a:rPr lang="en-ID" sz="2400" dirty="0" err="1">
                <a:latin typeface="Cambria" panose="02040503050406030204" pitchFamily="18" charset="0"/>
              </a:rPr>
              <a:t>pertemuan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adalah</a:t>
            </a:r>
            <a:r>
              <a:rPr lang="en-ID" sz="2400" dirty="0">
                <a:latin typeface="Cambria" panose="02040503050406030204" pitchFamily="18" charset="0"/>
              </a:rPr>
              <a:t> 14 kali </a:t>
            </a:r>
            <a:r>
              <a:rPr lang="en-ID" sz="2400" dirty="0" err="1">
                <a:latin typeface="Cambria" panose="02040503050406030204" pitchFamily="18" charset="0"/>
              </a:rPr>
              <a:t>pertemuan</a:t>
            </a:r>
            <a:r>
              <a:rPr lang="en-ID" sz="2400" dirty="0">
                <a:latin typeface="Cambria" panose="02040503050406030204" pitchFamily="18" charset="0"/>
              </a:rPr>
              <a:t> (exc. </a:t>
            </a:r>
            <a:r>
              <a:rPr lang="en-ID" sz="2400">
                <a:latin typeface="Cambria" panose="02040503050406030204" pitchFamily="18" charset="0"/>
              </a:rPr>
              <a:t>UTS dan UAS) dan </a:t>
            </a:r>
            <a:r>
              <a:rPr lang="en-ID" sz="2400" dirty="0" err="1">
                <a:latin typeface="Cambria" panose="02040503050406030204" pitchFamily="18" charset="0"/>
              </a:rPr>
              <a:t>harus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dipenuhi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sekurang-kurangnya</a:t>
            </a:r>
            <a:r>
              <a:rPr lang="en-ID" sz="2400" dirty="0">
                <a:latin typeface="Cambria" panose="02040503050406030204" pitchFamily="18" charset="0"/>
              </a:rPr>
              <a:t> 12 kali </a:t>
            </a:r>
            <a:r>
              <a:rPr lang="en-ID" sz="2400" dirty="0" err="1">
                <a:latin typeface="Cambria" panose="02040503050406030204" pitchFamily="18" charset="0"/>
              </a:rPr>
              <a:t>pertemuan</a:t>
            </a:r>
            <a:r>
              <a:rPr lang="en-ID" sz="2400" dirty="0">
                <a:latin typeface="Cambria" panose="02040503050406030204" pitchFamily="18" charset="0"/>
              </a:rPr>
              <a:t> oleh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untuk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dapat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dianggap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layak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mengikuti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Ujian</a:t>
            </a:r>
            <a:r>
              <a:rPr lang="en-ID" sz="2400" dirty="0">
                <a:latin typeface="Cambria" panose="02040503050406030204" pitchFamily="18" charset="0"/>
              </a:rPr>
              <a:t> Akhir Semester (UAS). </a:t>
            </a:r>
          </a:p>
          <a:p>
            <a:endParaRPr lang="en-ID" sz="24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ID" sz="2400" b="1" dirty="0" err="1">
                <a:latin typeface="Cambria" panose="02040503050406030204" pitchFamily="18" charset="0"/>
              </a:rPr>
              <a:t>Tugas</a:t>
            </a:r>
            <a:endParaRPr lang="en-ID" sz="2400" b="1" dirty="0">
              <a:latin typeface="Cambria" panose="02040503050406030204" pitchFamily="18" charset="0"/>
            </a:endParaRPr>
          </a:p>
          <a:p>
            <a:r>
              <a:rPr lang="pt-BR" sz="2400" dirty="0">
                <a:latin typeface="Cambria" panose="02040503050406030204" pitchFamily="18" charset="0"/>
              </a:rPr>
              <a:t>Mahasiswa wajib melaksanakan penugasan yang diberikan oleh dosen sesuai dengan peraturan akademik yang berlaku sbg salah satu komponen penilaian. </a:t>
            </a: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06117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7191" y="620688"/>
            <a:ext cx="7929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Tugas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Dosen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Mahasiswa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444819"/>
            <a:ext cx="85725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400" b="1" dirty="0" err="1">
                <a:latin typeface="Cambria" panose="02040503050406030204" pitchFamily="18" charset="0"/>
              </a:rPr>
              <a:t>Keaktifan</a:t>
            </a:r>
            <a:endParaRPr lang="en-US" sz="2400" b="1" dirty="0">
              <a:latin typeface="Cambria" panose="02040503050406030204" pitchFamily="18" charset="0"/>
            </a:endParaRPr>
          </a:p>
          <a:p>
            <a:r>
              <a:rPr lang="en-ID" sz="2400" dirty="0" err="1">
                <a:latin typeface="Cambria" panose="02040503050406030204" pitchFamily="18" charset="0"/>
              </a:rPr>
              <a:t>Dosen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bertugas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sbg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fasilitator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dalam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menyampaikan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ilmu</a:t>
            </a:r>
            <a:r>
              <a:rPr lang="en-ID" sz="2400" dirty="0">
                <a:latin typeface="Cambria" panose="02040503050406030204" pitchFamily="18" charset="0"/>
              </a:rPr>
              <a:t> dan </a:t>
            </a:r>
            <a:r>
              <a:rPr lang="en-ID" sz="2400" dirty="0" err="1">
                <a:latin typeface="Cambria" panose="02040503050406030204" pitchFamily="18" charset="0"/>
              </a:rPr>
              <a:t>pengetahuan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kpd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dan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diharapkan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untuk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aktif</a:t>
            </a:r>
            <a:r>
              <a:rPr lang="en-ID" sz="2400" dirty="0">
                <a:latin typeface="Cambria" panose="02040503050406030204" pitchFamily="18" charset="0"/>
              </a:rPr>
              <a:t> di </a:t>
            </a:r>
            <a:r>
              <a:rPr lang="en-ID" sz="2400" dirty="0" err="1">
                <a:latin typeface="Cambria" panose="02040503050406030204" pitchFamily="18" charset="0"/>
              </a:rPr>
              <a:t>dalam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kelas</a:t>
            </a:r>
            <a:r>
              <a:rPr lang="en-ID" sz="2400" dirty="0">
                <a:latin typeface="Cambria" panose="02040503050406030204" pitchFamily="18" charset="0"/>
              </a:rPr>
              <a:t>. Nilai plus </a:t>
            </a:r>
            <a:r>
              <a:rPr lang="en-ID" sz="2400" dirty="0" err="1">
                <a:latin typeface="Cambria" panose="02040503050406030204" pitchFamily="18" charset="0"/>
              </a:rPr>
              <a:t>berlaku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untuk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setiap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yang </a:t>
            </a:r>
            <a:r>
              <a:rPr lang="en-ID" sz="2400" dirty="0" err="1">
                <a:latin typeface="Cambria" panose="02040503050406030204" pitchFamily="18" charset="0"/>
              </a:rPr>
              <a:t>aktif</a:t>
            </a:r>
            <a:r>
              <a:rPr lang="en-ID" sz="2400" dirty="0">
                <a:latin typeface="Cambria" panose="02040503050406030204" pitchFamily="18" charset="0"/>
              </a:rPr>
              <a:t> di </a:t>
            </a:r>
            <a:r>
              <a:rPr lang="en-ID" sz="2400" dirty="0" err="1">
                <a:latin typeface="Cambria" panose="02040503050406030204" pitchFamily="18" charset="0"/>
              </a:rPr>
              <a:t>kelas</a:t>
            </a:r>
            <a:r>
              <a:rPr lang="en-ID" sz="2400" dirty="0">
                <a:latin typeface="Cambria" panose="02040503050406030204" pitchFamily="18" charset="0"/>
              </a:rPr>
              <a:t>.</a:t>
            </a:r>
          </a:p>
          <a:p>
            <a:pPr marL="457200" indent="-457200">
              <a:buFont typeface="+mj-lt"/>
              <a:buAutoNum type="arabicPeriod" startAt="3"/>
            </a:pPr>
            <a:endParaRPr lang="en-ID" sz="2400" b="1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ID" sz="2400" b="1" dirty="0" err="1">
                <a:latin typeface="Cambria" panose="02040503050406030204" pitchFamily="18" charset="0"/>
              </a:rPr>
              <a:t>Kejujuran</a:t>
            </a:r>
            <a:endParaRPr lang="en-ID" sz="2400" b="1" dirty="0">
              <a:latin typeface="Cambria" panose="02040503050406030204" pitchFamily="18" charset="0"/>
            </a:endParaRPr>
          </a:p>
          <a:p>
            <a:r>
              <a:rPr lang="pt-BR" sz="2400" dirty="0">
                <a:latin typeface="Cambria" panose="02040503050406030204" pitchFamily="18" charset="0"/>
              </a:rPr>
              <a:t>Dosen dan mahasiswa wajib menjunjung tinggi nilai kejujuran dalam proses perkuliahan sesuai dengan peraturan perundang-undangan dan peraturan akademik yang berlaku</a:t>
            </a: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7655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1560" y="40466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Tata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Tertib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256849"/>
            <a:ext cx="85725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ambria" panose="02040503050406030204" pitchFamily="18" charset="0"/>
              </a:rPr>
              <a:t>Selama</a:t>
            </a:r>
            <a:r>
              <a:rPr lang="en-US" sz="2400" dirty="0">
                <a:latin typeface="Cambria" panose="02040503050406030204" pitchFamily="18" charset="0"/>
              </a:rPr>
              <a:t> proses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berlangsung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mahasiswa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dosen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harus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mematuhi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hal-hal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sebagai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berikut</a:t>
            </a:r>
            <a:r>
              <a:rPr lang="en-US" sz="2400" dirty="0">
                <a:latin typeface="Cambria" panose="02040503050406030204" pitchFamily="18" charset="0"/>
              </a:rPr>
              <a:t>:</a:t>
            </a:r>
          </a:p>
          <a:p>
            <a:endParaRPr lang="en-US" sz="2400" dirty="0">
              <a:latin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ID" sz="2400" dirty="0" err="1">
                <a:latin typeface="Cambria" panose="02040503050406030204" pitchFamily="18" charset="0"/>
              </a:rPr>
              <a:t>Keterlambatan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kehadiran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maksimal</a:t>
            </a:r>
            <a:r>
              <a:rPr lang="en-ID" sz="2400" dirty="0">
                <a:latin typeface="Cambria" panose="02040503050406030204" pitchFamily="18" charset="0"/>
              </a:rPr>
              <a:t> 15 </a:t>
            </a:r>
            <a:r>
              <a:rPr lang="en-ID" sz="2400" dirty="0" err="1">
                <a:latin typeface="Cambria" panose="02040503050406030204" pitchFamily="18" charset="0"/>
              </a:rPr>
              <a:t>menit</a:t>
            </a:r>
            <a:endParaRPr lang="en-US" sz="2400" dirty="0">
              <a:latin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US" sz="2400" dirty="0" err="1">
                <a:latin typeface="Cambria" panose="02040503050406030204" pitchFamily="18" charset="0"/>
              </a:rPr>
              <a:t>Menjaga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kebersihan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ruangan</a:t>
            </a:r>
            <a:endParaRPr lang="en-US" sz="2400" dirty="0">
              <a:latin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ID" sz="2400" dirty="0" err="1">
                <a:latin typeface="Cambria" panose="02040503050406030204" pitchFamily="18" charset="0"/>
              </a:rPr>
              <a:t>Berpakaian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rapi</a:t>
            </a:r>
            <a:r>
              <a:rPr lang="en-ID" sz="2400" dirty="0">
                <a:latin typeface="Cambria" panose="02040503050406030204" pitchFamily="18" charset="0"/>
              </a:rPr>
              <a:t>, </a:t>
            </a:r>
            <a:r>
              <a:rPr lang="en-ID" sz="2400" dirty="0" err="1">
                <a:latin typeface="Cambria" panose="02040503050406030204" pitchFamily="18" charset="0"/>
              </a:rPr>
              <a:t>tidak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memakai</a:t>
            </a:r>
            <a:r>
              <a:rPr lang="en-ID" sz="2400" dirty="0">
                <a:latin typeface="Cambria" panose="02040503050406030204" pitchFamily="18" charset="0"/>
              </a:rPr>
              <a:t> sandal; topi; </a:t>
            </a:r>
            <a:r>
              <a:rPr lang="en-ID" sz="2400" dirty="0" err="1">
                <a:latin typeface="Cambria" panose="02040503050406030204" pitchFamily="18" charset="0"/>
              </a:rPr>
              <a:t>kaos</a:t>
            </a:r>
            <a:r>
              <a:rPr lang="en-ID" sz="2400" dirty="0">
                <a:latin typeface="Cambria" panose="02040503050406030204" pitchFamily="18" charset="0"/>
              </a:rPr>
              <a:t> oblong; </a:t>
            </a:r>
            <a:r>
              <a:rPr lang="en-ID" sz="2400" dirty="0" err="1">
                <a:latin typeface="Cambria" panose="02040503050406030204" pitchFamily="18" charset="0"/>
              </a:rPr>
              <a:t>celana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pendek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atau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celana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robek</a:t>
            </a:r>
            <a:endParaRPr lang="en-ID" sz="2400" dirty="0">
              <a:latin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ID" sz="2400" dirty="0">
                <a:latin typeface="Cambria" panose="02040503050406030204" pitchFamily="18" charset="0"/>
              </a:rPr>
              <a:t>Gadget (smartphone, handphone, tablet, </a:t>
            </a:r>
            <a:r>
              <a:rPr lang="en-ID" sz="2400" dirty="0" err="1">
                <a:latin typeface="Cambria" panose="02040503050406030204" pitchFamily="18" charset="0"/>
              </a:rPr>
              <a:t>dsb</a:t>
            </a:r>
            <a:r>
              <a:rPr lang="en-ID" sz="2400" dirty="0">
                <a:latin typeface="Cambria" panose="02040503050406030204" pitchFamily="18" charset="0"/>
              </a:rPr>
              <a:t>) </a:t>
            </a:r>
            <a:r>
              <a:rPr lang="en-ID" sz="2400" dirty="0" err="1">
                <a:latin typeface="Cambria" panose="02040503050406030204" pitchFamily="18" charset="0"/>
              </a:rPr>
              <a:t>harap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dimatikan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atau</a:t>
            </a:r>
            <a:r>
              <a:rPr lang="en-ID" sz="2400" dirty="0">
                <a:latin typeface="Cambria" panose="02040503050406030204" pitchFamily="18" charset="0"/>
              </a:rPr>
              <a:t> di silent </a:t>
            </a:r>
            <a:r>
              <a:rPr lang="en-ID" sz="2400" dirty="0" err="1">
                <a:latin typeface="Cambria" panose="02040503050406030204" pitchFamily="18" charset="0"/>
              </a:rPr>
              <a:t>selama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perkuliahan</a:t>
            </a:r>
            <a:r>
              <a:rPr lang="en-ID" sz="2400" dirty="0">
                <a:latin typeface="Cambria" panose="02040503050406030204" pitchFamily="18" charset="0"/>
              </a:rPr>
              <a:t>. </a:t>
            </a:r>
            <a:r>
              <a:rPr lang="en-ID" sz="2400" dirty="0" err="1">
                <a:latin typeface="Cambria" panose="02040503050406030204" pitchFamily="18" charset="0"/>
              </a:rPr>
              <a:t>Tidak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diperkenankan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menggunakan</a:t>
            </a:r>
            <a:r>
              <a:rPr lang="en-ID" sz="2400" dirty="0">
                <a:latin typeface="Cambria" panose="02040503050406030204" pitchFamily="18" charset="0"/>
              </a:rPr>
              <a:t> gadget </a:t>
            </a:r>
            <a:r>
              <a:rPr lang="en-ID" sz="2400" dirty="0" err="1">
                <a:latin typeface="Cambria" panose="02040503050406030204" pitchFamily="18" charset="0"/>
              </a:rPr>
              <a:t>selama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perkuliahan</a:t>
            </a:r>
            <a:r>
              <a:rPr lang="en-ID" sz="2400" dirty="0">
                <a:latin typeface="Cambria" panose="020405030504060302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ID" sz="2400" dirty="0" err="1">
                <a:latin typeface="Cambria" panose="02040503050406030204" pitchFamily="18" charset="0"/>
              </a:rPr>
              <a:t>Dilarang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ataupun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merokok</a:t>
            </a:r>
            <a:r>
              <a:rPr lang="en-ID" sz="2400" dirty="0">
                <a:latin typeface="Cambria" panose="02040503050406030204" pitchFamily="18" charset="0"/>
              </a:rPr>
              <a:t>. </a:t>
            </a:r>
            <a:r>
              <a:rPr lang="en-ID" sz="2400" dirty="0" err="1">
                <a:latin typeface="Cambria" panose="02040503050406030204" pitchFamily="18" charset="0"/>
              </a:rPr>
              <a:t>Minum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diperbolehkan</a:t>
            </a:r>
            <a:endParaRPr lang="en-ID" sz="2400" dirty="0">
              <a:latin typeface="Cambria" panose="02040503050406030204" pitchFamily="18" charset="0"/>
            </a:endParaRPr>
          </a:p>
          <a:p>
            <a:pPr marL="342900" indent="-342900">
              <a:buAutoNum type="arabicPeriod"/>
            </a:pPr>
            <a:r>
              <a:rPr lang="en-ID" sz="2400" dirty="0" err="1">
                <a:latin typeface="Cambria" panose="02040503050406030204" pitchFamily="18" charset="0"/>
              </a:rPr>
              <a:t>Tugas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dikumpulkan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sesuai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dengan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kesepakatan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dengan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dosen</a:t>
            </a:r>
            <a:r>
              <a:rPr lang="en-ID" sz="2400" dirty="0">
                <a:latin typeface="Cambria" panose="02040503050406030204" pitchFamily="18" charset="0"/>
              </a:rPr>
              <a:t> dan </a:t>
            </a:r>
            <a:r>
              <a:rPr lang="en-ID" sz="2400" dirty="0" err="1">
                <a:latin typeface="Cambria" panose="02040503050406030204" pitchFamily="18" charset="0"/>
              </a:rPr>
              <a:t>merupakan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hasil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mandiri</a:t>
            </a:r>
            <a:r>
              <a:rPr lang="en-ID" sz="2400" dirty="0">
                <a:latin typeface="Cambria" panose="02040503050406030204" pitchFamily="18" charset="0"/>
              </a:rPr>
              <a:t>, </a:t>
            </a:r>
            <a:r>
              <a:rPr lang="en-ID" sz="2400" dirty="0" err="1">
                <a:latin typeface="Cambria" panose="02040503050406030204" pitchFamily="18" charset="0"/>
              </a:rPr>
              <a:t>bukan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hasil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plagiat</a:t>
            </a:r>
            <a:endParaRPr lang="en-ID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39438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1560" y="40466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Tata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Tertib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556792"/>
            <a:ext cx="85725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en-US" sz="2400" dirty="0" err="1">
                <a:latin typeface="Cambria" panose="02040503050406030204" pitchFamily="18" charset="0"/>
              </a:rPr>
              <a:t>Tidak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diperkenankan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membuat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kegaduhan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selama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perkuliahan</a:t>
            </a:r>
            <a:r>
              <a:rPr lang="en-US" sz="2400" dirty="0">
                <a:latin typeface="Cambria" panose="02040503050406030204" pitchFamily="18" charset="0"/>
              </a:rPr>
              <a:t>. Pay attention </a:t>
            </a:r>
            <a:r>
              <a:rPr lang="en-US" sz="2400" dirty="0" err="1">
                <a:latin typeface="Cambria" panose="02040503050406030204" pitchFamily="18" charset="0"/>
              </a:rPr>
              <a:t>selama</a:t>
            </a:r>
            <a:r>
              <a:rPr lang="en-US" sz="2400" dirty="0">
                <a:latin typeface="Cambria" panose="02040503050406030204" pitchFamily="18" charset="0"/>
              </a:rPr>
              <a:t> di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kelas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ID" sz="2400" dirty="0">
                <a:latin typeface="Cambria" panose="02040503050406030204" pitchFamily="18" charset="0"/>
              </a:rPr>
              <a:t>Pada </a:t>
            </a:r>
            <a:r>
              <a:rPr lang="en-ID" sz="2400" dirty="0" err="1">
                <a:latin typeface="Cambria" panose="02040503050406030204" pitchFamily="18" charset="0"/>
              </a:rPr>
              <a:t>saat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kuis</a:t>
            </a:r>
            <a:r>
              <a:rPr lang="en-ID" sz="2400" dirty="0">
                <a:latin typeface="Cambria" panose="02040503050406030204" pitchFamily="18" charset="0"/>
              </a:rPr>
              <a:t>/UTS/UAS,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tidak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diperkenankan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mencontek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atau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bekerja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sama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dengan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 lain. 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Dosen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mahasiswa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  <a:endParaRPr lang="en-ID" sz="24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 startAt="7"/>
            </a:pPr>
            <a:r>
              <a:rPr lang="en-ID" sz="2400" dirty="0" err="1">
                <a:latin typeface="Cambria" panose="02040503050406030204" pitchFamily="18" charset="0"/>
              </a:rPr>
              <a:t>Komplain</a:t>
            </a:r>
            <a:r>
              <a:rPr lang="en-ID" sz="2400" dirty="0">
                <a:latin typeface="Cambria" panose="02040503050406030204" pitchFamily="18" charset="0"/>
              </a:rPr>
              <a:t>/</a:t>
            </a:r>
            <a:r>
              <a:rPr lang="en-ID" sz="2400" dirty="0" err="1">
                <a:latin typeface="Cambria" panose="02040503050406030204" pitchFamily="18" charset="0"/>
              </a:rPr>
              <a:t>keberatan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terhadap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nilai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akhir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dilakukan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terhadap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kesalahan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hitung</a:t>
            </a:r>
            <a:r>
              <a:rPr lang="en-ID" sz="2400" dirty="0">
                <a:latin typeface="Cambria" panose="02040503050406030204" pitchFamily="18" charset="0"/>
              </a:rPr>
              <a:t> dan </a:t>
            </a:r>
            <a:r>
              <a:rPr lang="en-ID" sz="2400" dirty="0" err="1">
                <a:latin typeface="Cambria" panose="02040503050406030204" pitchFamily="18" charset="0"/>
              </a:rPr>
              <a:t>bukan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untuk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menaikkan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ke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nilai</a:t>
            </a:r>
            <a:r>
              <a:rPr lang="en-ID" sz="2400" dirty="0">
                <a:latin typeface="Cambria" panose="02040503050406030204" pitchFamily="18" charset="0"/>
              </a:rPr>
              <a:t> yang </a:t>
            </a:r>
            <a:r>
              <a:rPr lang="en-ID" sz="2400" dirty="0" err="1">
                <a:latin typeface="Cambria" panose="02040503050406030204" pitchFamily="18" charset="0"/>
              </a:rPr>
              <a:t>lebih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tinggi</a:t>
            </a:r>
            <a:endParaRPr lang="en-ID" sz="2400" dirty="0"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 startAt="7"/>
            </a:pPr>
            <a:r>
              <a:rPr lang="en-ID" sz="2400" dirty="0" err="1">
                <a:latin typeface="Cambria" panose="02040503050406030204" pitchFamily="18" charset="0"/>
              </a:rPr>
              <a:t>Komplain</a:t>
            </a:r>
            <a:r>
              <a:rPr lang="en-ID" sz="2400" dirty="0">
                <a:latin typeface="Cambria" panose="02040503050406030204" pitchFamily="18" charset="0"/>
              </a:rPr>
              <a:t>/</a:t>
            </a:r>
            <a:r>
              <a:rPr lang="en-ID" sz="2400" dirty="0" err="1">
                <a:latin typeface="Cambria" panose="02040503050406030204" pitchFamily="18" charset="0"/>
              </a:rPr>
              <a:t>keberatan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dilakukan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langsung</a:t>
            </a:r>
            <a:r>
              <a:rPr lang="en-ID" sz="2400" dirty="0">
                <a:latin typeface="Cambria" panose="02040503050406030204" pitchFamily="18" charset="0"/>
              </a:rPr>
              <a:t> oleh </a:t>
            </a:r>
            <a:r>
              <a:rPr lang="en-ID" sz="2400" dirty="0" err="1">
                <a:latin typeface="Cambria" panose="02040503050406030204" pitchFamily="18" charset="0"/>
              </a:rPr>
              <a:t>mahasiswa</a:t>
            </a:r>
            <a:r>
              <a:rPr lang="en-ID" sz="2400" dirty="0">
                <a:latin typeface="Cambria" panose="02040503050406030204" pitchFamily="18" charset="0"/>
              </a:rPr>
              <a:t>, </a:t>
            </a:r>
            <a:r>
              <a:rPr lang="en-ID" sz="2400" dirty="0" err="1">
                <a:latin typeface="Cambria" panose="02040503050406030204" pitchFamily="18" charset="0"/>
              </a:rPr>
              <a:t>tidak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melalui</a:t>
            </a:r>
            <a:r>
              <a:rPr lang="en-ID" sz="2400" dirty="0">
                <a:latin typeface="Cambria" panose="02040503050406030204" pitchFamily="18" charset="0"/>
              </a:rPr>
              <a:t> </a:t>
            </a:r>
            <a:r>
              <a:rPr lang="en-ID" sz="2400" dirty="0" err="1">
                <a:latin typeface="Cambria" panose="02040503050406030204" pitchFamily="18" charset="0"/>
              </a:rPr>
              <a:t>pihak</a:t>
            </a:r>
            <a:r>
              <a:rPr lang="en-ID" sz="2400" dirty="0">
                <a:latin typeface="Cambria" panose="02040503050406030204" pitchFamily="18" charset="0"/>
              </a:rPr>
              <a:t> lain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asusila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mencemarkan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institusi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7507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3528" y="806514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Teknis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Penilaian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657158F-C535-F5D6-0B63-8426A18C8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553342"/>
              </p:ext>
            </p:extLst>
          </p:nvPr>
        </p:nvGraphicFramePr>
        <p:xfrm>
          <a:off x="971600" y="1844824"/>
          <a:ext cx="6480720" cy="3377528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3630034356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55519060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49400397"/>
                    </a:ext>
                  </a:extLst>
                </a:gridCol>
              </a:tblGrid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Range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Nilai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Bobot</a:t>
                      </a:r>
                      <a:endParaRPr lang="en-ID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98984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80-100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043686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75-79,5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3,75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905514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70-74,5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78732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65-69,5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562047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55-64,5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842665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30—54,5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430629"/>
                  </a:ext>
                </a:extLst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&lt;30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974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67857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</TotalTime>
  <Words>749</Words>
  <Application>Microsoft Office PowerPoint</Application>
  <PresentationFormat>On-screen Show (4:3)</PresentationFormat>
  <Paragraphs>115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SUMBER BELAJAR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150</cp:revision>
  <dcterms:created xsi:type="dcterms:W3CDTF">2010-04-18T12:06:30Z</dcterms:created>
  <dcterms:modified xsi:type="dcterms:W3CDTF">2024-09-23T08:32:29Z</dcterms:modified>
</cp:coreProperties>
</file>