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4" r:id="rId4"/>
    <p:sldId id="277" r:id="rId5"/>
    <p:sldId id="275" r:id="rId6"/>
    <p:sldId id="276" r:id="rId7"/>
    <p:sldId id="258" r:id="rId8"/>
    <p:sldId id="264" r:id="rId9"/>
    <p:sldId id="259" r:id="rId10"/>
    <p:sldId id="27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4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3285524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3507551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542328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48180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F4BE73-CE6A-47F4-A6E6-99497AA9ADB7}"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982034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F4BE73-CE6A-47F4-A6E6-99497AA9ADB7}" type="datetimeFigureOut">
              <a:rPr lang="en-US" smtClean="0"/>
              <a:t>4/18/2022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1484522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F4BE73-CE6A-47F4-A6E6-99497AA9ADB7}" type="datetimeFigureOut">
              <a:rPr lang="en-US" smtClean="0"/>
              <a:t>4/18/2022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8573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F4BE73-CE6A-47F4-A6E6-99497AA9ADB7}" type="datetimeFigureOut">
              <a:rPr lang="en-US" smtClean="0"/>
              <a:t>4/18/2022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294216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4BE73-CE6A-47F4-A6E6-99497AA9ADB7}" type="datetimeFigureOut">
              <a:rPr lang="en-US" smtClean="0"/>
              <a:t>4/18/2022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3932078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F4BE73-CE6A-47F4-A6E6-99497AA9ADB7}" type="datetimeFigureOut">
              <a:rPr lang="en-US" smtClean="0"/>
              <a:t>4/18/2022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2326269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F4BE73-CE6A-47F4-A6E6-99497AA9ADB7}" type="datetimeFigureOut">
              <a:rPr lang="en-US" smtClean="0"/>
              <a:t>4/18/2022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4096376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F4BE73-CE6A-47F4-A6E6-99497AA9ADB7}" type="datetimeFigureOut">
              <a:rPr lang="en-US" smtClean="0"/>
              <a:t>4/18/2022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FD86BA-A3E1-435A-B576-A61678B1571B}" type="slidenum">
              <a:rPr lang="en-US" smtClean="0"/>
              <a:t>‹#›</a:t>
            </a:fld>
            <a:endParaRPr lang="en-US"/>
          </a:p>
        </p:txBody>
      </p:sp>
    </p:spTree>
    <p:extLst>
      <p:ext uri="{BB962C8B-B14F-4D97-AF65-F5344CB8AC3E}">
        <p14:creationId xmlns:p14="http://schemas.microsoft.com/office/powerpoint/2010/main" val="928681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investopedia.com/terms/s/skewness.asp" TargetMode="External"/><Relationship Id="rId2" Type="http://schemas.openxmlformats.org/officeDocument/2006/relationships/hyperlink" Target="https://www.investopedia.com/terms/k/kurtosis.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PERTEMUAN MINGGU KE </a:t>
            </a:r>
            <a:r>
              <a:rPr lang="id-ID" dirty="0" smtClean="0"/>
              <a:t>4</a:t>
            </a:r>
            <a:endParaRPr lang="en-US" dirty="0"/>
          </a:p>
        </p:txBody>
      </p:sp>
    </p:spTree>
    <p:extLst>
      <p:ext uri="{BB962C8B-B14F-4D97-AF65-F5344CB8AC3E}">
        <p14:creationId xmlns:p14="http://schemas.microsoft.com/office/powerpoint/2010/main" val="861031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dirty="0" smtClean="0"/>
              <a:t>THANK YOU</a:t>
            </a:r>
            <a:endParaRPr lang="en-US" dirty="0"/>
          </a:p>
        </p:txBody>
      </p:sp>
    </p:spTree>
    <p:extLst>
      <p:ext uri="{BB962C8B-B14F-4D97-AF65-F5344CB8AC3E}">
        <p14:creationId xmlns:p14="http://schemas.microsoft.com/office/powerpoint/2010/main" val="3555235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a:t>
            </a:r>
            <a:endParaRPr lang="en-US" dirty="0"/>
          </a:p>
        </p:txBody>
      </p:sp>
      <p:sp>
        <p:nvSpPr>
          <p:cNvPr id="3" name="Content Placeholder 2"/>
          <p:cNvSpPr>
            <a:spLocks noGrp="1"/>
          </p:cNvSpPr>
          <p:nvPr>
            <p:ph idx="1"/>
          </p:nvPr>
        </p:nvSpPr>
        <p:spPr/>
        <p:txBody>
          <a:bodyPr/>
          <a:lstStyle/>
          <a:p>
            <a:r>
              <a:rPr lang="en-US" dirty="0">
                <a:solidFill>
                  <a:srgbClr val="111111"/>
                </a:solidFill>
                <a:latin typeface="Cabin-semi-bold"/>
              </a:rPr>
              <a:t>What Are Descriptive Statistics?</a:t>
            </a:r>
          </a:p>
          <a:p>
            <a:pPr algn="just"/>
            <a:r>
              <a:rPr lang="en-US" dirty="0">
                <a:solidFill>
                  <a:srgbClr val="111111"/>
                </a:solidFill>
                <a:latin typeface="Times New Roman" panose="02020603050405020304" pitchFamily="18" charset="0"/>
                <a:cs typeface="Times New Roman" panose="02020603050405020304" pitchFamily="18" charset="0"/>
              </a:rPr>
              <a:t>Descriptive statistics are brief descriptive coefficients that summarize a given data set, which can be either a representation of the entire population or a sample of a population. Descriptive statistics are broken down into measures of central tendency and measures of variability (spread). Measures of central tendency include the mean, median, and mode, while measures of variability include standard deviation, variance, minimum and maximum variables, </a:t>
            </a:r>
            <a:r>
              <a:rPr lang="en-US" u="sng" dirty="0">
                <a:solidFill>
                  <a:srgbClr val="2C40D0"/>
                </a:solidFill>
                <a:latin typeface="Times New Roman" panose="02020603050405020304" pitchFamily="18" charset="0"/>
                <a:cs typeface="Times New Roman" panose="02020603050405020304" pitchFamily="18" charset="0"/>
                <a:hlinkClick r:id="rId2"/>
              </a:rPr>
              <a:t>kurtosis</a:t>
            </a:r>
            <a:r>
              <a:rPr lang="en-US" dirty="0">
                <a:solidFill>
                  <a:srgbClr val="111111"/>
                </a:solidFill>
                <a:latin typeface="Times New Roman" panose="02020603050405020304" pitchFamily="18" charset="0"/>
                <a:cs typeface="Times New Roman" panose="02020603050405020304" pitchFamily="18" charset="0"/>
              </a:rPr>
              <a:t>, and </a:t>
            </a:r>
            <a:r>
              <a:rPr lang="en-US" u="sng" dirty="0">
                <a:solidFill>
                  <a:srgbClr val="2C40D0"/>
                </a:solidFill>
                <a:latin typeface="Times New Roman" panose="02020603050405020304" pitchFamily="18" charset="0"/>
                <a:cs typeface="Times New Roman" panose="02020603050405020304" pitchFamily="18" charset="0"/>
                <a:hlinkClick r:id="rId3"/>
              </a:rPr>
              <a:t>skewness</a:t>
            </a:r>
            <a:r>
              <a:rPr lang="en-US" dirty="0">
                <a:solidFill>
                  <a:srgbClr val="111111"/>
                </a:solidFill>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99281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sz="3800" dirty="0">
                <a:latin typeface="Times New Roman" panose="02020603050405020304" pitchFamily="18" charset="0"/>
                <a:cs typeface="Times New Roman" panose="02020603050405020304" pitchFamily="18" charset="0"/>
              </a:rPr>
              <a:t>Understanding Descriptive Statistics</a:t>
            </a:r>
          </a:p>
          <a:p>
            <a:pPr algn="just"/>
            <a:r>
              <a:rPr lang="en-US" sz="3800" dirty="0">
                <a:latin typeface="Times New Roman" panose="02020603050405020304" pitchFamily="18" charset="0"/>
                <a:cs typeface="Times New Roman" panose="02020603050405020304" pitchFamily="18" charset="0"/>
              </a:rPr>
              <a:t>Descriptive statistics, in short, help describe and understand the features of a specific data set by giving short summaries about the sample and measures of the data. The most recognized types of descriptive statistics are measures of center: the mean, median, and mode, which are used at almost all levels of math and statistics. The mean, or the average, is calculated by adding all the figures within the data set and then dividing by the number of figures within the set.</a:t>
            </a:r>
          </a:p>
          <a:p>
            <a:pPr marL="0" indent="0" algn="just">
              <a:buNone/>
            </a:pPr>
            <a:endParaRPr lang="en-US" sz="3800" dirty="0">
              <a:latin typeface="Times New Roman" panose="02020603050405020304" pitchFamily="18" charset="0"/>
              <a:cs typeface="Times New Roman" panose="02020603050405020304" pitchFamily="18" charset="0"/>
            </a:endParaRPr>
          </a:p>
          <a:p>
            <a:pPr algn="just"/>
            <a:r>
              <a:rPr lang="en-US" sz="3800" dirty="0">
                <a:latin typeface="Times New Roman" panose="02020603050405020304" pitchFamily="18" charset="0"/>
                <a:cs typeface="Times New Roman" panose="02020603050405020304" pitchFamily="18" charset="0"/>
              </a:rPr>
              <a:t>For example, the sum of the following data set is 20: (2, 3, 4, 5, 6). The mean is 4 (20/5). The mode of a data set is the value appearing most often, and the median is the figure situated in the middle of the data set. It is the figure separating the higher figures from the lower figures within a data set. However, there are less common types of descriptive statistics that are still very important</a:t>
            </a:r>
            <a:r>
              <a:rPr lang="en-US" dirty="0"/>
              <a:t>.</a:t>
            </a:r>
          </a:p>
          <a:p>
            <a:endParaRPr lang="en-US" dirty="0"/>
          </a:p>
          <a:p>
            <a:endParaRPr lang="en-US" dirty="0"/>
          </a:p>
        </p:txBody>
      </p:sp>
    </p:spTree>
    <p:extLst>
      <p:ext uri="{BB962C8B-B14F-4D97-AF65-F5344CB8AC3E}">
        <p14:creationId xmlns:p14="http://schemas.microsoft.com/office/powerpoint/2010/main" val="1888029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People use descriptive statistics to repurpose hard-to-understand quantitative insights across a large data set into bite-sized descriptions. A student's grade point average (GPA), for example, provides a good understanding of descriptive statistics. The idea of a GPA is that it takes data points from a wide range of exams, classes, and grades, and averages them together to provide a general understanding of a student's overall academic performance. A student's personal GPA reflects their mean academic performance.</a:t>
            </a:r>
          </a:p>
        </p:txBody>
      </p:sp>
    </p:spTree>
    <p:extLst>
      <p:ext uri="{BB962C8B-B14F-4D97-AF65-F5344CB8AC3E}">
        <p14:creationId xmlns:p14="http://schemas.microsoft.com/office/powerpoint/2010/main" val="184449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Type of descriptive statistic</a:t>
            </a:r>
            <a:endParaRPr lang="en-US" b="1" dirty="0"/>
          </a:p>
        </p:txBody>
      </p:sp>
      <p:sp>
        <p:nvSpPr>
          <p:cNvPr id="3" name="Content Placeholder 2"/>
          <p:cNvSpPr>
            <a:spLocks noGrp="1"/>
          </p:cNvSpPr>
          <p:nvPr>
            <p:ph idx="1"/>
          </p:nvPr>
        </p:nvSpPr>
        <p:spPr/>
        <p:txBody>
          <a:bodyPr>
            <a:normAutofit/>
          </a:bodyPr>
          <a:lstStyle/>
          <a:p>
            <a:r>
              <a:rPr lang="en-US" b="1" dirty="0"/>
              <a:t>Measures of Dispersion or Variation</a:t>
            </a:r>
          </a:p>
          <a:p>
            <a:r>
              <a:rPr lang="en-US" dirty="0"/>
              <a:t>* Range, Variance, Standard </a:t>
            </a:r>
            <a:r>
              <a:rPr lang="en-US" dirty="0" smtClean="0"/>
              <a:t>Deviation</a:t>
            </a:r>
            <a:endParaRPr lang="en-US" dirty="0"/>
          </a:p>
          <a:p>
            <a:r>
              <a:rPr lang="en-US" dirty="0"/>
              <a:t>* Identifies the spread of scores by stating </a:t>
            </a:r>
            <a:r>
              <a:rPr lang="en-US" dirty="0" smtClean="0"/>
              <a:t>intervals</a:t>
            </a:r>
            <a:endParaRPr lang="en-US" dirty="0"/>
          </a:p>
          <a:p>
            <a:r>
              <a:rPr lang="en-US" dirty="0"/>
              <a:t>* Range = High/Low </a:t>
            </a:r>
            <a:r>
              <a:rPr lang="en-US" dirty="0" smtClean="0"/>
              <a:t>points</a:t>
            </a:r>
            <a:endParaRPr lang="en-US" dirty="0"/>
          </a:p>
          <a:p>
            <a:r>
              <a:rPr lang="en-US" dirty="0"/>
              <a:t>* Variance or Standard Deviation = difference between observed score and </a:t>
            </a:r>
            <a:r>
              <a:rPr lang="en-US" dirty="0" smtClean="0"/>
              <a:t>mean</a:t>
            </a:r>
            <a:endParaRPr lang="en-US" dirty="0"/>
          </a:p>
          <a:p>
            <a:r>
              <a:rPr lang="en-US" dirty="0"/>
              <a:t>* Use this when you want to show how "spread out" the data are. It is helpful to know when your data are so spread out that it affects the mean</a:t>
            </a:r>
          </a:p>
        </p:txBody>
      </p:sp>
    </p:spTree>
    <p:extLst>
      <p:ext uri="{BB962C8B-B14F-4D97-AF65-F5344CB8AC3E}">
        <p14:creationId xmlns:p14="http://schemas.microsoft.com/office/powerpoint/2010/main" val="3392936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Measures of Position</a:t>
            </a:r>
          </a:p>
          <a:p>
            <a:r>
              <a:rPr lang="en-US" dirty="0" smtClean="0"/>
              <a:t>* </a:t>
            </a:r>
            <a:r>
              <a:rPr lang="en-US" dirty="0"/>
              <a:t>Percentile Ranks, Quartile </a:t>
            </a:r>
            <a:r>
              <a:rPr lang="en-US" dirty="0" smtClean="0"/>
              <a:t>Ranks</a:t>
            </a:r>
            <a:endParaRPr lang="en-US" dirty="0"/>
          </a:p>
          <a:p>
            <a:r>
              <a:rPr lang="en-US" dirty="0"/>
              <a:t>* Describes how scores fall in relation to one another. Relies on standardized </a:t>
            </a:r>
            <a:r>
              <a:rPr lang="en-US" dirty="0" smtClean="0"/>
              <a:t>scores</a:t>
            </a:r>
            <a:endParaRPr lang="en-US" dirty="0"/>
          </a:p>
          <a:p>
            <a:r>
              <a:rPr lang="en-US" dirty="0"/>
              <a:t>* Use this when you need to compare scores to a normalized score (e.g., a national norm)</a:t>
            </a:r>
          </a:p>
          <a:p>
            <a:endParaRPr lang="en-US" dirty="0"/>
          </a:p>
          <a:p>
            <a:endParaRPr lang="en-US" dirty="0"/>
          </a:p>
        </p:txBody>
      </p:sp>
    </p:spTree>
    <p:extLst>
      <p:ext uri="{BB962C8B-B14F-4D97-AF65-F5344CB8AC3E}">
        <p14:creationId xmlns:p14="http://schemas.microsoft.com/office/powerpoint/2010/main" val="155633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There </a:t>
            </a:r>
            <a:r>
              <a:rPr lang="en-US" dirty="0"/>
              <a:t>are four major types of descriptive statistics</a:t>
            </a:r>
            <a:endParaRPr lang="en-US" dirty="0"/>
          </a:p>
        </p:txBody>
      </p:sp>
      <p:sp>
        <p:nvSpPr>
          <p:cNvPr id="5" name="Content Placeholder 4"/>
          <p:cNvSpPr>
            <a:spLocks noGrp="1"/>
          </p:cNvSpPr>
          <p:nvPr>
            <p:ph idx="1"/>
          </p:nvPr>
        </p:nvSpPr>
        <p:spPr/>
        <p:txBody>
          <a:bodyPr>
            <a:normAutofit lnSpcReduction="10000"/>
          </a:bodyPr>
          <a:lstStyle/>
          <a:p>
            <a:r>
              <a:rPr lang="en-US" b="1" dirty="0"/>
              <a:t>Measures of Frequency:</a:t>
            </a:r>
          </a:p>
          <a:p>
            <a:r>
              <a:rPr lang="en-US" dirty="0"/>
              <a:t>* Count, Percent, </a:t>
            </a:r>
            <a:r>
              <a:rPr lang="en-US" dirty="0" smtClean="0"/>
              <a:t>Frequency</a:t>
            </a:r>
            <a:endParaRPr lang="en-US" dirty="0"/>
          </a:p>
          <a:p>
            <a:r>
              <a:rPr lang="en-US" dirty="0"/>
              <a:t>* Shows how often something </a:t>
            </a:r>
            <a:r>
              <a:rPr lang="en-US" dirty="0" smtClean="0"/>
              <a:t>occurs</a:t>
            </a:r>
            <a:endParaRPr lang="en-US" dirty="0"/>
          </a:p>
          <a:p>
            <a:r>
              <a:rPr lang="en-US" dirty="0"/>
              <a:t>* Use this when you want to show how often a response is </a:t>
            </a:r>
            <a:r>
              <a:rPr lang="en-US" dirty="0" smtClean="0"/>
              <a:t>given</a:t>
            </a:r>
            <a:endParaRPr lang="id-ID" dirty="0" smtClean="0"/>
          </a:p>
          <a:p>
            <a:r>
              <a:rPr lang="en-US" b="1" dirty="0"/>
              <a:t>Measures of Central Tendency</a:t>
            </a:r>
          </a:p>
          <a:p>
            <a:r>
              <a:rPr lang="en-US" dirty="0"/>
              <a:t>* Mean, Median, and Mode</a:t>
            </a:r>
          </a:p>
          <a:p>
            <a:r>
              <a:rPr lang="en-US" dirty="0"/>
              <a:t>* Locates the distribution by various </a:t>
            </a:r>
            <a:r>
              <a:rPr lang="en-US" i="1" dirty="0"/>
              <a:t>points</a:t>
            </a:r>
            <a:endParaRPr lang="en-US" dirty="0"/>
          </a:p>
          <a:p>
            <a:r>
              <a:rPr lang="en-US" i="1" dirty="0"/>
              <a:t>* </a:t>
            </a:r>
            <a:r>
              <a:rPr lang="en-US" dirty="0"/>
              <a:t>Use this when you want to show how an average or most commonly indicated response</a:t>
            </a:r>
          </a:p>
          <a:p>
            <a:pPr marL="0" indent="0">
              <a:buNone/>
            </a:pPr>
            <a:endParaRPr lang="en-US" dirty="0"/>
          </a:p>
        </p:txBody>
      </p:sp>
    </p:spTree>
    <p:extLst>
      <p:ext uri="{BB962C8B-B14F-4D97-AF65-F5344CB8AC3E}">
        <p14:creationId xmlns:p14="http://schemas.microsoft.com/office/powerpoint/2010/main" val="3786824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Grafik data ganda (Double data graph)</a:t>
            </a:r>
            <a:endParaRPr lang="en-US" dirty="0"/>
          </a:p>
        </p:txBody>
      </p:sp>
      <p:sp>
        <p:nvSpPr>
          <p:cNvPr id="3" name="Content Placeholder 2"/>
          <p:cNvSpPr>
            <a:spLocks noGrp="1"/>
          </p:cNvSpPr>
          <p:nvPr>
            <p:ph idx="1"/>
          </p:nvPr>
        </p:nvSpPr>
        <p:spPr/>
        <p:txBody>
          <a:bodyPr>
            <a:normAutofit/>
          </a:bodyPr>
          <a:lstStyle/>
          <a:p>
            <a:pPr algn="just"/>
            <a:r>
              <a:rPr lang="en-US" b="1" dirty="0"/>
              <a:t>When summarizing quantitative (continuous/interval/ratio) variables, we are typically interested in questions like</a:t>
            </a:r>
            <a:r>
              <a:rPr lang="en-US" b="1" dirty="0" smtClean="0"/>
              <a:t>:</a:t>
            </a:r>
            <a:endParaRPr lang="en-US" b="1" dirty="0"/>
          </a:p>
          <a:p>
            <a:r>
              <a:rPr lang="en-US" dirty="0"/>
              <a:t>What is the "center" of the data? (Mean, median)</a:t>
            </a:r>
          </a:p>
          <a:p>
            <a:r>
              <a:rPr lang="en-US" dirty="0"/>
              <a:t>How spread out is the data? (Standard deviation/variance)</a:t>
            </a:r>
          </a:p>
          <a:p>
            <a:r>
              <a:rPr lang="en-US" dirty="0"/>
              <a:t>What are the extremes of the data? (Minimum, maximum; Outliers)</a:t>
            </a:r>
          </a:p>
          <a:p>
            <a:r>
              <a:rPr lang="en-US" dirty="0"/>
              <a:t>What is the "shape" of the distribution? Is it symmetric or asymmetric? Are the values mostly clustered about the mean, or are there many values in the "tails" of the distribution? (Skewness, kurtosis)</a:t>
            </a:r>
          </a:p>
        </p:txBody>
      </p:sp>
    </p:spTree>
    <p:extLst>
      <p:ext uri="{BB962C8B-B14F-4D97-AF65-F5344CB8AC3E}">
        <p14:creationId xmlns:p14="http://schemas.microsoft.com/office/powerpoint/2010/main" val="2407320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RUNNING THE PROCEDURE</a:t>
            </a:r>
          </a:p>
          <a:p>
            <a:r>
              <a:rPr lang="en-US" dirty="0"/>
              <a:t>Using the </a:t>
            </a:r>
            <a:r>
              <a:rPr lang="en-US" dirty="0" err="1"/>
              <a:t>Descriptives</a:t>
            </a:r>
            <a:r>
              <a:rPr lang="en-US" dirty="0"/>
              <a:t> Dialog Window</a:t>
            </a:r>
          </a:p>
          <a:p>
            <a:r>
              <a:rPr lang="en-US" dirty="0"/>
              <a:t>Click Analyze &gt; Descriptive Statistics &gt; </a:t>
            </a:r>
            <a:r>
              <a:rPr lang="en-US" dirty="0" err="1"/>
              <a:t>Descriptives</a:t>
            </a:r>
            <a:r>
              <a:rPr lang="en-US" dirty="0"/>
              <a:t>.</a:t>
            </a:r>
          </a:p>
          <a:p>
            <a:r>
              <a:rPr lang="en-US" dirty="0"/>
              <a:t>Add the variables </a:t>
            </a:r>
            <a:r>
              <a:rPr lang="en-US" dirty="0" smtClean="0"/>
              <a:t>to </a:t>
            </a:r>
            <a:r>
              <a:rPr lang="en-US" dirty="0"/>
              <a:t>the Variables box.</a:t>
            </a:r>
          </a:p>
          <a:p>
            <a:r>
              <a:rPr lang="en-US" dirty="0" smtClean="0"/>
              <a:t>Click </a:t>
            </a:r>
            <a:r>
              <a:rPr lang="en-US" dirty="0"/>
              <a:t>OK when finished.</a:t>
            </a:r>
          </a:p>
        </p:txBody>
      </p:sp>
    </p:spTree>
    <p:extLst>
      <p:ext uri="{BB962C8B-B14F-4D97-AF65-F5344CB8AC3E}">
        <p14:creationId xmlns:p14="http://schemas.microsoft.com/office/powerpoint/2010/main" val="37688738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674</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Cabin-semi-bold</vt:lpstr>
      <vt:lpstr>Calibri</vt:lpstr>
      <vt:lpstr>Calibri Light</vt:lpstr>
      <vt:lpstr>Times New Roman</vt:lpstr>
      <vt:lpstr>Office Theme</vt:lpstr>
      <vt:lpstr>PERTEMUAN MINGGU KE 4</vt:lpstr>
      <vt:lpstr>Descriptive Statistics</vt:lpstr>
      <vt:lpstr>PowerPoint Presentation</vt:lpstr>
      <vt:lpstr>PowerPoint Presentation</vt:lpstr>
      <vt:lpstr>Type of descriptive statistic</vt:lpstr>
      <vt:lpstr>PowerPoint Presentation</vt:lpstr>
      <vt:lpstr>There are four major types of descriptive statistics</vt:lpstr>
      <vt:lpstr>Grafik data ganda (Double data graph)</vt:lpstr>
      <vt:lpstr>PowerPoint Presentation</vt:lpstr>
      <vt:lpstr>PowerPoint Presentation</vt:lpstr>
    </vt:vector>
  </TitlesOfParts>
  <Company>GC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27</cp:revision>
  <dcterms:created xsi:type="dcterms:W3CDTF">2022-03-27T17:27:13Z</dcterms:created>
  <dcterms:modified xsi:type="dcterms:W3CDTF">2022-04-18T00:04:09Z</dcterms:modified>
</cp:coreProperties>
</file>