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0" r:id="rId4"/>
    <p:sldId id="261" r:id="rId5"/>
    <p:sldId id="268" r:id="rId6"/>
    <p:sldId id="262" r:id="rId7"/>
    <p:sldId id="263" r:id="rId8"/>
    <p:sldId id="264" r:id="rId9"/>
    <p:sldId id="269" r:id="rId10"/>
    <p:sldId id="270" r:id="rId11"/>
    <p:sldId id="271" r:id="rId12"/>
    <p:sldId id="265" r:id="rId13"/>
    <p:sldId id="267"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CB7274-EE84-461C-916C-DB3C9507BF1F}" type="datetimeFigureOut">
              <a:rPr lang="id-ID" smtClean="0"/>
              <a:t>29/06/2020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15D56E-18D0-4ECC-95D3-C5D2A10C9958}" type="slidenum">
              <a:rPr lang="id-ID" smtClean="0"/>
              <a:t>‹#›</a:t>
            </a:fld>
            <a:endParaRPr lang="id-ID"/>
          </a:p>
        </p:txBody>
      </p:sp>
    </p:spTree>
    <p:extLst>
      <p:ext uri="{BB962C8B-B14F-4D97-AF65-F5344CB8AC3E}">
        <p14:creationId xmlns:p14="http://schemas.microsoft.com/office/powerpoint/2010/main" val="1002263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smtClean="0"/>
          </a:p>
        </p:txBody>
      </p:sp>
      <p:sp>
        <p:nvSpPr>
          <p:cNvPr id="2" name="Date Placeholder 1"/>
          <p:cNvSpPr>
            <a:spLocks noGrp="1"/>
          </p:cNvSpPr>
          <p:nvPr>
            <p:ph type="dt" sz="quarter" idx="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id-ID" smtClean="0"/>
          </a:p>
        </p:txBody>
      </p:sp>
      <p:sp>
        <p:nvSpPr>
          <p:cNvPr id="4" name="Date Placeholder 3"/>
          <p:cNvSpPr>
            <a:spLocks noGrp="1"/>
          </p:cNvSpPr>
          <p:nvPr>
            <p:ph type="dt" sz="quarter" idx="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2198D28-4D06-4ECE-AAB9-4EDC8B949743}" type="datetimeFigureOut">
              <a:rPr lang="id-ID" smtClean="0"/>
              <a:t>29/06/2020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1370005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2198D28-4D06-4ECE-AAB9-4EDC8B949743}" type="datetimeFigureOut">
              <a:rPr lang="id-ID" smtClean="0"/>
              <a:t>29/06/2020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637685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2198D28-4D06-4ECE-AAB9-4EDC8B949743}" type="datetimeFigureOut">
              <a:rPr lang="id-ID" smtClean="0"/>
              <a:t>29/06/2020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540148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2198D28-4D06-4ECE-AAB9-4EDC8B949743}" type="datetimeFigureOut">
              <a:rPr lang="id-ID" smtClean="0"/>
              <a:t>29/06/2020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239884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198D28-4D06-4ECE-AAB9-4EDC8B949743}" type="datetimeFigureOut">
              <a:rPr lang="id-ID" smtClean="0"/>
              <a:t>29/06/2020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2909193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2198D28-4D06-4ECE-AAB9-4EDC8B949743}" type="datetimeFigureOut">
              <a:rPr lang="id-ID" smtClean="0"/>
              <a:t>29/06/2020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1367317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2198D28-4D06-4ECE-AAB9-4EDC8B949743}" type="datetimeFigureOut">
              <a:rPr lang="id-ID" smtClean="0"/>
              <a:t>29/06/2020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4268938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2198D28-4D06-4ECE-AAB9-4EDC8B949743}" type="datetimeFigureOut">
              <a:rPr lang="id-ID" smtClean="0"/>
              <a:t>29/06/2020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3685771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98D28-4D06-4ECE-AAB9-4EDC8B949743}" type="datetimeFigureOut">
              <a:rPr lang="id-ID" smtClean="0"/>
              <a:t>29/06/2020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3191261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98D28-4D06-4ECE-AAB9-4EDC8B949743}" type="datetimeFigureOut">
              <a:rPr lang="id-ID" smtClean="0"/>
              <a:t>29/06/2020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3015363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98D28-4D06-4ECE-AAB9-4EDC8B949743}" type="datetimeFigureOut">
              <a:rPr lang="id-ID" smtClean="0"/>
              <a:t>29/06/2020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9844E9-2071-425E-AF4B-303B86089DD9}" type="slidenum">
              <a:rPr lang="id-ID" smtClean="0"/>
              <a:t>‹#›</a:t>
            </a:fld>
            <a:endParaRPr lang="id-ID"/>
          </a:p>
        </p:txBody>
      </p:sp>
    </p:spTree>
    <p:extLst>
      <p:ext uri="{BB962C8B-B14F-4D97-AF65-F5344CB8AC3E}">
        <p14:creationId xmlns:p14="http://schemas.microsoft.com/office/powerpoint/2010/main" val="42058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198D28-4D06-4ECE-AAB9-4EDC8B949743}" type="datetimeFigureOut">
              <a:rPr lang="id-ID" smtClean="0"/>
              <a:t>29/06/2020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844E9-2071-425E-AF4B-303B86089DD9}" type="slidenum">
              <a:rPr lang="id-ID" smtClean="0"/>
              <a:t>‹#›</a:t>
            </a:fld>
            <a:endParaRPr lang="id-ID"/>
          </a:p>
        </p:txBody>
      </p:sp>
    </p:spTree>
    <p:extLst>
      <p:ext uri="{BB962C8B-B14F-4D97-AF65-F5344CB8AC3E}">
        <p14:creationId xmlns:p14="http://schemas.microsoft.com/office/powerpoint/2010/main" val="494447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Picture\logo ibi smal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15250" y="142875"/>
            <a:ext cx="12446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itle 1"/>
          <p:cNvSpPr>
            <a:spLocks noGrp="1"/>
          </p:cNvSpPr>
          <p:nvPr>
            <p:ph type="ctrTitle"/>
          </p:nvPr>
        </p:nvSpPr>
        <p:spPr>
          <a:xfrm>
            <a:off x="179388" y="2130425"/>
            <a:ext cx="8785225" cy="1470025"/>
          </a:xfrm>
        </p:spPr>
        <p:txBody>
          <a:bodyPr/>
          <a:lstStyle/>
          <a:p>
            <a:pPr eaLnBrk="1" hangingPunct="1"/>
            <a:r>
              <a:rPr lang="en-US" altLang="id-ID" sz="3600" b="1" smtClean="0">
                <a:latin typeface="Arial" charset="0"/>
                <a:cs typeface="Arial" charset="0"/>
              </a:rPr>
              <a:t>ETIKA DAN HUKUM BISNIS</a:t>
            </a:r>
          </a:p>
        </p:txBody>
      </p:sp>
      <p:sp>
        <p:nvSpPr>
          <p:cNvPr id="8" name="Subtitle 2"/>
          <p:cNvSpPr>
            <a:spLocks noGrp="1"/>
          </p:cNvSpPr>
          <p:nvPr>
            <p:ph type="subTitle" idx="1"/>
          </p:nvPr>
        </p:nvSpPr>
        <p:spPr>
          <a:xfrm>
            <a:off x="1371600" y="3886200"/>
            <a:ext cx="6400800" cy="838200"/>
          </a:xfrm>
        </p:spPr>
        <p:txBody>
          <a:bodyPr rtlCol="0">
            <a:normAutofit fontScale="70000" lnSpcReduction="20000"/>
          </a:bodyPr>
          <a:lstStyle/>
          <a:p>
            <a:pPr eaLnBrk="1" fontAlgn="auto" hangingPunct="1">
              <a:spcAft>
                <a:spcPts val="0"/>
              </a:spcAft>
              <a:buFont typeface="Arial" panose="020B0604020202020204" pitchFamily="34" charset="0"/>
              <a:buNone/>
              <a:defRPr/>
            </a:pPr>
            <a:r>
              <a:rPr lang="id-ID" sz="2400" b="1" dirty="0" smtClean="0">
                <a:solidFill>
                  <a:schemeClr val="tx1">
                    <a:lumMod val="95000"/>
                    <a:lumOff val="5000"/>
                  </a:schemeClr>
                </a:solidFill>
                <a:latin typeface="Arial" pitchFamily="34" charset="0"/>
                <a:cs typeface="Arial" pitchFamily="34" charset="0"/>
              </a:rPr>
              <a:t>PERTEMUAN KE -13</a:t>
            </a:r>
          </a:p>
          <a:p>
            <a:pPr eaLnBrk="1" fontAlgn="auto" hangingPunct="1">
              <a:spcAft>
                <a:spcPts val="0"/>
              </a:spcAft>
              <a:buFont typeface="Arial" panose="020B0604020202020204" pitchFamily="34" charset="0"/>
              <a:buNone/>
              <a:defRPr/>
            </a:pPr>
            <a:r>
              <a:rPr lang="en-US" sz="2400" b="1" dirty="0" smtClean="0">
                <a:solidFill>
                  <a:schemeClr val="tx1">
                    <a:lumMod val="95000"/>
                    <a:lumOff val="5000"/>
                  </a:schemeClr>
                </a:solidFill>
                <a:latin typeface="Arial" pitchFamily="34" charset="0"/>
                <a:cs typeface="Arial" pitchFamily="34" charset="0"/>
              </a:rPr>
              <a:t>BERTUMBUH </a:t>
            </a:r>
            <a:r>
              <a:rPr lang="en-US" sz="2400" b="1" dirty="0" smtClean="0">
                <a:solidFill>
                  <a:schemeClr val="tx1">
                    <a:lumMod val="95000"/>
                    <a:lumOff val="5000"/>
                  </a:schemeClr>
                </a:solidFill>
                <a:latin typeface="Arial" pitchFamily="34" charset="0"/>
                <a:cs typeface="Arial" pitchFamily="34" charset="0"/>
              </a:rPr>
              <a:t>DENGAN KARAKTER </a:t>
            </a:r>
          </a:p>
          <a:p>
            <a:pPr eaLnBrk="1" fontAlgn="auto" hangingPunct="1">
              <a:spcAft>
                <a:spcPts val="0"/>
              </a:spcAft>
              <a:buFont typeface="Arial" panose="020B0604020202020204" pitchFamily="34" charset="0"/>
              <a:buNone/>
              <a:defRPr/>
            </a:pPr>
            <a:r>
              <a:rPr lang="en-US" sz="2400" b="1" dirty="0" smtClean="0">
                <a:solidFill>
                  <a:schemeClr val="tx1">
                    <a:lumMod val="95000"/>
                    <a:lumOff val="5000"/>
                  </a:schemeClr>
                </a:solidFill>
                <a:latin typeface="Arial" pitchFamily="34" charset="0"/>
                <a:cs typeface="Arial" pitchFamily="34" charset="0"/>
              </a:rPr>
              <a:t>YANG KUAT</a:t>
            </a:r>
          </a:p>
        </p:txBody>
      </p:sp>
      <p:sp>
        <p:nvSpPr>
          <p:cNvPr id="7" name="Date Placeholder 6"/>
          <p:cNvSpPr>
            <a:spLocks noGrp="1"/>
          </p:cNvSpPr>
          <p:nvPr>
            <p:ph type="dt" sz="quarter" idx="10"/>
          </p:nvPr>
        </p:nvSpPr>
        <p:spPr/>
        <p:txBody>
          <a:bodyPr/>
          <a:lstStyle/>
          <a:p>
            <a:pPr>
              <a:defRPr/>
            </a:pPr>
            <a:r>
              <a:rPr lang="en-US"/>
              <a:t>28/08/2015</a:t>
            </a:r>
          </a:p>
        </p:txBody>
      </p:sp>
      <p:sp>
        <p:nvSpPr>
          <p:cNvPr id="9" name="Footer Placeholder 8"/>
          <p:cNvSpPr>
            <a:spLocks noGrp="1"/>
          </p:cNvSpPr>
          <p:nvPr>
            <p:ph type="ftr" sz="quarter" idx="11"/>
          </p:nvPr>
        </p:nvSpPr>
        <p:spPr>
          <a:xfrm>
            <a:off x="3124200" y="6381750"/>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6360296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altLang="id-ID" b="1" i="1" dirty="0" smtClean="0">
                <a:latin typeface="Arial" charset="0"/>
                <a:cs typeface="Arial" charset="0"/>
              </a:rPr>
              <a:t>SIKAP </a:t>
            </a:r>
            <a:r>
              <a:rPr lang="en-US" altLang="id-ID" b="1" i="1" dirty="0" smtClean="0">
                <a:latin typeface="Arial" charset="0"/>
                <a:cs typeface="Arial" charset="0"/>
              </a:rPr>
              <a:t>PASSION FOR </a:t>
            </a:r>
            <a:r>
              <a:rPr lang="id-ID" altLang="id-ID" b="1" i="1" dirty="0" smtClean="0">
                <a:latin typeface="Arial" charset="0"/>
                <a:cs typeface="Arial" charset="0"/>
              </a:rPr>
              <a:t> PEOPLE</a:t>
            </a:r>
            <a:endParaRPr lang="id-ID" dirty="0"/>
          </a:p>
        </p:txBody>
      </p:sp>
      <p:sp>
        <p:nvSpPr>
          <p:cNvPr id="3" name="Content Placeholder 2"/>
          <p:cNvSpPr>
            <a:spLocks noGrp="1"/>
          </p:cNvSpPr>
          <p:nvPr>
            <p:ph idx="1"/>
          </p:nvPr>
        </p:nvSpPr>
        <p:spPr/>
        <p:txBody>
          <a:bodyPr/>
          <a:lstStyle/>
          <a:p>
            <a:pPr marL="514350" indent="-514350">
              <a:buFont typeface="+mj-lt"/>
              <a:buAutoNum type="arabicPeriod"/>
            </a:pPr>
            <a:r>
              <a:rPr lang="id-ID" dirty="0" smtClean="0"/>
              <a:t>Menjunjung tinggi integritas profesi dan kreatifitas</a:t>
            </a:r>
          </a:p>
          <a:p>
            <a:pPr marL="514350" indent="-514350">
              <a:buFont typeface="+mj-lt"/>
              <a:buAutoNum type="arabicPeriod"/>
            </a:pPr>
            <a:r>
              <a:rPr lang="id-ID" dirty="0" smtClean="0"/>
              <a:t>Menghargai perbedaan latar belakang dan pendapat</a:t>
            </a:r>
          </a:p>
          <a:p>
            <a:pPr marL="514350" indent="-514350">
              <a:buFont typeface="+mj-lt"/>
              <a:buAutoNum type="arabicPeriod"/>
            </a:pPr>
            <a:r>
              <a:rPr lang="id-ID" dirty="0" smtClean="0"/>
              <a:t>Percaya pada rekan kerja dan perlakukan mereka dengan penuh kejujuran</a:t>
            </a:r>
          </a:p>
          <a:p>
            <a:pPr marL="514350" indent="-514350">
              <a:buFont typeface="+mj-lt"/>
              <a:buAutoNum type="arabicPeriod"/>
            </a:pPr>
            <a:r>
              <a:rPr lang="id-ID" dirty="0" smtClean="0"/>
              <a:t>Bekerja sama untuk menggali kekuatan kolektif organisasi</a:t>
            </a:r>
            <a:endParaRPr lang="id-ID" dirty="0"/>
          </a:p>
        </p:txBody>
      </p:sp>
    </p:spTree>
    <p:extLst>
      <p:ext uri="{BB962C8B-B14F-4D97-AF65-F5344CB8AC3E}">
        <p14:creationId xmlns:p14="http://schemas.microsoft.com/office/powerpoint/2010/main" val="3297542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ETHICS</a:t>
            </a:r>
            <a:endParaRPr lang="id-ID" dirty="0"/>
          </a:p>
        </p:txBody>
      </p:sp>
      <p:sp>
        <p:nvSpPr>
          <p:cNvPr id="3" name="Content Placeholder 2"/>
          <p:cNvSpPr>
            <a:spLocks noGrp="1"/>
          </p:cNvSpPr>
          <p:nvPr>
            <p:ph idx="1"/>
          </p:nvPr>
        </p:nvSpPr>
        <p:spPr/>
        <p:txBody>
          <a:bodyPr/>
          <a:lstStyle/>
          <a:p>
            <a:pPr marL="0" indent="0">
              <a:buNone/>
            </a:pPr>
            <a:r>
              <a:rPr lang="id-ID" dirty="0" smtClean="0"/>
              <a:t>Adalah : Prinsip-prinsip yang menentukan tingkah laku seseorang serta mengarahkannya dalam mengambil keputusan.</a:t>
            </a:r>
          </a:p>
          <a:p>
            <a:pPr marL="0" indent="0">
              <a:buNone/>
            </a:pPr>
            <a:endParaRPr lang="id-ID" dirty="0"/>
          </a:p>
          <a:p>
            <a:pPr marL="0" indent="0">
              <a:buNone/>
            </a:pPr>
            <a:r>
              <a:rPr lang="id-ID" dirty="0" smtClean="0"/>
              <a:t>Ethics menjadikan seseorang mampu membedakan antara mana yang benar dan mana yang salah</a:t>
            </a:r>
            <a:endParaRPr lang="id-ID" dirty="0"/>
          </a:p>
        </p:txBody>
      </p:sp>
    </p:spTree>
    <p:extLst>
      <p:ext uri="{BB962C8B-B14F-4D97-AF65-F5344CB8AC3E}">
        <p14:creationId xmlns:p14="http://schemas.microsoft.com/office/powerpoint/2010/main" val="458959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id-ID" sz="3600" b="1" i="1" dirty="0" smtClean="0">
                <a:latin typeface="Arial" charset="0"/>
                <a:cs typeface="Arial" charset="0"/>
              </a:rPr>
              <a:t> </a:t>
            </a:r>
            <a:r>
              <a:rPr lang="en-US" altLang="id-ID" sz="3600" b="1" dirty="0" smtClean="0">
                <a:latin typeface="Arial" charset="0"/>
                <a:cs typeface="Arial" charset="0"/>
              </a:rPr>
              <a:t>PILAR NILAI-NILAI ETIKA</a:t>
            </a:r>
            <a:r>
              <a:rPr lang="en-US" altLang="id-ID" sz="3600" b="1" i="1" dirty="0" smtClean="0">
                <a:latin typeface="Arial" charset="0"/>
                <a:cs typeface="Arial" charset="0"/>
              </a:rPr>
              <a:t> </a:t>
            </a:r>
          </a:p>
        </p:txBody>
      </p:sp>
      <p:sp>
        <p:nvSpPr>
          <p:cNvPr id="14339" name="Content Placeholder 2"/>
          <p:cNvSpPr>
            <a:spLocks noGrp="1"/>
          </p:cNvSpPr>
          <p:nvPr>
            <p:ph idx="1"/>
          </p:nvPr>
        </p:nvSpPr>
        <p:spPr>
          <a:xfrm>
            <a:off x="900113" y="1412776"/>
            <a:ext cx="7343775" cy="4713387"/>
          </a:xfrm>
        </p:spPr>
        <p:txBody>
          <a:bodyPr>
            <a:normAutofit fontScale="85000" lnSpcReduction="20000"/>
          </a:bodyPr>
          <a:lstStyle/>
          <a:p>
            <a:pPr marL="457200" indent="-457200">
              <a:buFont typeface="Arial" charset="0"/>
              <a:buAutoNum type="arabicPeriod"/>
            </a:pPr>
            <a:r>
              <a:rPr lang="en-US" altLang="id-ID" sz="2400" dirty="0" err="1" smtClean="0">
                <a:latin typeface="Arial" charset="0"/>
                <a:cs typeface="Arial" charset="0"/>
              </a:rPr>
              <a:t>Trustworthness</a:t>
            </a:r>
            <a:r>
              <a:rPr lang="id-ID" altLang="id-ID" sz="2400" dirty="0" smtClean="0">
                <a:latin typeface="Arial" charset="0"/>
                <a:cs typeface="Arial" charset="0"/>
              </a:rPr>
              <a:t> (kejujuran)</a:t>
            </a:r>
          </a:p>
          <a:p>
            <a:pPr>
              <a:buFont typeface="Wingdings" panose="05000000000000000000" pitchFamily="2" charset="2"/>
              <a:buChar char="Ø"/>
            </a:pPr>
            <a:r>
              <a:rPr lang="id-ID" altLang="id-ID" sz="2400" dirty="0">
                <a:latin typeface="Arial" charset="0"/>
                <a:cs typeface="Arial" charset="0"/>
              </a:rPr>
              <a:t> </a:t>
            </a:r>
            <a:r>
              <a:rPr lang="id-ID" altLang="id-ID" sz="2400" dirty="0" smtClean="0">
                <a:latin typeface="Arial" charset="0"/>
                <a:cs typeface="Arial" charset="0"/>
              </a:rPr>
              <a:t>mengacu pada perilaku tidak berbohong dan tidak berdusta serta berani membela kebenaran</a:t>
            </a:r>
            <a:r>
              <a:rPr lang="en-US" altLang="id-ID" sz="2400" dirty="0" smtClean="0">
                <a:latin typeface="Arial" charset="0"/>
                <a:cs typeface="Arial" charset="0"/>
              </a:rPr>
              <a:t> </a:t>
            </a:r>
            <a:endParaRPr lang="en-US" altLang="id-ID" sz="2400" dirty="0" smtClean="0">
              <a:latin typeface="Arial" charset="0"/>
              <a:cs typeface="Arial" charset="0"/>
            </a:endParaRPr>
          </a:p>
          <a:p>
            <a:pPr marL="0" indent="0">
              <a:buNone/>
            </a:pPr>
            <a:r>
              <a:rPr lang="id-ID" altLang="id-ID" sz="2400" dirty="0" smtClean="0">
                <a:latin typeface="Arial" charset="0"/>
                <a:cs typeface="Arial" charset="0"/>
              </a:rPr>
              <a:t>2.  Resfe</a:t>
            </a:r>
            <a:r>
              <a:rPr lang="en-US" altLang="id-ID" sz="2400" dirty="0" err="1" smtClean="0">
                <a:latin typeface="Arial" charset="0"/>
                <a:cs typeface="Arial" charset="0"/>
              </a:rPr>
              <a:t>ct</a:t>
            </a:r>
            <a:r>
              <a:rPr lang="id-ID" altLang="id-ID" sz="2400" dirty="0" smtClean="0">
                <a:latin typeface="Arial" charset="0"/>
                <a:cs typeface="Arial" charset="0"/>
              </a:rPr>
              <a:t> (kehormatan)</a:t>
            </a:r>
          </a:p>
          <a:p>
            <a:pPr>
              <a:buFont typeface="Wingdings" panose="05000000000000000000" pitchFamily="2" charset="2"/>
              <a:buChar char="Ø"/>
            </a:pPr>
            <a:r>
              <a:rPr lang="id-ID" altLang="id-ID" sz="2400" dirty="0" smtClean="0">
                <a:latin typeface="Arial" charset="0"/>
                <a:cs typeface="Arial" charset="0"/>
              </a:rPr>
              <a:t>Di biasakan memperlakukan orang lain dengan hormat</a:t>
            </a:r>
            <a:endParaRPr lang="en-US" altLang="id-ID" sz="2400" dirty="0" smtClean="0">
              <a:latin typeface="Arial" charset="0"/>
              <a:cs typeface="Arial" charset="0"/>
            </a:endParaRPr>
          </a:p>
          <a:p>
            <a:pPr marL="457200" indent="-457200">
              <a:buAutoNum type="arabicPeriod" startAt="3"/>
            </a:pPr>
            <a:r>
              <a:rPr lang="en-US" altLang="id-ID" sz="2400" dirty="0" smtClean="0">
                <a:latin typeface="Arial" charset="0"/>
                <a:cs typeface="Arial" charset="0"/>
              </a:rPr>
              <a:t>Responsibility</a:t>
            </a:r>
            <a:r>
              <a:rPr lang="id-ID" altLang="id-ID" sz="2400" dirty="0" smtClean="0">
                <a:latin typeface="Arial" charset="0"/>
                <a:cs typeface="Arial" charset="0"/>
              </a:rPr>
              <a:t> (Tanggung jawab)</a:t>
            </a:r>
          </a:p>
          <a:p>
            <a:pPr>
              <a:buFont typeface="Wingdings" panose="05000000000000000000" pitchFamily="2" charset="2"/>
              <a:buChar char="Ø"/>
            </a:pPr>
            <a:r>
              <a:rPr lang="id-ID" altLang="id-ID" sz="2400" dirty="0" smtClean="0">
                <a:latin typeface="Arial" charset="0"/>
                <a:cs typeface="Arial" charset="0"/>
              </a:rPr>
              <a:t>Di tanamkan sikap disiplin dan bertanggung jawab terhadap pilihan yang di ambil</a:t>
            </a:r>
            <a:endParaRPr lang="en-US" altLang="id-ID" sz="2400" dirty="0" smtClean="0">
              <a:latin typeface="Arial" charset="0"/>
              <a:cs typeface="Arial" charset="0"/>
            </a:endParaRPr>
          </a:p>
          <a:p>
            <a:pPr marL="0" indent="0">
              <a:buNone/>
            </a:pPr>
            <a:r>
              <a:rPr lang="id-ID" altLang="id-ID" sz="2400" dirty="0" smtClean="0">
                <a:latin typeface="Arial" charset="0"/>
                <a:cs typeface="Arial" charset="0"/>
              </a:rPr>
              <a:t>4.  </a:t>
            </a:r>
            <a:r>
              <a:rPr lang="en-US" altLang="id-ID" sz="2400" dirty="0" smtClean="0">
                <a:latin typeface="Arial" charset="0"/>
                <a:cs typeface="Arial" charset="0"/>
              </a:rPr>
              <a:t>Fairness</a:t>
            </a:r>
            <a:r>
              <a:rPr lang="id-ID" altLang="id-ID" sz="2400" dirty="0" smtClean="0">
                <a:latin typeface="Arial" charset="0"/>
                <a:cs typeface="Arial" charset="0"/>
              </a:rPr>
              <a:t> ( keadilan)</a:t>
            </a:r>
          </a:p>
          <a:p>
            <a:pPr>
              <a:buFont typeface="Wingdings" panose="05000000000000000000" pitchFamily="2" charset="2"/>
              <a:buChar char="Ø"/>
            </a:pPr>
            <a:r>
              <a:rPr lang="id-ID" altLang="id-ID" sz="2400" dirty="0" smtClean="0">
                <a:latin typeface="Arial" charset="0"/>
                <a:cs typeface="Arial" charset="0"/>
              </a:rPr>
              <a:t>Tidak berprasangka dan tidak sembarangan menyalahkan orang lain</a:t>
            </a:r>
          </a:p>
          <a:p>
            <a:pPr marL="457200" indent="-457200">
              <a:buAutoNum type="arabicPeriod" startAt="5"/>
            </a:pPr>
            <a:r>
              <a:rPr lang="id-ID" altLang="id-ID" sz="2400" dirty="0" smtClean="0">
                <a:latin typeface="Arial" charset="0"/>
                <a:cs typeface="Arial" charset="0"/>
              </a:rPr>
              <a:t>Caring (Kepedulian)</a:t>
            </a:r>
          </a:p>
          <a:p>
            <a:pPr>
              <a:buFont typeface="Wingdings" panose="05000000000000000000" pitchFamily="2" charset="2"/>
              <a:buChar char="Ø"/>
            </a:pPr>
            <a:r>
              <a:rPr lang="id-ID" altLang="id-ID" sz="2400" dirty="0" smtClean="0">
                <a:latin typeface="Arial" charset="0"/>
                <a:cs typeface="Arial" charset="0"/>
              </a:rPr>
              <a:t>Bertindak dengan kasih sayang dan peduli pada orang lain</a:t>
            </a:r>
          </a:p>
          <a:p>
            <a:pPr marL="0" indent="0">
              <a:buNone/>
            </a:pPr>
            <a:r>
              <a:rPr lang="id-ID" altLang="id-ID" sz="2400" dirty="0" smtClean="0">
                <a:latin typeface="Arial" charset="0"/>
                <a:cs typeface="Arial" charset="0"/>
              </a:rPr>
              <a:t>6. </a:t>
            </a:r>
            <a:r>
              <a:rPr lang="en-US" altLang="id-ID" sz="2400" dirty="0" smtClean="0">
                <a:latin typeface="Arial" charset="0"/>
                <a:cs typeface="Arial" charset="0"/>
              </a:rPr>
              <a:t>Citizenship</a:t>
            </a:r>
            <a:r>
              <a:rPr lang="id-ID" altLang="id-ID" sz="2400" dirty="0" smtClean="0">
                <a:latin typeface="Arial" charset="0"/>
                <a:cs typeface="Arial" charset="0"/>
              </a:rPr>
              <a:t> </a:t>
            </a:r>
          </a:p>
          <a:p>
            <a:pPr>
              <a:buFont typeface="Wingdings" panose="05000000000000000000" pitchFamily="2" charset="2"/>
              <a:buChar char="Ø"/>
            </a:pPr>
            <a:r>
              <a:rPr lang="id-ID" altLang="id-ID" sz="2400" dirty="0" smtClean="0">
                <a:latin typeface="Arial" charset="0"/>
                <a:cs typeface="Arial" charset="0"/>
              </a:rPr>
              <a:t>Berperan serta aktif dalam mengembangkan komunitas sekitar.</a:t>
            </a:r>
            <a:endParaRPr lang="en-US" altLang="id-ID" sz="2400" dirty="0" smtClean="0">
              <a:latin typeface="Arial" charset="0"/>
              <a:cs typeface="Arial" charset="0"/>
            </a:endParaRPr>
          </a:p>
          <a:p>
            <a:pPr marL="0" indent="0">
              <a:buNone/>
            </a:pPr>
            <a:endParaRPr lang="id-ID" altLang="id-ID" sz="2400" dirty="0" smtClean="0">
              <a:latin typeface="Arial" charset="0"/>
              <a:cs typeface="Arial" charset="0"/>
            </a:endParaRPr>
          </a:p>
          <a:p>
            <a:pPr marL="0" indent="0">
              <a:buNone/>
            </a:pPr>
            <a:endParaRPr lang="en-US" altLang="id-ID"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26922660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600200"/>
            <a:ext cx="8229600" cy="2333625"/>
          </a:xfrm>
        </p:spPr>
        <p:txBody>
          <a:bodyPr/>
          <a:lstStyle/>
          <a:p>
            <a:pPr>
              <a:buFont typeface="Arial" charset="0"/>
              <a:buNone/>
            </a:pPr>
            <a:endParaRPr lang="en-US" altLang="id-ID" sz="3000" smtClean="0">
              <a:latin typeface="Arial" charset="0"/>
              <a:cs typeface="Arial" charset="0"/>
            </a:endParaRPr>
          </a:p>
          <a:p>
            <a:pPr>
              <a:buFont typeface="Arial" charset="0"/>
              <a:buNone/>
            </a:pPr>
            <a:endParaRPr lang="en-US" altLang="id-ID" sz="3000" b="1" smtClean="0">
              <a:latin typeface="Arial" charset="0"/>
              <a:cs typeface="Arial" charset="0"/>
            </a:endParaRPr>
          </a:p>
          <a:p>
            <a:pPr algn="ctr">
              <a:buFont typeface="Arial" charset="0"/>
              <a:buNone/>
            </a:pPr>
            <a:r>
              <a:rPr lang="en-US" altLang="id-ID" sz="3000" b="1" smtClean="0">
                <a:latin typeface="Arial" charset="0"/>
                <a:cs typeface="Arial" charset="0"/>
              </a:rPr>
              <a:t>TERIMA   KASIH</a:t>
            </a:r>
          </a:p>
        </p:txBody>
      </p:sp>
      <p:sp>
        <p:nvSpPr>
          <p:cNvPr id="2" name="Date Placeholder 1"/>
          <p:cNvSpPr>
            <a:spLocks noGrp="1"/>
          </p:cNvSpPr>
          <p:nvPr>
            <p:ph type="dt" sz="quarter" idx="10"/>
          </p:nvPr>
        </p:nvSpPr>
        <p:spPr/>
        <p:txBody>
          <a:bodyPr/>
          <a:lstStyle/>
          <a:p>
            <a:pPr>
              <a:defRPr/>
            </a:pPr>
            <a:r>
              <a:rPr lang="en-US"/>
              <a:t>28/08/2015</a:t>
            </a:r>
          </a:p>
        </p:txBody>
      </p:sp>
      <p:sp>
        <p:nvSpPr>
          <p:cNvPr id="5"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21134489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id-ID" altLang="id-ID" smtClean="0"/>
              <a:t>Karakter?</a:t>
            </a:r>
          </a:p>
        </p:txBody>
      </p:sp>
      <p:sp>
        <p:nvSpPr>
          <p:cNvPr id="3" name="Content Placeholder 2"/>
          <p:cNvSpPr>
            <a:spLocks noGrp="1"/>
          </p:cNvSpPr>
          <p:nvPr>
            <p:ph idx="1"/>
          </p:nvPr>
        </p:nvSpPr>
        <p:spPr/>
        <p:txBody>
          <a:bodyPr/>
          <a:lstStyle/>
          <a:p>
            <a:pPr marL="0" indent="0" algn="just">
              <a:buFont typeface="Arial" panose="020B0604020202020204" pitchFamily="34" charset="0"/>
              <a:buNone/>
              <a:defRPr/>
            </a:pPr>
            <a:r>
              <a:rPr lang="id-ID" sz="2400" dirty="0"/>
              <a:t>Karakter adalah seperangkat sifat yang selalu dikagumi sebagai tanda-tanda kebaikan, kebajikan, dan kematangan moral seseorang. Secara etimologi, istilah karakter berasal dari bahasa Latin character, yang berarti watak, tabiat, sifat-sifat kejiwaan, budi pekerti, kepribadian dan akhlak</a:t>
            </a:r>
            <a:r>
              <a:rPr lang="id-ID" sz="2400" dirty="0" smtClean="0"/>
              <a:t>.</a:t>
            </a:r>
            <a:endParaRPr lang="id-ID" dirty="0"/>
          </a:p>
          <a:p>
            <a:pPr marL="0" indent="0" algn="just">
              <a:buFont typeface="Arial" panose="020B0604020202020204" pitchFamily="34" charset="0"/>
              <a:buNone/>
              <a:defRPr/>
            </a:pPr>
            <a:endParaRPr lang="id-ID" dirty="0"/>
          </a:p>
          <a:p>
            <a:pPr marL="0" indent="0" algn="just">
              <a:buFont typeface="Arial" panose="020B0604020202020204" pitchFamily="34" charset="0"/>
              <a:buNone/>
              <a:defRPr/>
            </a:pPr>
            <a:r>
              <a:rPr lang="id-ID" sz="2800" dirty="0" smtClean="0"/>
              <a:t>Menurut </a:t>
            </a:r>
            <a:r>
              <a:rPr lang="id-ID" sz="2800" dirty="0"/>
              <a:t>Mansur Muslich (2010:70), </a:t>
            </a:r>
            <a:r>
              <a:rPr lang="id-ID" sz="2400" dirty="0"/>
              <a:t>karakter adalah cara berfikir dan berperilaku seseorang yang menjadi ciri khas dari tiap individu untuk hidup dan bekerjasama, baik dalam keluarga, masyarakat dan negara.</a:t>
            </a:r>
          </a:p>
          <a:p>
            <a:pPr>
              <a:buFont typeface="Arial" panose="020B0604020202020204" pitchFamily="34" charset="0"/>
              <a:buChar char="•"/>
              <a:defRPr/>
            </a:pPr>
            <a:endParaRPr lang="id-ID" dirty="0"/>
          </a:p>
        </p:txBody>
      </p:sp>
      <p:sp>
        <p:nvSpPr>
          <p:cNvPr id="4" name="Date Placeholder 3"/>
          <p:cNvSpPr>
            <a:spLocks noGrp="1"/>
          </p:cNvSpPr>
          <p:nvPr>
            <p:ph type="dt" sz="quarter" idx="10"/>
          </p:nvPr>
        </p:nvSpPr>
        <p:spPr/>
        <p:txBody>
          <a:bodyPr/>
          <a:lstStyle/>
          <a:p>
            <a:pPr>
              <a:defRPr/>
            </a:pPr>
            <a:r>
              <a:rPr lang="en-US" smtClean="0"/>
              <a:t>28/08/2015</a:t>
            </a:r>
            <a:endParaRPr lang="en-US"/>
          </a:p>
        </p:txBody>
      </p:sp>
      <p:sp>
        <p:nvSpPr>
          <p:cNvPr id="5" name="Footer Placeholder 4"/>
          <p:cNvSpPr>
            <a:spLocks noGrp="1"/>
          </p:cNvSpPr>
          <p:nvPr>
            <p:ph type="ftr" sz="quarter" idx="11"/>
          </p:nvPr>
        </p:nvSpPr>
        <p:spPr/>
        <p:txBody>
          <a:bodyPr/>
          <a:lstStyle/>
          <a:p>
            <a:pPr>
              <a:defRPr/>
            </a:pPr>
            <a:r>
              <a:rPr lang="sv-SE" smtClean="0"/>
              <a:t>MAN11207  ETIKA BISNIS                                             Versi : 01           </a:t>
            </a:r>
            <a:endParaRPr lang="en-US"/>
          </a:p>
        </p:txBody>
      </p:sp>
    </p:spTree>
    <p:extLst>
      <p:ext uri="{BB962C8B-B14F-4D97-AF65-F5344CB8AC3E}">
        <p14:creationId xmlns:p14="http://schemas.microsoft.com/office/powerpoint/2010/main" val="33760257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id-ID" sz="3600" b="1" smtClean="0">
                <a:latin typeface="Arial" charset="0"/>
                <a:cs typeface="Arial" charset="0"/>
              </a:rPr>
              <a:t>KOMPONEN KARAKTER</a:t>
            </a:r>
          </a:p>
        </p:txBody>
      </p:sp>
      <p:sp>
        <p:nvSpPr>
          <p:cNvPr id="4099" name="Content Placeholder 2"/>
          <p:cNvSpPr>
            <a:spLocks noGrp="1"/>
          </p:cNvSpPr>
          <p:nvPr>
            <p:ph idx="1"/>
          </p:nvPr>
        </p:nvSpPr>
        <p:spPr>
          <a:xfrm>
            <a:off x="457200" y="1484784"/>
            <a:ext cx="8229600" cy="4641379"/>
          </a:xfrm>
        </p:spPr>
        <p:txBody>
          <a:bodyPr>
            <a:normAutofit fontScale="77500" lnSpcReduction="20000"/>
          </a:bodyPr>
          <a:lstStyle/>
          <a:p>
            <a:pPr marL="457200" indent="-457200">
              <a:buFont typeface="Arial" charset="0"/>
              <a:buAutoNum type="arabicPeriod"/>
              <a:defRPr/>
            </a:pPr>
            <a:endParaRPr lang="en-US" sz="2400" dirty="0" smtClean="0">
              <a:latin typeface="Arial" charset="0"/>
              <a:cs typeface="Arial" charset="0"/>
            </a:endParaRPr>
          </a:p>
          <a:p>
            <a:pPr marL="457200" indent="-457200">
              <a:buFont typeface="Arial" charset="0"/>
              <a:buAutoNum type="arabicPeriod"/>
              <a:defRPr/>
            </a:pPr>
            <a:r>
              <a:rPr lang="en-US" sz="2400" dirty="0" smtClean="0">
                <a:latin typeface="Arial" charset="0"/>
                <a:cs typeface="Arial" charset="0"/>
              </a:rPr>
              <a:t>Excellence</a:t>
            </a:r>
            <a:r>
              <a:rPr lang="id-ID" sz="2400" dirty="0" smtClean="0">
                <a:latin typeface="Arial" charset="0"/>
                <a:cs typeface="Arial" charset="0"/>
              </a:rPr>
              <a:t>/ </a:t>
            </a:r>
            <a:r>
              <a:rPr lang="id-ID" sz="2400" dirty="0" smtClean="0">
                <a:latin typeface="Arial" charset="0"/>
                <a:cs typeface="Arial" charset="0"/>
              </a:rPr>
              <a:t>Knowing</a:t>
            </a:r>
          </a:p>
          <a:p>
            <a:pPr>
              <a:buFont typeface="Wingdings" panose="05000000000000000000" pitchFamily="2" charset="2"/>
              <a:buChar char="Ø"/>
              <a:defRPr/>
            </a:pPr>
            <a:r>
              <a:rPr lang="id-ID" sz="2400" dirty="0"/>
              <a:t>Nilai-nilai moral diantaranya yaitu menghargai kehidupan dan kemerdekaan, tanggung jawab terhadap orang lain, kejujuran, keadilan, toleransi, penghormatan, disiplin diri, integritas, kebaikan, belas kasihan, dan dorongan atau dukungan. Jika seluruh nilai digabung, maka akan menjadi warisan moral yang diturunkan dari satu generasi, ke generasi yang berikutnya.</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0" indent="0">
              <a:buNone/>
              <a:defRPr/>
            </a:pPr>
            <a:r>
              <a:rPr lang="id-ID" sz="2400" dirty="0" smtClean="0">
                <a:latin typeface="Arial" charset="0"/>
                <a:cs typeface="Arial" charset="0"/>
              </a:rPr>
              <a:t>2. </a:t>
            </a:r>
            <a:r>
              <a:rPr lang="en-US" sz="2400" dirty="0" err="1" smtClean="0">
                <a:latin typeface="Arial" charset="0"/>
                <a:cs typeface="Arial" charset="0"/>
              </a:rPr>
              <a:t>Profesionalism</a:t>
            </a:r>
            <a:r>
              <a:rPr lang="id-ID" sz="2400" dirty="0" smtClean="0">
                <a:latin typeface="Arial" charset="0"/>
                <a:cs typeface="Arial" charset="0"/>
              </a:rPr>
              <a:t>/ </a:t>
            </a:r>
            <a:r>
              <a:rPr lang="id-ID" sz="2400" dirty="0" smtClean="0">
                <a:latin typeface="Arial" charset="0"/>
                <a:cs typeface="Arial" charset="0"/>
              </a:rPr>
              <a:t>Feeling</a:t>
            </a:r>
          </a:p>
          <a:p>
            <a:pPr>
              <a:buFont typeface="Wingdings" panose="05000000000000000000" pitchFamily="2" charset="2"/>
              <a:buChar char="Ø"/>
              <a:defRPr/>
            </a:pPr>
            <a:r>
              <a:rPr lang="id-ID" sz="2400" dirty="0"/>
              <a:t>Komponen karakter ini merupakan komponen yang akan mengisi dan menguatkan aspek afeksi individu agar menjadi manusia yang berkarakter baik.</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0" indent="0">
              <a:buNone/>
              <a:defRPr/>
            </a:pPr>
            <a:r>
              <a:rPr lang="id-ID" sz="2400" dirty="0" smtClean="0">
                <a:latin typeface="Arial" charset="0"/>
                <a:cs typeface="Arial" charset="0"/>
              </a:rPr>
              <a:t>3. </a:t>
            </a:r>
            <a:r>
              <a:rPr lang="en-US" sz="2400" dirty="0" err="1" smtClean="0">
                <a:latin typeface="Arial" charset="0"/>
                <a:cs typeface="Arial" charset="0"/>
              </a:rPr>
              <a:t>Ethichs</a:t>
            </a:r>
            <a:endParaRPr lang="id-ID" sz="2400" dirty="0" smtClean="0">
              <a:latin typeface="Arial" charset="0"/>
              <a:cs typeface="Arial" charset="0"/>
            </a:endParaRPr>
          </a:p>
          <a:p>
            <a:pPr>
              <a:buFont typeface="Wingdings" panose="05000000000000000000" pitchFamily="2" charset="2"/>
              <a:buChar char="Ø"/>
              <a:defRPr/>
            </a:pPr>
            <a:r>
              <a:rPr lang="id-ID" sz="2000" dirty="0"/>
              <a:t>Komponen tindakan ini merupakan hasil dari kedua komponen karakter lainnya yaitu </a:t>
            </a:r>
            <a:r>
              <a:rPr lang="id-ID" sz="2000" i="1" dirty="0"/>
              <a:t>moral knowing </a:t>
            </a:r>
            <a:r>
              <a:rPr lang="id-ID" sz="2000" dirty="0"/>
              <a:t>dan </a:t>
            </a:r>
            <a:r>
              <a:rPr lang="id-ID" sz="2000" i="1" dirty="0"/>
              <a:t>moral feeling.</a:t>
            </a:r>
            <a:r>
              <a:rPr lang="id-ID" sz="2000" dirty="0"/>
              <a:t> Aspek dari komponen tindakan moral atau </a:t>
            </a:r>
            <a:r>
              <a:rPr lang="id-ID" sz="2000" i="1" dirty="0"/>
              <a:t>moral acting </a:t>
            </a:r>
            <a:r>
              <a:rPr lang="id-ID" sz="2000" dirty="0"/>
              <a:t>ini </a:t>
            </a:r>
            <a:endParaRPr lang="en-US" sz="2400" dirty="0" smtClean="0">
              <a:latin typeface="Arial" charset="0"/>
              <a:cs typeface="Arial" charset="0"/>
            </a:endParaRPr>
          </a:p>
          <a:p>
            <a:pPr marL="514350" indent="-514350">
              <a:buFont typeface="Arial" charset="0"/>
              <a:buAutoNum type="arabicPeriod"/>
              <a:defRPr/>
            </a:pPr>
            <a:endParaRPr lang="en-US" sz="2400" dirty="0">
              <a:latin typeface="Arial" charset="0"/>
              <a:cs typeface="Arial" charset="0"/>
            </a:endParaRPr>
          </a:p>
          <a:p>
            <a:pPr marL="514350" indent="-514350">
              <a:buFont typeface="Arial" charset="0"/>
              <a:buAutoNum type="arabicPeriod"/>
              <a:defRPr/>
            </a:pP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284913"/>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14745936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fontScale="90000"/>
          </a:bodyPr>
          <a:lstStyle/>
          <a:p>
            <a:r>
              <a:rPr lang="id-ID" altLang="id-ID" sz="3600" b="1" dirty="0" smtClean="0">
                <a:latin typeface="Arial" charset="0"/>
                <a:cs typeface="Arial" charset="0"/>
              </a:rPr>
              <a:t>PENDUKUNG </a:t>
            </a:r>
            <a:r>
              <a:rPr lang="en-US" altLang="id-ID" sz="3600" b="1" dirty="0" smtClean="0">
                <a:latin typeface="Arial" charset="0"/>
                <a:cs typeface="Arial" charset="0"/>
              </a:rPr>
              <a:t>KEBERHASILAN PERUSAHAAN</a:t>
            </a:r>
            <a:endParaRPr lang="en-US" altLang="id-ID" sz="3600" b="1" dirty="0" smtClean="0">
              <a:latin typeface="Arial" charset="0"/>
              <a:cs typeface="Arial" charset="0"/>
            </a:endParaRPr>
          </a:p>
        </p:txBody>
      </p:sp>
      <p:sp>
        <p:nvSpPr>
          <p:cNvPr id="9219" name="Content Placeholder 2"/>
          <p:cNvSpPr>
            <a:spLocks noGrp="1"/>
          </p:cNvSpPr>
          <p:nvPr>
            <p:ph idx="1"/>
          </p:nvPr>
        </p:nvSpPr>
        <p:spPr>
          <a:xfrm>
            <a:off x="900113" y="1916113"/>
            <a:ext cx="7343775" cy="4210050"/>
          </a:xfrm>
        </p:spPr>
        <p:txBody>
          <a:bodyPr>
            <a:normAutofit fontScale="77500" lnSpcReduction="20000"/>
          </a:bodyPr>
          <a:lstStyle/>
          <a:p>
            <a:pPr marL="457200" indent="-457200">
              <a:buFont typeface="Arial" charset="0"/>
              <a:buAutoNum type="arabicPeriod"/>
            </a:pPr>
            <a:endParaRPr lang="en-US" altLang="id-ID" sz="2400" dirty="0" smtClean="0">
              <a:latin typeface="Arial" charset="0"/>
              <a:cs typeface="Arial" charset="0"/>
            </a:endParaRPr>
          </a:p>
          <a:p>
            <a:pPr marL="457200" indent="-457200">
              <a:buFont typeface="Arial" charset="0"/>
              <a:buAutoNum type="arabicPeriod"/>
            </a:pPr>
            <a:r>
              <a:rPr lang="en-US" altLang="id-ID" sz="2400" dirty="0" smtClean="0">
                <a:latin typeface="Arial" charset="0"/>
                <a:cs typeface="Arial" charset="0"/>
              </a:rPr>
              <a:t>Commitment</a:t>
            </a:r>
            <a:endParaRPr lang="id-ID" altLang="id-ID" sz="2400" dirty="0" smtClean="0">
              <a:latin typeface="Arial" charset="0"/>
              <a:cs typeface="Arial" charset="0"/>
            </a:endParaRPr>
          </a:p>
          <a:p>
            <a:pPr>
              <a:buFont typeface="Wingdings" panose="05000000000000000000" pitchFamily="2" charset="2"/>
              <a:buChar char="Ø"/>
            </a:pPr>
            <a:r>
              <a:rPr lang="id-ID" altLang="id-ID" sz="2400" dirty="0" smtClean="0">
                <a:latin typeface="Arial" charset="0"/>
                <a:cs typeface="Arial" charset="0"/>
              </a:rPr>
              <a:t>Hasrat atau paradigma untuk menang mutlak harus ada baik secara individu maupun organisasi tanpa elemen commintment ini tidak mungkin ada hasrat untuk mencapai excellence</a:t>
            </a:r>
            <a:r>
              <a:rPr lang="en-US" altLang="id-ID" sz="2400" dirty="0" smtClean="0">
                <a:latin typeface="Arial" charset="0"/>
                <a:cs typeface="Arial" charset="0"/>
              </a:rPr>
              <a:t> </a:t>
            </a:r>
            <a:endParaRPr lang="en-US" altLang="id-ID" sz="2400" dirty="0" smtClean="0">
              <a:latin typeface="Arial" charset="0"/>
              <a:cs typeface="Arial" charset="0"/>
            </a:endParaRPr>
          </a:p>
          <a:p>
            <a:pPr marL="0" indent="0">
              <a:buNone/>
            </a:pPr>
            <a:r>
              <a:rPr lang="id-ID" altLang="id-ID" sz="2400" dirty="0" smtClean="0">
                <a:latin typeface="Arial" charset="0"/>
                <a:cs typeface="Arial" charset="0"/>
              </a:rPr>
              <a:t>2. </a:t>
            </a:r>
            <a:r>
              <a:rPr lang="en-US" altLang="id-ID" sz="2400" dirty="0" smtClean="0">
                <a:latin typeface="Arial" charset="0"/>
                <a:cs typeface="Arial" charset="0"/>
              </a:rPr>
              <a:t>Opening </a:t>
            </a:r>
            <a:r>
              <a:rPr lang="en-US" altLang="id-ID" sz="2400" dirty="0" smtClean="0">
                <a:latin typeface="Arial" charset="0"/>
                <a:cs typeface="Arial" charset="0"/>
              </a:rPr>
              <a:t>your </a:t>
            </a:r>
            <a:r>
              <a:rPr lang="en-US" altLang="id-ID" sz="2400" dirty="0" smtClean="0">
                <a:latin typeface="Arial" charset="0"/>
                <a:cs typeface="Arial" charset="0"/>
              </a:rPr>
              <a:t>gift</a:t>
            </a:r>
            <a:endParaRPr lang="id-ID" altLang="id-ID" sz="2400" dirty="0" smtClean="0">
              <a:latin typeface="Arial" charset="0"/>
              <a:cs typeface="Arial" charset="0"/>
            </a:endParaRPr>
          </a:p>
          <a:p>
            <a:pPr>
              <a:buFont typeface="Wingdings" panose="05000000000000000000" pitchFamily="2" charset="2"/>
              <a:buChar char="Ø"/>
            </a:pPr>
            <a:r>
              <a:rPr lang="id-ID" altLang="id-ID" sz="2400" dirty="0" smtClean="0">
                <a:latin typeface="Arial" charset="0"/>
                <a:cs typeface="Arial" charset="0"/>
              </a:rPr>
              <a:t>Pencapaian excellence perusahaan harus memilih bidang yang dapat mengoptimalkan potensi yang di milki</a:t>
            </a:r>
            <a:endParaRPr lang="en-US" altLang="id-ID" sz="2400" dirty="0" smtClean="0">
              <a:latin typeface="Arial" charset="0"/>
              <a:cs typeface="Arial" charset="0"/>
            </a:endParaRPr>
          </a:p>
          <a:p>
            <a:pPr marL="0" indent="0">
              <a:buNone/>
            </a:pPr>
            <a:r>
              <a:rPr lang="id-ID" altLang="id-ID" sz="2400" dirty="0" smtClean="0">
                <a:latin typeface="Arial" charset="0"/>
                <a:cs typeface="Arial" charset="0"/>
              </a:rPr>
              <a:t>3. </a:t>
            </a:r>
            <a:r>
              <a:rPr lang="en-US" altLang="id-ID" sz="2400" dirty="0" smtClean="0">
                <a:latin typeface="Arial" charset="0"/>
                <a:cs typeface="Arial" charset="0"/>
              </a:rPr>
              <a:t>Being </a:t>
            </a:r>
            <a:r>
              <a:rPr lang="en-US" altLang="id-ID" sz="2400" dirty="0" smtClean="0">
                <a:latin typeface="Arial" charset="0"/>
                <a:cs typeface="Arial" charset="0"/>
              </a:rPr>
              <a:t>the best you can </a:t>
            </a:r>
            <a:r>
              <a:rPr lang="en-US" altLang="id-ID" sz="2400" dirty="0" smtClean="0">
                <a:latin typeface="Arial" charset="0"/>
                <a:cs typeface="Arial" charset="0"/>
              </a:rPr>
              <a:t>be</a:t>
            </a:r>
            <a:endParaRPr lang="id-ID" altLang="id-ID" sz="2400" dirty="0" smtClean="0">
              <a:latin typeface="Arial" charset="0"/>
              <a:cs typeface="Arial" charset="0"/>
            </a:endParaRPr>
          </a:p>
          <a:p>
            <a:pPr>
              <a:buFont typeface="Wingdings" panose="05000000000000000000" pitchFamily="2" charset="2"/>
              <a:buChar char="Ø"/>
            </a:pPr>
            <a:r>
              <a:rPr lang="id-ID" altLang="id-ID" sz="2400" dirty="0" smtClean="0">
                <a:latin typeface="Arial" charset="0"/>
                <a:cs typeface="Arial" charset="0"/>
              </a:rPr>
              <a:t>Yang lebih penting dari bakat adalah upaya memanfaatkan bakat tersebut dan memaksimalkan apa yang sudah kita miliki.</a:t>
            </a:r>
          </a:p>
          <a:p>
            <a:pPr marL="0" indent="0">
              <a:buNone/>
            </a:pPr>
            <a:r>
              <a:rPr lang="id-ID" altLang="id-ID" sz="2400" dirty="0" smtClean="0">
                <a:latin typeface="Arial" charset="0"/>
                <a:cs typeface="Arial" charset="0"/>
              </a:rPr>
              <a:t>4. Continius improvement</a:t>
            </a:r>
          </a:p>
          <a:p>
            <a:pPr>
              <a:buFont typeface="Wingdings" panose="05000000000000000000" pitchFamily="2" charset="2"/>
              <a:buChar char="Ø"/>
            </a:pPr>
            <a:r>
              <a:rPr lang="id-ID" altLang="id-ID" sz="2400" dirty="0" smtClean="0">
                <a:latin typeface="Arial" charset="0"/>
                <a:cs typeface="Arial" charset="0"/>
              </a:rPr>
              <a:t>Memiliki komitment untuk selalu memperbaiki diri akan membentuk suatu excellence organisation.</a:t>
            </a:r>
            <a:endParaRPr lang="en-US" altLang="id-ID"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13330577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PROFESSIONALISM</a:t>
            </a:r>
            <a:endParaRPr lang="id-ID" dirty="0"/>
          </a:p>
        </p:txBody>
      </p:sp>
      <p:sp>
        <p:nvSpPr>
          <p:cNvPr id="3" name="Content Placeholder 2"/>
          <p:cNvSpPr>
            <a:spLocks noGrp="1"/>
          </p:cNvSpPr>
          <p:nvPr>
            <p:ph idx="1"/>
          </p:nvPr>
        </p:nvSpPr>
        <p:spPr/>
        <p:txBody>
          <a:bodyPr/>
          <a:lstStyle/>
          <a:p>
            <a:pPr marL="0" indent="0">
              <a:buNone/>
            </a:pPr>
            <a:r>
              <a:rPr lang="id-ID" dirty="0" smtClean="0"/>
              <a:t>Adalah : sikap disiplin dalam profesi yang mendorong seseorang untyk bersikap tepat sesuai dengan keadaan dan memiliki kemampuan yang memadai.</a:t>
            </a:r>
          </a:p>
          <a:p>
            <a:pPr marL="0" indent="0">
              <a:buNone/>
            </a:pPr>
            <a:r>
              <a:rPr lang="id-ID" dirty="0" smtClean="0"/>
              <a:t>Sikap ini mencakup seluruh interaksi yang terjadi di dalam profesinya baik dengan pelanggan, dengan bawahan dengan rekan kerja maupun dengan pimpinan perusahaan</a:t>
            </a:r>
            <a:endParaRPr lang="id-ID" dirty="0"/>
          </a:p>
        </p:txBody>
      </p:sp>
    </p:spTree>
    <p:extLst>
      <p:ext uri="{BB962C8B-B14F-4D97-AF65-F5344CB8AC3E}">
        <p14:creationId xmlns:p14="http://schemas.microsoft.com/office/powerpoint/2010/main" val="3494631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id-ID" sz="3600" b="1" i="1" smtClean="0">
                <a:latin typeface="Arial" charset="0"/>
                <a:cs typeface="Arial" charset="0"/>
              </a:rPr>
              <a:t>PASSION </a:t>
            </a:r>
            <a:r>
              <a:rPr lang="en-US" altLang="id-ID" sz="3600" b="1" smtClean="0">
                <a:latin typeface="Arial" charset="0"/>
                <a:cs typeface="Arial" charset="0"/>
              </a:rPr>
              <a:t>SEORANG PROFESIONAL</a:t>
            </a:r>
            <a:endParaRPr lang="en-US" altLang="id-ID" sz="3600" b="1" i="1" smtClean="0">
              <a:latin typeface="Arial" charset="0"/>
              <a:cs typeface="Arial" charset="0"/>
            </a:endParaRPr>
          </a:p>
        </p:txBody>
      </p:sp>
      <p:sp>
        <p:nvSpPr>
          <p:cNvPr id="5123" name="Content Placeholder 2"/>
          <p:cNvSpPr>
            <a:spLocks noGrp="1"/>
          </p:cNvSpPr>
          <p:nvPr>
            <p:ph idx="1"/>
          </p:nvPr>
        </p:nvSpPr>
        <p:spPr>
          <a:xfrm>
            <a:off x="900113" y="1916113"/>
            <a:ext cx="7343775" cy="4210050"/>
          </a:xfrm>
        </p:spPr>
        <p:txBody>
          <a:bodyPr>
            <a:normAutofit fontScale="92500" lnSpcReduction="20000"/>
          </a:bodyPr>
          <a:lstStyle/>
          <a:p>
            <a:pPr marL="0" indent="0">
              <a:buFont typeface="Arial" charset="0"/>
              <a:buNone/>
              <a:defRPr/>
            </a:pPr>
            <a:endParaRPr lang="en-US" sz="2400" dirty="0" smtClean="0">
              <a:latin typeface="Arial" charset="0"/>
              <a:cs typeface="Arial" charset="0"/>
            </a:endParaRPr>
          </a:p>
          <a:p>
            <a:pPr marL="457200" indent="-457200">
              <a:buFont typeface="Arial" charset="0"/>
              <a:buAutoNum type="arabicPeriod"/>
              <a:defRPr/>
            </a:pPr>
            <a:r>
              <a:rPr lang="id-ID" sz="2400" dirty="0" smtClean="0">
                <a:latin typeface="Arial" charset="0"/>
                <a:cs typeface="Arial" charset="0"/>
              </a:rPr>
              <a:t>Pasiion for</a:t>
            </a:r>
            <a:r>
              <a:rPr lang="en-US" sz="2400" dirty="0" smtClean="0">
                <a:latin typeface="Arial" charset="0"/>
                <a:cs typeface="Arial" charset="0"/>
              </a:rPr>
              <a:t>Knowledge</a:t>
            </a:r>
            <a:r>
              <a:rPr lang="id-ID" sz="2400" dirty="0" smtClean="0">
                <a:latin typeface="Arial" charset="0"/>
                <a:cs typeface="Arial" charset="0"/>
              </a:rPr>
              <a:t> = selalu mengembangkan diri secara terus menerus</a:t>
            </a:r>
            <a:endParaRPr lang="en-US" sz="2400" dirty="0" smtClean="0">
              <a:latin typeface="Arial" charset="0"/>
              <a:cs typeface="Arial" charset="0"/>
            </a:endParaRPr>
          </a:p>
          <a:p>
            <a:pPr marL="457200" indent="-457200">
              <a:buFont typeface="Arial" charset="0"/>
              <a:buAutoNum type="arabicPeriod"/>
              <a:defRPr/>
            </a:pPr>
            <a:endParaRPr lang="en-US" sz="2400" dirty="0" smtClean="0">
              <a:latin typeface="Arial" charset="0"/>
              <a:cs typeface="Arial" charset="0"/>
            </a:endParaRPr>
          </a:p>
          <a:p>
            <a:pPr marL="457200" indent="-457200">
              <a:buFont typeface="Arial" charset="0"/>
              <a:buAutoNum type="arabicPeriod"/>
              <a:defRPr/>
            </a:pPr>
            <a:r>
              <a:rPr lang="id-ID" sz="2400" dirty="0" smtClean="0">
                <a:latin typeface="Arial" charset="0"/>
                <a:cs typeface="Arial" charset="0"/>
              </a:rPr>
              <a:t>Passion for </a:t>
            </a:r>
            <a:r>
              <a:rPr lang="en-US" sz="2400" dirty="0" smtClean="0">
                <a:latin typeface="Arial" charset="0"/>
                <a:cs typeface="Arial" charset="0"/>
              </a:rPr>
              <a:t>Business</a:t>
            </a:r>
            <a:r>
              <a:rPr lang="id-ID" sz="2400" dirty="0" smtClean="0">
                <a:latin typeface="Arial" charset="0"/>
                <a:cs typeface="Arial" charset="0"/>
              </a:rPr>
              <a:t>= semua kegiatan selalu ada perhitungan bisnis</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457200" indent="-457200">
              <a:buFont typeface="Arial" charset="0"/>
              <a:buAutoNum type="arabicPeriod"/>
              <a:defRPr/>
            </a:pPr>
            <a:r>
              <a:rPr lang="id-ID" sz="2400" dirty="0" smtClean="0">
                <a:latin typeface="Arial" charset="0"/>
                <a:cs typeface="Arial" charset="0"/>
              </a:rPr>
              <a:t>Passion for </a:t>
            </a:r>
            <a:r>
              <a:rPr lang="en-US" sz="2400" dirty="0" smtClean="0">
                <a:latin typeface="Arial" charset="0"/>
                <a:cs typeface="Arial" charset="0"/>
              </a:rPr>
              <a:t>Service</a:t>
            </a:r>
            <a:r>
              <a:rPr lang="id-ID" sz="2400" dirty="0" smtClean="0">
                <a:latin typeface="Arial" charset="0"/>
                <a:cs typeface="Arial" charset="0"/>
              </a:rPr>
              <a:t>= mampu melayani pelanggan dalam bentuk apapun</a:t>
            </a:r>
            <a:endParaRPr lang="en-US" sz="2400" dirty="0" smtClean="0">
              <a:latin typeface="Arial" charset="0"/>
              <a:cs typeface="Arial" charset="0"/>
            </a:endParaRPr>
          </a:p>
          <a:p>
            <a:pPr marL="457200" indent="-457200">
              <a:buFont typeface="Arial" charset="0"/>
              <a:buAutoNum type="arabicPeriod"/>
              <a:defRPr/>
            </a:pPr>
            <a:endParaRPr lang="en-US" sz="2400" dirty="0">
              <a:latin typeface="Arial" charset="0"/>
              <a:cs typeface="Arial" charset="0"/>
            </a:endParaRPr>
          </a:p>
          <a:p>
            <a:pPr marL="457200" indent="-457200">
              <a:buFont typeface="Arial" charset="0"/>
              <a:buAutoNum type="arabicPeriod"/>
              <a:defRPr/>
            </a:pPr>
            <a:r>
              <a:rPr lang="id-ID" sz="2400" dirty="0" smtClean="0">
                <a:latin typeface="Arial" charset="0"/>
                <a:cs typeface="Arial" charset="0"/>
              </a:rPr>
              <a:t>Passion for </a:t>
            </a:r>
            <a:r>
              <a:rPr lang="en-US" sz="2400" dirty="0" smtClean="0">
                <a:latin typeface="Arial" charset="0"/>
                <a:cs typeface="Arial" charset="0"/>
              </a:rPr>
              <a:t>People</a:t>
            </a:r>
            <a:r>
              <a:rPr lang="id-ID" sz="2400" dirty="0" smtClean="0">
                <a:latin typeface="Arial" charset="0"/>
                <a:cs typeface="Arial" charset="0"/>
              </a:rPr>
              <a:t>= tidak membeda-bedakan suku, agama atau ras semua di pandang sejajar dan di perlakukan dengan layak</a:t>
            </a: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12467274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id-ID" sz="3600" b="1" dirty="0" smtClean="0">
                <a:latin typeface="Arial" charset="0"/>
                <a:cs typeface="Arial" charset="0"/>
              </a:rPr>
              <a:t>SIKAP</a:t>
            </a:r>
            <a:r>
              <a:rPr lang="en-US" altLang="id-ID" sz="3600" b="1" i="1" dirty="0" smtClean="0">
                <a:latin typeface="Arial" charset="0"/>
                <a:cs typeface="Arial" charset="0"/>
              </a:rPr>
              <a:t> PASSION FOR KNOWLEDGE </a:t>
            </a:r>
          </a:p>
        </p:txBody>
      </p:sp>
      <p:sp>
        <p:nvSpPr>
          <p:cNvPr id="5123" name="Content Placeholder 2"/>
          <p:cNvSpPr>
            <a:spLocks noGrp="1"/>
          </p:cNvSpPr>
          <p:nvPr>
            <p:ph idx="1"/>
          </p:nvPr>
        </p:nvSpPr>
        <p:spPr>
          <a:xfrm>
            <a:off x="900113" y="1916113"/>
            <a:ext cx="7343775" cy="4210050"/>
          </a:xfrm>
        </p:spPr>
        <p:txBody>
          <a:bodyPr>
            <a:normAutofit/>
          </a:bodyPr>
          <a:lstStyle/>
          <a:p>
            <a:pPr marL="0" indent="0">
              <a:buFont typeface="Arial" charset="0"/>
              <a:buNone/>
              <a:defRPr/>
            </a:pPr>
            <a:endParaRPr lang="en-US" sz="2400" dirty="0" smtClean="0">
              <a:latin typeface="Arial" charset="0"/>
              <a:cs typeface="Arial" charset="0"/>
            </a:endParaRPr>
          </a:p>
          <a:p>
            <a:pPr marL="457200" indent="-457200">
              <a:buFont typeface="+mj-lt"/>
              <a:buAutoNum type="arabicPeriod"/>
              <a:defRPr/>
            </a:pPr>
            <a:r>
              <a:rPr lang="id-ID" sz="2400" dirty="0" smtClean="0">
                <a:latin typeface="Arial" charset="0"/>
                <a:cs typeface="Arial" charset="0"/>
              </a:rPr>
              <a:t>selalu terdepan daengan mempelajari pengetahuan baru</a:t>
            </a:r>
          </a:p>
          <a:p>
            <a:pPr marL="457200" indent="-457200">
              <a:buFont typeface="+mj-lt"/>
              <a:buAutoNum type="arabicPeriod"/>
              <a:defRPr/>
            </a:pPr>
            <a:r>
              <a:rPr lang="id-ID" sz="2400" dirty="0" smtClean="0">
                <a:latin typeface="Arial" charset="0"/>
                <a:cs typeface="Arial" charset="0"/>
              </a:rPr>
              <a:t>Selalu memperkaya diri dan sesama dengan saling berbagi pengetahuan</a:t>
            </a:r>
          </a:p>
          <a:p>
            <a:pPr marL="457200" indent="-457200">
              <a:buFont typeface="+mj-lt"/>
              <a:buAutoNum type="arabicPeriod"/>
              <a:defRPr/>
            </a:pPr>
            <a:r>
              <a:rPr lang="id-ID" sz="2400" dirty="0" smtClean="0">
                <a:latin typeface="Arial" charset="0"/>
                <a:cs typeface="Arial" charset="0"/>
              </a:rPr>
              <a:t>Berani memformulasikan konsep dan pemikiran baru</a:t>
            </a:r>
          </a:p>
          <a:p>
            <a:pPr marL="457200" indent="-457200">
              <a:buFont typeface="+mj-lt"/>
              <a:buAutoNum type="arabicPeriod"/>
              <a:defRPr/>
            </a:pPr>
            <a:r>
              <a:rPr lang="id-ID" sz="2400" dirty="0" smtClean="0">
                <a:latin typeface="Arial" charset="0"/>
                <a:cs typeface="Arial" charset="0"/>
              </a:rPr>
              <a:t>Bisa menerapkan pengetahuan yang di miliki</a:t>
            </a:r>
          </a:p>
          <a:p>
            <a:pPr marL="0" indent="0">
              <a:buNone/>
              <a:defRPr/>
            </a:pPr>
            <a:endParaRPr lang="en-US" sz="2400" dirty="0" smtClean="0">
              <a:latin typeface="Arial" charset="0"/>
              <a:cs typeface="Arial" charset="0"/>
            </a:endParaRPr>
          </a:p>
          <a:p>
            <a:pPr marL="457200" indent="-457200">
              <a:buFont typeface="Arial" charset="0"/>
              <a:buAutoNum type="arabicPeriod"/>
              <a:defRPr/>
            </a:pP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4536059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id-ID" sz="3600" b="1" i="1" dirty="0" smtClean="0">
                <a:latin typeface="Arial" charset="0"/>
                <a:cs typeface="Arial" charset="0"/>
              </a:rPr>
              <a:t> </a:t>
            </a:r>
            <a:r>
              <a:rPr lang="id-ID" altLang="id-ID" sz="3600" b="1" i="1" dirty="0" smtClean="0">
                <a:latin typeface="Arial" charset="0"/>
                <a:cs typeface="Arial" charset="0"/>
              </a:rPr>
              <a:t>SIKAP </a:t>
            </a:r>
            <a:r>
              <a:rPr lang="en-US" altLang="id-ID" sz="3600" b="1" i="1" dirty="0" smtClean="0">
                <a:latin typeface="Arial" charset="0"/>
                <a:cs typeface="Arial" charset="0"/>
              </a:rPr>
              <a:t>PASSION </a:t>
            </a:r>
            <a:r>
              <a:rPr lang="en-US" altLang="id-ID" sz="3600" b="1" i="1" dirty="0" smtClean="0">
                <a:latin typeface="Arial" charset="0"/>
                <a:cs typeface="Arial" charset="0"/>
              </a:rPr>
              <a:t>FOR </a:t>
            </a:r>
            <a:r>
              <a:rPr lang="id-ID" altLang="id-ID" sz="3600" b="1" i="1" dirty="0" smtClean="0">
                <a:latin typeface="Arial" charset="0"/>
                <a:cs typeface="Arial" charset="0"/>
              </a:rPr>
              <a:t> BUSINESS</a:t>
            </a:r>
            <a:endParaRPr lang="en-US" altLang="id-ID" sz="3600" b="1" i="1" dirty="0" smtClean="0">
              <a:latin typeface="Arial" charset="0"/>
              <a:cs typeface="Arial" charset="0"/>
            </a:endParaRPr>
          </a:p>
        </p:txBody>
      </p:sp>
      <p:sp>
        <p:nvSpPr>
          <p:cNvPr id="5123" name="Content Placeholder 2"/>
          <p:cNvSpPr>
            <a:spLocks noGrp="1"/>
          </p:cNvSpPr>
          <p:nvPr>
            <p:ph idx="1"/>
          </p:nvPr>
        </p:nvSpPr>
        <p:spPr>
          <a:xfrm>
            <a:off x="900113" y="1916113"/>
            <a:ext cx="7343775" cy="4210050"/>
          </a:xfrm>
        </p:spPr>
        <p:txBody>
          <a:bodyPr/>
          <a:lstStyle/>
          <a:p>
            <a:pPr marL="0" indent="0">
              <a:buFont typeface="Arial" charset="0"/>
              <a:buNone/>
              <a:defRPr/>
            </a:pPr>
            <a:endParaRPr lang="en-US" sz="2400" dirty="0" smtClean="0">
              <a:latin typeface="Arial" charset="0"/>
              <a:cs typeface="Arial" charset="0"/>
            </a:endParaRPr>
          </a:p>
          <a:p>
            <a:pPr marL="457200" indent="-457200">
              <a:buFont typeface="Arial" charset="0"/>
              <a:buAutoNum type="arabicPeriod"/>
              <a:defRPr/>
            </a:pPr>
            <a:r>
              <a:rPr lang="id-ID" sz="2400" dirty="0" smtClean="0">
                <a:latin typeface="Arial" charset="0"/>
                <a:cs typeface="Arial" charset="0"/>
              </a:rPr>
              <a:t>Menyadari bahwa semua orang adalah salesman perusahaan</a:t>
            </a:r>
            <a:r>
              <a:rPr lang="en-US" sz="2400" dirty="0" smtClean="0">
                <a:latin typeface="Arial" charset="0"/>
                <a:cs typeface="Arial" charset="0"/>
              </a:rPr>
              <a:t>Integrity </a:t>
            </a:r>
            <a:r>
              <a:rPr lang="en-US" sz="2400" dirty="0" smtClean="0">
                <a:latin typeface="Arial" charset="0"/>
                <a:cs typeface="Arial" charset="0"/>
              </a:rPr>
              <a:t>and Creativity </a:t>
            </a:r>
          </a:p>
          <a:p>
            <a:pPr marL="457200" indent="-457200">
              <a:buFont typeface="Arial" charset="0"/>
              <a:buAutoNum type="arabicPeriod"/>
              <a:defRPr/>
            </a:pPr>
            <a:r>
              <a:rPr lang="id-ID" sz="2400" dirty="0" smtClean="0">
                <a:latin typeface="Arial" charset="0"/>
                <a:cs typeface="Arial" charset="0"/>
              </a:rPr>
              <a:t>Fokus pada menciptakan nilai, tidak sekedar top line atau penjualan</a:t>
            </a:r>
            <a:endParaRPr lang="en-US" sz="2400" dirty="0">
              <a:latin typeface="Arial" charset="0"/>
              <a:cs typeface="Arial" charset="0"/>
            </a:endParaRPr>
          </a:p>
          <a:p>
            <a:pPr marL="457200" indent="-457200">
              <a:buFont typeface="Arial" charset="0"/>
              <a:buAutoNum type="arabicPeriod"/>
              <a:defRPr/>
            </a:pPr>
            <a:r>
              <a:rPr lang="id-ID" sz="2400" dirty="0" smtClean="0">
                <a:latin typeface="Arial" charset="0"/>
                <a:cs typeface="Arial" charset="0"/>
              </a:rPr>
              <a:t>Mengejar kesempatan secara proaktif seiring pasar yang terus berubah</a:t>
            </a:r>
          </a:p>
          <a:p>
            <a:pPr marL="457200" indent="-457200">
              <a:buFont typeface="Arial" charset="0"/>
              <a:buAutoNum type="arabicPeriod"/>
              <a:defRPr/>
            </a:pPr>
            <a:r>
              <a:rPr lang="id-ID" sz="2400" dirty="0" smtClean="0">
                <a:latin typeface="Arial" charset="0"/>
                <a:cs typeface="Arial" charset="0"/>
              </a:rPr>
              <a:t>Tidak pernah berpuas diri dan menerapkan filosofi kaizen</a:t>
            </a:r>
            <a:endParaRPr lang="en-US" sz="2400" dirty="0" smtClean="0">
              <a:latin typeface="Arial" charset="0"/>
              <a:cs typeface="Arial" charset="0"/>
            </a:endParaRPr>
          </a:p>
        </p:txBody>
      </p:sp>
      <p:sp>
        <p:nvSpPr>
          <p:cNvPr id="7" name="Date Placeholder 6"/>
          <p:cNvSpPr>
            <a:spLocks noGrp="1"/>
          </p:cNvSpPr>
          <p:nvPr>
            <p:ph type="dt" sz="quarter" idx="10"/>
          </p:nvPr>
        </p:nvSpPr>
        <p:spPr/>
        <p:txBody>
          <a:bodyPr/>
          <a:lstStyle/>
          <a:p>
            <a:pPr>
              <a:defRPr/>
            </a:pPr>
            <a:r>
              <a:rPr lang="en-US"/>
              <a:t>28/08/2015</a:t>
            </a:r>
          </a:p>
        </p:txBody>
      </p:sp>
      <p:sp>
        <p:nvSpPr>
          <p:cNvPr id="6" name="Footer Placeholder 8"/>
          <p:cNvSpPr>
            <a:spLocks noGrp="1"/>
          </p:cNvSpPr>
          <p:nvPr>
            <p:ph type="ftr" sz="quarter" idx="11"/>
          </p:nvPr>
        </p:nvSpPr>
        <p:spPr>
          <a:xfrm>
            <a:off x="3124200" y="6308725"/>
            <a:ext cx="5835650" cy="384175"/>
          </a:xfrm>
        </p:spPr>
        <p:txBody>
          <a:bodyPr/>
          <a:lstStyle/>
          <a:p>
            <a:pPr>
              <a:defRPr/>
            </a:pPr>
            <a:r>
              <a:rPr lang="sv-SE" dirty="0" smtClean="0"/>
              <a:t>MAN  HUKUM DAN ETIKA </a:t>
            </a:r>
            <a:r>
              <a:rPr lang="sv-SE" dirty="0"/>
              <a:t>BISNIS                                                                     Versi : 01           </a:t>
            </a:r>
            <a:endParaRPr lang="en-US" dirty="0"/>
          </a:p>
        </p:txBody>
      </p:sp>
    </p:spTree>
    <p:extLst>
      <p:ext uri="{BB962C8B-B14F-4D97-AF65-F5344CB8AC3E}">
        <p14:creationId xmlns:p14="http://schemas.microsoft.com/office/powerpoint/2010/main" val="26826856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altLang="id-ID" b="1" i="1" dirty="0" smtClean="0">
                <a:latin typeface="Arial" charset="0"/>
                <a:cs typeface="Arial" charset="0"/>
              </a:rPr>
              <a:t>SIKAP </a:t>
            </a:r>
            <a:r>
              <a:rPr lang="en-US" altLang="id-ID" b="1" i="1" dirty="0" smtClean="0">
                <a:latin typeface="Arial" charset="0"/>
                <a:cs typeface="Arial" charset="0"/>
              </a:rPr>
              <a:t>PASSION FOR </a:t>
            </a:r>
            <a:r>
              <a:rPr lang="id-ID" altLang="id-ID" b="1" i="1" dirty="0" smtClean="0">
                <a:latin typeface="Arial" charset="0"/>
                <a:cs typeface="Arial" charset="0"/>
              </a:rPr>
              <a:t> SERVICE</a:t>
            </a:r>
            <a:endParaRPr lang="id-ID"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id-ID" dirty="0" smtClean="0"/>
              <a:t>Selalu berfikir mengenai kesuksesan dan kebutuhan pelanggan, bukan kepentingan sendiri</a:t>
            </a:r>
          </a:p>
          <a:p>
            <a:pPr marL="514350" indent="-514350">
              <a:buFont typeface="+mj-lt"/>
              <a:buAutoNum type="arabicPeriod"/>
            </a:pPr>
            <a:r>
              <a:rPr lang="id-ID" dirty="0" smtClean="0"/>
              <a:t>Menyebarkan reputasi dan profesionalisme perusahaan</a:t>
            </a:r>
          </a:p>
          <a:p>
            <a:pPr marL="514350" indent="-514350">
              <a:buFont typeface="+mj-lt"/>
              <a:buAutoNum type="arabicPeriod"/>
            </a:pPr>
            <a:r>
              <a:rPr lang="id-ID" dirty="0" smtClean="0"/>
              <a:t>Selalu menepati apa yang sudah di janjikan agar pelanggan percaya bahwa anda adalah orang yang bisa di andalkan</a:t>
            </a:r>
          </a:p>
          <a:p>
            <a:pPr marL="514350" indent="-514350">
              <a:buFont typeface="+mj-lt"/>
              <a:buAutoNum type="arabicPeriod"/>
            </a:pPr>
            <a:r>
              <a:rPr lang="id-ID" dirty="0" smtClean="0"/>
              <a:t>Menjadi sahabat pelanggan agar tercipta kedekatan yang semakin intim</a:t>
            </a:r>
            <a:endParaRPr lang="id-ID" dirty="0"/>
          </a:p>
        </p:txBody>
      </p:sp>
    </p:spTree>
    <p:extLst>
      <p:ext uri="{BB962C8B-B14F-4D97-AF65-F5344CB8AC3E}">
        <p14:creationId xmlns:p14="http://schemas.microsoft.com/office/powerpoint/2010/main" val="2220260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735</Words>
  <Application>Microsoft Office PowerPoint</Application>
  <PresentationFormat>On-screen Show (4:3)</PresentationFormat>
  <Paragraphs>100</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ETIKA DAN HUKUM BISNIS</vt:lpstr>
      <vt:lpstr>Karakter?</vt:lpstr>
      <vt:lpstr>KOMPONEN KARAKTER</vt:lpstr>
      <vt:lpstr>PENDUKUNG KEBERHASILAN PERUSAHAAN</vt:lpstr>
      <vt:lpstr>PROFESSIONALISM</vt:lpstr>
      <vt:lpstr>PASSION SEORANG PROFESIONAL</vt:lpstr>
      <vt:lpstr>SIKAP PASSION FOR KNOWLEDGE </vt:lpstr>
      <vt:lpstr> SIKAP PASSION FOR  BUSINESS</vt:lpstr>
      <vt:lpstr>SIKAP PASSION FOR  SERVICE</vt:lpstr>
      <vt:lpstr>SIKAP PASSION FOR  PEOPLE</vt:lpstr>
      <vt:lpstr>ETHICS</vt:lpstr>
      <vt:lpstr> PILAR NILAI-NILAI ETIKA </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DAN HUKUM BISNIS</dc:title>
  <dc:creator>HP</dc:creator>
  <cp:lastModifiedBy>HP</cp:lastModifiedBy>
  <cp:revision>7</cp:revision>
  <dcterms:created xsi:type="dcterms:W3CDTF">2020-06-28T22:43:14Z</dcterms:created>
  <dcterms:modified xsi:type="dcterms:W3CDTF">2020-06-29T00:28:05Z</dcterms:modified>
</cp:coreProperties>
</file>