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99" r:id="rId3"/>
    <p:sldId id="301" r:id="rId4"/>
    <p:sldId id="302" r:id="rId5"/>
    <p:sldId id="310" r:id="rId6"/>
    <p:sldId id="308" r:id="rId7"/>
    <p:sldId id="309" r:id="rId8"/>
    <p:sldId id="303" r:id="rId9"/>
    <p:sldId id="304" r:id="rId10"/>
    <p:sldId id="305" r:id="rId11"/>
    <p:sldId id="307" r:id="rId12"/>
    <p:sldId id="300" r:id="rId13"/>
  </p:sldIdLst>
  <p:sldSz cx="9144000" cy="6858000" type="screen4x3"/>
  <p:notesSz cx="7045325" cy="9345613"/>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455" autoAdjust="0"/>
  </p:normalViewPr>
  <p:slideViewPr>
    <p:cSldViewPr>
      <p:cViewPr varScale="1">
        <p:scale>
          <a:sx n="50" d="100"/>
          <a:sy n="50" d="100"/>
        </p:scale>
        <p:origin x="1692"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Contoh</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id-ID" dirty="0"/>
              <a:t>seperti suasana santai dan udara sejuk di Ubud, Bali, yang memberikan pengalaman relaksasi, atau lingkungan bersih dan tertata di kawasan wisata Kota Lama Semarang yang membuat pengunjung merasa nyaman saat berjalan-jalan.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a:t>
            </a:r>
            <a:r>
              <a:rPr lang="id-ID" dirty="0"/>
              <a:t>seperti ritual adat di Bali yang menarik wisatawan internasional, upacara Kasada di Gunung Bromo yang menjadi daya tarik budaya, atau kesenian Wayang Kulit di Yogyakarta yang menawarkan pengalaman wisata edukatif.</a:t>
            </a:r>
          </a:p>
          <a:p>
            <a:endParaRPr lang="id-ID"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089809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b="0" i="0" dirty="0">
                <a:solidFill>
                  <a:srgbClr val="CDCDCD"/>
                </a:solidFill>
                <a:effectLst/>
                <a:latin typeface="Arial" panose="020B0604020202020204" pitchFamily="34" charset="0"/>
              </a:rPr>
              <a:t>Peranan sektor pariwisata dapat </a:t>
            </a:r>
            <a:r>
              <a:rPr lang="id-ID" b="1" i="0" dirty="0">
                <a:solidFill>
                  <a:srgbClr val="CDCDCD"/>
                </a:solidFill>
                <a:effectLst/>
                <a:latin typeface="Arial" panose="020B0604020202020204" pitchFamily="34" charset="0"/>
              </a:rPr>
              <a:t>meningkatkan</a:t>
            </a:r>
            <a:r>
              <a:rPr lang="id-ID" b="0" i="0" dirty="0">
                <a:solidFill>
                  <a:srgbClr val="CDCDCD"/>
                </a:solidFill>
                <a:effectLst/>
                <a:latin typeface="Arial" panose="020B0604020202020204" pitchFamily="34" charset="0"/>
              </a:rPr>
              <a:t> pendapatan, peluang kerja, investasi, dan dapat menjadi pilar pembangunan </a:t>
            </a:r>
            <a:r>
              <a:rPr lang="id-ID" b="1" i="0" dirty="0">
                <a:solidFill>
                  <a:srgbClr val="CDCDCD"/>
                </a:solidFill>
                <a:effectLst/>
                <a:latin typeface="Arial" panose="020B0604020202020204" pitchFamily="34" charset="0"/>
              </a:rPr>
              <a:t>perekonomian lokal</a:t>
            </a:r>
            <a:r>
              <a:rPr lang="id-ID" b="0" i="0" dirty="0">
                <a:solidFill>
                  <a:srgbClr val="CDCDCD"/>
                </a:solidFill>
                <a:effectLst/>
                <a:latin typeface="Arial" panose="020B0604020202020204" pitchFamily="34" charset="0"/>
              </a:rPr>
              <a:t>.</a:t>
            </a:r>
            <a:endParaRPr lang="id-ID"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1863491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B31AA-0181-7405-CAAC-655B5D210D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D6FD4-6DE8-C38E-2DD2-D64BC12E14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AB53EC-94CA-6685-8125-DDDA81B68E63}"/>
              </a:ext>
            </a:extLst>
          </p:cNvPr>
          <p:cNvSpPr>
            <a:spLocks noGrp="1"/>
          </p:cNvSpPr>
          <p:nvPr>
            <p:ph type="body" idx="1"/>
          </p:nvPr>
        </p:nvSpPr>
        <p:spPr/>
        <p:txBody>
          <a:bodyPr/>
          <a:lstStyle/>
          <a:p>
            <a:pPr algn="l"/>
            <a:r>
              <a:rPr lang="en-US" dirty="0">
                <a:solidFill>
                  <a:schemeClr val="tx1"/>
                </a:solidFill>
                <a:latin typeface="Cambria" panose="02040503050406030204" pitchFamily="18" charset="0"/>
                <a:cs typeface="Arial" panose="020B0604020202020204" pitchFamily="34" charset="0"/>
              </a:rPr>
              <a:t>Citra </a:t>
            </a:r>
            <a:r>
              <a:rPr lang="en-US" dirty="0" err="1">
                <a:solidFill>
                  <a:schemeClr val="tx1"/>
                </a:solidFill>
                <a:latin typeface="Cambria" panose="02040503050406030204" pitchFamily="18" charset="0"/>
                <a:cs typeface="Arial" panose="020B0604020202020204" pitchFamily="34" charset="0"/>
              </a:rPr>
              <a:t>Positif</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Jepang</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dengan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citra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teknologi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canggih</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budaya</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kuat</a:t>
            </a:r>
            <a:r>
              <a:rPr lang="en-US" dirty="0">
                <a:solidFill>
                  <a:schemeClr val="tx1"/>
                </a:solidFill>
                <a:latin typeface="Cambria" panose="02040503050406030204" pitchFamily="18" charset="0"/>
                <a:cs typeface="Arial" panose="020B0604020202020204" pitchFamily="34" charset="0"/>
              </a:rPr>
              <a:t>.</a:t>
            </a:r>
          </a:p>
          <a:p>
            <a:pPr algn="l"/>
            <a:endParaRPr lang="en-US" dirty="0">
              <a:solidFill>
                <a:schemeClr val="tx1"/>
              </a:solidFill>
              <a:latin typeface="Cambria" panose="02040503050406030204" pitchFamily="18" charset="0"/>
              <a:cs typeface="Arial" panose="020B0604020202020204" pitchFamily="34" charset="0"/>
            </a:endParaRPr>
          </a:p>
          <a:p>
            <a:pPr algn="l"/>
            <a:r>
              <a:rPr lang="en-US" dirty="0">
                <a:solidFill>
                  <a:schemeClr val="tx1"/>
                </a:solidFill>
                <a:latin typeface="Cambria" panose="02040503050406030204" pitchFamily="18" charset="0"/>
                <a:cs typeface="Arial" panose="020B0604020202020204" pitchFamily="34" charset="0"/>
              </a:rPr>
              <a:t>Citra </a:t>
            </a:r>
            <a:r>
              <a:rPr lang="en-US" dirty="0" err="1">
                <a:solidFill>
                  <a:schemeClr val="tx1"/>
                </a:solidFill>
                <a:latin typeface="Cambria" panose="02040503050406030204" pitchFamily="18" charset="0"/>
                <a:cs typeface="Arial" panose="020B0604020202020204" pitchFamily="34" charset="0"/>
              </a:rPr>
              <a:t>Negatif</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Destinasi</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terdampak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bencana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atau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konflik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sosial</a:t>
            </a:r>
            <a:r>
              <a:rPr lang="en-US" dirty="0">
                <a:solidFill>
                  <a:schemeClr val="tx1"/>
                </a:solidFill>
                <a:latin typeface="Cambria" panose="02040503050406030204" pitchFamily="18" charset="0"/>
                <a:cs typeface="Arial" panose="020B0604020202020204" pitchFamily="34" charset="0"/>
              </a:rPr>
              <a:t>.</a:t>
            </a:r>
          </a:p>
          <a:p>
            <a:pPr>
              <a:buFont typeface="Arial" panose="020B0604020202020204" pitchFamily="34" charset="0"/>
              <a:buNone/>
            </a:pPr>
            <a:endParaRPr lang="en-US" dirty="0"/>
          </a:p>
          <a:p>
            <a:endParaRPr lang="id-ID" dirty="0"/>
          </a:p>
        </p:txBody>
      </p:sp>
      <p:sp>
        <p:nvSpPr>
          <p:cNvPr id="4" name="Date Placeholder 3">
            <a:extLst>
              <a:ext uri="{FF2B5EF4-FFF2-40B4-BE49-F238E27FC236}">
                <a16:creationId xmlns:a16="http://schemas.microsoft.com/office/drawing/2014/main" id="{A425BC99-A6FF-2723-7E76-890F3A784B9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78083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PAR23424 – Manajemen Citra Destinasi Pariwisata</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PAR23424 – Manajemen Citra Destinasi Pariwisata</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PAR23424 – Manajemen Citra Destinasi Pariwisata</a:t>
            </a:r>
            <a:endPar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571744"/>
            <a:ext cx="9144000" cy="1261884"/>
          </a:xfrm>
          <a:prstGeom prst="rect">
            <a:avLst/>
          </a:prstGeom>
          <a:noFill/>
        </p:spPr>
        <p:txBody>
          <a:bodyPr wrap="square" lIns="91440" tIns="45720" rIns="91440" bIns="45720">
            <a:spAutoFit/>
          </a:bodyPr>
          <a:lstStyle/>
          <a:p>
            <a:pPr algn="ctr"/>
            <a:r>
              <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Manajemen Citra Destinasi Pariwisata</a:t>
            </a:r>
            <a:endPar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1</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5">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5E96B-01C6-2DD4-B83D-81174B0366D1}"/>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6F2D1FC-DD53-7696-B719-5B0DF6098C0A}"/>
              </a:ext>
            </a:extLst>
          </p:cNvPr>
          <p:cNvSpPr txBox="1">
            <a:spLocks/>
          </p:cNvSpPr>
          <p:nvPr/>
        </p:nvSpPr>
        <p:spPr>
          <a:xfrm>
            <a:off x="457200" y="692696"/>
            <a:ext cx="4042792" cy="5433467"/>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err="1">
                <a:solidFill>
                  <a:schemeClr val="tx1"/>
                </a:solidFill>
                <a:latin typeface="Cambria" panose="02040503050406030204" pitchFamily="18" charset="0"/>
                <a:cs typeface="Arial" panose="020B0604020202020204" pitchFamily="34" charset="0"/>
              </a:rPr>
              <a:t>Pentingnya</a:t>
            </a:r>
            <a:r>
              <a:rPr lang="en-US" b="1" dirty="0">
                <a:solidFill>
                  <a:schemeClr val="tx1"/>
                </a:solidFill>
                <a:latin typeface="Cambria" panose="02040503050406030204" pitchFamily="18" charset="0"/>
                <a:cs typeface="Arial" panose="020B0604020202020204" pitchFamily="34" charset="0"/>
              </a:rPr>
              <a:t> Citra </a:t>
            </a:r>
            <a:r>
              <a:rPr lang="en-US" b="1" dirty="0" err="1">
                <a:solidFill>
                  <a:schemeClr val="tx1"/>
                </a:solidFill>
                <a:latin typeface="Cambria" panose="02040503050406030204" pitchFamily="18" charset="0"/>
                <a:cs typeface="Arial" panose="020B0604020202020204" pitchFamily="34" charset="0"/>
              </a:rPr>
              <a:t>Destinasi</a:t>
            </a:r>
            <a:endParaRPr lang="en-US" b="1"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en-US" dirty="0" err="1">
                <a:solidFill>
                  <a:schemeClr val="tx1"/>
                </a:solidFill>
                <a:latin typeface="Cambria" panose="02040503050406030204" pitchFamily="18" charset="0"/>
                <a:cs typeface="Arial" panose="020B0604020202020204" pitchFamily="34" charset="0"/>
              </a:rPr>
              <a:t>Meningkatkan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daya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saing</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destinasi</a:t>
            </a:r>
            <a:r>
              <a:rPr lang="en-US" dirty="0">
                <a:solidFill>
                  <a:schemeClr val="tx1"/>
                </a:solidFill>
                <a:latin typeface="Cambria" panose="02040503050406030204" pitchFamily="18" charset="0"/>
                <a:cs typeface="Arial" panose="020B0604020202020204" pitchFamily="34" charset="0"/>
              </a:rPr>
              <a:t> di pasar global.</a:t>
            </a:r>
          </a:p>
          <a:p>
            <a:pPr marL="514350" indent="-514350" algn="l">
              <a:buAutoNum type="arabicPeriod"/>
            </a:pPr>
            <a:r>
              <a:rPr lang="en-US" dirty="0" err="1">
                <a:solidFill>
                  <a:schemeClr val="tx1"/>
                </a:solidFill>
                <a:latin typeface="Cambria" panose="02040503050406030204" pitchFamily="18" charset="0"/>
                <a:cs typeface="Arial" panose="020B0604020202020204" pitchFamily="34" charset="0"/>
              </a:rPr>
              <a:t>Menarik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lebih</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banyak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wisatawan</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meningkatkan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ekonomi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lokal</a:t>
            </a:r>
            <a:r>
              <a:rPr lang="en-US" dirty="0">
                <a:solidFill>
                  <a:schemeClr val="tx1"/>
                </a:solidFill>
                <a:latin typeface="Cambria" panose="02040503050406030204" pitchFamily="18" charset="0"/>
                <a:cs typeface="Arial" panose="020B0604020202020204" pitchFamily="34" charset="0"/>
              </a:rPr>
              <a:t>.</a:t>
            </a:r>
          </a:p>
          <a:p>
            <a:pPr marL="514350" indent="-514350" algn="l">
              <a:buAutoNum type="arabicPeriod"/>
            </a:pPr>
            <a:r>
              <a:rPr lang="en-US" dirty="0" err="1">
                <a:solidFill>
                  <a:schemeClr val="tx1"/>
                </a:solidFill>
                <a:latin typeface="Cambria" panose="02040503050406030204" pitchFamily="18" charset="0"/>
                <a:cs typeface="Arial" panose="020B0604020202020204" pitchFamily="34" charset="0"/>
              </a:rPr>
              <a:t>Membangun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loyalitas</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wisatawan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untuk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kunjungan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ulang</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rekomendasi</a:t>
            </a:r>
            <a:r>
              <a:rPr lang="en-US" dirty="0">
                <a:solidFill>
                  <a:schemeClr val="tx1"/>
                </a:solidFill>
                <a:latin typeface="Cambria" panose="02040503050406030204" pitchFamily="18" charset="0"/>
                <a:cs typeface="Arial" panose="020B0604020202020204" pitchFamily="34" charset="0"/>
              </a:rPr>
              <a:t>.</a:t>
            </a:r>
          </a:p>
        </p:txBody>
      </p:sp>
      <p:pic>
        <p:nvPicPr>
          <p:cNvPr id="3" name="Picture 2">
            <a:extLst>
              <a:ext uri="{FF2B5EF4-FFF2-40B4-BE49-F238E27FC236}">
                <a16:creationId xmlns:a16="http://schemas.microsoft.com/office/drawing/2014/main" id="{C0E24A55-96FF-591A-7F43-5BAE44438717}"/>
              </a:ext>
            </a:extLst>
          </p:cNvPr>
          <p:cNvPicPr>
            <a:picLocks noChangeAspect="1"/>
          </p:cNvPicPr>
          <p:nvPr/>
        </p:nvPicPr>
        <p:blipFill>
          <a:blip r:embed="rId3"/>
          <a:stretch>
            <a:fillRect/>
          </a:stretch>
        </p:blipFill>
        <p:spPr>
          <a:xfrm>
            <a:off x="6660232" y="692696"/>
            <a:ext cx="2236978" cy="1479942"/>
          </a:xfrm>
          <a:prstGeom prst="rect">
            <a:avLst/>
          </a:prstGeom>
        </p:spPr>
      </p:pic>
      <p:pic>
        <p:nvPicPr>
          <p:cNvPr id="6" name="Picture 5">
            <a:extLst>
              <a:ext uri="{FF2B5EF4-FFF2-40B4-BE49-F238E27FC236}">
                <a16:creationId xmlns:a16="http://schemas.microsoft.com/office/drawing/2014/main" id="{EFFD0028-7373-7D45-747E-474299BC26AD}"/>
              </a:ext>
            </a:extLst>
          </p:cNvPr>
          <p:cNvPicPr>
            <a:picLocks noChangeAspect="1"/>
          </p:cNvPicPr>
          <p:nvPr/>
        </p:nvPicPr>
        <p:blipFill>
          <a:blip r:embed="rId4"/>
          <a:stretch>
            <a:fillRect/>
          </a:stretch>
        </p:blipFill>
        <p:spPr>
          <a:xfrm>
            <a:off x="4885915" y="2172638"/>
            <a:ext cx="2236978" cy="1481998"/>
          </a:xfrm>
          <a:prstGeom prst="rect">
            <a:avLst/>
          </a:prstGeom>
        </p:spPr>
      </p:pic>
      <p:pic>
        <p:nvPicPr>
          <p:cNvPr id="8" name="Picture 7">
            <a:extLst>
              <a:ext uri="{FF2B5EF4-FFF2-40B4-BE49-F238E27FC236}">
                <a16:creationId xmlns:a16="http://schemas.microsoft.com/office/drawing/2014/main" id="{476E3098-1063-FAEF-8F0C-02D19A163C48}"/>
              </a:ext>
            </a:extLst>
          </p:cNvPr>
          <p:cNvPicPr>
            <a:picLocks noChangeAspect="1"/>
          </p:cNvPicPr>
          <p:nvPr/>
        </p:nvPicPr>
        <p:blipFill>
          <a:blip r:embed="rId5"/>
          <a:stretch>
            <a:fillRect/>
          </a:stretch>
        </p:blipFill>
        <p:spPr>
          <a:xfrm>
            <a:off x="7163407" y="2914664"/>
            <a:ext cx="1980593" cy="1479943"/>
          </a:xfrm>
          <a:prstGeom prst="rect">
            <a:avLst/>
          </a:prstGeom>
        </p:spPr>
      </p:pic>
      <p:pic>
        <p:nvPicPr>
          <p:cNvPr id="10" name="Picture 9">
            <a:extLst>
              <a:ext uri="{FF2B5EF4-FFF2-40B4-BE49-F238E27FC236}">
                <a16:creationId xmlns:a16="http://schemas.microsoft.com/office/drawing/2014/main" id="{3DB8DA46-5DF8-3E86-B75F-1FBC68B264BA}"/>
              </a:ext>
            </a:extLst>
          </p:cNvPr>
          <p:cNvPicPr>
            <a:picLocks noChangeAspect="1"/>
          </p:cNvPicPr>
          <p:nvPr/>
        </p:nvPicPr>
        <p:blipFill>
          <a:blip r:embed="rId6"/>
          <a:stretch>
            <a:fillRect/>
          </a:stretch>
        </p:blipFill>
        <p:spPr>
          <a:xfrm>
            <a:off x="5292080" y="4394607"/>
            <a:ext cx="2210703" cy="1479943"/>
          </a:xfrm>
          <a:prstGeom prst="rect">
            <a:avLst/>
          </a:prstGeom>
        </p:spPr>
      </p:pic>
    </p:spTree>
    <p:extLst>
      <p:ext uri="{BB962C8B-B14F-4D97-AF65-F5344CB8AC3E}">
        <p14:creationId xmlns:p14="http://schemas.microsoft.com/office/powerpoint/2010/main" val="700448656"/>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72261-7F41-F555-C1C1-A288B00B4651}"/>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2D21F1E-EB37-ED84-E290-2F430A00770D}"/>
              </a:ext>
            </a:extLst>
          </p:cNvPr>
          <p:cNvSpPr txBox="1">
            <a:spLocks/>
          </p:cNvSpPr>
          <p:nvPr/>
        </p:nvSpPr>
        <p:spPr>
          <a:xfrm>
            <a:off x="457200" y="692696"/>
            <a:ext cx="8219256" cy="543346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dirty="0" err="1">
                <a:solidFill>
                  <a:schemeClr val="tx1"/>
                </a:solidFill>
                <a:latin typeface="Cambria" panose="02040503050406030204" pitchFamily="18" charset="0"/>
                <a:cs typeface="Arial" panose="020B0604020202020204" pitchFamily="34" charset="0"/>
              </a:rPr>
              <a:t>Studi</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Kasus</a:t>
            </a:r>
            <a:endParaRPr lang="en-US" b="1" dirty="0">
              <a:solidFill>
                <a:schemeClr val="tx1"/>
              </a:solidFill>
              <a:latin typeface="Cambria" panose="02040503050406030204" pitchFamily="18" charset="0"/>
              <a:cs typeface="Arial" panose="020B0604020202020204" pitchFamily="34" charset="0"/>
            </a:endParaRPr>
          </a:p>
          <a:p>
            <a:pPr algn="l"/>
            <a:endParaRPr lang="en-US" dirty="0">
              <a:solidFill>
                <a:schemeClr val="tx1"/>
              </a:solidFill>
              <a:latin typeface="Cambria" panose="02040503050406030204" pitchFamily="18" charset="0"/>
              <a:cs typeface="Arial" panose="020B0604020202020204" pitchFamily="34" charset="0"/>
            </a:endParaRPr>
          </a:p>
          <a:p>
            <a:pPr algn="l"/>
            <a:r>
              <a:rPr lang="en-US" dirty="0">
                <a:solidFill>
                  <a:schemeClr val="tx1"/>
                </a:solidFill>
                <a:latin typeface="Cambria" panose="02040503050406030204" pitchFamily="18" charset="0"/>
                <a:cs typeface="Arial" panose="020B0604020202020204" pitchFamily="34" charset="0"/>
              </a:rPr>
              <a:t>Citra </a:t>
            </a:r>
            <a:r>
              <a:rPr lang="en-US" dirty="0" err="1">
                <a:solidFill>
                  <a:schemeClr val="tx1"/>
                </a:solidFill>
                <a:latin typeface="Cambria" panose="02040503050406030204" pitchFamily="18" charset="0"/>
                <a:cs typeface="Arial" panose="020B0604020202020204" pitchFamily="34" charset="0"/>
              </a:rPr>
              <a:t>Positif</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Jepang</a:t>
            </a:r>
            <a:endParaRPr lang="en-US" dirty="0">
              <a:solidFill>
                <a:schemeClr val="tx1"/>
              </a:solidFill>
              <a:latin typeface="Cambria" panose="02040503050406030204" pitchFamily="18" charset="0"/>
              <a:cs typeface="Arial" panose="020B0604020202020204" pitchFamily="34" charset="0"/>
            </a:endParaRPr>
          </a:p>
          <a:p>
            <a:pPr algn="l"/>
            <a:r>
              <a:rPr lang="en-US" dirty="0">
                <a:solidFill>
                  <a:schemeClr val="tx1"/>
                </a:solidFill>
                <a:latin typeface="Cambria" panose="02040503050406030204" pitchFamily="18" charset="0"/>
                <a:cs typeface="Arial" panose="020B0604020202020204" pitchFamily="34" charset="0"/>
              </a:rPr>
              <a:t>Citra </a:t>
            </a:r>
            <a:r>
              <a:rPr lang="en-US" dirty="0" err="1">
                <a:solidFill>
                  <a:schemeClr val="tx1"/>
                </a:solidFill>
                <a:latin typeface="Cambria" panose="02040503050406030204" pitchFamily="18" charset="0"/>
                <a:cs typeface="Arial" panose="020B0604020202020204" pitchFamily="34" charset="0"/>
              </a:rPr>
              <a:t>Negatif</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Destinasi</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terdampak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bencana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atau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konflik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sosial</a:t>
            </a:r>
            <a:r>
              <a:rPr lang="en-US" dirty="0">
                <a:solidFill>
                  <a:schemeClr val="tx1"/>
                </a:solidFill>
                <a:latin typeface="Cambria" panose="02040503050406030204" pitchFamily="18" charset="0"/>
                <a:cs typeface="Arial" panose="020B0604020202020204" pitchFamily="34" charset="0"/>
              </a:rPr>
              <a:t>.</a:t>
            </a:r>
          </a:p>
          <a:p>
            <a:pPr algn="l"/>
            <a:endParaRPr lang="en-US" dirty="0">
              <a:solidFill>
                <a:schemeClr val="tx1"/>
              </a:solidFill>
              <a:latin typeface="Cambria" panose="02040503050406030204" pitchFamily="18" charset="0"/>
              <a:cs typeface="Arial" panose="020B0604020202020204" pitchFamily="34" charset="0"/>
            </a:endParaRPr>
          </a:p>
          <a:p>
            <a:pPr algn="l"/>
            <a:r>
              <a:rPr lang="en-US" dirty="0" err="1">
                <a:solidFill>
                  <a:schemeClr val="tx1"/>
                </a:solidFill>
                <a:latin typeface="Cambria" panose="02040503050406030204" pitchFamily="18" charset="0"/>
                <a:cs typeface="Arial" panose="020B0604020202020204" pitchFamily="34" charset="0"/>
              </a:rPr>
              <a:t>Bagaimana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cara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meningkatkan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citra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destinasi</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kurang</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populer</a:t>
            </a:r>
            <a:r>
              <a:rPr lang="en-US" dirty="0">
                <a:solidFill>
                  <a:schemeClr val="tx1"/>
                </a:solidFill>
                <a:latin typeface="Cambria" panose="02040503050406030204" pitchFamily="18" charset="0"/>
                <a:cs typeface="Arial" panose="020B0604020202020204" pitchFamily="34" charset="0"/>
              </a:rPr>
              <a:t>?</a:t>
            </a:r>
          </a:p>
          <a:p>
            <a:pPr algn="l"/>
            <a:r>
              <a:rPr lang="en-US" dirty="0">
                <a:solidFill>
                  <a:schemeClr val="tx1"/>
                </a:solidFill>
                <a:latin typeface="Cambria" panose="02040503050406030204" pitchFamily="18" charset="0"/>
                <a:cs typeface="Arial" panose="020B0604020202020204" pitchFamily="34" charset="0"/>
              </a:rPr>
              <a:t>Apa </a:t>
            </a:r>
            <a:r>
              <a:rPr lang="en-US" dirty="0" err="1">
                <a:solidFill>
                  <a:schemeClr val="tx1"/>
                </a:solidFill>
                <a:latin typeface="Cambria" panose="02040503050406030204" pitchFamily="18" charset="0"/>
                <a:cs typeface="Arial" panose="020B0604020202020204" pitchFamily="34" charset="0"/>
              </a:rPr>
              <a:t>faktor</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utama</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membentuk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citra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destinasi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menurut</a:t>
            </a:r>
            <a:r>
              <a:rPr lang="en-US" dirty="0">
                <a:solidFill>
                  <a:schemeClr val="tx1"/>
                </a:solidFill>
                <a:latin typeface="Cambria" panose="02040503050406030204" pitchFamily="18" charset="0"/>
                <a:cs typeface="Arial" panose="020B0604020202020204" pitchFamily="34" charset="0"/>
              </a:rPr>
              <a:t> Anda?</a:t>
            </a:r>
          </a:p>
          <a:p>
            <a:pPr algn="l"/>
            <a:endParaRPr lang="en-US"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522899141"/>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764704"/>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dirty="0"/>
              <a:t>	</a:t>
            </a:r>
          </a:p>
          <a:p>
            <a:endParaRPr lang="en-US" sz="4000" b="1" dirty="0">
              <a:sym typeface="Wingdings" panose="05000000000000000000" pitchFamily="2" charset="2"/>
            </a:endParaRPr>
          </a:p>
          <a:p>
            <a:endParaRPr lang="id-ID" sz="2400" b="1" dirty="0">
              <a:sym typeface="Wingdings" panose="05000000000000000000" pitchFamily="2" charset="2"/>
            </a:endParaRPr>
          </a:p>
          <a:p>
            <a:pPr marL="571500" indent="-571500">
              <a:buFont typeface="Wingdings" panose="05000000000000000000" pitchFamily="2" charset="2"/>
              <a:buChar char="J"/>
            </a:pPr>
            <a:r>
              <a:rPr lang="en-US" sz="4000" b="1" dirty="0"/>
              <a:t>END</a:t>
            </a:r>
            <a:r>
              <a:rPr lang="id-ID" sz="4000" b="1" dirty="0"/>
              <a:t> </a:t>
            </a:r>
            <a:r>
              <a:rPr lang="id-ID" sz="4000" b="1" dirty="0">
                <a:sym typeface="Wingdings" panose="05000000000000000000" pitchFamily="2" charset="2"/>
              </a:rPr>
              <a:t></a:t>
            </a:r>
            <a:endParaRPr lang="en-US" sz="4000" b="1" dirty="0">
              <a:sym typeface="Wingdings" panose="05000000000000000000" pitchFamily="2" charset="2"/>
            </a:endParaRPr>
          </a:p>
          <a:p>
            <a:r>
              <a:rPr lang="en-US" sz="4000" b="1" dirty="0">
                <a:sym typeface="Wingdings" panose="05000000000000000000" pitchFamily="2" charset="2"/>
              </a:rPr>
              <a:t>See You Next Week</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Pengantar Manajemen Citra Destinasi</a:t>
            </a:r>
          </a:p>
        </p:txBody>
      </p:sp>
      <p:sp>
        <p:nvSpPr>
          <p:cNvPr id="4" name="Content Placeholder 2"/>
          <p:cNvSpPr txBox="1">
            <a:spLocks/>
          </p:cNvSpPr>
          <p:nvPr/>
        </p:nvSpPr>
        <p:spPr>
          <a:xfrm>
            <a:off x="457200" y="1600200"/>
            <a:ext cx="41148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b="1" dirty="0">
                <a:solidFill>
                  <a:schemeClr val="tx1"/>
                </a:solidFill>
                <a:latin typeface="Cambria" panose="02040503050406030204" pitchFamily="18" charset="0"/>
                <a:cs typeface="Arial" panose="020B0604020202020204" pitchFamily="34" charset="0"/>
              </a:rPr>
              <a:t>Definisi Citra Destinasi</a:t>
            </a:r>
            <a:endParaRPr lang="en-US" b="1" dirty="0">
              <a:solidFill>
                <a:schemeClr val="tx1"/>
              </a:solidFill>
              <a:latin typeface="Cambria" panose="02040503050406030204" pitchFamily="18" charset="0"/>
              <a:cs typeface="Arial" panose="020B0604020202020204" pitchFamily="34" charset="0"/>
            </a:endParaRPr>
          </a:p>
          <a:p>
            <a:pPr algn="l"/>
            <a:r>
              <a:rPr lang="id-ID" dirty="0">
                <a:solidFill>
                  <a:schemeClr val="tx1"/>
                </a:solidFill>
                <a:latin typeface="Cambria" panose="02040503050406030204" pitchFamily="18" charset="0"/>
                <a:cs typeface="Arial" panose="020B0604020202020204" pitchFamily="34" charset="0"/>
              </a:rPr>
              <a:t>Citra destinasi merupakan persepsi yang dimiliki wisatawan tentang suatu tempat berdasarkan informasi, pengalaman, dan promosi.</a:t>
            </a:r>
            <a:endParaRPr lang="id-ID" sz="2600" dirty="0">
              <a:solidFill>
                <a:schemeClr val="tx1"/>
              </a:solidFill>
              <a:latin typeface="Cambria" panose="02040503050406030204" pitchFamily="18" charset="0"/>
              <a:cs typeface="Arial" panose="020B0604020202020204" pitchFamily="34" charset="0"/>
            </a:endParaRPr>
          </a:p>
        </p:txBody>
      </p:sp>
      <p:pic>
        <p:nvPicPr>
          <p:cNvPr id="5" name="Picture 4">
            <a:extLst>
              <a:ext uri="{FF2B5EF4-FFF2-40B4-BE49-F238E27FC236}">
                <a16:creationId xmlns:a16="http://schemas.microsoft.com/office/drawing/2014/main" id="{6788B35A-AF38-5D2A-D187-4C395101B86E}"/>
              </a:ext>
            </a:extLst>
          </p:cNvPr>
          <p:cNvPicPr>
            <a:picLocks noChangeAspect="1"/>
          </p:cNvPicPr>
          <p:nvPr/>
        </p:nvPicPr>
        <p:blipFill>
          <a:blip r:embed="rId2"/>
          <a:stretch>
            <a:fillRect/>
          </a:stretch>
        </p:blipFill>
        <p:spPr>
          <a:xfrm>
            <a:off x="4597471" y="2204864"/>
            <a:ext cx="4302016" cy="2880320"/>
          </a:xfrm>
          <a:prstGeom prst="rect">
            <a:avLst/>
          </a:prstGeom>
        </p:spPr>
      </p:pic>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A2746-CE82-FBF9-939E-4FE507F24A9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A717C86-BDAC-F0C1-300B-5819C641DA53}"/>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Pengantar Manajemen Citra Destinasi</a:t>
            </a:r>
          </a:p>
        </p:txBody>
      </p:sp>
      <p:sp>
        <p:nvSpPr>
          <p:cNvPr id="4" name="Content Placeholder 2">
            <a:extLst>
              <a:ext uri="{FF2B5EF4-FFF2-40B4-BE49-F238E27FC236}">
                <a16:creationId xmlns:a16="http://schemas.microsoft.com/office/drawing/2014/main" id="{8F11AC56-989C-36C6-3361-ACD936B55B8E}"/>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Tx/>
              <a:buChar char="-"/>
            </a:pPr>
            <a:r>
              <a:rPr lang="id-ID" b="1" dirty="0">
                <a:solidFill>
                  <a:schemeClr val="tx1"/>
                </a:solidFill>
                <a:latin typeface="Cambria" panose="02040503050406030204" pitchFamily="18" charset="0"/>
                <a:cs typeface="Arial" panose="020B0604020202020204" pitchFamily="34" charset="0"/>
              </a:rPr>
              <a:t>Kotler (1993): </a:t>
            </a:r>
            <a:r>
              <a:rPr lang="id-ID" dirty="0">
                <a:solidFill>
                  <a:schemeClr val="tx1"/>
                </a:solidFill>
                <a:latin typeface="Cambria" panose="02040503050406030204" pitchFamily="18" charset="0"/>
                <a:cs typeface="Arial" panose="020B0604020202020204" pitchFamily="34" charset="0"/>
              </a:rPr>
              <a:t>"Citra destinasi adalah persepsi wisatawan tentang suatu tempat yang dipengaruhi oleh pengalaman dan promosi.“</a:t>
            </a:r>
            <a:endParaRPr lang="en-US" dirty="0">
              <a:solidFill>
                <a:schemeClr val="tx1"/>
              </a:solidFill>
              <a:latin typeface="Cambria" panose="02040503050406030204" pitchFamily="18" charset="0"/>
              <a:cs typeface="Arial" panose="020B0604020202020204" pitchFamily="34" charset="0"/>
            </a:endParaRPr>
          </a:p>
          <a:p>
            <a:pPr marL="457200" indent="-457200" algn="l">
              <a:buFontTx/>
              <a:buChar char="-"/>
            </a:pPr>
            <a:r>
              <a:rPr lang="id-ID" b="1" dirty="0">
                <a:solidFill>
                  <a:schemeClr val="tx1"/>
                </a:solidFill>
                <a:latin typeface="Cambria" panose="02040503050406030204" pitchFamily="18" charset="0"/>
                <a:cs typeface="Arial" panose="020B0604020202020204" pitchFamily="34" charset="0"/>
              </a:rPr>
              <a:t>Echtner &amp; Ritchie (1993): </a:t>
            </a:r>
            <a:r>
              <a:rPr lang="id-ID" dirty="0">
                <a:solidFill>
                  <a:schemeClr val="tx1"/>
                </a:solidFill>
                <a:latin typeface="Cambria" panose="02040503050406030204" pitchFamily="18" charset="0"/>
                <a:cs typeface="Arial" panose="020B0604020202020204" pitchFamily="34" charset="0"/>
              </a:rPr>
              <a:t>"Citra destinasi terdiri dari komponen kognitif (fakta dan atribut destinasi) serta afektif (emosi dan perasaan terhadap destinasi)."</a:t>
            </a:r>
            <a:endParaRPr lang="id-ID"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875776066"/>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8FCDC-BE47-97BE-007E-547F8C1B4862}"/>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D3CB474-1C9F-5D86-E8D7-B734962B6851}"/>
              </a:ext>
            </a:extLst>
          </p:cNvPr>
          <p:cNvSpPr txBox="1">
            <a:spLocks/>
          </p:cNvSpPr>
          <p:nvPr/>
        </p:nvSpPr>
        <p:spPr>
          <a:xfrm>
            <a:off x="457200" y="692696"/>
            <a:ext cx="8147248" cy="5433467"/>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d-ID" b="1" dirty="0">
                <a:solidFill>
                  <a:schemeClr val="tx1"/>
                </a:solidFill>
                <a:latin typeface="Cambria" panose="02040503050406030204" pitchFamily="18" charset="0"/>
                <a:cs typeface="Arial" panose="020B0604020202020204" pitchFamily="34" charset="0"/>
              </a:rPr>
              <a:t>Elemen Citra Destinasi</a:t>
            </a:r>
            <a:endParaRPr lang="en-US" b="1" dirty="0">
              <a:solidFill>
                <a:schemeClr val="tx1"/>
              </a:solidFill>
              <a:latin typeface="Cambria" panose="02040503050406030204" pitchFamily="18" charset="0"/>
              <a:cs typeface="Arial" panose="020B0604020202020204" pitchFamily="34" charset="0"/>
            </a:endParaRPr>
          </a:p>
          <a:p>
            <a:pPr algn="l"/>
            <a:r>
              <a:rPr lang="id-ID" dirty="0">
                <a:solidFill>
                  <a:schemeClr val="tx1"/>
                </a:solidFill>
                <a:latin typeface="Cambria" panose="02040503050406030204" pitchFamily="18" charset="0"/>
                <a:cs typeface="Arial" panose="020B0604020202020204" pitchFamily="34" charset="0"/>
              </a:rPr>
              <a:t>Citra destinasi memiliki beberapa elemen utama, yaitu:</a:t>
            </a:r>
            <a:endParaRPr lang="en-US" dirty="0">
              <a:solidFill>
                <a:schemeClr val="tx1"/>
              </a:solidFill>
              <a:latin typeface="Cambria" panose="02040503050406030204" pitchFamily="18" charset="0"/>
              <a:cs typeface="Arial" panose="020B0604020202020204" pitchFamily="34" charset="0"/>
            </a:endParaRPr>
          </a:p>
          <a:p>
            <a:pPr algn="l"/>
            <a:r>
              <a:rPr lang="en-US" b="1" dirty="0" err="1">
                <a:solidFill>
                  <a:schemeClr val="tx1"/>
                </a:solidFill>
                <a:latin typeface="Cambria" panose="02040503050406030204" pitchFamily="18" charset="0"/>
                <a:cs typeface="Arial" panose="020B0604020202020204" pitchFamily="34" charset="0"/>
              </a:rPr>
              <a:t>Elemen</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Kognitif</a:t>
            </a:r>
            <a:r>
              <a:rPr lang="en-US" b="1" dirty="0">
                <a:solidFill>
                  <a:schemeClr val="tx1"/>
                </a:solidFill>
                <a:latin typeface="Cambria" panose="02040503050406030204" pitchFamily="18" charset="0"/>
                <a:cs typeface="Arial" panose="020B0604020202020204" pitchFamily="34" charset="0"/>
              </a:rPr>
              <a:t> (Cognitive Image)</a:t>
            </a:r>
          </a:p>
          <a:p>
            <a:pPr algn="l"/>
            <a:r>
              <a:rPr lang="en-US" dirty="0" err="1">
                <a:solidFill>
                  <a:schemeClr val="tx1"/>
                </a:solidFill>
                <a:latin typeface="Cambria" panose="02040503050406030204" pitchFamily="18" charset="0"/>
                <a:cs typeface="Arial" panose="020B0604020202020204" pitchFamily="34" charset="0"/>
              </a:rPr>
              <a:t>Elemen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kognitif</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mengacu</a:t>
            </a:r>
            <a:r>
              <a:rPr lang="en-US" dirty="0">
                <a:solidFill>
                  <a:schemeClr val="tx1"/>
                </a:solidFill>
                <a:latin typeface="Cambria" panose="02040503050406030204" pitchFamily="18" charset="0"/>
                <a:cs typeface="Arial" panose="020B0604020202020204" pitchFamily="34" charset="0"/>
              </a:rPr>
              <a:t> pada </a:t>
            </a:r>
            <a:r>
              <a:rPr lang="en-US" dirty="0" err="1">
                <a:solidFill>
                  <a:schemeClr val="tx1"/>
                </a:solidFill>
                <a:latin typeface="Cambria" panose="02040503050406030204" pitchFamily="18" charset="0"/>
                <a:cs typeface="Arial" panose="020B0604020202020204" pitchFamily="34" charset="0"/>
              </a:rPr>
              <a:t>aspek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faktual</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atau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atribut</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dapat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diamati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dari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suatu</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destinasi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Elemen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ini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meliputi</a:t>
            </a:r>
            <a:r>
              <a:rPr lang="en-US" dirty="0">
                <a:solidFill>
                  <a:schemeClr val="tx1"/>
                </a:solidFill>
                <a:latin typeface="Cambria" panose="02040503050406030204" pitchFamily="18" charset="0"/>
                <a:cs typeface="Arial" panose="020B0604020202020204" pitchFamily="34" charset="0"/>
              </a:rPr>
              <a:t>:</a:t>
            </a:r>
          </a:p>
          <a:p>
            <a:pPr marL="457200" indent="-457200" algn="l">
              <a:buFontTx/>
              <a:buChar char="-"/>
            </a:pPr>
            <a:r>
              <a:rPr lang="en-US" b="1" dirty="0" err="1">
                <a:solidFill>
                  <a:schemeClr val="tx1"/>
                </a:solidFill>
                <a:latin typeface="Cambria" panose="02040503050406030204" pitchFamily="18" charset="0"/>
                <a:cs typeface="Arial" panose="020B0604020202020204" pitchFamily="34" charset="0"/>
              </a:rPr>
              <a:t>Atraksi</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Wisata</a:t>
            </a:r>
            <a:r>
              <a:rPr lang="en-US" b="1" dirty="0">
                <a:solidFill>
                  <a:schemeClr val="tx1"/>
                </a:solidFill>
                <a:latin typeface="Cambria" panose="02040503050406030204" pitchFamily="18" charset="0"/>
                <a:cs typeface="Arial" panose="020B0604020202020204" pitchFamily="34" charset="0"/>
              </a:rPr>
              <a:t> </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Keberadaan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tempat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wisata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alam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budaya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sejarah</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buatan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manusia</a:t>
            </a:r>
            <a:r>
              <a:rPr lang="en-US" dirty="0">
                <a:solidFill>
                  <a:schemeClr val="tx1"/>
                </a:solidFill>
                <a:latin typeface="Cambria" panose="02040503050406030204" pitchFamily="18" charset="0"/>
                <a:cs typeface="Arial" panose="020B0604020202020204" pitchFamily="34" charset="0"/>
              </a:rPr>
              <a:t>.</a:t>
            </a:r>
          </a:p>
          <a:p>
            <a:pPr marL="457200" indent="-457200" algn="l">
              <a:buFontTx/>
              <a:buChar char="-"/>
            </a:pPr>
            <a:r>
              <a:rPr lang="en-US" b="1" dirty="0" err="1">
                <a:solidFill>
                  <a:schemeClr val="tx1"/>
                </a:solidFill>
                <a:latin typeface="Cambria" panose="02040503050406030204" pitchFamily="18" charset="0"/>
                <a:cs typeface="Arial" panose="020B0604020202020204" pitchFamily="34" charset="0"/>
              </a:rPr>
              <a:t>Aksesibilitas</a:t>
            </a:r>
            <a:r>
              <a:rPr lang="en-US" dirty="0">
                <a:solidFill>
                  <a:schemeClr val="tx1"/>
                </a:solidFill>
                <a:latin typeface="Cambria" panose="02040503050406030204" pitchFamily="18" charset="0"/>
                <a:cs typeface="Arial" panose="020B0604020202020204" pitchFamily="34" charset="0"/>
              </a:rPr>
              <a:t> – </a:t>
            </a:r>
            <a:r>
              <a:rPr lang="en-US" dirty="0" err="1">
                <a:solidFill>
                  <a:schemeClr val="tx1"/>
                </a:solidFill>
                <a:latin typeface="Cambria" panose="02040503050406030204" pitchFamily="18" charset="0"/>
                <a:cs typeface="Arial" panose="020B0604020202020204" pitchFamily="34" charset="0"/>
              </a:rPr>
              <a:t>Kemudahan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transportasi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menuju</a:t>
            </a:r>
            <a:r>
              <a:rPr lang="en-US" dirty="0">
                <a:solidFill>
                  <a:schemeClr val="tx1"/>
                </a:solidFill>
                <a:latin typeface="Cambria" panose="02040503050406030204" pitchFamily="18" charset="0"/>
                <a:cs typeface="Arial" panose="020B0604020202020204" pitchFamily="34" charset="0"/>
              </a:rPr>
              <a:t> dan di </a:t>
            </a:r>
            <a:r>
              <a:rPr lang="en-US" dirty="0" err="1">
                <a:solidFill>
                  <a:schemeClr val="tx1"/>
                </a:solidFill>
                <a:latin typeface="Cambria" panose="02040503050406030204" pitchFamily="18" charset="0"/>
                <a:cs typeface="Arial" panose="020B0604020202020204" pitchFamily="34" charset="0"/>
              </a:rPr>
              <a:t>dalam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destinasi</a:t>
            </a:r>
            <a:r>
              <a:rPr lang="en-US" dirty="0">
                <a:solidFill>
                  <a:schemeClr val="tx1"/>
                </a:solidFill>
                <a:latin typeface="Cambria" panose="02040503050406030204" pitchFamily="18" charset="0"/>
                <a:cs typeface="Arial" panose="020B0604020202020204" pitchFamily="34" charset="0"/>
              </a:rPr>
              <a:t>.</a:t>
            </a:r>
          </a:p>
          <a:p>
            <a:pPr marL="457200" indent="-457200" algn="l">
              <a:buFontTx/>
              <a:buChar char="-"/>
            </a:pPr>
            <a:r>
              <a:rPr lang="en-US" b="1" dirty="0" err="1">
                <a:solidFill>
                  <a:schemeClr val="tx1"/>
                </a:solidFill>
                <a:latin typeface="Cambria" panose="02040503050406030204" pitchFamily="18" charset="0"/>
                <a:cs typeface="Arial" panose="020B0604020202020204" pitchFamily="34" charset="0"/>
              </a:rPr>
              <a:t>Akomodasi</a:t>
            </a:r>
            <a:r>
              <a:rPr lang="en-US" b="1" dirty="0">
                <a:solidFill>
                  <a:schemeClr val="tx1"/>
                </a:solidFill>
                <a:latin typeface="Cambria" panose="02040503050406030204" pitchFamily="18" charset="0"/>
                <a:cs typeface="Arial" panose="020B0604020202020204" pitchFamily="34" charset="0"/>
              </a:rPr>
              <a:t> dan </a:t>
            </a:r>
            <a:r>
              <a:rPr lang="en-US" b="1" dirty="0" err="1">
                <a:solidFill>
                  <a:schemeClr val="tx1"/>
                </a:solidFill>
                <a:latin typeface="Cambria" panose="02040503050406030204" pitchFamily="18" charset="0"/>
                <a:cs typeface="Arial" panose="020B0604020202020204" pitchFamily="34" charset="0"/>
              </a:rPr>
              <a:t>Fasilitas</a:t>
            </a:r>
            <a:r>
              <a:rPr lang="en-US" b="1" dirty="0">
                <a:solidFill>
                  <a:schemeClr val="tx1"/>
                </a:solidFill>
                <a:latin typeface="Cambria" panose="02040503050406030204" pitchFamily="18" charset="0"/>
                <a:cs typeface="Arial" panose="020B0604020202020204" pitchFamily="34" charset="0"/>
              </a:rPr>
              <a:t> </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Ketersediaan</a:t>
            </a:r>
            <a:r>
              <a:rPr lang="en-US" dirty="0">
                <a:solidFill>
                  <a:schemeClr val="tx1"/>
                </a:solidFill>
                <a:latin typeface="Cambria" panose="02040503050406030204" pitchFamily="18" charset="0"/>
                <a:cs typeface="Arial" panose="020B0604020202020204" pitchFamily="34" charset="0"/>
              </a:rPr>
              <a:t> hotel, </a:t>
            </a:r>
            <a:r>
              <a:rPr lang="en-US" dirty="0" err="1">
                <a:solidFill>
                  <a:schemeClr val="tx1"/>
                </a:solidFill>
                <a:latin typeface="Cambria" panose="02040503050406030204" pitchFamily="18" charset="0"/>
                <a:cs typeface="Arial" panose="020B0604020202020204" pitchFamily="34" charset="0"/>
              </a:rPr>
              <a:t>restoran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pusat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perbelanjaan</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fasilitas</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lainnya</a:t>
            </a:r>
            <a:r>
              <a:rPr lang="en-US"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1025725504"/>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4899C-FA3D-C000-6724-FD031EE2496F}"/>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6C22DEA-06EB-8F96-C9C6-5C7C4EF669A6}"/>
              </a:ext>
            </a:extLst>
          </p:cNvPr>
          <p:cNvSpPr txBox="1">
            <a:spLocks/>
          </p:cNvSpPr>
          <p:nvPr/>
        </p:nvSpPr>
        <p:spPr>
          <a:xfrm>
            <a:off x="457200" y="692696"/>
            <a:ext cx="8147248" cy="543346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err="1">
                <a:solidFill>
                  <a:schemeClr val="tx1"/>
                </a:solidFill>
                <a:latin typeface="Cambria" panose="02040503050406030204" pitchFamily="18" charset="0"/>
                <a:cs typeface="Arial" panose="020B0604020202020204" pitchFamily="34" charset="0"/>
              </a:rPr>
              <a:t>Elemen</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Kognitif</a:t>
            </a:r>
            <a:r>
              <a:rPr lang="en-US" b="1" dirty="0">
                <a:solidFill>
                  <a:schemeClr val="tx1"/>
                </a:solidFill>
                <a:latin typeface="Cambria" panose="02040503050406030204" pitchFamily="18" charset="0"/>
                <a:cs typeface="Arial" panose="020B0604020202020204" pitchFamily="34" charset="0"/>
              </a:rPr>
              <a:t> (Cognitive Image)</a:t>
            </a:r>
          </a:p>
          <a:p>
            <a:pPr marL="457200" indent="-457200" algn="l">
              <a:buFontTx/>
              <a:buChar char="-"/>
            </a:pPr>
            <a:r>
              <a:rPr lang="en-US" b="1" dirty="0" err="1">
                <a:solidFill>
                  <a:schemeClr val="tx1"/>
                </a:solidFill>
                <a:latin typeface="Cambria" panose="02040503050406030204" pitchFamily="18" charset="0"/>
                <a:cs typeface="Arial" panose="020B0604020202020204" pitchFamily="34" charset="0"/>
              </a:rPr>
              <a:t>Keamanan</a:t>
            </a:r>
            <a:r>
              <a:rPr lang="en-US" b="1" dirty="0">
                <a:solidFill>
                  <a:schemeClr val="tx1"/>
                </a:solidFill>
                <a:latin typeface="Cambria" panose="02040503050406030204" pitchFamily="18" charset="0"/>
                <a:cs typeface="Arial" panose="020B0604020202020204" pitchFamily="34" charset="0"/>
              </a:rPr>
              <a:t> dan </a:t>
            </a:r>
            <a:r>
              <a:rPr lang="en-US" b="1" dirty="0" err="1">
                <a:solidFill>
                  <a:schemeClr val="tx1"/>
                </a:solidFill>
                <a:latin typeface="Cambria" panose="02040503050406030204" pitchFamily="18" charset="0"/>
                <a:cs typeface="Arial" panose="020B0604020202020204" pitchFamily="34" charset="0"/>
              </a:rPr>
              <a:t>Keselamatan</a:t>
            </a:r>
            <a:r>
              <a:rPr lang="en-US" b="1" dirty="0">
                <a:solidFill>
                  <a:schemeClr val="tx1"/>
                </a:solidFill>
                <a:latin typeface="Cambria" panose="02040503050406030204" pitchFamily="18" charset="0"/>
                <a:cs typeface="Arial" panose="020B0604020202020204" pitchFamily="34" charset="0"/>
              </a:rPr>
              <a:t> </a:t>
            </a:r>
            <a:r>
              <a:rPr lang="en-US" dirty="0">
                <a:solidFill>
                  <a:schemeClr val="tx1"/>
                </a:solidFill>
                <a:latin typeface="Cambria" panose="02040503050406030204" pitchFamily="18" charset="0"/>
                <a:cs typeface="Arial" panose="020B0604020202020204" pitchFamily="34" charset="0"/>
              </a:rPr>
              <a:t>– Tingkat </a:t>
            </a:r>
            <a:r>
              <a:rPr lang="en-US" dirty="0" err="1">
                <a:solidFill>
                  <a:schemeClr val="tx1"/>
                </a:solidFill>
                <a:latin typeface="Cambria" panose="02040503050406030204" pitchFamily="18" charset="0"/>
                <a:cs typeface="Arial" panose="020B0604020202020204" pitchFamily="34" charset="0"/>
              </a:rPr>
              <a:t>keamanan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destinasi</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perlindungan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terhadap</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wisatawan</a:t>
            </a:r>
            <a:r>
              <a:rPr lang="en-US" dirty="0">
                <a:solidFill>
                  <a:schemeClr val="tx1"/>
                </a:solidFill>
                <a:latin typeface="Cambria" panose="02040503050406030204" pitchFamily="18" charset="0"/>
                <a:cs typeface="Arial" panose="020B0604020202020204" pitchFamily="34" charset="0"/>
              </a:rPr>
              <a:t>.</a:t>
            </a:r>
          </a:p>
          <a:p>
            <a:pPr marL="457200" indent="-457200" algn="l">
              <a:buFontTx/>
              <a:buChar char="-"/>
            </a:pPr>
            <a:r>
              <a:rPr lang="en-US" b="1" dirty="0" err="1">
                <a:solidFill>
                  <a:schemeClr val="tx1"/>
                </a:solidFill>
                <a:latin typeface="Cambria" panose="02040503050406030204" pitchFamily="18" charset="0"/>
                <a:cs typeface="Arial" panose="020B0604020202020204" pitchFamily="34" charset="0"/>
              </a:rPr>
              <a:t>Kebersihan</a:t>
            </a:r>
            <a:r>
              <a:rPr lang="en-US" b="1" dirty="0">
                <a:solidFill>
                  <a:schemeClr val="tx1"/>
                </a:solidFill>
                <a:latin typeface="Cambria" panose="02040503050406030204" pitchFamily="18" charset="0"/>
                <a:cs typeface="Arial" panose="020B0604020202020204" pitchFamily="34" charset="0"/>
              </a:rPr>
              <a:t> dan </a:t>
            </a:r>
            <a:r>
              <a:rPr lang="en-US" b="1" dirty="0" err="1">
                <a:solidFill>
                  <a:schemeClr val="tx1"/>
                </a:solidFill>
                <a:latin typeface="Cambria" panose="02040503050406030204" pitchFamily="18" charset="0"/>
                <a:cs typeface="Arial" panose="020B0604020202020204" pitchFamily="34" charset="0"/>
              </a:rPr>
              <a:t>Lingkungan</a:t>
            </a:r>
            <a:r>
              <a:rPr lang="en-US" b="1" dirty="0">
                <a:solidFill>
                  <a:schemeClr val="tx1"/>
                </a:solidFill>
                <a:latin typeface="Cambria" panose="02040503050406030204" pitchFamily="18" charset="0"/>
                <a:cs typeface="Arial" panose="020B0604020202020204" pitchFamily="34" charset="0"/>
              </a:rPr>
              <a:t> </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Kondisi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lingkungan</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bersih</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lestari</a:t>
            </a:r>
            <a:r>
              <a:rPr lang="en-US" dirty="0">
                <a:solidFill>
                  <a:schemeClr val="tx1"/>
                </a:solidFill>
                <a:latin typeface="Cambria" panose="02040503050406030204" pitchFamily="18" charset="0"/>
                <a:cs typeface="Arial" panose="020B0604020202020204" pitchFamily="34" charset="0"/>
              </a:rPr>
              <a:t>.</a:t>
            </a:r>
          </a:p>
          <a:p>
            <a:pPr marL="457200" indent="-457200" algn="l">
              <a:buFontTx/>
              <a:buChar char="-"/>
            </a:pPr>
            <a:r>
              <a:rPr lang="en-US" b="1" dirty="0" err="1">
                <a:solidFill>
                  <a:schemeClr val="tx1"/>
                </a:solidFill>
                <a:latin typeface="Cambria" panose="02040503050406030204" pitchFamily="18" charset="0"/>
                <a:cs typeface="Arial" panose="020B0604020202020204" pitchFamily="34" charset="0"/>
              </a:rPr>
              <a:t>Infrastruktur</a:t>
            </a:r>
            <a:r>
              <a:rPr lang="en-US" b="1" dirty="0">
                <a:solidFill>
                  <a:schemeClr val="tx1"/>
                </a:solidFill>
                <a:latin typeface="Cambria" panose="02040503050406030204" pitchFamily="18" charset="0"/>
                <a:cs typeface="Arial" panose="020B0604020202020204" pitchFamily="34" charset="0"/>
              </a:rPr>
              <a:t> dan </a:t>
            </a:r>
            <a:r>
              <a:rPr lang="en-US" b="1" dirty="0" err="1">
                <a:solidFill>
                  <a:schemeClr val="tx1"/>
                </a:solidFill>
                <a:latin typeface="Cambria" panose="02040503050406030204" pitchFamily="18" charset="0"/>
                <a:cs typeface="Arial" panose="020B0604020202020204" pitchFamily="34" charset="0"/>
              </a:rPr>
              <a:t>Transportasi</a:t>
            </a:r>
            <a:r>
              <a:rPr lang="en-US" b="1" dirty="0">
                <a:solidFill>
                  <a:schemeClr val="tx1"/>
                </a:solidFill>
                <a:latin typeface="Cambria" panose="02040503050406030204" pitchFamily="18" charset="0"/>
                <a:cs typeface="Arial" panose="020B0604020202020204" pitchFamily="34" charset="0"/>
              </a:rPr>
              <a:t> </a:t>
            </a:r>
            <a:r>
              <a:rPr lang="en-US" dirty="0">
                <a:solidFill>
                  <a:schemeClr val="tx1"/>
                </a:solidFill>
                <a:latin typeface="Cambria" panose="02040503050406030204" pitchFamily="18" charset="0"/>
                <a:cs typeface="Arial" panose="020B0604020202020204" pitchFamily="34" charset="0"/>
              </a:rPr>
              <a:t>– Jalan, </a:t>
            </a:r>
            <a:r>
              <a:rPr lang="en-US" dirty="0" err="1">
                <a:solidFill>
                  <a:schemeClr val="tx1"/>
                </a:solidFill>
                <a:latin typeface="Cambria" panose="02040503050406030204" pitchFamily="18" charset="0"/>
                <a:cs typeface="Arial" panose="020B0604020202020204" pitchFamily="34" charset="0"/>
              </a:rPr>
              <a:t>bandara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transportasi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umum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serta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fasilitas</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pendukung</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lainnya</a:t>
            </a:r>
            <a:r>
              <a:rPr lang="en-US"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1265003167"/>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4A6B9-4D6B-F82B-718A-E0A6B733DA25}"/>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3E7DA9E-439A-EC76-9F5F-8C96C0A94885}"/>
              </a:ext>
            </a:extLst>
          </p:cNvPr>
          <p:cNvSpPr txBox="1">
            <a:spLocks/>
          </p:cNvSpPr>
          <p:nvPr/>
        </p:nvSpPr>
        <p:spPr>
          <a:xfrm>
            <a:off x="457200" y="692696"/>
            <a:ext cx="8147248" cy="5433467"/>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dirty="0" err="1">
                <a:solidFill>
                  <a:schemeClr val="tx1"/>
                </a:solidFill>
                <a:latin typeface="Cambria" panose="02040503050406030204" pitchFamily="18" charset="0"/>
                <a:cs typeface="Arial" panose="020B0604020202020204" pitchFamily="34" charset="0"/>
              </a:rPr>
              <a:t>Elemen</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Afektif</a:t>
            </a:r>
            <a:r>
              <a:rPr lang="en-US" b="1" dirty="0">
                <a:solidFill>
                  <a:schemeClr val="tx1"/>
                </a:solidFill>
                <a:latin typeface="Cambria" panose="02040503050406030204" pitchFamily="18" charset="0"/>
                <a:cs typeface="Arial" panose="020B0604020202020204" pitchFamily="34" charset="0"/>
              </a:rPr>
              <a:t> (Affective Image)</a:t>
            </a:r>
          </a:p>
          <a:p>
            <a:pPr algn="l"/>
            <a:r>
              <a:rPr lang="en-US" dirty="0" err="1">
                <a:solidFill>
                  <a:schemeClr val="tx1"/>
                </a:solidFill>
                <a:latin typeface="Cambria" panose="02040503050406030204" pitchFamily="18" charset="0"/>
                <a:cs typeface="Arial" panose="020B0604020202020204" pitchFamily="34" charset="0"/>
              </a:rPr>
              <a:t>Elemen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afektif</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mencerminkan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perasaan</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emosi</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dirasakan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wisatawan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terhadap</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destinasi</a:t>
            </a:r>
            <a:r>
              <a:rPr lang="en-US" dirty="0">
                <a:solidFill>
                  <a:schemeClr val="tx1"/>
                </a:solidFill>
                <a:latin typeface="Cambria" panose="02040503050406030204" pitchFamily="18" charset="0"/>
                <a:cs typeface="Arial" panose="020B0604020202020204" pitchFamily="34" charset="0"/>
              </a:rPr>
              <a:t>. </a:t>
            </a:r>
          </a:p>
          <a:p>
            <a:pPr algn="l"/>
            <a:r>
              <a:rPr lang="en-US" dirty="0" err="1">
                <a:solidFill>
                  <a:schemeClr val="tx1"/>
                </a:solidFill>
                <a:latin typeface="Cambria" panose="02040503050406030204" pitchFamily="18" charset="0"/>
                <a:cs typeface="Arial" panose="020B0604020202020204" pitchFamily="34" charset="0"/>
              </a:rPr>
              <a:t>Elemen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ini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mencakup</a:t>
            </a:r>
            <a:r>
              <a:rPr lang="en-US" dirty="0">
                <a:solidFill>
                  <a:schemeClr val="tx1"/>
                </a:solidFill>
                <a:latin typeface="Cambria" panose="02040503050406030204" pitchFamily="18" charset="0"/>
                <a:cs typeface="Arial" panose="020B0604020202020204" pitchFamily="34" charset="0"/>
              </a:rPr>
              <a:t>:</a:t>
            </a:r>
          </a:p>
          <a:p>
            <a:pPr marL="457200" indent="-457200" algn="l">
              <a:buFont typeface="Wingdings" panose="05000000000000000000" pitchFamily="2" charset="2"/>
              <a:buChar char="ü"/>
            </a:pPr>
            <a:r>
              <a:rPr lang="en-US" b="1" dirty="0">
                <a:solidFill>
                  <a:schemeClr val="tx1"/>
                </a:solidFill>
                <a:latin typeface="Cambria" panose="02040503050406030204" pitchFamily="18" charset="0"/>
                <a:cs typeface="Arial" panose="020B0604020202020204" pitchFamily="34" charset="0"/>
              </a:rPr>
              <a:t>Kesan </a:t>
            </a:r>
            <a:r>
              <a:rPr lang="en-US" b="1" dirty="0" err="1">
                <a:solidFill>
                  <a:schemeClr val="tx1"/>
                </a:solidFill>
                <a:latin typeface="Cambria" panose="02040503050406030204" pitchFamily="18" charset="0"/>
                <a:cs typeface="Arial" panose="020B0604020202020204" pitchFamily="34" charset="0"/>
              </a:rPr>
              <a:t>Nyaman</a:t>
            </a:r>
            <a:r>
              <a:rPr lang="en-US" b="1" dirty="0">
                <a:solidFill>
                  <a:schemeClr val="tx1"/>
                </a:solidFill>
                <a:latin typeface="Cambria" panose="02040503050406030204" pitchFamily="18" charset="0"/>
                <a:cs typeface="Arial" panose="020B0604020202020204" pitchFamily="34" charset="0"/>
              </a:rPr>
              <a:t> dan </a:t>
            </a:r>
            <a:r>
              <a:rPr lang="en-US" b="1" dirty="0" err="1">
                <a:solidFill>
                  <a:schemeClr val="tx1"/>
                </a:solidFill>
                <a:latin typeface="Cambria" panose="02040503050406030204" pitchFamily="18" charset="0"/>
                <a:cs typeface="Arial" panose="020B0604020202020204" pitchFamily="34" charset="0"/>
              </a:rPr>
              <a:t>Menyenangkan</a:t>
            </a:r>
            <a:r>
              <a:rPr lang="en-US" b="1" dirty="0">
                <a:solidFill>
                  <a:schemeClr val="tx1"/>
                </a:solidFill>
                <a:latin typeface="Cambria" panose="02040503050406030204" pitchFamily="18" charset="0"/>
                <a:cs typeface="Arial" panose="020B0604020202020204" pitchFamily="34" charset="0"/>
              </a:rPr>
              <a:t> </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Seberapa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nyaman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wisatawan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merasa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saat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berada</a:t>
            </a:r>
            <a:r>
              <a:rPr lang="en-US" dirty="0">
                <a:solidFill>
                  <a:schemeClr val="tx1"/>
                </a:solidFill>
                <a:latin typeface="Cambria" panose="02040503050406030204" pitchFamily="18" charset="0"/>
                <a:cs typeface="Arial" panose="020B0604020202020204" pitchFamily="34" charset="0"/>
              </a:rPr>
              <a:t> di </a:t>
            </a:r>
            <a:r>
              <a:rPr lang="en-US" dirty="0" err="1">
                <a:solidFill>
                  <a:schemeClr val="tx1"/>
                </a:solidFill>
                <a:latin typeface="Cambria" panose="02040503050406030204" pitchFamily="18" charset="0"/>
                <a:cs typeface="Arial" panose="020B0604020202020204" pitchFamily="34" charset="0"/>
              </a:rPr>
              <a:t>destinasi</a:t>
            </a:r>
            <a:r>
              <a:rPr lang="en-US" dirty="0">
                <a:solidFill>
                  <a:schemeClr val="tx1"/>
                </a:solidFill>
                <a:latin typeface="Cambria" panose="02040503050406030204" pitchFamily="18" charset="0"/>
                <a:cs typeface="Arial" panose="020B0604020202020204" pitchFamily="34" charset="0"/>
              </a:rPr>
              <a:t>.</a:t>
            </a:r>
          </a:p>
          <a:p>
            <a:pPr marL="457200" indent="-457200" algn="l">
              <a:buFont typeface="Wingdings" panose="05000000000000000000" pitchFamily="2" charset="2"/>
              <a:buChar char="ü"/>
            </a:pPr>
            <a:r>
              <a:rPr lang="en-US" b="1" dirty="0" err="1">
                <a:solidFill>
                  <a:schemeClr val="tx1"/>
                </a:solidFill>
                <a:latin typeface="Cambria" panose="02040503050406030204" pitchFamily="18" charset="0"/>
                <a:cs typeface="Arial" panose="020B0604020202020204" pitchFamily="34" charset="0"/>
              </a:rPr>
              <a:t>Keunikan</a:t>
            </a:r>
            <a:r>
              <a:rPr lang="en-US" b="1" dirty="0">
                <a:solidFill>
                  <a:schemeClr val="tx1"/>
                </a:solidFill>
                <a:latin typeface="Cambria" panose="02040503050406030204" pitchFamily="18" charset="0"/>
                <a:cs typeface="Arial" panose="020B0604020202020204" pitchFamily="34" charset="0"/>
              </a:rPr>
              <a:t> dan </a:t>
            </a:r>
            <a:r>
              <a:rPr lang="en-US" b="1" dirty="0" err="1">
                <a:solidFill>
                  <a:schemeClr val="tx1"/>
                </a:solidFill>
                <a:latin typeface="Cambria" panose="02040503050406030204" pitchFamily="18" charset="0"/>
                <a:cs typeface="Arial" panose="020B0604020202020204" pitchFamily="34" charset="0"/>
              </a:rPr>
              <a:t>Keistimewaan</a:t>
            </a:r>
            <a:r>
              <a:rPr lang="en-US" b="1" dirty="0">
                <a:solidFill>
                  <a:schemeClr val="tx1"/>
                </a:solidFill>
                <a:latin typeface="Cambria" panose="02040503050406030204" pitchFamily="18" charset="0"/>
                <a:cs typeface="Arial" panose="020B0604020202020204" pitchFamily="34" charset="0"/>
              </a:rPr>
              <a:t> </a:t>
            </a:r>
            <a:r>
              <a:rPr lang="en-US" dirty="0">
                <a:solidFill>
                  <a:schemeClr val="tx1"/>
                </a:solidFill>
                <a:latin typeface="Cambria" panose="02040503050406030204" pitchFamily="18" charset="0"/>
                <a:cs typeface="Arial" panose="020B0604020202020204" pitchFamily="34" charset="0"/>
              </a:rPr>
              <a:t>– Daya </a:t>
            </a:r>
            <a:r>
              <a:rPr lang="en-US" dirty="0" err="1">
                <a:solidFill>
                  <a:schemeClr val="tx1"/>
                </a:solidFill>
                <a:latin typeface="Cambria" panose="02040503050406030204" pitchFamily="18" charset="0"/>
                <a:cs typeface="Arial" panose="020B0604020202020204" pitchFamily="34" charset="0"/>
              </a:rPr>
              <a:t>tarik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emosional</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membedakan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destinasi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dari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tempat</a:t>
            </a:r>
            <a:r>
              <a:rPr lang="en-US" dirty="0">
                <a:solidFill>
                  <a:schemeClr val="tx1"/>
                </a:solidFill>
                <a:latin typeface="Cambria" panose="02040503050406030204" pitchFamily="18" charset="0"/>
                <a:cs typeface="Arial" panose="020B0604020202020204" pitchFamily="34" charset="0"/>
              </a:rPr>
              <a:t> lain.</a:t>
            </a:r>
          </a:p>
          <a:p>
            <a:pPr marL="457200" indent="-457200" algn="l">
              <a:buFont typeface="Wingdings" panose="05000000000000000000" pitchFamily="2" charset="2"/>
              <a:buChar char="ü"/>
            </a:pPr>
            <a:r>
              <a:rPr lang="en-US" b="1" dirty="0" err="1">
                <a:solidFill>
                  <a:schemeClr val="tx1"/>
                </a:solidFill>
                <a:latin typeface="Cambria" panose="02040503050406030204" pitchFamily="18" charset="0"/>
                <a:cs typeface="Arial" panose="020B0604020202020204" pitchFamily="34" charset="0"/>
              </a:rPr>
              <a:t>Hospitalitas</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Penduduk</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Lokal</a:t>
            </a:r>
            <a:r>
              <a:rPr lang="en-US" b="1" dirty="0">
                <a:solidFill>
                  <a:schemeClr val="tx1"/>
                </a:solidFill>
                <a:latin typeface="Cambria" panose="02040503050406030204" pitchFamily="18" charset="0"/>
                <a:cs typeface="Arial" panose="020B0604020202020204" pitchFamily="34" charset="0"/>
              </a:rPr>
              <a:t> </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Keramahan</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sambutan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masyarakat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terhadap</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wisatawan</a:t>
            </a:r>
            <a:r>
              <a:rPr lang="en-US" dirty="0">
                <a:solidFill>
                  <a:schemeClr val="tx1"/>
                </a:solidFill>
                <a:latin typeface="Cambria" panose="02040503050406030204" pitchFamily="18" charset="0"/>
                <a:cs typeface="Arial" panose="020B0604020202020204" pitchFamily="34" charset="0"/>
              </a:rPr>
              <a:t>.</a:t>
            </a:r>
          </a:p>
          <a:p>
            <a:pPr marL="457200" indent="-457200" algn="l">
              <a:buFont typeface="Wingdings" panose="05000000000000000000" pitchFamily="2" charset="2"/>
              <a:buChar char="ü"/>
            </a:pPr>
            <a:r>
              <a:rPr lang="en-US" b="1" dirty="0">
                <a:solidFill>
                  <a:schemeClr val="tx1"/>
                </a:solidFill>
                <a:latin typeface="Cambria" panose="02040503050406030204" pitchFamily="18" charset="0"/>
                <a:cs typeface="Arial" panose="020B0604020202020204" pitchFamily="34" charset="0"/>
              </a:rPr>
              <a:t>Kesan </a:t>
            </a:r>
            <a:r>
              <a:rPr lang="en-US" b="1" dirty="0" err="1">
                <a:solidFill>
                  <a:schemeClr val="tx1"/>
                </a:solidFill>
                <a:latin typeface="Cambria" panose="02040503050406030204" pitchFamily="18" charset="0"/>
                <a:cs typeface="Arial" panose="020B0604020202020204" pitchFamily="34" charset="0"/>
              </a:rPr>
              <a:t>Budaya</a:t>
            </a:r>
            <a:r>
              <a:rPr lang="en-US" b="1" dirty="0">
                <a:solidFill>
                  <a:schemeClr val="tx1"/>
                </a:solidFill>
                <a:latin typeface="Cambria" panose="02040503050406030204" pitchFamily="18" charset="0"/>
                <a:cs typeface="Arial" panose="020B0604020202020204" pitchFamily="34" charset="0"/>
              </a:rPr>
              <a:t> dan </a:t>
            </a:r>
            <a:r>
              <a:rPr lang="en-US" b="1" dirty="0" err="1">
                <a:solidFill>
                  <a:schemeClr val="tx1"/>
                </a:solidFill>
                <a:latin typeface="Cambria" panose="02040503050406030204" pitchFamily="18" charset="0"/>
                <a:cs typeface="Arial" panose="020B0604020202020204" pitchFamily="34" charset="0"/>
              </a:rPr>
              <a:t>Tradisi</a:t>
            </a:r>
            <a:r>
              <a:rPr lang="en-US" b="1" dirty="0">
                <a:solidFill>
                  <a:schemeClr val="tx1"/>
                </a:solidFill>
                <a:latin typeface="Cambria" panose="02040503050406030204" pitchFamily="18" charset="0"/>
                <a:cs typeface="Arial" panose="020B0604020202020204" pitchFamily="34" charset="0"/>
              </a:rPr>
              <a:t> </a:t>
            </a:r>
            <a:r>
              <a:rPr lang="en-US" dirty="0">
                <a:solidFill>
                  <a:schemeClr val="tx1"/>
                </a:solidFill>
                <a:latin typeface="Cambria" panose="02040503050406030204" pitchFamily="18" charset="0"/>
                <a:cs typeface="Arial" panose="020B0604020202020204" pitchFamily="34" charset="0"/>
              </a:rPr>
              <a:t>– Nilai </a:t>
            </a:r>
            <a:r>
              <a:rPr lang="en-US" dirty="0" err="1">
                <a:solidFill>
                  <a:schemeClr val="tx1"/>
                </a:solidFill>
                <a:latin typeface="Cambria" panose="02040503050406030204" pitchFamily="18" charset="0"/>
                <a:cs typeface="Arial" panose="020B0604020202020204" pitchFamily="34" charset="0"/>
              </a:rPr>
              <a:t>budaya</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melekat</a:t>
            </a:r>
            <a:r>
              <a:rPr lang="en-US" dirty="0">
                <a:solidFill>
                  <a:schemeClr val="tx1"/>
                </a:solidFill>
                <a:latin typeface="Cambria" panose="02040503050406030204" pitchFamily="18" charset="0"/>
                <a:cs typeface="Arial" panose="020B0604020202020204" pitchFamily="34" charset="0"/>
              </a:rPr>
              <a:t> pada </a:t>
            </a:r>
            <a:r>
              <a:rPr lang="en-US" dirty="0" err="1">
                <a:solidFill>
                  <a:schemeClr val="tx1"/>
                </a:solidFill>
                <a:latin typeface="Cambria" panose="02040503050406030204" pitchFamily="18" charset="0"/>
                <a:cs typeface="Arial" panose="020B0604020202020204" pitchFamily="34" charset="0"/>
              </a:rPr>
              <a:t>destinasi</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memberikan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pengalaman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unik</a:t>
            </a:r>
            <a:r>
              <a:rPr lang="en-US"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1612466108"/>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056E9-7EA0-B0C4-856E-6135F9914D69}"/>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933DAB4-C151-C9CA-1876-43A06366CBA1}"/>
              </a:ext>
            </a:extLst>
          </p:cNvPr>
          <p:cNvSpPr txBox="1">
            <a:spLocks/>
          </p:cNvSpPr>
          <p:nvPr/>
        </p:nvSpPr>
        <p:spPr>
          <a:xfrm>
            <a:off x="457200" y="692696"/>
            <a:ext cx="8147248" cy="5433467"/>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dirty="0" err="1">
                <a:solidFill>
                  <a:schemeClr val="tx1"/>
                </a:solidFill>
                <a:latin typeface="Cambria" panose="02040503050406030204" pitchFamily="18" charset="0"/>
                <a:cs typeface="Arial" panose="020B0604020202020204" pitchFamily="34" charset="0"/>
              </a:rPr>
              <a:t>Elemen</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Fungsional</a:t>
            </a:r>
            <a:r>
              <a:rPr lang="en-US" b="1" dirty="0">
                <a:solidFill>
                  <a:schemeClr val="tx1"/>
                </a:solidFill>
                <a:latin typeface="Cambria" panose="02040503050406030204" pitchFamily="18" charset="0"/>
                <a:cs typeface="Arial" panose="020B0604020202020204" pitchFamily="34" charset="0"/>
              </a:rPr>
              <a:t> dan </a:t>
            </a:r>
            <a:r>
              <a:rPr lang="en-US" b="1" dirty="0" err="1">
                <a:solidFill>
                  <a:schemeClr val="tx1"/>
                </a:solidFill>
                <a:latin typeface="Cambria" panose="02040503050406030204" pitchFamily="18" charset="0"/>
                <a:cs typeface="Arial" panose="020B0604020202020204" pitchFamily="34" charset="0"/>
              </a:rPr>
              <a:t>Simbolik</a:t>
            </a:r>
            <a:endParaRPr lang="en-US" b="1" dirty="0">
              <a:solidFill>
                <a:schemeClr val="tx1"/>
              </a:solidFill>
              <a:latin typeface="Cambria" panose="02040503050406030204" pitchFamily="18" charset="0"/>
              <a:cs typeface="Arial" panose="020B0604020202020204" pitchFamily="34" charset="0"/>
            </a:endParaRPr>
          </a:p>
          <a:p>
            <a:pPr algn="l"/>
            <a:endParaRPr lang="en-US" dirty="0">
              <a:solidFill>
                <a:schemeClr val="tx1"/>
              </a:solidFill>
              <a:latin typeface="Cambria" panose="02040503050406030204" pitchFamily="18" charset="0"/>
              <a:cs typeface="Arial" panose="020B0604020202020204" pitchFamily="34" charset="0"/>
            </a:endParaRPr>
          </a:p>
          <a:p>
            <a:pPr marL="457200" indent="-457200" algn="l">
              <a:buFont typeface="Courier New" panose="02070309020205020404" pitchFamily="49" charset="0"/>
              <a:buChar char="o"/>
            </a:pPr>
            <a:r>
              <a:rPr lang="en-US" b="1" dirty="0" err="1">
                <a:solidFill>
                  <a:schemeClr val="tx1"/>
                </a:solidFill>
                <a:latin typeface="Cambria" panose="02040503050406030204" pitchFamily="18" charset="0"/>
                <a:cs typeface="Arial" panose="020B0604020202020204" pitchFamily="34" charset="0"/>
              </a:rPr>
              <a:t>Elemen</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Fungsional</a:t>
            </a:r>
            <a:r>
              <a:rPr lang="en-US" b="1" dirty="0">
                <a:solidFill>
                  <a:schemeClr val="tx1"/>
                </a:solidFill>
                <a:latin typeface="Cambria" panose="02040503050406030204" pitchFamily="18" charset="0"/>
                <a:cs typeface="Arial" panose="020B0604020202020204" pitchFamily="34" charset="0"/>
              </a:rPr>
              <a:t> </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Berhubungan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dengan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bagaimana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destinasi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berfungsi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secara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praktis</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bagi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wisatawan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seperti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kemudahan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mendapatkan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informasi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keberagaman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aktivitas</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wisata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serta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kemudahan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beradaptasi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dengan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lingkungan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destinasi</a:t>
            </a:r>
            <a:r>
              <a:rPr lang="en-US" dirty="0">
                <a:solidFill>
                  <a:schemeClr val="tx1"/>
                </a:solidFill>
                <a:latin typeface="Cambria" panose="02040503050406030204" pitchFamily="18" charset="0"/>
                <a:cs typeface="Arial" panose="020B0604020202020204" pitchFamily="34" charset="0"/>
              </a:rPr>
              <a:t>.</a:t>
            </a:r>
          </a:p>
          <a:p>
            <a:pPr marL="457200" indent="-457200" algn="l">
              <a:buFont typeface="Courier New" panose="02070309020205020404" pitchFamily="49" charset="0"/>
              <a:buChar char="o"/>
            </a:pPr>
            <a:r>
              <a:rPr lang="en-US" b="1" dirty="0" err="1">
                <a:solidFill>
                  <a:schemeClr val="tx1"/>
                </a:solidFill>
                <a:latin typeface="Cambria" panose="02040503050406030204" pitchFamily="18" charset="0"/>
                <a:cs typeface="Arial" panose="020B0604020202020204" pitchFamily="34" charset="0"/>
              </a:rPr>
              <a:t>Elemen</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Simbolik</a:t>
            </a:r>
            <a:r>
              <a:rPr lang="en-US" b="1" dirty="0">
                <a:solidFill>
                  <a:schemeClr val="tx1"/>
                </a:solidFill>
                <a:latin typeface="Cambria" panose="02040503050406030204" pitchFamily="18" charset="0"/>
                <a:cs typeface="Arial" panose="020B0604020202020204" pitchFamily="34" charset="0"/>
              </a:rPr>
              <a:t> </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Representasi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destinasi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dalam</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bentuk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simbol</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atau</a:t>
            </a:r>
            <a:r>
              <a:rPr lang="en-US" dirty="0">
                <a:solidFill>
                  <a:schemeClr val="tx1"/>
                </a:solidFill>
                <a:latin typeface="Cambria" panose="02040503050406030204" pitchFamily="18" charset="0"/>
                <a:cs typeface="Arial" panose="020B0604020202020204" pitchFamily="34" charset="0"/>
              </a:rPr>
              <a:t> ikon yang </a:t>
            </a:r>
            <a:r>
              <a:rPr lang="en-US" dirty="0" err="1">
                <a:solidFill>
                  <a:schemeClr val="tx1"/>
                </a:solidFill>
                <a:latin typeface="Cambria" panose="02040503050406030204" pitchFamily="18" charset="0"/>
                <a:cs typeface="Arial" panose="020B0604020202020204" pitchFamily="34" charset="0"/>
              </a:rPr>
              <a:t>dikenali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secara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luas</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seperti</a:t>
            </a:r>
            <a:r>
              <a:rPr lang="en-US" dirty="0">
                <a:solidFill>
                  <a:schemeClr val="tx1"/>
                </a:solidFill>
                <a:latin typeface="Cambria" panose="02040503050406030204" pitchFamily="18" charset="0"/>
                <a:cs typeface="Arial" panose="020B0604020202020204" pitchFamily="34" charset="0"/>
              </a:rPr>
              <a:t> Menara Eiffel </a:t>
            </a:r>
            <a:r>
              <a:rPr lang="en-US" dirty="0" err="1">
                <a:solidFill>
                  <a:schemeClr val="tx1"/>
                </a:solidFill>
                <a:latin typeface="Cambria" panose="02040503050406030204" pitchFamily="18" charset="0"/>
                <a:cs typeface="Arial" panose="020B0604020202020204" pitchFamily="34" charset="0"/>
              </a:rPr>
              <a:t>untuk</a:t>
            </a:r>
            <a:r>
              <a:rPr lang="en-US" dirty="0">
                <a:solidFill>
                  <a:schemeClr val="tx1"/>
                </a:solidFill>
                <a:latin typeface="Cambria" panose="02040503050406030204" pitchFamily="18" charset="0"/>
                <a:cs typeface="Arial" panose="020B0604020202020204" pitchFamily="34" charset="0"/>
              </a:rPr>
              <a:t> Paris, </a:t>
            </a:r>
            <a:r>
              <a:rPr lang="en-US" dirty="0" err="1">
                <a:solidFill>
                  <a:schemeClr val="tx1"/>
                </a:solidFill>
                <a:latin typeface="Cambria" panose="02040503050406030204" pitchFamily="18" charset="0"/>
                <a:cs typeface="Arial" panose="020B0604020202020204" pitchFamily="34" charset="0"/>
              </a:rPr>
              <a:t>atau</a:t>
            </a:r>
            <a:r>
              <a:rPr lang="en-US" dirty="0">
                <a:solidFill>
                  <a:schemeClr val="tx1"/>
                </a:solidFill>
                <a:latin typeface="Cambria" panose="02040503050406030204" pitchFamily="18" charset="0"/>
                <a:cs typeface="Arial" panose="020B0604020202020204" pitchFamily="34" charset="0"/>
              </a:rPr>
              <a:t> Borobudur </a:t>
            </a:r>
            <a:r>
              <a:rPr lang="en-US" dirty="0" err="1">
                <a:solidFill>
                  <a:schemeClr val="tx1"/>
                </a:solidFill>
                <a:latin typeface="Cambria" panose="02040503050406030204" pitchFamily="18" charset="0"/>
                <a:cs typeface="Arial" panose="020B0604020202020204" pitchFamily="34" charset="0"/>
              </a:rPr>
              <a:t>untuk</a:t>
            </a:r>
            <a:r>
              <a:rPr lang="en-US" dirty="0">
                <a:solidFill>
                  <a:schemeClr val="tx1"/>
                </a:solidFill>
                <a:latin typeface="Cambria" panose="02040503050406030204" pitchFamily="18" charset="0"/>
                <a:cs typeface="Arial" panose="020B0604020202020204" pitchFamily="34" charset="0"/>
              </a:rPr>
              <a:t> Yogyakarta.</a:t>
            </a:r>
            <a:endParaRPr lang="id-ID"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019417404"/>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51F4F-4CB9-DAA7-5821-DBA9E78C5DC3}"/>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55F6A17-12A2-30EB-12A6-7633023F66D3}"/>
              </a:ext>
            </a:extLst>
          </p:cNvPr>
          <p:cNvSpPr txBox="1">
            <a:spLocks/>
          </p:cNvSpPr>
          <p:nvPr/>
        </p:nvSpPr>
        <p:spPr>
          <a:xfrm>
            <a:off x="457200" y="692696"/>
            <a:ext cx="4114800" cy="5433467"/>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a:solidFill>
                  <a:schemeClr val="tx1"/>
                </a:solidFill>
                <a:latin typeface="Cambria" panose="02040503050406030204" pitchFamily="18" charset="0"/>
                <a:cs typeface="Arial" panose="020B0604020202020204" pitchFamily="34" charset="0"/>
              </a:rPr>
              <a:t>Faktor yang </a:t>
            </a:r>
            <a:r>
              <a:rPr lang="en-US" b="1" dirty="0" err="1">
                <a:solidFill>
                  <a:schemeClr val="tx1"/>
                </a:solidFill>
                <a:latin typeface="Cambria" panose="02040503050406030204" pitchFamily="18" charset="0"/>
                <a:cs typeface="Arial" panose="020B0604020202020204" pitchFamily="34" charset="0"/>
              </a:rPr>
              <a:t>Mempengaruhi</a:t>
            </a:r>
            <a:r>
              <a:rPr lang="en-US" b="1" dirty="0">
                <a:solidFill>
                  <a:schemeClr val="tx1"/>
                </a:solidFill>
                <a:latin typeface="Cambria" panose="02040503050406030204" pitchFamily="18" charset="0"/>
                <a:cs typeface="Arial" panose="020B0604020202020204" pitchFamily="34" charset="0"/>
              </a:rPr>
              <a:t> Citra </a:t>
            </a:r>
            <a:r>
              <a:rPr lang="en-US" b="1" dirty="0" err="1">
                <a:solidFill>
                  <a:schemeClr val="tx1"/>
                </a:solidFill>
                <a:latin typeface="Cambria" panose="02040503050406030204" pitchFamily="18" charset="0"/>
                <a:cs typeface="Arial" panose="020B0604020202020204" pitchFamily="34" charset="0"/>
              </a:rPr>
              <a:t>Destinasi</a:t>
            </a:r>
            <a:endParaRPr lang="en-US" b="1" dirty="0">
              <a:solidFill>
                <a:schemeClr val="tx1"/>
              </a:solidFill>
              <a:latin typeface="Cambria" panose="02040503050406030204" pitchFamily="18" charset="0"/>
              <a:cs typeface="Arial" panose="020B0604020202020204" pitchFamily="34" charset="0"/>
            </a:endParaRPr>
          </a:p>
          <a:p>
            <a:pPr algn="l"/>
            <a:endParaRPr lang="en-US" b="1"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en-US" dirty="0" err="1">
                <a:solidFill>
                  <a:schemeClr val="tx1"/>
                </a:solidFill>
                <a:latin typeface="Cambria" panose="02040503050406030204" pitchFamily="18" charset="0"/>
                <a:cs typeface="Arial" panose="020B0604020202020204" pitchFamily="34" charset="0"/>
              </a:rPr>
              <a:t>Promosi</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Pemasaran</a:t>
            </a:r>
            <a:r>
              <a:rPr lang="en-US" dirty="0">
                <a:solidFill>
                  <a:schemeClr val="tx1"/>
                </a:solidFill>
                <a:latin typeface="Cambria" panose="02040503050406030204" pitchFamily="18" charset="0"/>
                <a:cs typeface="Arial" panose="020B0604020202020204" pitchFamily="34" charset="0"/>
              </a:rPr>
              <a:t> – Peran media dan strategi </a:t>
            </a:r>
            <a:r>
              <a:rPr lang="en-US" dirty="0" err="1">
                <a:solidFill>
                  <a:schemeClr val="tx1"/>
                </a:solidFill>
                <a:latin typeface="Cambria" panose="02040503050406030204" pitchFamily="18" charset="0"/>
                <a:cs typeface="Arial" panose="020B0604020202020204" pitchFamily="34" charset="0"/>
              </a:rPr>
              <a:t>pemasaran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destinasi</a:t>
            </a:r>
            <a:r>
              <a:rPr lang="en-US" dirty="0">
                <a:solidFill>
                  <a:schemeClr val="tx1"/>
                </a:solidFill>
                <a:latin typeface="Cambria" panose="02040503050406030204" pitchFamily="18" charset="0"/>
                <a:cs typeface="Arial" panose="020B0604020202020204" pitchFamily="34" charset="0"/>
              </a:rPr>
              <a:t>.</a:t>
            </a:r>
          </a:p>
          <a:p>
            <a:pPr marL="514350" indent="-514350" algn="l">
              <a:buAutoNum type="arabicPeriod"/>
            </a:pPr>
            <a:r>
              <a:rPr lang="en-US" dirty="0" err="1">
                <a:solidFill>
                  <a:schemeClr val="tx1"/>
                </a:solidFill>
                <a:latin typeface="Cambria" panose="02040503050406030204" pitchFamily="18" charset="0"/>
                <a:cs typeface="Arial" panose="020B0604020202020204" pitchFamily="34" charset="0"/>
              </a:rPr>
              <a:t>Pengalaman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Wisatawan</a:t>
            </a:r>
            <a:r>
              <a:rPr lang="en-US" dirty="0">
                <a:solidFill>
                  <a:schemeClr val="tx1"/>
                </a:solidFill>
                <a:latin typeface="Cambria" panose="02040503050406030204" pitchFamily="18" charset="0"/>
                <a:cs typeface="Arial" panose="020B0604020202020204" pitchFamily="34" charset="0"/>
              </a:rPr>
              <a:t> – </a:t>
            </a:r>
            <a:r>
              <a:rPr lang="en-US" dirty="0" err="1">
                <a:solidFill>
                  <a:schemeClr val="tx1"/>
                </a:solidFill>
                <a:latin typeface="Cambria" panose="02040503050406030204" pitchFamily="18" charset="0"/>
                <a:cs typeface="Arial" panose="020B0604020202020204" pitchFamily="34" charset="0"/>
              </a:rPr>
              <a:t>Testimoni</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ulasan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wisatawan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sebelumnya</a:t>
            </a:r>
            <a:r>
              <a:rPr lang="en-US" dirty="0">
                <a:solidFill>
                  <a:schemeClr val="tx1"/>
                </a:solidFill>
                <a:latin typeface="Cambria" panose="02040503050406030204" pitchFamily="18" charset="0"/>
                <a:cs typeface="Arial" panose="020B0604020202020204" pitchFamily="34" charset="0"/>
              </a:rPr>
              <a:t>.</a:t>
            </a:r>
          </a:p>
        </p:txBody>
      </p:sp>
      <p:pic>
        <p:nvPicPr>
          <p:cNvPr id="3" name="Picture 2">
            <a:extLst>
              <a:ext uri="{FF2B5EF4-FFF2-40B4-BE49-F238E27FC236}">
                <a16:creationId xmlns:a16="http://schemas.microsoft.com/office/drawing/2014/main" id="{C771CBF2-488D-1A38-2DB1-B6DDE6F6D5D2}"/>
              </a:ext>
            </a:extLst>
          </p:cNvPr>
          <p:cNvPicPr>
            <a:picLocks noChangeAspect="1"/>
          </p:cNvPicPr>
          <p:nvPr/>
        </p:nvPicPr>
        <p:blipFill>
          <a:blip r:embed="rId2"/>
          <a:stretch>
            <a:fillRect/>
          </a:stretch>
        </p:blipFill>
        <p:spPr>
          <a:xfrm>
            <a:off x="5394700" y="2462618"/>
            <a:ext cx="2619238" cy="1746159"/>
          </a:xfrm>
          <a:prstGeom prst="rect">
            <a:avLst/>
          </a:prstGeom>
        </p:spPr>
      </p:pic>
      <p:pic>
        <p:nvPicPr>
          <p:cNvPr id="6" name="Picture 5">
            <a:extLst>
              <a:ext uri="{FF2B5EF4-FFF2-40B4-BE49-F238E27FC236}">
                <a16:creationId xmlns:a16="http://schemas.microsoft.com/office/drawing/2014/main" id="{FB34164D-F568-F709-D949-9A5514E5777D}"/>
              </a:ext>
            </a:extLst>
          </p:cNvPr>
          <p:cNvPicPr>
            <a:picLocks noChangeAspect="1"/>
          </p:cNvPicPr>
          <p:nvPr/>
        </p:nvPicPr>
        <p:blipFill>
          <a:blip r:embed="rId3"/>
          <a:stretch>
            <a:fillRect/>
          </a:stretch>
        </p:blipFill>
        <p:spPr>
          <a:xfrm>
            <a:off x="5566417" y="4375152"/>
            <a:ext cx="2275803" cy="1736681"/>
          </a:xfrm>
          <a:prstGeom prst="rect">
            <a:avLst/>
          </a:prstGeom>
        </p:spPr>
      </p:pic>
    </p:spTree>
    <p:extLst>
      <p:ext uri="{BB962C8B-B14F-4D97-AF65-F5344CB8AC3E}">
        <p14:creationId xmlns:p14="http://schemas.microsoft.com/office/powerpoint/2010/main" val="3103233933"/>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BEC9-A92D-AF15-4FC6-3A959BE04504}"/>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1915D73-A41B-CB70-7C6F-CBE7A2130C8F}"/>
              </a:ext>
            </a:extLst>
          </p:cNvPr>
          <p:cNvSpPr txBox="1">
            <a:spLocks/>
          </p:cNvSpPr>
          <p:nvPr/>
        </p:nvSpPr>
        <p:spPr>
          <a:xfrm>
            <a:off x="457200" y="692696"/>
            <a:ext cx="4042792" cy="5433467"/>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a:solidFill>
                  <a:schemeClr val="tx1"/>
                </a:solidFill>
                <a:latin typeface="Cambria" panose="02040503050406030204" pitchFamily="18" charset="0"/>
                <a:cs typeface="Arial" panose="020B0604020202020204" pitchFamily="34" charset="0"/>
              </a:rPr>
              <a:t>Faktor yang </a:t>
            </a:r>
            <a:r>
              <a:rPr lang="en-US" b="1" dirty="0" err="1">
                <a:solidFill>
                  <a:schemeClr val="tx1"/>
                </a:solidFill>
                <a:latin typeface="Cambria" panose="02040503050406030204" pitchFamily="18" charset="0"/>
                <a:cs typeface="Arial" panose="020B0604020202020204" pitchFamily="34" charset="0"/>
              </a:rPr>
              <a:t>Mempengaruhi</a:t>
            </a:r>
            <a:r>
              <a:rPr lang="en-US" b="1" dirty="0">
                <a:solidFill>
                  <a:schemeClr val="tx1"/>
                </a:solidFill>
                <a:latin typeface="Cambria" panose="02040503050406030204" pitchFamily="18" charset="0"/>
                <a:cs typeface="Arial" panose="020B0604020202020204" pitchFamily="34" charset="0"/>
              </a:rPr>
              <a:t> Citra </a:t>
            </a:r>
            <a:r>
              <a:rPr lang="en-US" b="1" dirty="0" err="1">
                <a:solidFill>
                  <a:schemeClr val="tx1"/>
                </a:solidFill>
                <a:latin typeface="Cambria" panose="02040503050406030204" pitchFamily="18" charset="0"/>
                <a:cs typeface="Arial" panose="020B0604020202020204" pitchFamily="34" charset="0"/>
              </a:rPr>
              <a:t>Destinasi</a:t>
            </a:r>
            <a:endParaRPr lang="en-US" b="1" dirty="0">
              <a:solidFill>
                <a:schemeClr val="tx1"/>
              </a:solidFill>
              <a:latin typeface="Cambria" panose="02040503050406030204" pitchFamily="18" charset="0"/>
              <a:cs typeface="Arial" panose="020B0604020202020204" pitchFamily="34" charset="0"/>
            </a:endParaRPr>
          </a:p>
          <a:p>
            <a:pPr algn="l"/>
            <a:endParaRPr lang="en-US" b="1" dirty="0">
              <a:solidFill>
                <a:schemeClr val="tx1"/>
              </a:solidFill>
              <a:latin typeface="Cambria" panose="02040503050406030204" pitchFamily="18" charset="0"/>
              <a:cs typeface="Arial" panose="020B0604020202020204" pitchFamily="34" charset="0"/>
            </a:endParaRPr>
          </a:p>
          <a:p>
            <a:pPr algn="l"/>
            <a:r>
              <a:rPr lang="en-US" dirty="0">
                <a:solidFill>
                  <a:schemeClr val="tx1"/>
                </a:solidFill>
                <a:latin typeface="Cambria" panose="02040503050406030204" pitchFamily="18" charset="0"/>
                <a:cs typeface="Arial" panose="020B0604020202020204" pitchFamily="34" charset="0"/>
              </a:rPr>
              <a:t>3. </a:t>
            </a:r>
            <a:r>
              <a:rPr lang="en-US" dirty="0" err="1">
                <a:solidFill>
                  <a:schemeClr val="tx1"/>
                </a:solidFill>
                <a:latin typeface="Cambria" panose="02040503050406030204" pitchFamily="18" charset="0"/>
                <a:cs typeface="Arial" panose="020B0604020202020204" pitchFamily="34" charset="0"/>
              </a:rPr>
              <a:t>Kondisi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Sosial</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Politik</a:t>
            </a:r>
            <a:r>
              <a:rPr lang="en-US" dirty="0">
                <a:solidFill>
                  <a:schemeClr val="tx1"/>
                </a:solidFill>
                <a:latin typeface="Cambria" panose="02040503050406030204" pitchFamily="18" charset="0"/>
                <a:cs typeface="Arial" panose="020B0604020202020204" pitchFamily="34" charset="0"/>
              </a:rPr>
              <a:t> – </a:t>
            </a:r>
            <a:r>
              <a:rPr lang="en-US" dirty="0" err="1">
                <a:solidFill>
                  <a:schemeClr val="tx1"/>
                </a:solidFill>
                <a:latin typeface="Cambria" panose="02040503050406030204" pitchFamily="18" charset="0"/>
                <a:cs typeface="Arial" panose="020B0604020202020204" pitchFamily="34" charset="0"/>
              </a:rPr>
              <a:t>Stabilitas</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politik</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keamanan</a:t>
            </a:r>
            <a:r>
              <a:rPr lang="en-US" dirty="0">
                <a:solidFill>
                  <a:schemeClr val="tx1"/>
                </a:solidFill>
                <a:latin typeface="Cambria" panose="02040503050406030204" pitchFamily="18" charset="0"/>
                <a:cs typeface="Arial" panose="020B0604020202020204" pitchFamily="34" charset="0"/>
              </a:rPr>
              <a:t>.</a:t>
            </a:r>
          </a:p>
          <a:p>
            <a:pPr algn="l"/>
            <a:endParaRPr lang="en-US" dirty="0">
              <a:solidFill>
                <a:schemeClr val="tx1"/>
              </a:solidFill>
              <a:latin typeface="Cambria" panose="02040503050406030204" pitchFamily="18" charset="0"/>
              <a:cs typeface="Arial" panose="020B0604020202020204" pitchFamily="34" charset="0"/>
            </a:endParaRPr>
          </a:p>
          <a:p>
            <a:pPr algn="l"/>
            <a:r>
              <a:rPr lang="en-US" dirty="0">
                <a:solidFill>
                  <a:schemeClr val="tx1"/>
                </a:solidFill>
                <a:latin typeface="Cambria" panose="02040503050406030204" pitchFamily="18" charset="0"/>
                <a:cs typeface="Arial" panose="020B0604020202020204" pitchFamily="34" charset="0"/>
              </a:rPr>
              <a:t>4. Daya Tarik Alam dan </a:t>
            </a:r>
            <a:r>
              <a:rPr lang="en-US" dirty="0" err="1">
                <a:solidFill>
                  <a:schemeClr val="tx1"/>
                </a:solidFill>
                <a:latin typeface="Cambria" panose="02040503050406030204" pitchFamily="18" charset="0"/>
                <a:cs typeface="Arial" panose="020B0604020202020204" pitchFamily="34" charset="0"/>
              </a:rPr>
              <a:t>Budaya</a:t>
            </a:r>
            <a:r>
              <a:rPr lang="en-US" dirty="0">
                <a:solidFill>
                  <a:schemeClr val="tx1"/>
                </a:solidFill>
                <a:latin typeface="Cambria" panose="02040503050406030204" pitchFamily="18" charset="0"/>
                <a:cs typeface="Arial" panose="020B0604020202020204" pitchFamily="34" charset="0"/>
              </a:rPr>
              <a:t> – </a:t>
            </a:r>
            <a:r>
              <a:rPr lang="en-US" dirty="0" err="1">
                <a:solidFill>
                  <a:schemeClr val="tx1"/>
                </a:solidFill>
                <a:latin typeface="Cambria" panose="02040503050406030204" pitchFamily="18" charset="0"/>
                <a:cs typeface="Arial" panose="020B0604020202020204" pitchFamily="34" charset="0"/>
              </a:rPr>
              <a:t>Keunikan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budaya</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keindahan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alam</a:t>
            </a:r>
            <a:r>
              <a:rPr lang="en-US" dirty="0">
                <a:solidFill>
                  <a:schemeClr val="tx1"/>
                </a:solidFill>
                <a:latin typeface="Cambria" panose="02040503050406030204" pitchFamily="18" charset="0"/>
                <a:cs typeface="Arial" panose="020B0604020202020204" pitchFamily="34" charset="0"/>
              </a:rPr>
              <a:t>.</a:t>
            </a:r>
          </a:p>
        </p:txBody>
      </p:sp>
      <p:pic>
        <p:nvPicPr>
          <p:cNvPr id="3" name="Picture 2">
            <a:extLst>
              <a:ext uri="{FF2B5EF4-FFF2-40B4-BE49-F238E27FC236}">
                <a16:creationId xmlns:a16="http://schemas.microsoft.com/office/drawing/2014/main" id="{B44C84CD-42CD-DDDB-F9A1-00B3E064EC18}"/>
              </a:ext>
            </a:extLst>
          </p:cNvPr>
          <p:cNvPicPr>
            <a:picLocks noChangeAspect="1"/>
          </p:cNvPicPr>
          <p:nvPr/>
        </p:nvPicPr>
        <p:blipFill>
          <a:blip r:embed="rId2"/>
          <a:stretch>
            <a:fillRect/>
          </a:stretch>
        </p:blipFill>
        <p:spPr>
          <a:xfrm>
            <a:off x="5148064" y="1916832"/>
            <a:ext cx="2766032" cy="2068614"/>
          </a:xfrm>
          <a:prstGeom prst="rect">
            <a:avLst/>
          </a:prstGeom>
        </p:spPr>
      </p:pic>
      <p:pic>
        <p:nvPicPr>
          <p:cNvPr id="6" name="Picture 5">
            <a:extLst>
              <a:ext uri="{FF2B5EF4-FFF2-40B4-BE49-F238E27FC236}">
                <a16:creationId xmlns:a16="http://schemas.microsoft.com/office/drawing/2014/main" id="{D490BD09-C72A-7C10-5ED7-08485F3F181B}"/>
              </a:ext>
            </a:extLst>
          </p:cNvPr>
          <p:cNvPicPr>
            <a:picLocks noChangeAspect="1"/>
          </p:cNvPicPr>
          <p:nvPr/>
        </p:nvPicPr>
        <p:blipFill>
          <a:blip r:embed="rId3"/>
          <a:stretch>
            <a:fillRect/>
          </a:stretch>
        </p:blipFill>
        <p:spPr>
          <a:xfrm>
            <a:off x="5004048" y="4149080"/>
            <a:ext cx="3113430" cy="2075620"/>
          </a:xfrm>
          <a:prstGeom prst="rect">
            <a:avLst/>
          </a:prstGeom>
        </p:spPr>
      </p:pic>
    </p:spTree>
    <p:extLst>
      <p:ext uri="{BB962C8B-B14F-4D97-AF65-F5344CB8AC3E}">
        <p14:creationId xmlns:p14="http://schemas.microsoft.com/office/powerpoint/2010/main" val="2211975926"/>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5553</TotalTime>
  <Words>590</Words>
  <Application>Microsoft Office PowerPoint</Application>
  <PresentationFormat>On-screen Show (4:3)</PresentationFormat>
  <Paragraphs>62</Paragraphs>
  <Slides>12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Cambria</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Rionaldi Ali</cp:lastModifiedBy>
  <cp:revision>456</cp:revision>
  <cp:lastPrinted>2017-08-29T02:54:51Z</cp:lastPrinted>
  <dcterms:created xsi:type="dcterms:W3CDTF">2010-04-18T12:06:30Z</dcterms:created>
  <dcterms:modified xsi:type="dcterms:W3CDTF">2025-03-11T16:04:26Z</dcterms:modified>
</cp:coreProperties>
</file>