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8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9" r:id="rId34"/>
    <p:sldId id="290" r:id="rId35"/>
    <p:sldId id="291" r:id="rId36"/>
    <p:sldId id="292" r:id="rId37"/>
    <p:sldId id="293" r:id="rId38"/>
    <p:sldId id="28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di" initials="b" lastIdx="1" clrIdx="0">
    <p:extLst>
      <p:ext uri="{19B8F6BF-5375-455C-9EA6-DF929625EA0E}">
        <p15:presenceInfo xmlns:p15="http://schemas.microsoft.com/office/powerpoint/2012/main" xmlns="" userId="bu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32" autoAdjust="0"/>
    <p:restoredTop sz="94660"/>
  </p:normalViewPr>
  <p:slideViewPr>
    <p:cSldViewPr snapToGrid="0">
      <p:cViewPr>
        <p:scale>
          <a:sx n="100" d="100"/>
          <a:sy n="100" d="100"/>
        </p:scale>
        <p:origin x="594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0FA-985C-498D-BCBB-C3363E68C5EE}" type="datetimeFigureOut">
              <a:rPr lang="id-ID" smtClean="0"/>
              <a:pPr/>
              <a:t>06/09/2018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A83AD60-5A13-458A-B782-D7DE366230E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142277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0FA-985C-498D-BCBB-C3363E68C5EE}" type="datetimeFigureOut">
              <a:rPr lang="id-ID" smtClean="0"/>
              <a:pPr/>
              <a:t>06/09/2018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D60-5A13-458A-B782-D7DE366230E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95346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0FA-985C-498D-BCBB-C3363E68C5EE}" type="datetimeFigureOut">
              <a:rPr lang="id-ID" smtClean="0"/>
              <a:pPr/>
              <a:t>06/09/2018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D60-5A13-458A-B782-D7DE366230E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749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0FA-985C-498D-BCBB-C3363E68C5EE}" type="datetimeFigureOut">
              <a:rPr lang="id-ID" smtClean="0"/>
              <a:pPr/>
              <a:t>06/09/2018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D60-5A13-458A-B782-D7DE366230E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5752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46390FA-985C-498D-BCBB-C3363E68C5EE}" type="datetimeFigureOut">
              <a:rPr lang="id-ID" smtClean="0"/>
              <a:pPr/>
              <a:t>06/09/2018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A83AD60-5A13-458A-B782-D7DE366230E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8712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0FA-985C-498D-BCBB-C3363E68C5EE}" type="datetimeFigureOut">
              <a:rPr lang="id-ID" smtClean="0"/>
              <a:pPr/>
              <a:t>06/09/2018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D60-5A13-458A-B782-D7DE366230E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3297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0FA-985C-498D-BCBB-C3363E68C5EE}" type="datetimeFigureOut">
              <a:rPr lang="id-ID" smtClean="0"/>
              <a:pPr/>
              <a:t>06/09/2018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D60-5A13-458A-B782-D7DE366230E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8221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0FA-985C-498D-BCBB-C3363E68C5EE}" type="datetimeFigureOut">
              <a:rPr lang="id-ID" smtClean="0"/>
              <a:pPr/>
              <a:t>06/09/2018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D60-5A13-458A-B782-D7DE366230E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3176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0FA-985C-498D-BCBB-C3363E68C5EE}" type="datetimeFigureOut">
              <a:rPr lang="id-ID" smtClean="0"/>
              <a:pPr/>
              <a:t>06/09/2018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D60-5A13-458A-B782-D7DE366230E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672790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0FA-985C-498D-BCBB-C3363E68C5EE}" type="datetimeFigureOut">
              <a:rPr lang="id-ID" smtClean="0"/>
              <a:pPr/>
              <a:t>06/09/2018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D60-5A13-458A-B782-D7DE366230E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6633134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90FA-985C-498D-BCBB-C3363E68C5EE}" type="datetimeFigureOut">
              <a:rPr lang="id-ID" smtClean="0"/>
              <a:pPr/>
              <a:t>06/09/2018</a:t>
            </a:fld>
            <a:endParaRPr lang="id-ID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D60-5A13-458A-B782-D7DE366230E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6475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46390FA-985C-498D-BCBB-C3363E68C5EE}" type="datetimeFigureOut">
              <a:rPr lang="id-ID" smtClean="0"/>
              <a:pPr/>
              <a:t>06/09/2018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A83AD60-5A13-458A-B782-D7DE366230E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6711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A1AAF-2E2B-4529-BCF5-FEC321384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PHP (I)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D9603F-E604-4E10-B8AA-271722D28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/>
              <a:t>PERTEMUAN 5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029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2B6E1-E09A-4D7B-B391-22648176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8D210F-BD8D-4B05-ABDB-387191D2C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/>
              <a:t>Text Editor</a:t>
            </a:r>
          </a:p>
          <a:p>
            <a:r>
              <a:rPr lang="id-ID" b="1" dirty="0"/>
              <a:t>Tidak aka ketentuan khusus untuk Text Editor , anda bebas memilih text editor yg anda sukai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8A97C8-A005-47F1-92DE-BF37B3A37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0413" y="3906027"/>
            <a:ext cx="1437408" cy="1437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222DB6-A18B-442B-8AC4-2594AFD09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514" y="3820361"/>
            <a:ext cx="1640201" cy="1640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4EF8E2-E10A-44D3-A8D6-E24273220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9408" y="3906027"/>
            <a:ext cx="1821873" cy="15647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30C3797-25D9-4DF5-89C7-8E6009C45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6974" y="3906027"/>
            <a:ext cx="1612493" cy="16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6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290C2-A0BE-4AED-9250-176E1009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3. Menjalankan File 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DEB142-C240-4D20-9F96-BD148DE25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D2A028-0984-4F4E-AA46-6075BA7C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26" y="2258171"/>
            <a:ext cx="6528326" cy="401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0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69059-7CCF-4A21-9001-0DD90141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5F0E91-C285-4A58-8C78-E66842BF9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/>
              <a:t>cara menulis dan menjalankan sebuah file PHP: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Setiap file PHP harus disimpan dengan extension </a:t>
            </a:r>
            <a:r>
              <a:rPr lang="id-ID" sz="2400" b="1" dirty="0">
                <a:solidFill>
                  <a:srgbClr val="FF0000"/>
                </a:solidFill>
              </a:rPr>
              <a:t>*.php</a:t>
            </a:r>
            <a:r>
              <a:rPr lang="id-ID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PHP diawali dengan kode </a:t>
            </a:r>
            <a:r>
              <a:rPr lang="id-ID" sz="2400" b="1" dirty="0">
                <a:solidFill>
                  <a:srgbClr val="FF0000"/>
                </a:solidFill>
              </a:rPr>
              <a:t>&lt;?php </a:t>
            </a:r>
            <a:r>
              <a:rPr lang="id-ID" sz="2400" dirty="0"/>
              <a:t>dan ditutup dengan kode </a:t>
            </a:r>
            <a:r>
              <a:rPr lang="id-ID" sz="2400" b="1" dirty="0">
                <a:solidFill>
                  <a:srgbClr val="FF0000"/>
                </a:solidFill>
              </a:rPr>
              <a:t>?&gt;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Perintah </a:t>
            </a:r>
            <a:r>
              <a:rPr lang="id-ID" sz="2400" b="1" dirty="0">
                <a:solidFill>
                  <a:srgbClr val="FF0000"/>
                </a:solidFill>
              </a:rPr>
              <a:t>echo</a:t>
            </a:r>
            <a:r>
              <a:rPr lang="id-ID" sz="2400" b="1" dirty="0"/>
              <a:t> </a:t>
            </a:r>
            <a:r>
              <a:rPr lang="id-ID" sz="2400" dirty="0"/>
              <a:t>digunakan untuk menampilkan teks ke dalam web browser.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Seluruh file PHP harus berada di dalam folder </a:t>
            </a:r>
            <a:r>
              <a:rPr lang="id-ID" sz="2400" b="1" dirty="0">
                <a:solidFill>
                  <a:srgbClr val="FF0000"/>
                </a:solidFill>
              </a:rPr>
              <a:t>htdocs</a:t>
            </a:r>
            <a:r>
              <a:rPr lang="id-ID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Untuk menjalankan file PHP, dapat diakses dengan alamat </a:t>
            </a:r>
            <a:r>
              <a:rPr lang="id-ID" sz="2400" b="1" dirty="0">
                <a:solidFill>
                  <a:srgbClr val="FF0000"/>
                </a:solidFill>
              </a:rPr>
              <a:t>localhost/nama_file.php.</a:t>
            </a:r>
            <a:endParaRPr lang="id-ID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1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8562-6869-4370-9E17-EDFF4F43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4. Aturan penulisan kode 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7AFCAB-C384-4514-84A2-105B12E9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/>
              <a:t>4.1 </a:t>
            </a:r>
            <a:r>
              <a:rPr lang="id-ID" b="1" dirty="0"/>
              <a:t>Extension File PHP</a:t>
            </a:r>
          </a:p>
          <a:p>
            <a:pPr algn="just"/>
            <a:r>
              <a:rPr lang="id-ID" dirty="0"/>
              <a:t>Setiap halaman yang memiliki kode PHP, </a:t>
            </a:r>
            <a:r>
              <a:rPr lang="id-ID" b="1" dirty="0"/>
              <a:t>HARUS </a:t>
            </a:r>
            <a:r>
              <a:rPr lang="id-ID" dirty="0"/>
              <a:t>di simpan dalam akhiran </a:t>
            </a:r>
            <a:r>
              <a:rPr lang="id-ID" b="1" dirty="0"/>
              <a:t>.php </a:t>
            </a:r>
            <a:r>
              <a:rPr lang="pt-BR" dirty="0"/>
              <a:t>seperti </a:t>
            </a:r>
            <a:r>
              <a:rPr lang="pt-BR" i="1" dirty="0"/>
              <a:t>index.php</a:t>
            </a:r>
            <a:r>
              <a:rPr lang="pt-BR" dirty="0"/>
              <a:t>, </a:t>
            </a:r>
            <a:r>
              <a:rPr lang="pt-BR" i="1" dirty="0"/>
              <a:t>homepage.php</a:t>
            </a:r>
            <a:r>
              <a:rPr lang="pt-BR" dirty="0"/>
              <a:t>, atau </a:t>
            </a:r>
            <a:r>
              <a:rPr lang="pt-BR" i="1" dirty="0"/>
              <a:t>register.php</a:t>
            </a:r>
            <a:endParaRPr lang="id-ID" i="1" dirty="0"/>
          </a:p>
          <a:p>
            <a:pPr marL="0" indent="0" algn="just">
              <a:buNone/>
            </a:pPr>
            <a:r>
              <a:rPr lang="id-ID" dirty="0"/>
              <a:t>4.2 </a:t>
            </a:r>
            <a:r>
              <a:rPr lang="id-ID" b="1" dirty="0"/>
              <a:t>Mengenal PHP Tag</a:t>
            </a:r>
          </a:p>
          <a:p>
            <a:pPr algn="just"/>
            <a:r>
              <a:rPr lang="id-ID" b="1" dirty="0"/>
              <a:t>PHP tag </a:t>
            </a:r>
            <a:r>
              <a:rPr lang="id-ID" dirty="0"/>
              <a:t>adalah sebutan untuk tag yang berfungsi sebagai penanda kode PHP</a:t>
            </a:r>
          </a:p>
          <a:p>
            <a:pPr algn="just"/>
            <a:r>
              <a:rPr lang="id-ID" b="1" dirty="0"/>
              <a:t>PHP tag </a:t>
            </a:r>
            <a:r>
              <a:rPr lang="id-ID" dirty="0"/>
              <a:t>yang paling umum dan paling disarankan adalah dengan karakter </a:t>
            </a:r>
            <a:r>
              <a:rPr lang="id-ID" b="1" dirty="0">
                <a:solidFill>
                  <a:srgbClr val="FF0000"/>
                </a:solidFill>
              </a:rPr>
              <a:t>&lt;?php</a:t>
            </a: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id-ID" dirty="0"/>
              <a:t>sebagai tag </a:t>
            </a:r>
            <a:r>
              <a:rPr lang="sv-SE" dirty="0"/>
              <a:t>pembuka dan karakter </a:t>
            </a:r>
            <a:r>
              <a:rPr lang="sv-SE" b="1" dirty="0">
                <a:solidFill>
                  <a:srgbClr val="FF0000"/>
                </a:solidFill>
              </a:rPr>
              <a:t>?&gt;</a:t>
            </a:r>
            <a:r>
              <a:rPr lang="sv-SE" dirty="0"/>
              <a:t> sebagai tag penutup.</a:t>
            </a:r>
            <a:endParaRPr lang="id-ID" dirty="0"/>
          </a:p>
          <a:p>
            <a:pPr marL="0" indent="0" algn="just">
              <a:buNone/>
            </a:pPr>
            <a:r>
              <a:rPr lang="id-ID" b="1" dirty="0"/>
              <a:t>4.3 Perintah echo dan print</a:t>
            </a:r>
          </a:p>
          <a:p>
            <a:pPr algn="just"/>
            <a:r>
              <a:rPr lang="id-ID" dirty="0"/>
              <a:t>Hal paling dasar yang bisa kita lakukan dari PHP adalah menulis sesuatu untuk ditampilkan. </a:t>
            </a:r>
            <a:r>
              <a:rPr lang="it-IT" dirty="0"/>
              <a:t>Kode untuk melakukan perintah ini adalah </a:t>
            </a:r>
            <a:r>
              <a:rPr lang="it-IT" b="1" dirty="0"/>
              <a:t>echo</a:t>
            </a:r>
            <a:r>
              <a:rPr lang="it-IT" dirty="0"/>
              <a:t>. Selain </a:t>
            </a:r>
            <a:r>
              <a:rPr lang="it-IT" b="1" dirty="0"/>
              <a:t>echo</a:t>
            </a:r>
            <a:r>
              <a:rPr lang="it-IT" dirty="0"/>
              <a:t>, di dalam PHP juga tersedia</a:t>
            </a:r>
            <a:r>
              <a:rPr lang="id-ID" dirty="0"/>
              <a:t> perintah </a:t>
            </a:r>
            <a:r>
              <a:rPr lang="id-ID" b="1" dirty="0"/>
              <a:t>print </a:t>
            </a:r>
            <a:r>
              <a:rPr lang="id-ID" dirty="0"/>
              <a:t>yang juga digunakan untuk hal yang sama, berikut contohnya:</a:t>
            </a:r>
            <a:endParaRPr lang="id-ID" b="1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4495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A4D0FA-DAB7-4DCF-9AB9-0A147C469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17418"/>
            <a:ext cx="10058400" cy="5354782"/>
          </a:xfrm>
        </p:spPr>
        <p:txBody>
          <a:bodyPr/>
          <a:lstStyle/>
          <a:p>
            <a:endParaRPr lang="id-ID" dirty="0"/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4.4 </a:t>
            </a:r>
            <a:r>
              <a:rPr lang="id-ID" b="1" dirty="0"/>
              <a:t>Statement PHP</a:t>
            </a:r>
          </a:p>
          <a:p>
            <a:pPr marL="0" indent="0">
              <a:buNone/>
            </a:pPr>
            <a:r>
              <a:rPr lang="id-ID" b="1" dirty="0"/>
              <a:t>4.5 Case Sensitivity</a:t>
            </a:r>
          </a:p>
          <a:p>
            <a:pPr algn="just"/>
            <a:r>
              <a:rPr lang="id-ID" b="1" dirty="0"/>
              <a:t>Case Sensitivity </a:t>
            </a:r>
            <a:r>
              <a:rPr lang="id-ID" dirty="0"/>
              <a:t>adalah istilah yang membahas apakah sebuah bahasa pemrograman membedakan penulisan huruf kecil dan huruf besar.</a:t>
            </a:r>
          </a:p>
          <a:p>
            <a:pPr algn="just"/>
            <a:r>
              <a:rPr lang="id-ID" dirty="0"/>
              <a:t>PHP tidak membedakan huruf besar dan kecil untuk penamaan fungsi (</a:t>
            </a:r>
            <a:r>
              <a:rPr lang="id-ID" i="1" dirty="0"/>
              <a:t>function</a:t>
            </a:r>
            <a:r>
              <a:rPr lang="id-ID" dirty="0"/>
              <a:t>), nama class, maupun keyword bawaan PHP seperti </a:t>
            </a:r>
            <a:r>
              <a:rPr lang="id-ID" i="1" dirty="0"/>
              <a:t>echo, while, </a:t>
            </a:r>
            <a:r>
              <a:rPr lang="id-ID" dirty="0"/>
              <a:t>dan </a:t>
            </a:r>
            <a:r>
              <a:rPr lang="id-ID" i="1" dirty="0"/>
              <a:t>class </a:t>
            </a:r>
            <a:r>
              <a:rPr lang="id-ID" dirty="0"/>
              <a:t>(bersifat </a:t>
            </a:r>
            <a:r>
              <a:rPr lang="id-ID" b="1" dirty="0"/>
              <a:t>case insensitive</a:t>
            </a:r>
            <a:r>
              <a:rPr lang="id-ID" dirty="0"/>
              <a:t>).</a:t>
            </a:r>
            <a:endParaRPr lang="id-ID" b="1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6F8EB-E34E-4AC9-B4DA-34060D3D7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92" y="956983"/>
            <a:ext cx="4471380" cy="1092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5E5DDD-E76A-4AD0-9336-10F990443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17" y="4863778"/>
            <a:ext cx="2337312" cy="130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8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0038A-BD40-4C4E-B2C4-9C62624B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7A7950-4ECA-475F-94A8-CB6D97A07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/>
              <a:t>Akan tetapi, PHP membedakan penulisan huruf besar dan huruf kecil (</a:t>
            </a:r>
            <a:r>
              <a:rPr lang="id-ID" b="1" dirty="0"/>
              <a:t>case sensitive</a:t>
            </a:r>
            <a:r>
              <a:rPr lang="id-ID" dirty="0"/>
              <a:t>) untuk penamaan variabel. Variabel </a:t>
            </a:r>
            <a:r>
              <a:rPr lang="id-ID" i="1" dirty="0"/>
              <a:t>$nama, $Nama </a:t>
            </a:r>
            <a:r>
              <a:rPr lang="id-ID" dirty="0"/>
              <a:t>dan _ $NAMA_ akan dianggap sebagai 3 variabel yang berbeda.</a:t>
            </a:r>
          </a:p>
          <a:p>
            <a:pPr marL="0" indent="0" algn="just">
              <a:buNone/>
            </a:pPr>
            <a:r>
              <a:rPr lang="id-ID" b="1" dirty="0"/>
              <a:t>4.6 Baris Komentar</a:t>
            </a:r>
          </a:p>
          <a:p>
            <a:pPr marL="457200" indent="-457200" algn="just">
              <a:buAutoNum type="alphaLcPeriod"/>
            </a:pPr>
            <a:r>
              <a:rPr lang="id-ID" b="1" dirty="0"/>
              <a:t>Unix Shell style comment</a:t>
            </a:r>
          </a:p>
          <a:p>
            <a:r>
              <a:rPr lang="id-ID" dirty="0"/>
              <a:t>Metode ini menggunakan karakter </a:t>
            </a:r>
            <a:r>
              <a:rPr lang="id-ID" b="1" dirty="0"/>
              <a:t>tanda pagar </a:t>
            </a:r>
            <a:r>
              <a:rPr lang="id-ID" dirty="0"/>
              <a:t>atau </a:t>
            </a:r>
            <a:r>
              <a:rPr lang="id-ID" b="1" dirty="0"/>
              <a:t>hash mark </a:t>
            </a:r>
            <a:r>
              <a:rPr lang="id-ID" dirty="0"/>
              <a:t>(#)</a:t>
            </a:r>
            <a:endParaRPr lang="id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42A826-4CFF-4BF0-9FBA-2024D2D1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36" y="4675796"/>
            <a:ext cx="8887108" cy="124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6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8EFBB7-32A9-485D-B4AA-6CAF814B8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65018"/>
            <a:ext cx="10058400" cy="5507182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b. </a:t>
            </a:r>
            <a:r>
              <a:rPr lang="id-ID" b="1" dirty="0"/>
              <a:t>C++ style comment</a:t>
            </a:r>
          </a:p>
          <a:p>
            <a:r>
              <a:rPr lang="id-ID" dirty="0"/>
              <a:t>Kali ini karakter yang digunakan adalah </a:t>
            </a:r>
            <a:r>
              <a:rPr lang="en-US" dirty="0" err="1"/>
              <a:t>dua</a:t>
            </a:r>
            <a:r>
              <a:rPr lang="en-US" dirty="0"/>
              <a:t> kali </a:t>
            </a:r>
            <a:r>
              <a:rPr lang="en-US" dirty="0" err="1"/>
              <a:t>garis</a:t>
            </a:r>
            <a:r>
              <a:rPr lang="en-US" dirty="0"/>
              <a:t> miring (</a:t>
            </a:r>
            <a:r>
              <a:rPr lang="en-US" b="1" dirty="0"/>
              <a:t>two slashes</a:t>
            </a:r>
            <a:r>
              <a:rPr lang="en-US" dirty="0"/>
              <a:t>), </a:t>
            </a:r>
            <a:r>
              <a:rPr lang="en-US" dirty="0" err="1"/>
              <a:t>yakni</a:t>
            </a:r>
            <a:r>
              <a:rPr lang="en-US" dirty="0"/>
              <a:t> “//”.</a:t>
            </a:r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pPr marL="0" indent="0">
              <a:buNone/>
            </a:pPr>
            <a:r>
              <a:rPr lang="id-ID" dirty="0"/>
              <a:t>c. </a:t>
            </a:r>
            <a:r>
              <a:rPr lang="id-ID" b="1" dirty="0"/>
              <a:t>C style comment</a:t>
            </a:r>
          </a:p>
          <a:p>
            <a:pPr marL="0" indent="0">
              <a:buNone/>
            </a:pPr>
            <a:r>
              <a:rPr lang="id-ID" dirty="0"/>
              <a:t>Awal komentar menggunakan tanda “/*”, dan akhir komentar menggunakan tanda “*/”.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7F981B-9753-4EB6-B094-8221DC700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50" y="1905406"/>
            <a:ext cx="4928680" cy="1384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5DE5DA-1862-447F-8824-A500B2749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350" y="4774856"/>
            <a:ext cx="4928680" cy="13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1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FFFBF-09D5-40DC-BB0A-A7B24CF4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5. Variabel dan konstanta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DC91FC-D0AB-4EE5-9076-42820DF89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5.1 </a:t>
            </a:r>
            <a:r>
              <a:rPr lang="id-ID" b="1" dirty="0"/>
              <a:t>Pengertian Variabel</a:t>
            </a:r>
          </a:p>
          <a:p>
            <a:r>
              <a:rPr lang="id-ID" b="1" dirty="0"/>
              <a:t>variabel </a:t>
            </a:r>
            <a:r>
              <a:rPr lang="id-ID" dirty="0"/>
              <a:t>adalah kode program yang digunakan untuk menampung nilai dari sebuah data.</a:t>
            </a:r>
          </a:p>
          <a:p>
            <a:r>
              <a:rPr lang="id-ID" dirty="0"/>
              <a:t>Nilai ini bisa berupa angka, teks, objek, dan lain-lain</a:t>
            </a:r>
          </a:p>
          <a:p>
            <a:pPr marL="0" indent="0">
              <a:buNone/>
            </a:pPr>
            <a:r>
              <a:rPr lang="id-ID" dirty="0"/>
              <a:t>5.2 </a:t>
            </a:r>
            <a:r>
              <a:rPr lang="id-ID" b="1" dirty="0"/>
              <a:t>Aturan Penulisan Variabel PHP</a:t>
            </a:r>
          </a:p>
          <a:p>
            <a:r>
              <a:rPr lang="id-ID" dirty="0"/>
              <a:t>PHP memiliki aturan penulisan variabel sebagai berikut:</a:t>
            </a:r>
          </a:p>
          <a:p>
            <a:pPr marL="457200" indent="-457200">
              <a:buAutoNum type="alphaLcPeriod"/>
            </a:pPr>
            <a:r>
              <a:rPr lang="sv-SE" dirty="0"/>
              <a:t>Sebuah variabel harus diawali dengan tanda </a:t>
            </a:r>
            <a:r>
              <a:rPr lang="sv-SE" b="1" dirty="0"/>
              <a:t>dollar </a:t>
            </a:r>
            <a:r>
              <a:rPr lang="sv-SE" dirty="0"/>
              <a:t>(</a:t>
            </a:r>
            <a:r>
              <a:rPr lang="sv-SE" b="1" dirty="0"/>
              <a:t>$</a:t>
            </a:r>
            <a:r>
              <a:rPr lang="sv-SE" dirty="0"/>
              <a:t>)</a:t>
            </a:r>
            <a:endParaRPr lang="id-ID" dirty="0"/>
          </a:p>
          <a:p>
            <a:pPr marL="457200" indent="-457200">
              <a:buAutoNum type="alphaLcPeriod"/>
            </a:pPr>
            <a:r>
              <a:rPr lang="id-ID" dirty="0"/>
              <a:t>Setelah tanda dollar, karakter pertama setelahnya harus berupa huruf atau underscore (_).</a:t>
            </a:r>
          </a:p>
          <a:p>
            <a:pPr marL="457200" indent="-457200">
              <a:buAutoNum type="alphaLcPeriod"/>
            </a:pPr>
            <a:r>
              <a:rPr lang="id-ID" dirty="0"/>
              <a:t>Karakter kedua dan seterusnya bisa berupa huruf, angka, atau underscore (_).</a:t>
            </a:r>
          </a:p>
        </p:txBody>
      </p:sp>
    </p:spTree>
    <p:extLst>
      <p:ext uri="{BB962C8B-B14F-4D97-AF65-F5344CB8AC3E}">
        <p14:creationId xmlns:p14="http://schemas.microsoft.com/office/powerpoint/2010/main" xmlns="" val="2564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F2E119-B00E-4D68-B5C5-061D1607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93C809-0159-4235-9CB3-65A77C22E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eriod"/>
            </a:pPr>
            <a:endParaRPr lang="id-ID" dirty="0"/>
          </a:p>
          <a:p>
            <a:pPr marL="457200" indent="-457200">
              <a:buFont typeface="+mj-lt"/>
              <a:buAutoNum type="alphaLcPeriod" startAt="4"/>
            </a:pPr>
            <a:r>
              <a:rPr lang="id-ID" dirty="0"/>
              <a:t>Karakter kedua dan seterusnya bisa berupa huruf, angka, atau underscore (_).</a:t>
            </a:r>
          </a:p>
          <a:p>
            <a:pPr marL="457200" indent="-457200">
              <a:buFont typeface="+mj-lt"/>
              <a:buAutoNum type="alphaLcPeriod" startAt="4"/>
            </a:pPr>
            <a:r>
              <a:rPr lang="id-ID" dirty="0"/>
              <a:t>Nama variabel bersifat </a:t>
            </a:r>
            <a:r>
              <a:rPr lang="id-ID" b="1" dirty="0"/>
              <a:t>case sensitif </a:t>
            </a:r>
            <a:r>
              <a:rPr lang="id-ID" dirty="0"/>
              <a:t>(huruf besar dan huruf kecil dianggap berbeda).</a:t>
            </a:r>
          </a:p>
          <a:p>
            <a:pPr marL="457200" indent="-457200">
              <a:buFont typeface="+mj-lt"/>
              <a:buAutoNum type="alphaLcPeriod" startAt="4"/>
            </a:pPr>
            <a:r>
              <a:rPr lang="sv-SE" dirty="0"/>
              <a:t>Untuk memberikan nilai kepada sebuah variabel, PHP menggunakan karakter sama</a:t>
            </a:r>
            <a:r>
              <a:rPr lang="id-ID" dirty="0"/>
              <a:t> dengan (=).</a:t>
            </a:r>
          </a:p>
          <a:p>
            <a:pPr marL="457200" indent="-457200">
              <a:buFont typeface="+mj-lt"/>
              <a:buAutoNum type="alphaLcPeriod" startAt="4"/>
            </a:pPr>
            <a:r>
              <a:rPr lang="id-ID" dirty="0"/>
              <a:t>Variabel dalam PHP tidak memerlukan deklarasi terlebih dahulu.</a:t>
            </a:r>
          </a:p>
        </p:txBody>
      </p:sp>
    </p:spTree>
    <p:extLst>
      <p:ext uri="{BB962C8B-B14F-4D97-AF65-F5344CB8AC3E}">
        <p14:creationId xmlns:p14="http://schemas.microsoft.com/office/powerpoint/2010/main" xmlns="" val="3552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CCD81AF-C903-4C4F-968E-A63AB8F6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85824C1-BF4C-481A-857D-457AF2971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Penulisan Variabel Yg Benar 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196A8D7-7240-43F8-A1DD-81CA3E1014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B5A77F8C-CF6C-4435-BC00-CB6953735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/>
              <a:t>Penulisan variabel yang salah 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B38EC141-4985-478F-B047-411CD94DE4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5BB8E6-F1BD-49F9-97AE-E96A0B78A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80" y="3090470"/>
            <a:ext cx="3309201" cy="2667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17BA9CB-CF59-4E13-BCC5-07892EF0A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85" y="3090470"/>
            <a:ext cx="3238379" cy="2165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298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CC1A9-C2E8-4D58-A2FB-179C9881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264172-9031-4F6A-8AB7-541246963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id-ID" dirty="0"/>
              <a:t>Berkenalan dengan PHP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id-ID" dirty="0"/>
              <a:t>Instalasi Xampp, Web Browser dan Text Editor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id-ID" dirty="0"/>
              <a:t>Menjalankan file PHP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id-ID" dirty="0"/>
              <a:t>Aturan Dasar Penulisan Kode PHP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id-ID" dirty="0"/>
              <a:t>Variable dan Konstanta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id-ID" dirty="0"/>
              <a:t>Tipe data PHP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id-ID" dirty="0"/>
              <a:t>Operator PHP</a:t>
            </a:r>
          </a:p>
          <a:p>
            <a:pPr marL="0" indent="0">
              <a:buNone/>
            </a:pPr>
            <a:endParaRPr lang="id-ID" sz="2800" dirty="0"/>
          </a:p>
          <a:p>
            <a:pPr marL="514350" indent="-514350">
              <a:buAutoNum type="arabicPeriod"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27795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B30A455-9639-489A-A7C9-3725E82B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03564"/>
            <a:ext cx="10058400" cy="5368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/>
              <a:t>5.3 Pengertian Konstanta</a:t>
            </a:r>
          </a:p>
          <a:p>
            <a:r>
              <a:rPr lang="it-IT" b="1" dirty="0"/>
              <a:t>konstanta </a:t>
            </a:r>
            <a:r>
              <a:rPr lang="it-IT" dirty="0"/>
              <a:t>(</a:t>
            </a:r>
            <a:r>
              <a:rPr lang="it-IT" i="1" dirty="0"/>
              <a:t>constant</a:t>
            </a:r>
            <a:r>
              <a:rPr lang="it-IT" dirty="0"/>
              <a:t>) adalah </a:t>
            </a:r>
            <a:r>
              <a:rPr lang="it-IT" i="1" dirty="0"/>
              <a:t>lokasi penyimpanan di dalam</a:t>
            </a:r>
            <a:r>
              <a:rPr lang="id-ID" i="1" dirty="0"/>
              <a:t> memori komputer yang berisi data atau informasi yang nilainya bersifat tetap dan tidak bisa diubah</a:t>
            </a:r>
            <a:r>
              <a:rPr lang="id-ID" dirty="0"/>
              <a:t>.</a:t>
            </a:r>
          </a:p>
          <a:p>
            <a:pPr marL="0" indent="0">
              <a:buNone/>
            </a:pPr>
            <a:r>
              <a:rPr lang="id-ID" dirty="0"/>
              <a:t>5.4 </a:t>
            </a:r>
            <a:r>
              <a:rPr lang="id-ID" b="1" dirty="0"/>
              <a:t>Aturan Penulisan Konstanta PHP</a:t>
            </a:r>
          </a:p>
          <a:p>
            <a:r>
              <a:rPr lang="id-ID" dirty="0"/>
              <a:t>PHP memiliki aturan penulisan konstanta sebagai berikut :</a:t>
            </a:r>
          </a:p>
          <a:p>
            <a:pPr marL="457200" indent="-457200">
              <a:buAutoNum type="alphaLcPeriod"/>
            </a:pPr>
            <a:r>
              <a:rPr lang="id-ID" dirty="0"/>
              <a:t>Konstanta dibuat menggunakan keyword </a:t>
            </a:r>
            <a:r>
              <a:rPr lang="id-ID" b="1" dirty="0"/>
              <a:t>const </a:t>
            </a:r>
            <a:r>
              <a:rPr lang="id-ID" dirty="0"/>
              <a:t>atau dengan fungsi </a:t>
            </a:r>
            <a:r>
              <a:rPr lang="id-ID" b="1" dirty="0"/>
              <a:t>define()</a:t>
            </a:r>
            <a:r>
              <a:rPr lang="id-ID" dirty="0"/>
              <a:t>.</a:t>
            </a:r>
          </a:p>
          <a:p>
            <a:pPr marL="457200" indent="-457200">
              <a:buAutoNum type="alphaLcPeriod"/>
            </a:pPr>
            <a:r>
              <a:rPr lang="id-ID" dirty="0"/>
              <a:t>Karakter pertama untuk sebuah konstanta harus diawali dengan huruf atau underscore (_).</a:t>
            </a:r>
          </a:p>
          <a:p>
            <a:pPr marL="457200" indent="-457200">
              <a:buAutoNum type="alphaLcPeriod"/>
            </a:pPr>
            <a:r>
              <a:rPr lang="id-ID" dirty="0"/>
              <a:t>Karakter kedua dan seterusnya bisa berupa huruf, angka, atau underscore (_).</a:t>
            </a:r>
          </a:p>
          <a:p>
            <a:pPr marL="457200" indent="-457200">
              <a:buAutoNum type="alphaLcPeriod"/>
            </a:pPr>
            <a:r>
              <a:rPr lang="id-ID" dirty="0"/>
              <a:t>Nama konstanta bersifat </a:t>
            </a:r>
            <a:r>
              <a:rPr lang="id-ID" b="1" dirty="0"/>
              <a:t>case sensitif </a:t>
            </a:r>
            <a:r>
              <a:rPr lang="id-ID" dirty="0"/>
              <a:t>(huruf besar dan huruf kecil dianggap berbeda).</a:t>
            </a:r>
          </a:p>
          <a:p>
            <a:pPr marL="457200" indent="-457200">
              <a:buAutoNum type="alphaLcPeriod"/>
            </a:pPr>
            <a:r>
              <a:rPr lang="id-ID" dirty="0"/>
              <a:t>Setelah dibuat, nilai di dalam konstanda tidak bisa diubah.</a:t>
            </a:r>
          </a:p>
        </p:txBody>
      </p:sp>
    </p:spTree>
    <p:extLst>
      <p:ext uri="{BB962C8B-B14F-4D97-AF65-F5344CB8AC3E}">
        <p14:creationId xmlns:p14="http://schemas.microsoft.com/office/powerpoint/2010/main" xmlns="" val="29287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46DE2A-517C-42F9-951E-67C875CB4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37310"/>
            <a:ext cx="10058400" cy="5534890"/>
          </a:xfrm>
        </p:spPr>
        <p:txBody>
          <a:bodyPr/>
          <a:lstStyle/>
          <a:p>
            <a:r>
              <a:rPr lang="id-ID" dirty="0"/>
              <a:t>Contoh pembuatan konstanta :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5.5 </a:t>
            </a:r>
            <a:r>
              <a:rPr lang="id-ID" b="1" dirty="0"/>
              <a:t>Predefined Variable dan Predefined Constant</a:t>
            </a:r>
            <a:endParaRPr lang="id-ID" dirty="0"/>
          </a:p>
          <a:p>
            <a:r>
              <a:rPr lang="id-ID" dirty="0"/>
              <a:t>Variabel yang digunakan secara internal oleh PHP dikenal dengan sebutan </a:t>
            </a:r>
            <a:r>
              <a:rPr lang="id-ID" b="1" dirty="0"/>
              <a:t>Predefined Variable </a:t>
            </a:r>
            <a:r>
              <a:rPr lang="id-ID" dirty="0"/>
              <a:t>atau </a:t>
            </a:r>
            <a:r>
              <a:rPr lang="id-ID" b="1" dirty="0"/>
              <a:t>Reserved Variable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6BBD3B-008A-4057-8839-EF4D3D0AE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479" y="1321138"/>
            <a:ext cx="3760024" cy="1943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D07ACF-41D0-43C5-AB76-39FE1EDA8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479" y="4903821"/>
            <a:ext cx="7011937" cy="9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6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505C10-AC73-4796-987E-7B0C9D3BB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31273"/>
            <a:ext cx="10058400" cy="5340927"/>
          </a:xfrm>
        </p:spPr>
        <p:txBody>
          <a:bodyPr/>
          <a:lstStyle/>
          <a:p>
            <a:pPr algn="just"/>
            <a:r>
              <a:rPr lang="id-ID" dirty="0"/>
              <a:t>Sedangkan </a:t>
            </a:r>
            <a:r>
              <a:rPr lang="id-ID" b="1" dirty="0"/>
              <a:t>Predefined Constant </a:t>
            </a:r>
            <a:r>
              <a:rPr lang="id-ID" dirty="0"/>
              <a:t>atau </a:t>
            </a:r>
            <a:r>
              <a:rPr lang="id-ID" b="1" dirty="0"/>
              <a:t>Reserved Constant </a:t>
            </a:r>
            <a:r>
              <a:rPr lang="id-ID" dirty="0"/>
              <a:t>adalah nama-nama konstanta yang digunakan secara internal oleh PHP.5.6 </a:t>
            </a:r>
          </a:p>
          <a:p>
            <a:pPr algn="just"/>
            <a:endParaRPr lang="id-ID" dirty="0"/>
          </a:p>
          <a:p>
            <a:pPr algn="just"/>
            <a:endParaRPr lang="id-ID" dirty="0"/>
          </a:p>
          <a:p>
            <a:pPr algn="just"/>
            <a:endParaRPr lang="id-ID" dirty="0"/>
          </a:p>
          <a:p>
            <a:pPr marL="0" indent="0" algn="just">
              <a:buNone/>
            </a:pPr>
            <a:r>
              <a:rPr lang="id-ID" dirty="0"/>
              <a:t>5.6 </a:t>
            </a:r>
            <a:r>
              <a:rPr lang="sv-SE" b="1" dirty="0"/>
              <a:t>Cara Menampilkan Variabel dan Konstanta</a:t>
            </a:r>
            <a:endParaRPr lang="id-ID" b="1" dirty="0"/>
          </a:p>
          <a:p>
            <a:r>
              <a:rPr lang="id-ID" dirty="0"/>
              <a:t>Cara yang paling dasar adalah menggunakan perintah </a:t>
            </a:r>
            <a:r>
              <a:rPr lang="id-ID" b="1" dirty="0"/>
              <a:t>echo</a:t>
            </a:r>
            <a:r>
              <a:rPr lang="id-ID" dirty="0"/>
              <a:t>, kemudian diikuti dengan nama variabel atau konstanta tersebut</a:t>
            </a:r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81237D-98D2-44EF-811F-3AC4399FB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131" y="1638754"/>
            <a:ext cx="7926537" cy="1003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320052-44F9-4579-84E4-610ABB7AC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591" y="4195344"/>
            <a:ext cx="2896235" cy="223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219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5496A-D1DE-42BB-AD6F-8F79EE59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6. </a:t>
            </a:r>
            <a:r>
              <a:rPr lang="id-ID" b="1" dirty="0"/>
              <a:t>Tipe Data PHP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0178AC-BC9E-48BA-8627-EF0DFA41A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53491"/>
            <a:ext cx="10058400" cy="4218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6.1 </a:t>
            </a:r>
            <a:r>
              <a:rPr lang="it-IT" b="1" dirty="0"/>
              <a:t>Jenis-Jenis Tipe Data di dalam PHP</a:t>
            </a:r>
            <a:endParaRPr lang="id-ID" b="1" dirty="0"/>
          </a:p>
          <a:p>
            <a:pPr marL="0" indent="0">
              <a:buNone/>
            </a:pPr>
            <a:r>
              <a:rPr lang="id-ID" dirty="0"/>
              <a:t>Di dalam PHP, terdapat 8 jenis tipe data yang bisa dikelompokkan menjadi 3 bagian:</a:t>
            </a:r>
          </a:p>
          <a:p>
            <a:pPr marL="457200" indent="-457200">
              <a:buFont typeface="+mj-lt"/>
              <a:buAutoNum type="alphaLcPeriod"/>
            </a:pPr>
            <a:r>
              <a:rPr lang="id-ID" dirty="0"/>
              <a:t>Tipe data dasar / tipe data </a:t>
            </a:r>
            <a:r>
              <a:rPr lang="id-ID" i="1" dirty="0"/>
              <a:t>primitive </a:t>
            </a:r>
            <a:r>
              <a:rPr lang="id-ID" dirty="0"/>
              <a:t>/ tipe data </a:t>
            </a:r>
            <a:r>
              <a:rPr lang="id-ID" i="1" dirty="0"/>
              <a:t>scalar</a:t>
            </a:r>
            <a:r>
              <a:rPr lang="id-ID" dirty="0"/>
              <a:t>:</a:t>
            </a:r>
          </a:p>
          <a:p>
            <a:pPr marL="0" indent="0">
              <a:buNone/>
            </a:pPr>
            <a:r>
              <a:rPr lang="id-ID" dirty="0"/>
              <a:t>	1. </a:t>
            </a:r>
            <a:r>
              <a:rPr lang="id-ID" b="1" dirty="0"/>
              <a:t>Integer </a:t>
            </a:r>
            <a:r>
              <a:rPr lang="id-ID" dirty="0"/>
              <a:t>(angka bulat)</a:t>
            </a:r>
          </a:p>
          <a:p>
            <a:pPr marL="0" indent="0">
              <a:buNone/>
            </a:pPr>
            <a:r>
              <a:rPr lang="id-ID" dirty="0"/>
              <a:t>	2. </a:t>
            </a:r>
            <a:r>
              <a:rPr lang="id-ID" b="1" dirty="0"/>
              <a:t>Float </a:t>
            </a:r>
            <a:r>
              <a:rPr lang="id-ID" dirty="0"/>
              <a:t>(angka pecahan)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sv-SE" dirty="0"/>
              <a:t>3. </a:t>
            </a:r>
            <a:r>
              <a:rPr lang="sv-SE" b="1" dirty="0"/>
              <a:t>Boolean </a:t>
            </a:r>
            <a:r>
              <a:rPr lang="sv-SE" dirty="0"/>
              <a:t>(logika true atau false)</a:t>
            </a:r>
          </a:p>
          <a:p>
            <a:pPr marL="0" indent="0">
              <a:buNone/>
            </a:pPr>
            <a:r>
              <a:rPr lang="id-ID" dirty="0"/>
              <a:t>	4. </a:t>
            </a:r>
            <a:r>
              <a:rPr lang="id-ID" b="1" dirty="0"/>
              <a:t>String </a:t>
            </a:r>
            <a:r>
              <a:rPr lang="id-ID" dirty="0"/>
              <a:t>(teks)</a:t>
            </a:r>
          </a:p>
          <a:p>
            <a:pPr marL="457200" indent="-457200">
              <a:buFont typeface="+mj-lt"/>
              <a:buAutoNum type="alphaLcPeriod" startAt="2"/>
            </a:pPr>
            <a:r>
              <a:rPr lang="id-ID" dirty="0"/>
              <a:t>Tipe data </a:t>
            </a:r>
            <a:r>
              <a:rPr lang="id-ID" i="1" dirty="0"/>
              <a:t>composite </a:t>
            </a:r>
            <a:r>
              <a:rPr lang="id-ID" dirty="0"/>
              <a:t>/ tipe data </a:t>
            </a:r>
            <a:r>
              <a:rPr lang="id-ID" i="1" dirty="0"/>
              <a:t>compound</a:t>
            </a:r>
            <a:r>
              <a:rPr lang="id-ID" dirty="0"/>
              <a:t>:</a:t>
            </a:r>
          </a:p>
          <a:p>
            <a:pPr marL="0" indent="0">
              <a:buNone/>
            </a:pPr>
            <a:r>
              <a:rPr lang="id-ID" dirty="0"/>
              <a:t>	1. </a:t>
            </a:r>
            <a:r>
              <a:rPr lang="id-ID" b="1" dirty="0"/>
              <a:t>Array</a:t>
            </a:r>
          </a:p>
          <a:p>
            <a:pPr marL="0" indent="0">
              <a:buNone/>
            </a:pPr>
            <a:r>
              <a:rPr lang="id-ID" dirty="0"/>
              <a:t>	2. </a:t>
            </a:r>
            <a:r>
              <a:rPr lang="id-ID" b="1" dirty="0"/>
              <a:t>Object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8442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95232-DFB5-49EF-832A-58240F70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46F5F2-03B7-4FBE-9F83-305DBFDC3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eriod" startAt="3"/>
            </a:pPr>
            <a:r>
              <a:rPr lang="id-ID" dirty="0"/>
              <a:t>Tipe data khusus:</a:t>
            </a:r>
          </a:p>
          <a:p>
            <a:pPr marL="0" indent="0">
              <a:buNone/>
            </a:pPr>
            <a:r>
              <a:rPr lang="id-ID" dirty="0"/>
              <a:t>	1. </a:t>
            </a:r>
            <a:r>
              <a:rPr lang="id-ID" b="1" dirty="0"/>
              <a:t>Resource</a:t>
            </a:r>
          </a:p>
          <a:p>
            <a:pPr marL="0" indent="0">
              <a:buNone/>
            </a:pPr>
            <a:r>
              <a:rPr lang="id-ID" dirty="0"/>
              <a:t>	2. </a:t>
            </a:r>
            <a:r>
              <a:rPr lang="id-ID" b="1" dirty="0"/>
              <a:t>Null</a:t>
            </a:r>
          </a:p>
          <a:p>
            <a:pPr marL="0" indent="0">
              <a:buNone/>
            </a:pPr>
            <a:r>
              <a:rPr lang="id-ID" b="1" dirty="0"/>
              <a:t>6.2 PHP sebagai Typeless Programming Language</a:t>
            </a:r>
          </a:p>
          <a:p>
            <a:pPr algn="just"/>
            <a:r>
              <a:rPr lang="id-ID" dirty="0"/>
              <a:t>PHP termasuk kelompok bahasa pemrograman yang dikenal dengan </a:t>
            </a:r>
            <a:r>
              <a:rPr lang="id-ID" b="1" dirty="0"/>
              <a:t>typeless programming language</a:t>
            </a:r>
            <a:r>
              <a:rPr lang="id-ID" dirty="0"/>
              <a:t>, yakni bahasa pemrograman yang variabelnya tidak harus bertipe data tertentu. Sebuah variabel PHP bisa diisi dengan tipe data apapun dan diubah nilainya kapanpun.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24E65B-7AB5-4673-A4DD-B3C12ADD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512" y="4762704"/>
            <a:ext cx="4064891" cy="19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8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114F8-BB10-4EB1-837C-1166AF9F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7. Operator 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A52818-1181-4E14-A515-E37E0ABA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7.1 </a:t>
            </a:r>
            <a:r>
              <a:rPr lang="id-ID" b="1" dirty="0"/>
              <a:t>Pengertian Operator dan Operand</a:t>
            </a:r>
          </a:p>
          <a:p>
            <a:pPr algn="just"/>
            <a:r>
              <a:rPr lang="id-ID" b="1" dirty="0"/>
              <a:t>Operator </a:t>
            </a:r>
            <a:r>
              <a:rPr lang="id-ID" dirty="0"/>
              <a:t>adalah sesuatu yang menghasilkan nilai dari satu atau lebih data. Sebagai contoh, tanda tambah ( + ) adalah operator aritmatika yang menghasilkan nilai dari penambahan dua buah angka</a:t>
            </a:r>
          </a:p>
          <a:p>
            <a:pPr algn="just"/>
            <a:r>
              <a:rPr lang="id-ID" b="1" dirty="0"/>
              <a:t>Operand </a:t>
            </a:r>
            <a:r>
              <a:rPr lang="id-ID" dirty="0"/>
              <a:t>adalah nilai asal yang digunakan oleh operator. Sebagai contoh, dalam operasi 5+2, angka 5 dan 2 disebut sebagai </a:t>
            </a:r>
            <a:r>
              <a:rPr lang="id-ID" b="1" dirty="0"/>
              <a:t>operand</a:t>
            </a:r>
            <a:r>
              <a:rPr lang="id-ID" dirty="0"/>
              <a:t>. Operasi tersebut membutuhkan 2 buah operand dan 1 operator.</a:t>
            </a:r>
          </a:p>
          <a:p>
            <a:pPr marL="0" indent="0" algn="just">
              <a:buNone/>
            </a:pPr>
            <a:r>
              <a:rPr lang="id-ID" dirty="0"/>
              <a:t>7.2 </a:t>
            </a:r>
            <a:r>
              <a:rPr lang="id-ID" b="1" dirty="0"/>
              <a:t>Jenis-Jenis Operator PHP</a:t>
            </a:r>
          </a:p>
          <a:p>
            <a:r>
              <a:rPr lang="id-ID" dirty="0"/>
              <a:t>Berdasarkan </a:t>
            </a:r>
            <a:r>
              <a:rPr lang="id-ID" b="1" dirty="0">
                <a:solidFill>
                  <a:srgbClr val="FF0000"/>
                </a:solidFill>
              </a:rPr>
              <a:t>jumlah operand</a:t>
            </a:r>
            <a:r>
              <a:rPr lang="id-ID" dirty="0"/>
              <a:t>, operator dapat dibedakan menjadi 3 jenis, yaitu </a:t>
            </a:r>
            <a:r>
              <a:rPr lang="id-ID" b="1" dirty="0"/>
              <a:t>operator unary</a:t>
            </a:r>
            <a:r>
              <a:rPr lang="id-ID" dirty="0"/>
              <a:t>, </a:t>
            </a:r>
            <a:r>
              <a:rPr lang="id-ID" b="1" dirty="0"/>
              <a:t>binary </a:t>
            </a:r>
            <a:r>
              <a:rPr lang="id-ID" dirty="0"/>
              <a:t>dan </a:t>
            </a:r>
            <a:r>
              <a:rPr lang="id-ID" b="1" dirty="0"/>
              <a:t>ternary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522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1824A6-EC04-4C26-BD3C-B18AE1C3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75855"/>
            <a:ext cx="10058400" cy="539634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Operator unary </a:t>
            </a:r>
            <a:r>
              <a:rPr lang="en-US" dirty="0" err="1"/>
              <a:t>adalah</a:t>
            </a:r>
            <a:r>
              <a:rPr lang="en-US" dirty="0"/>
              <a:t> operator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1 operand, </a:t>
            </a:r>
            <a:r>
              <a:rPr lang="en-US" dirty="0" err="1"/>
              <a:t>contohnya</a:t>
            </a:r>
            <a:r>
              <a:rPr lang="en-US" dirty="0"/>
              <a:t> operator –</a:t>
            </a:r>
            <a:r>
              <a:rPr lang="id-ID" dirty="0"/>
              <a:t> (tanda minus) dan + (tanda plus). Tanda minus digunakan untuk membuat angka menjadi negatif, contohnya: -5, sedangkan tanda plus digunakan untuk menegaskan nilai positif, seperti: +5.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/>
              <a:t>Operator binary </a:t>
            </a:r>
            <a:r>
              <a:rPr lang="id-ID" dirty="0"/>
              <a:t>adalah operator yang memiliki 2 operand. Operator jenis ini adalah yang paling banyak, misalkan operator ( * ) untuk perkalian seperti 5 * 2, atau operator (/) untuk pembagian, seperti: 10/3.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/>
              <a:t>Operator ternary </a:t>
            </a:r>
            <a:r>
              <a:rPr lang="id-ID" dirty="0"/>
              <a:t>adalah operator yang memiliki 3 </a:t>
            </a:r>
            <a:r>
              <a:rPr lang="id-ID" b="1" dirty="0"/>
              <a:t>operand</a:t>
            </a:r>
            <a:r>
              <a:rPr lang="id-ID" dirty="0"/>
              <a:t>. Di dalam PHP hanya dikenal 1 operator </a:t>
            </a:r>
            <a:r>
              <a:rPr lang="id-ID" b="1" dirty="0"/>
              <a:t>ternary</a:t>
            </a:r>
            <a:r>
              <a:rPr lang="id-ID" dirty="0"/>
              <a:t>, yaitu operator kondisi (? :).</a:t>
            </a:r>
          </a:p>
          <a:p>
            <a:endParaRPr lang="id-ID" dirty="0"/>
          </a:p>
          <a:p>
            <a:pPr algn="just"/>
            <a:r>
              <a:rPr lang="id-ID" dirty="0"/>
              <a:t>Jika dilihat berdasarkan </a:t>
            </a:r>
            <a:r>
              <a:rPr lang="id-ID" b="1" dirty="0">
                <a:solidFill>
                  <a:srgbClr val="FF0000"/>
                </a:solidFill>
              </a:rPr>
              <a:t>jenis operasinya</a:t>
            </a:r>
            <a:r>
              <a:rPr lang="id-ID" dirty="0"/>
              <a:t>, operator PHP dapat dibedakan menjadi 10 operator: </a:t>
            </a:r>
            <a:r>
              <a:rPr lang="id-ID" b="1" dirty="0">
                <a:solidFill>
                  <a:srgbClr val="00B0F0"/>
                </a:solidFill>
              </a:rPr>
              <a:t>Operator Aritmatika,Operator Increment dan Decrement, Operator Perbandingan, Operator Logika, Operator String,Operator Bitwise, Operator Assignment, Operator Error Control, Operator Array, Operator Type</a:t>
            </a:r>
          </a:p>
        </p:txBody>
      </p:sp>
    </p:spTree>
    <p:extLst>
      <p:ext uri="{BB962C8B-B14F-4D97-AF65-F5344CB8AC3E}">
        <p14:creationId xmlns:p14="http://schemas.microsoft.com/office/powerpoint/2010/main" xmlns="" val="19272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DFD3F0-E46B-482B-8169-F54AC9004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14400"/>
            <a:ext cx="10058400" cy="525780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7.3 </a:t>
            </a:r>
            <a:r>
              <a:rPr lang="id-ID" b="1" dirty="0"/>
              <a:t>Operator Aritmatika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199A9E-1186-4920-90C8-2054F239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89" y="1599721"/>
            <a:ext cx="8231404" cy="38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5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6F0CD9-F05C-4A19-820B-600E3DCC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55964"/>
            <a:ext cx="10058400" cy="5216236"/>
          </a:xfrm>
        </p:spPr>
        <p:txBody>
          <a:bodyPr/>
          <a:lstStyle/>
          <a:p>
            <a:r>
              <a:rPr lang="id-ID" dirty="0"/>
              <a:t>7.4 </a:t>
            </a:r>
            <a:r>
              <a:rPr lang="id-ID" b="1" dirty="0"/>
              <a:t>Operator Increment dan Decrement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9818C1-2180-4BEA-A7C9-06D5C9991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151" y="1791561"/>
            <a:ext cx="8078970" cy="23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4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D72B43-F705-479E-A623-C1DD928EE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55964"/>
            <a:ext cx="10058400" cy="5216236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7.5 </a:t>
            </a:r>
            <a:r>
              <a:rPr lang="id-ID" b="1" dirty="0"/>
              <a:t>Operator Perbandingan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0AABE1-E165-4B9D-BB52-1407B5DBD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6" y="1713234"/>
            <a:ext cx="8891949" cy="51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21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9F1FD-29C3-45CD-B60E-A567E7F7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1. Berkenalan dengan 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831F2-7621-476C-A4E2-999A9ADB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87236"/>
            <a:ext cx="10058400" cy="43849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800" dirty="0"/>
              <a:t>1.1 Pengertian PHP</a:t>
            </a:r>
          </a:p>
          <a:p>
            <a:pPr algn="just"/>
            <a:r>
              <a:rPr lang="id-ID" sz="2800" dirty="0"/>
              <a:t>Dalam pengertian paling sederhana, </a:t>
            </a:r>
            <a:r>
              <a:rPr lang="id-ID" sz="2800" b="1" dirty="0"/>
              <a:t>PHP </a:t>
            </a:r>
            <a:r>
              <a:rPr lang="id-ID" sz="2800" dirty="0"/>
              <a:t>adalah </a:t>
            </a:r>
            <a:r>
              <a:rPr lang="id-ID" sz="2800" i="1" dirty="0"/>
              <a:t>bahasa pemrograman web yang digunakan untuk men-generate atau menghasilkan kode HTML</a:t>
            </a:r>
            <a:r>
              <a:rPr lang="id-ID" sz="2800" dirty="0"/>
              <a:t>.</a:t>
            </a:r>
          </a:p>
          <a:p>
            <a:pPr algn="just"/>
            <a:r>
              <a:rPr lang="id-ID" sz="2800" dirty="0"/>
              <a:t>Untuk menampilkan kalimat “Nama Mahasiswa” sebanyak 10 kali dengan HTML kita bisa menggunakan kode berikut : </a:t>
            </a:r>
          </a:p>
        </p:txBody>
      </p:sp>
    </p:spTree>
    <p:extLst>
      <p:ext uri="{BB962C8B-B14F-4D97-AF65-F5344CB8AC3E}">
        <p14:creationId xmlns:p14="http://schemas.microsoft.com/office/powerpoint/2010/main" xmlns="" val="26107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93878-30C0-40AE-9FE1-B128167D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CD5752-9F1E-426A-B07A-8CA7F6CB3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7.6 </a:t>
            </a:r>
            <a:r>
              <a:rPr lang="id-ID" b="1" dirty="0"/>
              <a:t>Operator Logika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8538E1-FF6D-44C0-BDA0-5EFA77075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01" y="2743108"/>
            <a:ext cx="9501735" cy="29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5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F4EC1-FF7D-4451-8B8B-65E3A1E7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FAFF1-AE77-4679-8679-6D60047CD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7.7 </a:t>
            </a:r>
            <a:r>
              <a:rPr lang="id-ID" b="1" dirty="0"/>
              <a:t>Operator String</a:t>
            </a:r>
          </a:p>
          <a:p>
            <a:r>
              <a:rPr lang="id-ID" dirty="0"/>
              <a:t>Dalam PHP, hanya terdapat 1 jenis operator string, yakni operasi penyambungan string (</a:t>
            </a:r>
            <a:r>
              <a:rPr lang="id-ID" i="1" dirty="0"/>
              <a:t>string concatenation</a:t>
            </a:r>
            <a:r>
              <a:rPr lang="id-ID" dirty="0"/>
              <a:t>). Operator ini menggunakan karakter titik ( . ). Jika operand bukan string, akan dikonversi menjadi string secara otomatis.</a:t>
            </a:r>
          </a:p>
          <a:p>
            <a:pPr marL="0" indent="0">
              <a:buNone/>
            </a:pPr>
            <a:r>
              <a:rPr lang="id-ID" dirty="0"/>
              <a:t>7.8 </a:t>
            </a:r>
            <a:r>
              <a:rPr lang="id-ID" b="1" dirty="0"/>
              <a:t>Operator Bitwise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7EF3EA-2A79-403B-80F2-15BEF9E82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73" y="4146803"/>
            <a:ext cx="9650353" cy="20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1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01AE72-3824-455E-8792-30C88AE9C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52945"/>
            <a:ext cx="10058400" cy="5119255"/>
          </a:xfrm>
        </p:spPr>
        <p:txBody>
          <a:bodyPr/>
          <a:lstStyle/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7.9 </a:t>
            </a:r>
            <a:r>
              <a:rPr lang="id-ID" b="1" dirty="0"/>
              <a:t>Operator Assignment</a:t>
            </a:r>
            <a:endParaRPr lang="id-ID" dirty="0"/>
          </a:p>
          <a:p>
            <a:r>
              <a:rPr lang="nn-NO" b="1" dirty="0"/>
              <a:t>Operator assignment </a:t>
            </a:r>
            <a:r>
              <a:rPr lang="nn-NO" dirty="0"/>
              <a:t>adalah operator untuk memasukkan/menginput sebuah nilai kedalam</a:t>
            </a:r>
            <a:r>
              <a:rPr lang="id-ID" dirty="0"/>
              <a:t> variabel. PHP memiliki 3 jenis operator assigment, yaitu :</a:t>
            </a:r>
          </a:p>
          <a:p>
            <a:pPr marL="720725" indent="-457200">
              <a:buFont typeface="+mj-lt"/>
              <a:buAutoNum type="arabicParenR"/>
            </a:pPr>
            <a:r>
              <a:rPr lang="en-US" b="1" dirty="0"/>
              <a:t>Assignment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dirty="0"/>
              <a:t>(assignment by value)</a:t>
            </a:r>
          </a:p>
          <a:p>
            <a:pPr marL="720725" indent="-457200">
              <a:buFont typeface="+mj-lt"/>
              <a:buAutoNum type="arabicParenR"/>
            </a:pPr>
            <a:r>
              <a:rPr lang="en-US" b="1" dirty="0"/>
              <a:t>Assignment </a:t>
            </a:r>
            <a:r>
              <a:rPr lang="en-US" b="1" dirty="0" err="1"/>
              <a:t>referensi</a:t>
            </a:r>
            <a:r>
              <a:rPr lang="en-US" b="1" dirty="0"/>
              <a:t> </a:t>
            </a:r>
            <a:r>
              <a:rPr lang="en-US" dirty="0"/>
              <a:t>(assignment by reference)</a:t>
            </a:r>
          </a:p>
          <a:p>
            <a:pPr marL="720725" indent="-457200">
              <a:buFont typeface="+mj-lt"/>
              <a:buAutoNum type="arabicParenR"/>
            </a:pPr>
            <a:r>
              <a:rPr lang="id-ID" b="1" dirty="0"/>
              <a:t>Assignment array</a:t>
            </a:r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8D10CD-3721-404B-8E1E-CEB1B423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052945"/>
            <a:ext cx="9755672" cy="18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2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CF788-1A47-43C0-B17B-7285FEA4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65A8B7-8698-47C3-B7A4-BE5555233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/>
              <a:t>Assignment by value</a:t>
            </a:r>
          </a:p>
          <a:p>
            <a:r>
              <a:rPr lang="id-ID" dirty="0"/>
              <a:t>Operator assignment diproses dari kiri ke kanan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D6B418-33F6-48D2-A5F9-8293DD64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63" y="3135045"/>
            <a:ext cx="2896235" cy="1257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345A50-F5BD-4BB5-A425-C47EE3493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593" y="4942022"/>
            <a:ext cx="2337312" cy="12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2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232383-62EA-4D1F-8E36-93E06406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5255D9-21A4-442F-A36A-804E0DBE4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Assignment by reference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5100E1-41C6-4C8A-AE01-B0EEC79A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65" y="2897177"/>
            <a:ext cx="6910314" cy="31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5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8F6C81-AD7B-4BA0-943F-6EECB0FA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C55F8-E179-4E41-B0BA-AE462CFEF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Assignment array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82F2EF-80CB-4956-A2A6-95E5EC7AD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87" y="2800321"/>
            <a:ext cx="3760024" cy="31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4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1224C-A01E-44D4-BDE6-482BCB67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F50823-28CB-4BE2-88A8-58FEA948E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/>
              <a:t>Operator Gabungan Assignment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3C7CF6-975F-4DEC-A10B-FA23E867C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65" y="2573598"/>
            <a:ext cx="7316803" cy="38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6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765F1D-52D5-4F14-8DF4-236E6C72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A1797-7B51-49B1-9784-00AE62E07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18E55C-1E10-4261-8FE4-AB954DD77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289" y="1289304"/>
            <a:ext cx="3556779" cy="45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1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DCE207-8E3F-4EC0-A473-A31DB3486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75763"/>
            <a:ext cx="10058400" cy="5296437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7.10 </a:t>
            </a:r>
            <a:r>
              <a:rPr lang="id-ID" b="1" dirty="0"/>
              <a:t>Operator Error Control</a:t>
            </a:r>
          </a:p>
          <a:p>
            <a:r>
              <a:rPr lang="id-ID" dirty="0"/>
              <a:t>PHP memiliki 1 jenis </a:t>
            </a:r>
            <a:r>
              <a:rPr lang="id-ID" b="1" dirty="0"/>
              <a:t>operator error control</a:t>
            </a:r>
            <a:r>
              <a:rPr lang="id-ID" dirty="0"/>
              <a:t>, yakni menggunakan tanda ‘</a:t>
            </a:r>
            <a:r>
              <a:rPr lang="id-ID" b="1" dirty="0"/>
              <a:t>@</a:t>
            </a:r>
            <a:r>
              <a:rPr lang="id-ID" dirty="0"/>
              <a:t>’. Operator ini </a:t>
            </a:r>
            <a:r>
              <a:rPr lang="fi-FI" dirty="0"/>
              <a:t>digunakan untuk mengabaikan pesan kesalahan pada sebuah perintah.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F51D66-8FE5-45E7-9861-A15CEF63E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461980"/>
            <a:ext cx="5640036" cy="1702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B18330-1E77-4CC6-9650-082F5B748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306" y="4444575"/>
            <a:ext cx="7164370" cy="1727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528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745D9-3FB3-4FE6-8439-4BA7E419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78AF0-3198-4B01-9EE7-C1AF494D5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C69A11-2B41-4E6E-B9A3-DEC83345C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353" y="1568361"/>
            <a:ext cx="6013896" cy="3557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3C2FBF-4647-4B60-86E8-3D21F4E08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7" y="1568361"/>
            <a:ext cx="3488297" cy="32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4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DC310-C335-4C47-BD15-E3CC13C7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7E28F5-988D-4578-9260-EF14F8F26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Menggunakan PHP, tampilan diatas bisa dihasilkan dengan kode berikut: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B15E98-F212-439F-8FC0-A6542EE99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65" y="2693926"/>
            <a:ext cx="4872839" cy="227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523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B9BAA-602F-4C70-9B81-E7534126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C45A39-CB13-4493-ABC0-1DEE935BF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/>
              <a:t>1.2 PHP Sebagai Server Side Programming Language</a:t>
            </a:r>
          </a:p>
          <a:p>
            <a:pPr algn="just"/>
            <a:r>
              <a:rPr lang="id-ID" dirty="0"/>
              <a:t>Jika dibagi menurut tempat dimana kode program diproses, bahasa pemrograman web dapat dibagi menjadi 2 jenis, yakni: </a:t>
            </a:r>
            <a:r>
              <a:rPr lang="id-ID" i="1" dirty="0"/>
              <a:t>client side programming language </a:t>
            </a:r>
            <a:r>
              <a:rPr lang="id-ID" dirty="0"/>
              <a:t>dan </a:t>
            </a:r>
            <a:r>
              <a:rPr lang="id-ID" i="1" dirty="0"/>
              <a:t>server side programming language</a:t>
            </a:r>
            <a:r>
              <a:rPr lang="id-ID" dirty="0"/>
              <a:t>. </a:t>
            </a:r>
          </a:p>
          <a:p>
            <a:pPr algn="just"/>
            <a:r>
              <a:rPr lang="id-ID" b="1" dirty="0"/>
              <a:t>Client side programming language </a:t>
            </a:r>
            <a:r>
              <a:rPr lang="id-ID" dirty="0"/>
              <a:t>(</a:t>
            </a:r>
            <a:r>
              <a:rPr lang="id-ID" i="1" dirty="0"/>
              <a:t>bahasa pemrograman berbasis client</a:t>
            </a:r>
            <a:r>
              <a:rPr lang="id-ID" dirty="0"/>
              <a:t>) adalah jenis bahasa </a:t>
            </a:r>
            <a:r>
              <a:rPr lang="it-IT" dirty="0"/>
              <a:t>pemrograman yang berjalan dan di proses di sisi </a:t>
            </a:r>
            <a:r>
              <a:rPr lang="it-IT" b="1" dirty="0"/>
              <a:t>client</a:t>
            </a:r>
            <a:r>
              <a:rPr lang="it-IT" dirty="0"/>
              <a:t>.</a:t>
            </a:r>
            <a:endParaRPr lang="id-ID" dirty="0"/>
          </a:p>
          <a:p>
            <a:pPr algn="just"/>
            <a:r>
              <a:rPr lang="id-ID" b="1" dirty="0"/>
              <a:t>Server-side Programming Language </a:t>
            </a:r>
            <a:r>
              <a:rPr lang="id-ID" dirty="0"/>
              <a:t>adalah kelompok bahasa pemrograman yang prosesnya di lakukan di dalam </a:t>
            </a:r>
            <a:r>
              <a:rPr lang="id-ID" b="1" dirty="0"/>
              <a:t>server</a:t>
            </a:r>
            <a:r>
              <a:rPr lang="id-ID" dirty="0"/>
              <a:t>,</a:t>
            </a:r>
          </a:p>
          <a:p>
            <a:pPr algn="just"/>
            <a:r>
              <a:rPr lang="id-ID" dirty="0"/>
              <a:t>PHP termasuk server side programming language dengan kata lain PHP tidak bisa dijalankan tanpa server</a:t>
            </a:r>
          </a:p>
        </p:txBody>
      </p:sp>
    </p:spTree>
    <p:extLst>
      <p:ext uri="{BB962C8B-B14F-4D97-AF65-F5344CB8AC3E}">
        <p14:creationId xmlns:p14="http://schemas.microsoft.com/office/powerpoint/2010/main" xmlns="" val="11586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305FE-7A11-4F1A-B1CD-036BE5EA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2. </a:t>
            </a:r>
            <a:r>
              <a:rPr lang="id-ID" b="1" dirty="0"/>
              <a:t>Instalasi XAMPP, Web Browser</a:t>
            </a:r>
            <a:br>
              <a:rPr lang="id-ID" b="1" dirty="0"/>
            </a:br>
            <a:r>
              <a:rPr lang="id-ID" b="1" dirty="0"/>
              <a:t>dan Text Editor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C6621C-D5A4-4DAA-BBBA-5749F5DB3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u="sng" dirty="0"/>
              <a:t>Xampp</a:t>
            </a:r>
          </a:p>
          <a:p>
            <a:r>
              <a:rPr lang="id-ID" dirty="0"/>
              <a:t>Untuk menjalankan kode PHP kita butuh web server, salah satunya adalah Xampp</a:t>
            </a:r>
          </a:p>
          <a:p>
            <a:r>
              <a:rPr lang="id-ID" dirty="0"/>
              <a:t>Xampp berarti :  </a:t>
            </a:r>
          </a:p>
          <a:p>
            <a:pPr marL="263525" indent="0">
              <a:buNone/>
            </a:pPr>
            <a:r>
              <a:rPr lang="id-ID" b="1" dirty="0"/>
              <a:t>X </a:t>
            </a:r>
            <a:r>
              <a:rPr lang="id-ID" dirty="0"/>
              <a:t>(berarti cross-platform, maksudnya tersedia dalam berbagai sistem operasi),</a:t>
            </a:r>
          </a:p>
          <a:p>
            <a:pPr marL="263525" indent="0">
              <a:buNone/>
            </a:pPr>
            <a:r>
              <a:rPr lang="id-ID" b="1" dirty="0"/>
              <a:t>A</a:t>
            </a:r>
            <a:r>
              <a:rPr lang="id-ID" dirty="0"/>
              <a:t>pache Web Server,</a:t>
            </a:r>
          </a:p>
          <a:p>
            <a:pPr marL="263525" indent="0">
              <a:buNone/>
            </a:pPr>
            <a:r>
              <a:rPr lang="id-ID" b="1" dirty="0"/>
              <a:t>M</a:t>
            </a:r>
            <a:r>
              <a:rPr lang="id-ID" dirty="0"/>
              <a:t>ySQL Database Server, </a:t>
            </a:r>
          </a:p>
          <a:p>
            <a:pPr marL="263525" indent="0">
              <a:buNone/>
            </a:pPr>
            <a:r>
              <a:rPr lang="id-ID" b="1" dirty="0"/>
              <a:t>P</a:t>
            </a:r>
            <a:r>
              <a:rPr lang="id-ID" dirty="0"/>
              <a:t>HP dan </a:t>
            </a:r>
          </a:p>
          <a:p>
            <a:pPr marL="263525" indent="0">
              <a:buNone/>
            </a:pPr>
            <a:r>
              <a:rPr lang="id-ID" b="1" dirty="0"/>
              <a:t>P</a:t>
            </a:r>
            <a:r>
              <a:rPr lang="id-ID" dirty="0"/>
              <a:t>erl.</a:t>
            </a:r>
            <a:r>
              <a:rPr lang="id-ID" b="1" dirty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9445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C75E0-1665-471E-8FF9-9DC48A49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4861D3-3047-4812-ACB0-EBE7C4AC4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153890"/>
            <a:ext cx="10058400" cy="1018309"/>
          </a:xfrm>
        </p:spPr>
        <p:txBody>
          <a:bodyPr>
            <a:normAutofit/>
          </a:bodyPr>
          <a:lstStyle/>
          <a:p>
            <a:r>
              <a:rPr lang="id-ID" dirty="0"/>
              <a:t>Jika anda sudah membuka situs XAMPP di </a:t>
            </a:r>
            <a:r>
              <a:rPr lang="id-ID" i="1" dirty="0"/>
              <a:t>apachefriends.org</a:t>
            </a:r>
            <a:r>
              <a:rPr lang="id-ID" dirty="0"/>
              <a:t>, ada sebuah pegumuman penting. Mulai dari versi 5.5.30 keatas, XAMPP tidak lagi menggunakan MySQL, tetapi </a:t>
            </a:r>
            <a:r>
              <a:rPr lang="id-ID" b="1" dirty="0"/>
              <a:t>MariaDB</a:t>
            </a:r>
            <a:r>
              <a:rPr lang="id-ID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A6909D-E2E7-4BC7-B60C-CBBD967B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835" y="484632"/>
            <a:ext cx="7418426" cy="43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1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BC0F9-8098-49E6-8884-F6B5B610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79D1FE-B9F3-42AF-96EE-256A7C258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Web Browser</a:t>
            </a:r>
          </a:p>
          <a:p>
            <a:pPr algn="just"/>
            <a:r>
              <a:rPr lang="id-ID" dirty="0"/>
              <a:t>Aplikasi kedua yang dibutuhkan untuk menjalankan kode PHP, tentu saja: </a:t>
            </a:r>
            <a:r>
              <a:rPr lang="id-ID" b="1" dirty="0"/>
              <a:t>web browser</a:t>
            </a:r>
            <a:r>
              <a:rPr lang="id-ID" dirty="0"/>
              <a:t>. Tidak ada ketentuan khusus untuk web browser ini. Anda bisa menggunakan web browser apapun.</a:t>
            </a:r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C76DC7-A766-4522-B36D-4E68B9E48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5054" y="3722544"/>
            <a:ext cx="7107382" cy="29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5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1773</TotalTime>
  <Words>1382</Words>
  <Application>Microsoft Office PowerPoint</Application>
  <PresentationFormat>Custom</PresentationFormat>
  <Paragraphs>159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Wood Type</vt:lpstr>
      <vt:lpstr>PHP (I)</vt:lpstr>
      <vt:lpstr>Slide 2</vt:lpstr>
      <vt:lpstr>1. Berkenalan dengan php</vt:lpstr>
      <vt:lpstr>Slide 4</vt:lpstr>
      <vt:lpstr>Slide 5</vt:lpstr>
      <vt:lpstr>Slide 6</vt:lpstr>
      <vt:lpstr>2. Instalasi XAMPP, Web Browser dan Text Editor</vt:lpstr>
      <vt:lpstr>Slide 8</vt:lpstr>
      <vt:lpstr>Slide 9</vt:lpstr>
      <vt:lpstr>Slide 10</vt:lpstr>
      <vt:lpstr>3. Menjalankan File PHP</vt:lpstr>
      <vt:lpstr>Slide 12</vt:lpstr>
      <vt:lpstr>4. Aturan penulisan kode php</vt:lpstr>
      <vt:lpstr>Slide 14</vt:lpstr>
      <vt:lpstr>Slide 15</vt:lpstr>
      <vt:lpstr>Slide 16</vt:lpstr>
      <vt:lpstr>5. Variabel dan konstanta</vt:lpstr>
      <vt:lpstr>Slide 18</vt:lpstr>
      <vt:lpstr>Slide 19</vt:lpstr>
      <vt:lpstr>Slide 20</vt:lpstr>
      <vt:lpstr>Slide 21</vt:lpstr>
      <vt:lpstr>Slide 22</vt:lpstr>
      <vt:lpstr>6. Tipe Data PHP</vt:lpstr>
      <vt:lpstr>Slide 24</vt:lpstr>
      <vt:lpstr>7. Operator php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</dc:creator>
  <cp:lastModifiedBy>budi</cp:lastModifiedBy>
  <cp:revision>188</cp:revision>
  <dcterms:created xsi:type="dcterms:W3CDTF">2017-09-19T08:46:26Z</dcterms:created>
  <dcterms:modified xsi:type="dcterms:W3CDTF">2018-09-06T03:12:06Z</dcterms:modified>
</cp:coreProperties>
</file>