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80"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43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60366-57D7-48A9-87E8-B4DC3FBB0A19}" type="datetimeFigureOut">
              <a:rPr lang="en-US" smtClean="0"/>
              <a:t>6/2/2016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AA575F-17A2-424F-8EE1-6E3277855DEA}" type="slidenum">
              <a:rPr lang="en-US" smtClean="0"/>
              <a:t>‹#›</a:t>
            </a:fld>
            <a:endParaRPr lang="en-US"/>
          </a:p>
        </p:txBody>
      </p:sp>
    </p:spTree>
    <p:extLst>
      <p:ext uri="{BB962C8B-B14F-4D97-AF65-F5344CB8AC3E}">
        <p14:creationId xmlns:p14="http://schemas.microsoft.com/office/powerpoint/2010/main" val="27146903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Rot="1" noChangeAspect="1" noChangeArrowheads="1" noTextEdit="1"/>
          </p:cNvSpPr>
          <p:nvPr>
            <p:ph type="sldImg"/>
          </p:nvPr>
        </p:nvSpPr>
        <p:spPr>
          <a:ln/>
        </p:spPr>
      </p:sp>
      <p:sp>
        <p:nvSpPr>
          <p:cNvPr id="2508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Rot="1" noChangeAspect="1" noChangeArrowheads="1" noTextEdit="1"/>
          </p:cNvSpPr>
          <p:nvPr>
            <p:ph type="sldImg"/>
          </p:nvPr>
        </p:nvSpPr>
        <p:spPr>
          <a:ln/>
        </p:spPr>
      </p:sp>
      <p:sp>
        <p:nvSpPr>
          <p:cNvPr id="2600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Rot="1" noChangeAspect="1" noChangeArrowheads="1" noTextEdit="1"/>
          </p:cNvSpPr>
          <p:nvPr>
            <p:ph type="sldImg"/>
          </p:nvPr>
        </p:nvSpPr>
        <p:spPr>
          <a:ln/>
        </p:spPr>
      </p:sp>
      <p:sp>
        <p:nvSpPr>
          <p:cNvPr id="2611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Rot="1" noChangeAspect="1" noChangeArrowheads="1" noTextEdit="1"/>
          </p:cNvSpPr>
          <p:nvPr>
            <p:ph type="sldImg"/>
          </p:nvPr>
        </p:nvSpPr>
        <p:spPr>
          <a:ln/>
        </p:spPr>
      </p:sp>
      <p:sp>
        <p:nvSpPr>
          <p:cNvPr id="2621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Rot="1" noChangeAspect="1" noChangeArrowheads="1" noTextEdit="1"/>
          </p:cNvSpPr>
          <p:nvPr>
            <p:ph type="sldImg"/>
          </p:nvPr>
        </p:nvSpPr>
        <p:spPr>
          <a:ln/>
        </p:spPr>
      </p:sp>
      <p:sp>
        <p:nvSpPr>
          <p:cNvPr id="2631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Rot="1" noChangeAspect="1" noChangeArrowheads="1" noTextEdit="1"/>
          </p:cNvSpPr>
          <p:nvPr>
            <p:ph type="sldImg"/>
          </p:nvPr>
        </p:nvSpPr>
        <p:spPr>
          <a:ln/>
        </p:spPr>
      </p:sp>
      <p:sp>
        <p:nvSpPr>
          <p:cNvPr id="2641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Rot="1" noChangeAspect="1" noChangeArrowheads="1" noTextEdit="1"/>
          </p:cNvSpPr>
          <p:nvPr>
            <p:ph type="sldImg"/>
          </p:nvPr>
        </p:nvSpPr>
        <p:spPr>
          <a:ln/>
        </p:spPr>
      </p:sp>
      <p:sp>
        <p:nvSpPr>
          <p:cNvPr id="2519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Rot="1" noChangeAspect="1" noChangeArrowheads="1" noTextEdit="1"/>
          </p:cNvSpPr>
          <p:nvPr>
            <p:ph type="sldImg"/>
          </p:nvPr>
        </p:nvSpPr>
        <p:spPr>
          <a:ln/>
        </p:spPr>
      </p:sp>
      <p:sp>
        <p:nvSpPr>
          <p:cNvPr id="2529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Rot="1" noChangeAspect="1" noChangeArrowheads="1" noTextEdit="1"/>
          </p:cNvSpPr>
          <p:nvPr>
            <p:ph type="sldImg"/>
          </p:nvPr>
        </p:nvSpPr>
        <p:spPr>
          <a:ln/>
        </p:spPr>
      </p:sp>
      <p:sp>
        <p:nvSpPr>
          <p:cNvPr id="2539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Rot="1" noChangeAspect="1" noChangeArrowheads="1" noTextEdit="1"/>
          </p:cNvSpPr>
          <p:nvPr>
            <p:ph type="sldImg"/>
          </p:nvPr>
        </p:nvSpPr>
        <p:spPr>
          <a:ln/>
        </p:spPr>
      </p:sp>
      <p:sp>
        <p:nvSpPr>
          <p:cNvPr id="2549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p:cNvSpPr>
            <a:spLocks noGrp="1" noRot="1" noChangeAspect="1" noChangeArrowheads="1" noTextEdit="1"/>
          </p:cNvSpPr>
          <p:nvPr>
            <p:ph type="sldImg"/>
          </p:nvPr>
        </p:nvSpPr>
        <p:spPr>
          <a:ln/>
        </p:spPr>
      </p:sp>
      <p:sp>
        <p:nvSpPr>
          <p:cNvPr id="2560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Rot="1" noChangeAspect="1" noChangeArrowheads="1" noTextEdit="1"/>
          </p:cNvSpPr>
          <p:nvPr>
            <p:ph type="sldImg"/>
          </p:nvPr>
        </p:nvSpPr>
        <p:spPr>
          <a:ln/>
        </p:spPr>
      </p:sp>
      <p:sp>
        <p:nvSpPr>
          <p:cNvPr id="2570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2"/>
          <p:cNvSpPr>
            <a:spLocks noGrp="1" noRot="1" noChangeAspect="1" noChangeArrowheads="1" noTextEdit="1"/>
          </p:cNvSpPr>
          <p:nvPr>
            <p:ph type="sldImg"/>
          </p:nvPr>
        </p:nvSpPr>
        <p:spPr>
          <a:ln/>
        </p:spPr>
      </p:sp>
      <p:sp>
        <p:nvSpPr>
          <p:cNvPr id="2580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Rot="1" noChangeAspect="1" noChangeArrowheads="1" noTextEdit="1"/>
          </p:cNvSpPr>
          <p:nvPr>
            <p:ph type="sldImg"/>
          </p:nvPr>
        </p:nvSpPr>
        <p:spPr>
          <a:ln/>
        </p:spPr>
      </p:sp>
      <p:sp>
        <p:nvSpPr>
          <p:cNvPr id="2590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4pPr marL="1714500" indent="-342900">
              <a:buFont typeface="Wingdings" pitchFamily="2" charset="2"/>
              <a:buChar char="§"/>
              <a:defRPr/>
            </a:lvl4pPr>
            <a:lvl5pPr marL="2057400" indent="-228600">
              <a:buFont typeface="Wingdings" pitchFamily="2" charset="2"/>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10"/>
          </p:nvPr>
        </p:nvSpPr>
        <p:spPr>
          <a:xfrm>
            <a:off x="6248400" y="6381750"/>
            <a:ext cx="2895600" cy="476250"/>
          </a:xfrm>
        </p:spPr>
        <p:txBody>
          <a:bodyPr/>
          <a:lstStyle>
            <a:lvl1pPr algn="l" eaLnBrk="0" hangingPunct="0">
              <a:defRPr sz="1000"/>
            </a:lvl1pPr>
          </a:lstStyle>
          <a:p>
            <a:pPr>
              <a:defRPr/>
            </a:pPr>
            <a:r>
              <a:rPr lang="en-US"/>
              <a:t>Learning objective 1:  </a:t>
            </a:r>
            <a:r>
              <a:rPr lang="en-US" b="0"/>
              <a:t>Explain why managers analyze financial statements</a:t>
            </a:r>
          </a:p>
        </p:txBody>
      </p:sp>
      <p:sp>
        <p:nvSpPr>
          <p:cNvPr id="5" name="Slide Number Placeholder 4"/>
          <p:cNvSpPr>
            <a:spLocks noGrp="1"/>
          </p:cNvSpPr>
          <p:nvPr>
            <p:ph type="sldNum" sz="quarter" idx="11"/>
          </p:nvPr>
        </p:nvSpPr>
        <p:spPr>
          <a:xfrm>
            <a:off x="0" y="6381750"/>
            <a:ext cx="1066800" cy="476250"/>
          </a:xfrm>
        </p:spPr>
        <p:txBody>
          <a:bodyPr/>
          <a:lstStyle>
            <a:lvl1pPr eaLnBrk="0" hangingPunct="0">
              <a:defRPr sz="1000" dirty="0" smtClean="0"/>
            </a:lvl1pPr>
          </a:lstStyle>
          <a:p>
            <a:pPr>
              <a:defRPr/>
            </a:pPr>
            <a:r>
              <a:rPr lang="en-US"/>
              <a:t>Slide 14-</a:t>
            </a:r>
            <a:fld id="{25455474-B86E-48AB-8C1A-AED91F11EEB4}" type="slidenum">
              <a:rPr lang="en-US"/>
              <a:pPr>
                <a:defRPr/>
              </a:pPr>
              <a:t>‹#›</a:t>
            </a:fld>
            <a:endParaRPr lang="en-US"/>
          </a:p>
        </p:txBody>
      </p:sp>
    </p:spTree>
    <p:extLst>
      <p:ext uri="{BB962C8B-B14F-4D97-AF65-F5344CB8AC3E}">
        <p14:creationId xmlns:p14="http://schemas.microsoft.com/office/powerpoint/2010/main" val="410299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71600"/>
            <a:ext cx="40386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40386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eaLnBrk="0" hangingPunct="0">
              <a:defRPr/>
            </a:lvl1pPr>
          </a:lstStyle>
          <a:p>
            <a:pPr>
              <a:defRPr/>
            </a:pPr>
            <a:r>
              <a:rPr lang="en-US"/>
              <a:t>Learning objective 1:  </a:t>
            </a:r>
            <a:r>
              <a:rPr lang="en-US" b="0"/>
              <a:t>Explain why managers analyze financial statements</a:t>
            </a:r>
            <a:endParaRPr lang="en-US" sz="1400" b="0"/>
          </a:p>
        </p:txBody>
      </p:sp>
      <p:sp>
        <p:nvSpPr>
          <p:cNvPr id="6" name="Slide Number Placeholder 5"/>
          <p:cNvSpPr>
            <a:spLocks noGrp="1"/>
          </p:cNvSpPr>
          <p:nvPr>
            <p:ph type="sldNum" sz="quarter" idx="11"/>
          </p:nvPr>
        </p:nvSpPr>
        <p:spPr/>
        <p:txBody>
          <a:bodyPr/>
          <a:lstStyle>
            <a:lvl1pPr eaLnBrk="0" hangingPunct="0">
              <a:defRPr dirty="0" smtClean="0"/>
            </a:lvl1pPr>
          </a:lstStyle>
          <a:p>
            <a:pPr>
              <a:defRPr/>
            </a:pPr>
            <a:r>
              <a:rPr lang="en-US"/>
              <a:t>Slide 14-</a:t>
            </a:r>
            <a:fld id="{4DA1A11A-D225-4088-A9A6-66B459ACE9AA}" type="slidenum">
              <a:rPr lang="en-US"/>
              <a:pPr>
                <a:defRPr/>
              </a:pPr>
              <a:t>‹#›</a:t>
            </a:fld>
            <a:endParaRPr lang="en-US"/>
          </a:p>
        </p:txBody>
      </p:sp>
    </p:spTree>
    <p:extLst>
      <p:ext uri="{BB962C8B-B14F-4D97-AF65-F5344CB8AC3E}">
        <p14:creationId xmlns:p14="http://schemas.microsoft.com/office/powerpoint/2010/main" val="1757221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371600"/>
            <a:ext cx="4038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371600"/>
            <a:ext cx="4038600" cy="2209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733800"/>
            <a:ext cx="4038600" cy="2209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0"/>
          </p:nvPr>
        </p:nvSpPr>
        <p:spPr/>
        <p:txBody>
          <a:bodyPr/>
          <a:lstStyle>
            <a:lvl1pPr eaLnBrk="0" hangingPunct="0">
              <a:defRPr/>
            </a:lvl1pPr>
          </a:lstStyle>
          <a:p>
            <a:pPr>
              <a:defRPr/>
            </a:pPr>
            <a:r>
              <a:rPr lang="en-US"/>
              <a:t>Learning objective 1:  </a:t>
            </a:r>
            <a:r>
              <a:rPr lang="en-US" b="0"/>
              <a:t>Explain why managers analyze financial statements</a:t>
            </a:r>
            <a:endParaRPr lang="en-US" sz="1400" b="0"/>
          </a:p>
        </p:txBody>
      </p:sp>
      <p:sp>
        <p:nvSpPr>
          <p:cNvPr id="7" name="Slide Number Placeholder 6"/>
          <p:cNvSpPr>
            <a:spLocks noGrp="1"/>
          </p:cNvSpPr>
          <p:nvPr>
            <p:ph type="sldNum" sz="quarter" idx="11"/>
          </p:nvPr>
        </p:nvSpPr>
        <p:spPr/>
        <p:txBody>
          <a:bodyPr/>
          <a:lstStyle>
            <a:lvl1pPr eaLnBrk="0" hangingPunct="0">
              <a:defRPr dirty="0" smtClean="0"/>
            </a:lvl1pPr>
          </a:lstStyle>
          <a:p>
            <a:pPr>
              <a:defRPr/>
            </a:pPr>
            <a:r>
              <a:rPr lang="en-US"/>
              <a:t>Slide 14-</a:t>
            </a:r>
            <a:fld id="{9A4CB5EB-F50F-4F6C-9F46-5DB0A9EA64DF}" type="slidenum">
              <a:rPr lang="en-US"/>
              <a:pPr>
                <a:defRPr/>
              </a:pPr>
              <a:t>‹#›</a:t>
            </a:fld>
            <a:endParaRPr lang="en-US"/>
          </a:p>
        </p:txBody>
      </p:sp>
    </p:spTree>
    <p:extLst>
      <p:ext uri="{BB962C8B-B14F-4D97-AF65-F5344CB8AC3E}">
        <p14:creationId xmlns:p14="http://schemas.microsoft.com/office/powerpoint/2010/main" val="4248557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87B739B-1D12-4A8C-A96C-B3430D7AF09D}" type="datetimeFigureOut">
              <a:rPr lang="en-IN" smtClean="0"/>
              <a:t>02-06-2016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BFC161A-8BA0-4B55-A4AE-53330D451B10}" type="slidenum">
              <a:rPr lang="en-IN" smtClean="0"/>
              <a:t>‹#›</a:t>
            </a:fld>
            <a:endParaRPr lang="en-IN"/>
          </a:p>
        </p:txBody>
      </p:sp>
    </p:spTree>
    <p:extLst>
      <p:ext uri="{BB962C8B-B14F-4D97-AF65-F5344CB8AC3E}">
        <p14:creationId xmlns:p14="http://schemas.microsoft.com/office/powerpoint/2010/main" val="26512991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944562"/>
          </a:xfrm>
          <a:prstGeom prst="rect">
            <a:avLst/>
          </a:prstGeom>
          <a:solidFill>
            <a:srgbClr val="005B88"/>
          </a:solidFill>
          <a:ln w="9525">
            <a:solidFill>
              <a:schemeClr val="tx1"/>
            </a:solidFill>
            <a:miter lim="800000"/>
            <a:headEnd/>
            <a:tailEnd/>
          </a:ln>
          <a:effectLst>
            <a:outerShdw dist="71842" dir="2700000" algn="ctr" rotWithShape="0">
              <a:srgbClr val="A50021"/>
            </a:outerShdw>
          </a:effec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457200" y="1371600"/>
            <a:ext cx="82296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5"/>
          <p:cNvSpPr>
            <a:spLocks noGrp="1" noChangeArrowheads="1"/>
          </p:cNvSpPr>
          <p:nvPr>
            <p:ph type="ftr" sz="quarter" idx="3"/>
          </p:nvPr>
        </p:nvSpPr>
        <p:spPr bwMode="auto">
          <a:xfrm>
            <a:off x="5791200" y="5943600"/>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1" dirty="0" smtClean="0">
                <a:solidFill>
                  <a:srgbClr val="000000"/>
                </a:solidFill>
                <a:latin typeface="Liberation Sans" panose="020B0604020202020204" pitchFamily="34" charset="0"/>
              </a:defRPr>
            </a:lvl1pPr>
          </a:lstStyle>
          <a:p>
            <a:pPr fontAlgn="base">
              <a:spcBef>
                <a:spcPct val="0"/>
              </a:spcBef>
              <a:spcAft>
                <a:spcPct val="0"/>
              </a:spcAft>
              <a:defRPr/>
            </a:pPr>
            <a:r>
              <a:rPr lang="en-US"/>
              <a:t>Learning objective 1:  Explain why managers analyze financial statements</a:t>
            </a:r>
            <a:endParaRPr lang="en-US" sz="1400"/>
          </a:p>
        </p:txBody>
      </p:sp>
      <p:sp>
        <p:nvSpPr>
          <p:cNvPr id="1030" name="Rectangle 6"/>
          <p:cNvSpPr>
            <a:spLocks noGrp="1" noChangeArrowheads="1"/>
          </p:cNvSpPr>
          <p:nvPr>
            <p:ph type="sldNum" sz="quarter" idx="4"/>
          </p:nvPr>
        </p:nvSpPr>
        <p:spPr bwMode="auto">
          <a:xfrm>
            <a:off x="457200" y="6019800"/>
            <a:ext cx="1066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dirty="0" smtClean="0">
                <a:solidFill>
                  <a:srgbClr val="000000"/>
                </a:solidFill>
                <a:latin typeface="Liberation Sans" panose="020B0604020202020204" pitchFamily="34" charset="0"/>
              </a:defRPr>
            </a:lvl1pPr>
          </a:lstStyle>
          <a:p>
            <a:pPr fontAlgn="base">
              <a:spcBef>
                <a:spcPct val="0"/>
              </a:spcBef>
              <a:spcAft>
                <a:spcPct val="0"/>
              </a:spcAft>
              <a:defRPr/>
            </a:pPr>
            <a:r>
              <a:rPr lang="en-US"/>
              <a:t>Slide 14-</a:t>
            </a:r>
            <a:fld id="{4C986A13-A00D-47C9-BC99-4762D576A653}" type="slidenum">
              <a:rPr lang="en-US"/>
              <a:pPr fontAlgn="base">
                <a:spcBef>
                  <a:spcPct val="0"/>
                </a:spcBef>
                <a:spcAft>
                  <a:spcPct val="0"/>
                </a:spcAft>
                <a:defRPr/>
              </a:pPr>
              <a:t>‹#›</a:t>
            </a:fld>
            <a:endParaRPr lang="en-US"/>
          </a:p>
        </p:txBody>
      </p:sp>
    </p:spTree>
    <p:extLst>
      <p:ext uri="{BB962C8B-B14F-4D97-AF65-F5344CB8AC3E}">
        <p14:creationId xmlns:p14="http://schemas.microsoft.com/office/powerpoint/2010/main" val="29172150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iming>
    <p:tnLst>
      <p:par>
        <p:cTn id="1" dur="indefinite" restart="never" nodeType="tmRoot"/>
      </p:par>
    </p:tnLst>
  </p:timing>
  <p:hf hdr="0" ftr="0" dt="0"/>
  <p:txStyles>
    <p:titleStyle>
      <a:lvl1pPr algn="ctr" rtl="0" eaLnBrk="0" fontAlgn="base" hangingPunct="0">
        <a:spcBef>
          <a:spcPct val="0"/>
        </a:spcBef>
        <a:spcAft>
          <a:spcPct val="0"/>
        </a:spcAft>
        <a:defRPr sz="4000" b="1">
          <a:solidFill>
            <a:schemeClr val="bg1"/>
          </a:solidFill>
          <a:effectLst>
            <a:outerShdw blurRad="38100" dist="38100" dir="2700000" algn="tl">
              <a:srgbClr val="000000"/>
            </a:outerShdw>
          </a:effectLst>
          <a:latin typeface="Liberation Sans" panose="020B0604020202020204" pitchFamily="34" charset="0"/>
          <a:ea typeface="+mj-ea"/>
          <a:cs typeface="+mj-cs"/>
        </a:defRPr>
      </a:lvl1pPr>
      <a:lvl2pPr algn="ctr" rtl="0" eaLnBrk="0" fontAlgn="base" hangingPunct="0">
        <a:spcBef>
          <a:spcPct val="0"/>
        </a:spcBef>
        <a:spcAft>
          <a:spcPct val="0"/>
        </a:spcAft>
        <a:defRPr sz="4000" b="1">
          <a:solidFill>
            <a:schemeClr val="bg1"/>
          </a:solidFill>
          <a:effectLst>
            <a:outerShdw blurRad="38100" dist="38100" dir="2700000" algn="tl">
              <a:srgbClr val="000000"/>
            </a:outerShdw>
          </a:effectLst>
          <a:latin typeface="Liberation Sans" pitchFamily="34" charset="0"/>
        </a:defRPr>
      </a:lvl2pPr>
      <a:lvl3pPr algn="ctr" rtl="0" eaLnBrk="0" fontAlgn="base" hangingPunct="0">
        <a:spcBef>
          <a:spcPct val="0"/>
        </a:spcBef>
        <a:spcAft>
          <a:spcPct val="0"/>
        </a:spcAft>
        <a:defRPr sz="4000" b="1">
          <a:solidFill>
            <a:schemeClr val="bg1"/>
          </a:solidFill>
          <a:effectLst>
            <a:outerShdw blurRad="38100" dist="38100" dir="2700000" algn="tl">
              <a:srgbClr val="000000"/>
            </a:outerShdw>
          </a:effectLst>
          <a:latin typeface="Liberation Sans" pitchFamily="34" charset="0"/>
        </a:defRPr>
      </a:lvl3pPr>
      <a:lvl4pPr algn="ctr" rtl="0" eaLnBrk="0" fontAlgn="base" hangingPunct="0">
        <a:spcBef>
          <a:spcPct val="0"/>
        </a:spcBef>
        <a:spcAft>
          <a:spcPct val="0"/>
        </a:spcAft>
        <a:defRPr sz="4000" b="1">
          <a:solidFill>
            <a:schemeClr val="bg1"/>
          </a:solidFill>
          <a:effectLst>
            <a:outerShdw blurRad="38100" dist="38100" dir="2700000" algn="tl">
              <a:srgbClr val="000000"/>
            </a:outerShdw>
          </a:effectLst>
          <a:latin typeface="Liberation Sans" pitchFamily="34" charset="0"/>
        </a:defRPr>
      </a:lvl4pPr>
      <a:lvl5pPr algn="ctr" rtl="0" eaLnBrk="0" fontAlgn="base" hangingPunct="0">
        <a:spcBef>
          <a:spcPct val="0"/>
        </a:spcBef>
        <a:spcAft>
          <a:spcPct val="0"/>
        </a:spcAft>
        <a:defRPr sz="4000" b="1">
          <a:solidFill>
            <a:schemeClr val="bg1"/>
          </a:solidFill>
          <a:effectLst>
            <a:outerShdw blurRad="38100" dist="38100" dir="2700000" algn="tl">
              <a:srgbClr val="000000"/>
            </a:outerShdw>
          </a:effectLst>
          <a:latin typeface="Liberation Sans" pitchFamily="34" charset="0"/>
        </a:defRPr>
      </a:lvl5pPr>
      <a:lvl6pPr marL="457200" algn="ctr" rtl="0" fontAlgn="base">
        <a:spcBef>
          <a:spcPct val="0"/>
        </a:spcBef>
        <a:spcAft>
          <a:spcPct val="0"/>
        </a:spcAft>
        <a:defRPr sz="4000" b="1">
          <a:solidFill>
            <a:schemeClr val="bg1"/>
          </a:solidFill>
          <a:effectLst>
            <a:outerShdw blurRad="38100" dist="38100" dir="2700000" algn="tl">
              <a:srgbClr val="000000"/>
            </a:outerShdw>
          </a:effectLst>
          <a:latin typeface="Georgia" pitchFamily="18" charset="0"/>
        </a:defRPr>
      </a:lvl6pPr>
      <a:lvl7pPr marL="914400" algn="ctr" rtl="0" fontAlgn="base">
        <a:spcBef>
          <a:spcPct val="0"/>
        </a:spcBef>
        <a:spcAft>
          <a:spcPct val="0"/>
        </a:spcAft>
        <a:defRPr sz="4000" b="1">
          <a:solidFill>
            <a:schemeClr val="bg1"/>
          </a:solidFill>
          <a:effectLst>
            <a:outerShdw blurRad="38100" dist="38100" dir="2700000" algn="tl">
              <a:srgbClr val="000000"/>
            </a:outerShdw>
          </a:effectLst>
          <a:latin typeface="Georgia" pitchFamily="18" charset="0"/>
        </a:defRPr>
      </a:lvl7pPr>
      <a:lvl8pPr marL="1371600" algn="ctr" rtl="0" fontAlgn="base">
        <a:spcBef>
          <a:spcPct val="0"/>
        </a:spcBef>
        <a:spcAft>
          <a:spcPct val="0"/>
        </a:spcAft>
        <a:defRPr sz="4000" b="1">
          <a:solidFill>
            <a:schemeClr val="bg1"/>
          </a:solidFill>
          <a:effectLst>
            <a:outerShdw blurRad="38100" dist="38100" dir="2700000" algn="tl">
              <a:srgbClr val="000000"/>
            </a:outerShdw>
          </a:effectLst>
          <a:latin typeface="Georgia" pitchFamily="18" charset="0"/>
        </a:defRPr>
      </a:lvl8pPr>
      <a:lvl9pPr marL="1828800" algn="ctr" rtl="0" fontAlgn="base">
        <a:spcBef>
          <a:spcPct val="0"/>
        </a:spcBef>
        <a:spcAft>
          <a:spcPct val="0"/>
        </a:spcAft>
        <a:defRPr sz="4000" b="1">
          <a:solidFill>
            <a:schemeClr val="bg1"/>
          </a:solidFill>
          <a:effectLst>
            <a:outerShdw blurRad="38100" dist="38100" dir="2700000" algn="tl">
              <a:srgbClr val="000000"/>
            </a:outerShdw>
          </a:effectLst>
          <a:latin typeface="Georgia" pitchFamily="18" charset="0"/>
        </a:defRPr>
      </a:lvl9pPr>
    </p:titleStyle>
    <p:bodyStyle>
      <a:lvl1pPr marL="342900" indent="-342900" algn="l" rtl="0" eaLnBrk="0" fontAlgn="base" hangingPunct="0">
        <a:spcBef>
          <a:spcPct val="5000"/>
        </a:spcBef>
        <a:spcAft>
          <a:spcPct val="0"/>
        </a:spcAft>
        <a:buClr>
          <a:srgbClr val="A50021"/>
        </a:buClr>
        <a:buFont typeface="Wingdings" pitchFamily="2" charset="2"/>
        <a:buChar char="§"/>
        <a:defRPr sz="3000" b="1">
          <a:solidFill>
            <a:schemeClr val="tx1"/>
          </a:solidFill>
          <a:latin typeface="Liberation Sans" panose="020B0604020202020204" pitchFamily="34" charset="0"/>
          <a:ea typeface="+mn-ea"/>
          <a:cs typeface="+mn-cs"/>
        </a:defRPr>
      </a:lvl1pPr>
      <a:lvl2pPr marL="742950" indent="-285750" algn="l" rtl="0" eaLnBrk="0" fontAlgn="base" hangingPunct="0">
        <a:spcBef>
          <a:spcPct val="5000"/>
        </a:spcBef>
        <a:spcAft>
          <a:spcPct val="0"/>
        </a:spcAft>
        <a:buClr>
          <a:srgbClr val="A50021"/>
        </a:buClr>
        <a:buFont typeface="Wingdings" pitchFamily="2" charset="2"/>
        <a:buChar char="§"/>
        <a:defRPr sz="2800" b="1">
          <a:solidFill>
            <a:schemeClr val="tx1"/>
          </a:solidFill>
          <a:latin typeface="Liberation Sans" panose="020B0604020202020204" pitchFamily="34" charset="0"/>
        </a:defRPr>
      </a:lvl2pPr>
      <a:lvl3pPr marL="1143000" indent="-228600" algn="l" rtl="0" eaLnBrk="0" fontAlgn="base" hangingPunct="0">
        <a:spcBef>
          <a:spcPct val="5000"/>
        </a:spcBef>
        <a:spcAft>
          <a:spcPct val="0"/>
        </a:spcAft>
        <a:buClr>
          <a:srgbClr val="A50021"/>
        </a:buClr>
        <a:buFont typeface="Wingdings" pitchFamily="2" charset="2"/>
        <a:buChar char="§"/>
        <a:defRPr sz="2600" b="1">
          <a:solidFill>
            <a:schemeClr val="tx1"/>
          </a:solidFill>
          <a:latin typeface="Liberation Sans" panose="020B0604020202020204" pitchFamily="34" charset="0"/>
        </a:defRPr>
      </a:lvl3pPr>
      <a:lvl4pPr marL="1600200" indent="-228600" algn="l" rtl="0" eaLnBrk="0" fontAlgn="base" hangingPunct="0">
        <a:spcBef>
          <a:spcPct val="5000"/>
        </a:spcBef>
        <a:spcAft>
          <a:spcPct val="0"/>
        </a:spcAft>
        <a:buClr>
          <a:srgbClr val="A50021"/>
        </a:buClr>
        <a:buChar char="–"/>
        <a:defRPr sz="2400" b="1">
          <a:solidFill>
            <a:schemeClr val="tx1"/>
          </a:solidFill>
          <a:latin typeface="Liberation Sans" panose="020B0604020202020204" pitchFamily="34" charset="0"/>
        </a:defRPr>
      </a:lvl4pPr>
      <a:lvl5pPr marL="2057400" indent="-228600" algn="l" rtl="0" eaLnBrk="0" fontAlgn="base" hangingPunct="0">
        <a:spcBef>
          <a:spcPct val="5000"/>
        </a:spcBef>
        <a:spcAft>
          <a:spcPct val="0"/>
        </a:spcAft>
        <a:buClr>
          <a:srgbClr val="A50021"/>
        </a:buClr>
        <a:buChar char="»"/>
        <a:defRPr sz="2200" b="1">
          <a:solidFill>
            <a:schemeClr val="tx1"/>
          </a:solidFill>
          <a:latin typeface="Liberation Sans" panose="020B0604020202020204" pitchFamily="34" charset="0"/>
        </a:defRPr>
      </a:lvl5pPr>
      <a:lvl6pPr marL="2514600" indent="-228600" algn="l" rtl="0" fontAlgn="base">
        <a:spcBef>
          <a:spcPct val="5000"/>
        </a:spcBef>
        <a:spcAft>
          <a:spcPct val="0"/>
        </a:spcAft>
        <a:buClr>
          <a:srgbClr val="A50021"/>
        </a:buClr>
        <a:buChar char="»"/>
        <a:defRPr sz="2200" b="1">
          <a:solidFill>
            <a:schemeClr val="tx1"/>
          </a:solidFill>
          <a:latin typeface="+mn-lt"/>
        </a:defRPr>
      </a:lvl6pPr>
      <a:lvl7pPr marL="2971800" indent="-228600" algn="l" rtl="0" fontAlgn="base">
        <a:spcBef>
          <a:spcPct val="5000"/>
        </a:spcBef>
        <a:spcAft>
          <a:spcPct val="0"/>
        </a:spcAft>
        <a:buClr>
          <a:srgbClr val="A50021"/>
        </a:buClr>
        <a:buChar char="»"/>
        <a:defRPr sz="2200" b="1">
          <a:solidFill>
            <a:schemeClr val="tx1"/>
          </a:solidFill>
          <a:latin typeface="+mn-lt"/>
        </a:defRPr>
      </a:lvl7pPr>
      <a:lvl8pPr marL="3429000" indent="-228600" algn="l" rtl="0" fontAlgn="base">
        <a:spcBef>
          <a:spcPct val="5000"/>
        </a:spcBef>
        <a:spcAft>
          <a:spcPct val="0"/>
        </a:spcAft>
        <a:buClr>
          <a:srgbClr val="A50021"/>
        </a:buClr>
        <a:buChar char="»"/>
        <a:defRPr sz="2200" b="1">
          <a:solidFill>
            <a:schemeClr val="tx1"/>
          </a:solidFill>
          <a:latin typeface="+mn-lt"/>
        </a:defRPr>
      </a:lvl8pPr>
      <a:lvl9pPr marL="3886200" indent="-228600" algn="l" rtl="0" fontAlgn="base">
        <a:spcBef>
          <a:spcPct val="5000"/>
        </a:spcBef>
        <a:spcAft>
          <a:spcPct val="0"/>
        </a:spcAft>
        <a:buClr>
          <a:srgbClr val="A50021"/>
        </a:buClr>
        <a:buChar char="»"/>
        <a:defRPr sz="22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IN" dirty="0"/>
          </a:p>
        </p:txBody>
      </p:sp>
      <p:sp>
        <p:nvSpPr>
          <p:cNvPr id="3" name="Subtitle 2"/>
          <p:cNvSpPr>
            <a:spLocks noGrp="1"/>
          </p:cNvSpPr>
          <p:nvPr>
            <p:ph type="subTitle" idx="1"/>
          </p:nvPr>
        </p:nvSpPr>
        <p:spPr/>
        <p:txBody>
          <a:bodyPr/>
          <a:lstStyle/>
          <a:p>
            <a:endParaRPr lang="en-IN"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0746012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pPr eaLnBrk="1" hangingPunct="1">
              <a:defRPr/>
            </a:pPr>
            <a:r>
              <a:rPr lang="nl-NL" altLang="en-US" dirty="0" smtClean="0">
                <a:ea typeface="Liberation Sans" panose="020B0604020202020204" pitchFamily="34" charset="0"/>
                <a:cs typeface="Liberation Sans" panose="020B0604020202020204" pitchFamily="34" charset="0"/>
              </a:rPr>
              <a:t>Sampling Techniques</a:t>
            </a:r>
            <a:endParaRPr lang="en-US" altLang="en-US" dirty="0" smtClean="0">
              <a:ea typeface="Liberation Sans" panose="020B0604020202020204" pitchFamily="34" charset="0"/>
              <a:cs typeface="Liberation Sans" panose="020B0604020202020204" pitchFamily="34" charset="0"/>
            </a:endParaRPr>
          </a:p>
        </p:txBody>
      </p:sp>
      <p:sp>
        <p:nvSpPr>
          <p:cNvPr id="247811" name="Rectangle 3"/>
          <p:cNvSpPr>
            <a:spLocks noGrp="1" noChangeAspect="1" noChangeArrowheads="1"/>
          </p:cNvSpPr>
          <p:nvPr>
            <p:ph idx="1"/>
          </p:nvPr>
        </p:nvSpPr>
        <p:spPr/>
        <p:txBody>
          <a:bodyPr/>
          <a:lstStyle/>
          <a:p>
            <a:pPr eaLnBrk="1" hangingPunct="1"/>
            <a:endParaRPr lang="en-US" altLang="en-US" smtClean="0">
              <a:cs typeface="Liberation Sans" pitchFamily="34" charset="0"/>
            </a:endParaRPr>
          </a:p>
          <a:p>
            <a:pPr eaLnBrk="1" hangingPunct="1"/>
            <a:endParaRPr lang="en-US" altLang="en-US" smtClean="0">
              <a:cs typeface="Liberation Sans" pitchFamily="34" charset="0"/>
            </a:endParaRPr>
          </a:p>
          <a:p>
            <a:pPr eaLnBrk="1" hangingPunct="1"/>
            <a:r>
              <a:rPr lang="en-US" altLang="en-US" smtClean="0">
                <a:cs typeface="Liberation Sans" pitchFamily="34" charset="0"/>
              </a:rPr>
              <a:t>Probability versus nonprobability sampling</a:t>
            </a:r>
          </a:p>
          <a:p>
            <a:pPr eaLnBrk="1" hangingPunct="1"/>
            <a:endParaRPr lang="en-US" altLang="en-US" smtClean="0">
              <a:cs typeface="Liberation Sans" pitchFamily="34" charset="0"/>
            </a:endParaRPr>
          </a:p>
          <a:p>
            <a:pPr eaLnBrk="1" hangingPunct="1"/>
            <a:r>
              <a:rPr lang="en-US" altLang="en-US" smtClean="0">
                <a:cs typeface="Liberation Sans" pitchFamily="34" charset="0"/>
              </a:rPr>
              <a:t>Probability sampling: elements in the population have a known and non-zero chance of being chosen</a:t>
            </a:r>
          </a:p>
          <a:p>
            <a:pPr eaLnBrk="1" hangingPunct="1"/>
            <a:endParaRPr lang="en-US" altLang="en-US" smtClean="0">
              <a:cs typeface="Liberation Sans" pitchFamily="34" charset="0"/>
            </a:endParaRPr>
          </a:p>
          <a:p>
            <a:pPr eaLnBrk="1" hangingPunct="1"/>
            <a:endParaRPr lang="en-US" altLang="en-US" i="1" smtClean="0">
              <a:cs typeface="Liberation Sans" pitchFamily="34" charset="0"/>
            </a:endParaRPr>
          </a:p>
          <a:p>
            <a:pPr eaLnBrk="1" hangingPunct="1"/>
            <a:endParaRPr lang="en-US" altLang="en-US" i="1" smtClean="0">
              <a:cs typeface="Liberation Sans" pitchFamily="34" charset="0"/>
            </a:endParaRPr>
          </a:p>
        </p:txBody>
      </p:sp>
      <p:sp>
        <p:nvSpPr>
          <p:cNvPr id="2" name="Slide Number Placeholder 1"/>
          <p:cNvSpPr>
            <a:spLocks noGrp="1"/>
          </p:cNvSpPr>
          <p:nvPr>
            <p:ph type="sldNum" sz="quarter" idx="11"/>
          </p:nvPr>
        </p:nvSpPr>
        <p:spPr/>
        <p:txBody>
          <a:bodyPr/>
          <a:lstStyle/>
          <a:p>
            <a:pPr>
              <a:defRPr/>
            </a:pPr>
            <a:r>
              <a:rPr lang="en-US" dirty="0" smtClean="0"/>
              <a:t>Slide 13-</a:t>
            </a:r>
            <a:fld id="{25455474-B86E-48AB-8C1A-AED91F11EEB4}" type="slidenum">
              <a:rPr lang="en-US" smtClean="0"/>
              <a:pPr>
                <a:defRPr/>
              </a:pPr>
              <a:t>10</a:t>
            </a:fld>
            <a:endParaRPr lang="en-US" dirty="0"/>
          </a:p>
        </p:txBody>
      </p:sp>
    </p:spTree>
    <p:extLst>
      <p:ext uri="{BB962C8B-B14F-4D97-AF65-F5344CB8AC3E}">
        <p14:creationId xmlns:p14="http://schemas.microsoft.com/office/powerpoint/2010/main" val="417873195"/>
      </p:ext>
    </p:extLst>
  </p:cSld>
  <p:clrMapOvr>
    <a:masterClrMapping/>
  </p:clrMapOvr>
  <p:transition advTm="45584"/>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7811">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478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7811"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Sampling Techniques</a:t>
            </a:r>
          </a:p>
        </p:txBody>
      </p:sp>
      <p:sp>
        <p:nvSpPr>
          <p:cNvPr id="164867" name="Rectangle 3"/>
          <p:cNvSpPr>
            <a:spLocks noGrp="1" noChangeAspect="1" noChangeArrowheads="1"/>
          </p:cNvSpPr>
          <p:nvPr>
            <p:ph idx="1"/>
          </p:nvPr>
        </p:nvSpPr>
        <p:spPr/>
        <p:txBody>
          <a:bodyPr/>
          <a:lstStyle/>
          <a:p>
            <a:pPr eaLnBrk="1" hangingPunct="1"/>
            <a:endParaRPr lang="en-US" altLang="en-US" smtClean="0">
              <a:cs typeface="Liberation Sans" pitchFamily="34" charset="0"/>
            </a:endParaRPr>
          </a:p>
          <a:p>
            <a:pPr eaLnBrk="1" hangingPunct="1"/>
            <a:r>
              <a:rPr lang="en-US" altLang="en-US" smtClean="0">
                <a:cs typeface="Liberation Sans" pitchFamily="34" charset="0"/>
              </a:rPr>
              <a:t>Probability Sampling</a:t>
            </a:r>
          </a:p>
          <a:p>
            <a:pPr lvl="1" eaLnBrk="1" hangingPunct="1"/>
            <a:r>
              <a:rPr lang="en-US" altLang="en-US" sz="3000" smtClean="0">
                <a:cs typeface="Liberation Sans" pitchFamily="34" charset="0"/>
              </a:rPr>
              <a:t>Simple Random Sampling</a:t>
            </a:r>
          </a:p>
          <a:p>
            <a:pPr lvl="1" eaLnBrk="1" hangingPunct="1"/>
            <a:r>
              <a:rPr lang="en-US" altLang="en-US" sz="3000" smtClean="0">
                <a:cs typeface="Liberation Sans" pitchFamily="34" charset="0"/>
              </a:rPr>
              <a:t>Systematic Sampling</a:t>
            </a:r>
          </a:p>
          <a:p>
            <a:pPr lvl="1" eaLnBrk="1" hangingPunct="1"/>
            <a:r>
              <a:rPr lang="en-US" altLang="en-US" sz="3000" smtClean="0">
                <a:cs typeface="Liberation Sans" pitchFamily="34" charset="0"/>
              </a:rPr>
              <a:t>Stratified Random Sampling</a:t>
            </a:r>
          </a:p>
          <a:p>
            <a:pPr lvl="1" eaLnBrk="1" hangingPunct="1"/>
            <a:r>
              <a:rPr lang="en-US" altLang="en-US" sz="3000" smtClean="0">
                <a:cs typeface="Liberation Sans" pitchFamily="34" charset="0"/>
              </a:rPr>
              <a:t>Cluster Sampling</a:t>
            </a:r>
          </a:p>
          <a:p>
            <a:pPr eaLnBrk="1" hangingPunct="1"/>
            <a:r>
              <a:rPr lang="en-US" altLang="en-US" smtClean="0">
                <a:cs typeface="Liberation Sans" pitchFamily="34" charset="0"/>
              </a:rPr>
              <a:t>Nonprobability Sampling</a:t>
            </a:r>
          </a:p>
          <a:p>
            <a:pPr lvl="1" eaLnBrk="1" hangingPunct="1"/>
            <a:r>
              <a:rPr lang="en-US" altLang="en-US" sz="3000" smtClean="0">
                <a:cs typeface="Liberation Sans" pitchFamily="34" charset="0"/>
              </a:rPr>
              <a:t>Convenience Sampling</a:t>
            </a:r>
          </a:p>
          <a:p>
            <a:pPr lvl="1" eaLnBrk="1" hangingPunct="1"/>
            <a:r>
              <a:rPr lang="en-US" altLang="en-US" sz="3000" smtClean="0">
                <a:cs typeface="Liberation Sans" pitchFamily="34" charset="0"/>
              </a:rPr>
              <a:t>Judgment Sampling</a:t>
            </a:r>
          </a:p>
          <a:p>
            <a:pPr lvl="1" eaLnBrk="1" hangingPunct="1"/>
            <a:r>
              <a:rPr lang="en-US" altLang="en-US" sz="3000" smtClean="0">
                <a:cs typeface="Liberation Sans" pitchFamily="34" charset="0"/>
              </a:rPr>
              <a:t>Quota Sampling</a:t>
            </a:r>
          </a:p>
          <a:p>
            <a:pPr eaLnBrk="1" hangingPunct="1"/>
            <a:endParaRPr lang="en-US" altLang="en-US" smtClean="0">
              <a:cs typeface="Liberation Sans" pitchFamily="34" charset="0"/>
            </a:endParaRPr>
          </a:p>
          <a:p>
            <a:pPr eaLnBrk="1" hangingPunct="1"/>
            <a:endParaRPr lang="en-US" altLang="en-US" smtClean="0">
              <a:cs typeface="Liberation Sans" pitchFamily="34" charset="0"/>
            </a:endParaRPr>
          </a:p>
        </p:txBody>
      </p:sp>
      <p:sp>
        <p:nvSpPr>
          <p:cNvPr id="2" name="Slide Number Placeholder 1"/>
          <p:cNvSpPr>
            <a:spLocks noGrp="1"/>
          </p:cNvSpPr>
          <p:nvPr>
            <p:ph type="sldNum" sz="quarter" idx="11"/>
          </p:nvPr>
        </p:nvSpPr>
        <p:spPr/>
        <p:txBody>
          <a:bodyPr/>
          <a:lstStyle/>
          <a:p>
            <a:pPr>
              <a:defRPr/>
            </a:pPr>
            <a:r>
              <a:rPr lang="en-US" dirty="0" smtClean="0"/>
              <a:t>Slide 13-</a:t>
            </a:r>
            <a:fld id="{25455474-B86E-48AB-8C1A-AED91F11EEB4}" type="slidenum">
              <a:rPr lang="en-US" smtClean="0"/>
              <a:pPr>
                <a:defRPr/>
              </a:pPr>
              <a:t>11</a:t>
            </a:fld>
            <a:endParaRPr lang="en-US" dirty="0"/>
          </a:p>
        </p:txBody>
      </p:sp>
    </p:spTree>
    <p:extLst>
      <p:ext uri="{BB962C8B-B14F-4D97-AF65-F5344CB8AC3E}">
        <p14:creationId xmlns:p14="http://schemas.microsoft.com/office/powerpoint/2010/main" val="2569295492"/>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Simple Random Sampling </a:t>
            </a:r>
          </a:p>
        </p:txBody>
      </p:sp>
      <p:sp>
        <p:nvSpPr>
          <p:cNvPr id="165891" name="Rectangle 3"/>
          <p:cNvSpPr>
            <a:spLocks noGrp="1" noChangeAspect="1" noChangeArrowheads="1"/>
          </p:cNvSpPr>
          <p:nvPr>
            <p:ph idx="1"/>
          </p:nvPr>
        </p:nvSpPr>
        <p:spPr/>
        <p:txBody>
          <a:bodyPr/>
          <a:lstStyle/>
          <a:p>
            <a:pPr marL="2209800" lvl="4" indent="-381000" eaLnBrk="1" hangingPunct="1">
              <a:buFontTx/>
              <a:buNone/>
            </a:pPr>
            <a:endParaRPr lang="en-US" altLang="en-US" sz="3000" smtClean="0">
              <a:solidFill>
                <a:schemeClr val="tx2"/>
              </a:solidFill>
              <a:cs typeface="Liberation Sans" pitchFamily="34" charset="0"/>
            </a:endParaRPr>
          </a:p>
          <a:p>
            <a:pPr marL="609600" indent="-609600" eaLnBrk="1" hangingPunct="1"/>
            <a:r>
              <a:rPr lang="en-US" altLang="en-US" smtClean="0">
                <a:solidFill>
                  <a:schemeClr val="tx2"/>
                </a:solidFill>
                <a:cs typeface="Liberation Sans" pitchFamily="34" charset="0"/>
              </a:rPr>
              <a:t>Procedure</a:t>
            </a:r>
          </a:p>
          <a:p>
            <a:pPr marL="990600" lvl="1" indent="-533400" eaLnBrk="1" hangingPunct="1"/>
            <a:r>
              <a:rPr lang="en-US" altLang="en-US" sz="3000" smtClean="0">
                <a:solidFill>
                  <a:schemeClr val="tx2"/>
                </a:solidFill>
                <a:cs typeface="Liberation Sans" pitchFamily="34" charset="0"/>
              </a:rPr>
              <a:t>Each element has a known and equal chance of being selected</a:t>
            </a:r>
          </a:p>
          <a:p>
            <a:pPr marL="2209800" lvl="4" indent="-381000" eaLnBrk="1" hangingPunct="1">
              <a:buFontTx/>
              <a:buNone/>
            </a:pPr>
            <a:endParaRPr lang="en-US" altLang="en-US" sz="3000" smtClean="0">
              <a:solidFill>
                <a:schemeClr val="tx2"/>
              </a:solidFill>
              <a:cs typeface="Liberation Sans" pitchFamily="34" charset="0"/>
            </a:endParaRPr>
          </a:p>
          <a:p>
            <a:pPr marL="609600" indent="-609600" eaLnBrk="1" hangingPunct="1"/>
            <a:r>
              <a:rPr lang="en-US" altLang="en-US" smtClean="0">
                <a:solidFill>
                  <a:schemeClr val="tx2"/>
                </a:solidFill>
                <a:cs typeface="Liberation Sans" pitchFamily="34" charset="0"/>
              </a:rPr>
              <a:t>Characteristics</a:t>
            </a:r>
          </a:p>
          <a:p>
            <a:pPr marL="990600" lvl="1" indent="-533400" eaLnBrk="1" hangingPunct="1"/>
            <a:r>
              <a:rPr lang="en-US" altLang="en-US" sz="3000" smtClean="0">
                <a:solidFill>
                  <a:schemeClr val="tx2"/>
                </a:solidFill>
                <a:cs typeface="Liberation Sans" pitchFamily="34" charset="0"/>
              </a:rPr>
              <a:t>Highly generalizable</a:t>
            </a:r>
          </a:p>
          <a:p>
            <a:pPr marL="990600" lvl="1" indent="-533400" eaLnBrk="1" hangingPunct="1"/>
            <a:r>
              <a:rPr lang="en-US" altLang="en-US" sz="3000" smtClean="0">
                <a:solidFill>
                  <a:schemeClr val="tx2"/>
                </a:solidFill>
                <a:cs typeface="Liberation Sans" pitchFamily="34" charset="0"/>
              </a:rPr>
              <a:t>Easily understood</a:t>
            </a:r>
          </a:p>
          <a:p>
            <a:pPr marL="990600" lvl="1" indent="-533400" eaLnBrk="1" hangingPunct="1"/>
            <a:r>
              <a:rPr lang="en-US" altLang="en-US" sz="3000" smtClean="0">
                <a:solidFill>
                  <a:schemeClr val="tx2"/>
                </a:solidFill>
                <a:cs typeface="Liberation Sans" pitchFamily="34" charset="0"/>
              </a:rPr>
              <a:t>Reliable population frame necessary</a:t>
            </a:r>
          </a:p>
        </p:txBody>
      </p:sp>
      <p:sp>
        <p:nvSpPr>
          <p:cNvPr id="2" name="Slide Number Placeholder 1"/>
          <p:cNvSpPr>
            <a:spLocks noGrp="1"/>
          </p:cNvSpPr>
          <p:nvPr>
            <p:ph type="sldNum" sz="quarter" idx="11"/>
          </p:nvPr>
        </p:nvSpPr>
        <p:spPr/>
        <p:txBody>
          <a:bodyPr/>
          <a:lstStyle/>
          <a:p>
            <a:pPr>
              <a:defRPr/>
            </a:pPr>
            <a:r>
              <a:rPr lang="en-US" dirty="0" smtClean="0"/>
              <a:t>Slide 13-</a:t>
            </a:r>
            <a:fld id="{25455474-B86E-48AB-8C1A-AED91F11EEB4}" type="slidenum">
              <a:rPr lang="en-US" smtClean="0"/>
              <a:pPr>
                <a:defRPr/>
              </a:pPr>
              <a:t>12</a:t>
            </a:fld>
            <a:endParaRPr lang="en-US" dirty="0"/>
          </a:p>
        </p:txBody>
      </p:sp>
    </p:spTree>
    <p:extLst>
      <p:ext uri="{BB962C8B-B14F-4D97-AF65-F5344CB8AC3E}">
        <p14:creationId xmlns:p14="http://schemas.microsoft.com/office/powerpoint/2010/main" val="3539115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Systematic Sampling </a:t>
            </a:r>
          </a:p>
        </p:txBody>
      </p:sp>
      <p:sp>
        <p:nvSpPr>
          <p:cNvPr id="166915" name="Rectangle 3"/>
          <p:cNvSpPr>
            <a:spLocks noGrp="1" noChangeAspect="1" noChangeArrowheads="1"/>
          </p:cNvSpPr>
          <p:nvPr>
            <p:ph idx="1"/>
          </p:nvPr>
        </p:nvSpPr>
        <p:spPr/>
        <p:txBody>
          <a:bodyPr/>
          <a:lstStyle/>
          <a:p>
            <a:pPr marL="2209800" lvl="4" indent="-381000" eaLnBrk="1" hangingPunct="1">
              <a:buFontTx/>
              <a:buNone/>
            </a:pPr>
            <a:endParaRPr lang="en-US" altLang="en-US" sz="3000" smtClean="0">
              <a:solidFill>
                <a:schemeClr val="tx2"/>
              </a:solidFill>
              <a:cs typeface="Liberation Sans" pitchFamily="34" charset="0"/>
            </a:endParaRPr>
          </a:p>
          <a:p>
            <a:pPr marL="609600" indent="-609600" eaLnBrk="1" hangingPunct="1"/>
            <a:r>
              <a:rPr lang="en-US" altLang="en-US" smtClean="0">
                <a:solidFill>
                  <a:schemeClr val="tx2"/>
                </a:solidFill>
                <a:cs typeface="Liberation Sans" pitchFamily="34" charset="0"/>
              </a:rPr>
              <a:t>Procedure</a:t>
            </a:r>
          </a:p>
          <a:p>
            <a:pPr marL="990600" lvl="1" indent="-533400" eaLnBrk="1" hangingPunct="1"/>
            <a:r>
              <a:rPr lang="en-US" altLang="en-US" sz="3000" smtClean="0">
                <a:solidFill>
                  <a:schemeClr val="tx2"/>
                </a:solidFill>
                <a:cs typeface="Liberation Sans" pitchFamily="34" charset="0"/>
              </a:rPr>
              <a:t>Each n</a:t>
            </a:r>
            <a:r>
              <a:rPr lang="en-US" altLang="en-US" sz="3000" baseline="30000" smtClean="0">
                <a:solidFill>
                  <a:schemeClr val="tx2"/>
                </a:solidFill>
                <a:cs typeface="Liberation Sans" pitchFamily="34" charset="0"/>
              </a:rPr>
              <a:t>th</a:t>
            </a:r>
            <a:r>
              <a:rPr lang="en-US" altLang="en-US" sz="3000" smtClean="0">
                <a:solidFill>
                  <a:schemeClr val="tx2"/>
                </a:solidFill>
                <a:cs typeface="Liberation Sans" pitchFamily="34" charset="0"/>
              </a:rPr>
              <a:t> element, starting with random choice of an element between 1 and n </a:t>
            </a:r>
          </a:p>
          <a:p>
            <a:pPr marL="2209800" lvl="4" indent="-381000" eaLnBrk="1" hangingPunct="1">
              <a:buFontTx/>
              <a:buNone/>
            </a:pPr>
            <a:endParaRPr lang="en-US" altLang="en-US" sz="3000" smtClean="0">
              <a:solidFill>
                <a:schemeClr val="tx2"/>
              </a:solidFill>
              <a:cs typeface="Liberation Sans" pitchFamily="34" charset="0"/>
            </a:endParaRPr>
          </a:p>
          <a:p>
            <a:pPr marL="609600" indent="-609600" eaLnBrk="1" hangingPunct="1"/>
            <a:r>
              <a:rPr lang="en-US" altLang="en-US" smtClean="0">
                <a:solidFill>
                  <a:schemeClr val="tx2"/>
                </a:solidFill>
                <a:cs typeface="Liberation Sans" pitchFamily="34" charset="0"/>
              </a:rPr>
              <a:t>Characteristics</a:t>
            </a:r>
          </a:p>
          <a:p>
            <a:pPr marL="990600" lvl="1" indent="-533400" eaLnBrk="1" hangingPunct="1"/>
            <a:r>
              <a:rPr lang="en-US" altLang="en-US" sz="3000" smtClean="0">
                <a:solidFill>
                  <a:schemeClr val="tx2"/>
                </a:solidFill>
                <a:cs typeface="Liberation Sans" pitchFamily="34" charset="0"/>
              </a:rPr>
              <a:t>Idem simple random sampling</a:t>
            </a:r>
          </a:p>
          <a:p>
            <a:pPr marL="990600" lvl="1" indent="-533400" eaLnBrk="1" hangingPunct="1"/>
            <a:r>
              <a:rPr lang="en-US" altLang="en-US" sz="3000" smtClean="0">
                <a:solidFill>
                  <a:schemeClr val="tx2"/>
                </a:solidFill>
                <a:cs typeface="Liberation Sans" pitchFamily="34" charset="0"/>
              </a:rPr>
              <a:t>Easier than simple random sampling</a:t>
            </a:r>
          </a:p>
          <a:p>
            <a:pPr marL="990600" lvl="1" indent="-533400" eaLnBrk="1" hangingPunct="1"/>
            <a:r>
              <a:rPr lang="en-US" altLang="en-US" sz="3000" smtClean="0">
                <a:solidFill>
                  <a:schemeClr val="tx2"/>
                </a:solidFill>
                <a:cs typeface="Liberation Sans" pitchFamily="34" charset="0"/>
              </a:rPr>
              <a:t>Systematic biases when elements are not randomly listed</a:t>
            </a:r>
          </a:p>
        </p:txBody>
      </p:sp>
      <p:sp>
        <p:nvSpPr>
          <p:cNvPr id="2" name="Slide Number Placeholder 1"/>
          <p:cNvSpPr>
            <a:spLocks noGrp="1"/>
          </p:cNvSpPr>
          <p:nvPr>
            <p:ph type="sldNum" sz="quarter" idx="11"/>
          </p:nvPr>
        </p:nvSpPr>
        <p:spPr/>
        <p:txBody>
          <a:bodyPr/>
          <a:lstStyle/>
          <a:p>
            <a:pPr>
              <a:defRPr/>
            </a:pPr>
            <a:r>
              <a:rPr lang="en-US" dirty="0" smtClean="0"/>
              <a:t>Slide 13-</a:t>
            </a:r>
            <a:fld id="{25455474-B86E-48AB-8C1A-AED91F11EEB4}" type="slidenum">
              <a:rPr lang="en-US" smtClean="0"/>
              <a:pPr>
                <a:defRPr/>
              </a:pPr>
              <a:t>13</a:t>
            </a:fld>
            <a:endParaRPr lang="en-US" dirty="0"/>
          </a:p>
        </p:txBody>
      </p:sp>
    </p:spTree>
    <p:extLst>
      <p:ext uri="{BB962C8B-B14F-4D97-AF65-F5344CB8AC3E}">
        <p14:creationId xmlns:p14="http://schemas.microsoft.com/office/powerpoint/2010/main" val="11810637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Cluster Sampling</a:t>
            </a:r>
          </a:p>
        </p:txBody>
      </p:sp>
      <p:sp>
        <p:nvSpPr>
          <p:cNvPr id="167939" name="Rectangle 3"/>
          <p:cNvSpPr>
            <a:spLocks noGrp="1" noChangeAspect="1" noChangeArrowheads="1"/>
          </p:cNvSpPr>
          <p:nvPr>
            <p:ph idx="1"/>
          </p:nvPr>
        </p:nvSpPr>
        <p:spPr>
          <a:xfrm>
            <a:off x="457200" y="1196975"/>
            <a:ext cx="8229600" cy="5184775"/>
          </a:xfrm>
        </p:spPr>
        <p:txBody>
          <a:bodyPr/>
          <a:lstStyle/>
          <a:p>
            <a:pPr marL="609600" indent="-609600" eaLnBrk="1" hangingPunct="1">
              <a:lnSpc>
                <a:spcPct val="90000"/>
              </a:lnSpc>
            </a:pPr>
            <a:endParaRPr lang="en-US" altLang="en-US" smtClean="0">
              <a:solidFill>
                <a:schemeClr val="tx2"/>
              </a:solidFill>
              <a:cs typeface="Liberation Sans" pitchFamily="34" charset="0"/>
            </a:endParaRPr>
          </a:p>
          <a:p>
            <a:pPr marL="609600" indent="-609600" eaLnBrk="1" hangingPunct="1">
              <a:lnSpc>
                <a:spcPct val="90000"/>
              </a:lnSpc>
            </a:pPr>
            <a:r>
              <a:rPr lang="en-US" altLang="en-US" smtClean="0">
                <a:solidFill>
                  <a:schemeClr val="tx2"/>
                </a:solidFill>
                <a:cs typeface="Liberation Sans" pitchFamily="34" charset="0"/>
              </a:rPr>
              <a:t>Procedure</a:t>
            </a:r>
          </a:p>
          <a:p>
            <a:pPr marL="990600" lvl="1" indent="-533400" eaLnBrk="1" hangingPunct="1">
              <a:lnSpc>
                <a:spcPct val="90000"/>
              </a:lnSpc>
            </a:pPr>
            <a:r>
              <a:rPr lang="en-US" altLang="en-US" sz="3000" smtClean="0">
                <a:solidFill>
                  <a:schemeClr val="tx2"/>
                </a:solidFill>
                <a:cs typeface="Liberation Sans" pitchFamily="34" charset="0"/>
              </a:rPr>
              <a:t>Divide of population in clusters</a:t>
            </a:r>
          </a:p>
          <a:p>
            <a:pPr marL="990600" lvl="1" indent="-533400" eaLnBrk="1" hangingPunct="1">
              <a:lnSpc>
                <a:spcPct val="90000"/>
              </a:lnSpc>
            </a:pPr>
            <a:r>
              <a:rPr lang="en-US" altLang="en-US" sz="3000" smtClean="0">
                <a:solidFill>
                  <a:schemeClr val="tx2"/>
                </a:solidFill>
                <a:cs typeface="Liberation Sans" pitchFamily="34" charset="0"/>
              </a:rPr>
              <a:t>Random selection of clusters</a:t>
            </a:r>
          </a:p>
          <a:p>
            <a:pPr marL="990600" lvl="1" indent="-533400" eaLnBrk="1" hangingPunct="1">
              <a:lnSpc>
                <a:spcPct val="90000"/>
              </a:lnSpc>
            </a:pPr>
            <a:r>
              <a:rPr lang="en-US" altLang="en-US" sz="3000" smtClean="0">
                <a:solidFill>
                  <a:schemeClr val="tx2"/>
                </a:solidFill>
                <a:cs typeface="Liberation Sans" pitchFamily="34" charset="0"/>
              </a:rPr>
              <a:t>Include all elements from selected clusters</a:t>
            </a:r>
          </a:p>
          <a:p>
            <a:pPr marL="2209800" lvl="4" indent="-381000" eaLnBrk="1" hangingPunct="1">
              <a:lnSpc>
                <a:spcPct val="90000"/>
              </a:lnSpc>
              <a:buFontTx/>
              <a:buNone/>
            </a:pPr>
            <a:endParaRPr lang="en-US" altLang="en-US" sz="3000" smtClean="0">
              <a:solidFill>
                <a:schemeClr val="tx2"/>
              </a:solidFill>
              <a:cs typeface="Liberation Sans" pitchFamily="34" charset="0"/>
            </a:endParaRPr>
          </a:p>
          <a:p>
            <a:pPr marL="609600" indent="-609600" eaLnBrk="1" hangingPunct="1">
              <a:lnSpc>
                <a:spcPct val="90000"/>
              </a:lnSpc>
            </a:pPr>
            <a:r>
              <a:rPr lang="en-US" altLang="en-US" smtClean="0">
                <a:solidFill>
                  <a:schemeClr val="tx2"/>
                </a:solidFill>
                <a:cs typeface="Liberation Sans" pitchFamily="34" charset="0"/>
              </a:rPr>
              <a:t>Characteristics</a:t>
            </a:r>
          </a:p>
          <a:p>
            <a:pPr marL="990600" lvl="1" indent="-533400" eaLnBrk="1" hangingPunct="1">
              <a:lnSpc>
                <a:spcPct val="90000"/>
              </a:lnSpc>
            </a:pPr>
            <a:r>
              <a:rPr lang="en-US" altLang="en-US" sz="3000" smtClean="0">
                <a:solidFill>
                  <a:schemeClr val="tx2"/>
                </a:solidFill>
                <a:cs typeface="Liberation Sans" pitchFamily="34" charset="0"/>
              </a:rPr>
              <a:t>Intercluster homogeneity</a:t>
            </a:r>
          </a:p>
          <a:p>
            <a:pPr marL="990600" lvl="1" indent="-533400" eaLnBrk="1" hangingPunct="1">
              <a:lnSpc>
                <a:spcPct val="90000"/>
              </a:lnSpc>
            </a:pPr>
            <a:r>
              <a:rPr lang="en-US" altLang="en-US" sz="3000" smtClean="0">
                <a:solidFill>
                  <a:schemeClr val="tx2"/>
                </a:solidFill>
                <a:cs typeface="Liberation Sans" pitchFamily="34" charset="0"/>
              </a:rPr>
              <a:t>Intracluster heterogeneity</a:t>
            </a:r>
          </a:p>
          <a:p>
            <a:pPr marL="990600" lvl="1" indent="-533400" eaLnBrk="1" hangingPunct="1">
              <a:lnSpc>
                <a:spcPct val="90000"/>
              </a:lnSpc>
            </a:pPr>
            <a:r>
              <a:rPr lang="en-US" altLang="en-US" sz="3000" smtClean="0">
                <a:solidFill>
                  <a:schemeClr val="tx2"/>
                </a:solidFill>
                <a:cs typeface="Liberation Sans" pitchFamily="34" charset="0"/>
              </a:rPr>
              <a:t>Easy and cost efficient</a:t>
            </a:r>
          </a:p>
          <a:p>
            <a:pPr marL="990600" lvl="1" indent="-533400" eaLnBrk="1" hangingPunct="1">
              <a:lnSpc>
                <a:spcPct val="90000"/>
              </a:lnSpc>
            </a:pPr>
            <a:r>
              <a:rPr lang="en-US" altLang="en-US" sz="3000" smtClean="0">
                <a:solidFill>
                  <a:schemeClr val="tx2"/>
                </a:solidFill>
                <a:cs typeface="Liberation Sans" pitchFamily="34" charset="0"/>
              </a:rPr>
              <a:t>Low correspondence with reality</a:t>
            </a:r>
          </a:p>
        </p:txBody>
      </p:sp>
      <p:sp>
        <p:nvSpPr>
          <p:cNvPr id="2" name="Slide Number Placeholder 1"/>
          <p:cNvSpPr>
            <a:spLocks noGrp="1"/>
          </p:cNvSpPr>
          <p:nvPr>
            <p:ph type="sldNum" sz="quarter" idx="11"/>
          </p:nvPr>
        </p:nvSpPr>
        <p:spPr/>
        <p:txBody>
          <a:bodyPr/>
          <a:lstStyle/>
          <a:p>
            <a:pPr>
              <a:defRPr/>
            </a:pPr>
            <a:r>
              <a:rPr lang="en-US" dirty="0" smtClean="0"/>
              <a:t>Slide 13-</a:t>
            </a:r>
            <a:fld id="{25455474-B86E-48AB-8C1A-AED91F11EEB4}" type="slidenum">
              <a:rPr lang="en-US" smtClean="0"/>
              <a:pPr>
                <a:defRPr/>
              </a:pPr>
              <a:t>14</a:t>
            </a:fld>
            <a:endParaRPr lang="en-US" dirty="0"/>
          </a:p>
        </p:txBody>
      </p:sp>
    </p:spTree>
    <p:extLst>
      <p:ext uri="{BB962C8B-B14F-4D97-AF65-F5344CB8AC3E}">
        <p14:creationId xmlns:p14="http://schemas.microsoft.com/office/powerpoint/2010/main" val="689104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Stratified Sampling</a:t>
            </a:r>
          </a:p>
        </p:txBody>
      </p:sp>
      <p:sp>
        <p:nvSpPr>
          <p:cNvPr id="168963" name="Rectangle 3"/>
          <p:cNvSpPr>
            <a:spLocks noGrp="1" noChangeAspect="1" noChangeArrowheads="1"/>
          </p:cNvSpPr>
          <p:nvPr>
            <p:ph idx="1"/>
          </p:nvPr>
        </p:nvSpPr>
        <p:spPr>
          <a:xfrm>
            <a:off x="457200" y="1371600"/>
            <a:ext cx="8229600" cy="5153025"/>
          </a:xfrm>
        </p:spPr>
        <p:txBody>
          <a:bodyPr/>
          <a:lstStyle/>
          <a:p>
            <a:pPr marL="609600" indent="-609600" eaLnBrk="1" hangingPunct="1">
              <a:lnSpc>
                <a:spcPct val="90000"/>
              </a:lnSpc>
            </a:pPr>
            <a:r>
              <a:rPr lang="en-US" altLang="en-US" smtClean="0">
                <a:solidFill>
                  <a:schemeClr val="tx2"/>
                </a:solidFill>
                <a:cs typeface="Liberation Sans" pitchFamily="34" charset="0"/>
              </a:rPr>
              <a:t>Procedure</a:t>
            </a:r>
          </a:p>
          <a:p>
            <a:pPr marL="990600" lvl="1" indent="-533400" eaLnBrk="1" hangingPunct="1">
              <a:lnSpc>
                <a:spcPct val="90000"/>
              </a:lnSpc>
            </a:pPr>
            <a:r>
              <a:rPr lang="en-US" altLang="en-US" sz="3000" smtClean="0">
                <a:solidFill>
                  <a:schemeClr val="tx2"/>
                </a:solidFill>
                <a:cs typeface="Liberation Sans" pitchFamily="34" charset="0"/>
              </a:rPr>
              <a:t>Divide of population in strata</a:t>
            </a:r>
          </a:p>
          <a:p>
            <a:pPr marL="990600" lvl="1" indent="-533400" eaLnBrk="1" hangingPunct="1">
              <a:lnSpc>
                <a:spcPct val="90000"/>
              </a:lnSpc>
            </a:pPr>
            <a:r>
              <a:rPr lang="en-US" altLang="en-US" sz="3000" smtClean="0">
                <a:solidFill>
                  <a:schemeClr val="tx2"/>
                </a:solidFill>
                <a:cs typeface="Liberation Sans" pitchFamily="34" charset="0"/>
              </a:rPr>
              <a:t>Include all strata</a:t>
            </a:r>
          </a:p>
          <a:p>
            <a:pPr marL="990600" lvl="1" indent="-533400" eaLnBrk="1" hangingPunct="1">
              <a:lnSpc>
                <a:spcPct val="90000"/>
              </a:lnSpc>
            </a:pPr>
            <a:r>
              <a:rPr lang="en-US" altLang="en-US" sz="3000" smtClean="0">
                <a:solidFill>
                  <a:schemeClr val="tx2"/>
                </a:solidFill>
                <a:cs typeface="Liberation Sans" pitchFamily="34" charset="0"/>
              </a:rPr>
              <a:t>Random selection of elements from strata</a:t>
            </a:r>
          </a:p>
          <a:p>
            <a:pPr marL="1371600" lvl="2" indent="-457200" eaLnBrk="1" hangingPunct="1">
              <a:lnSpc>
                <a:spcPct val="90000"/>
              </a:lnSpc>
            </a:pPr>
            <a:r>
              <a:rPr lang="en-US" altLang="en-US" sz="3000" smtClean="0">
                <a:solidFill>
                  <a:schemeClr val="tx2"/>
                </a:solidFill>
                <a:cs typeface="Liberation Sans" pitchFamily="34" charset="0"/>
              </a:rPr>
              <a:t>Proportionate</a:t>
            </a:r>
          </a:p>
          <a:p>
            <a:pPr marL="1371600" lvl="2" indent="-457200" eaLnBrk="1" hangingPunct="1">
              <a:lnSpc>
                <a:spcPct val="90000"/>
              </a:lnSpc>
            </a:pPr>
            <a:r>
              <a:rPr lang="en-US" altLang="en-US" sz="3000" smtClean="0">
                <a:solidFill>
                  <a:schemeClr val="tx2"/>
                </a:solidFill>
                <a:cs typeface="Liberation Sans" pitchFamily="34" charset="0"/>
              </a:rPr>
              <a:t>Disproportionate</a:t>
            </a:r>
          </a:p>
          <a:p>
            <a:pPr marL="2209800" lvl="4" indent="-381000" eaLnBrk="1" hangingPunct="1">
              <a:lnSpc>
                <a:spcPct val="90000"/>
              </a:lnSpc>
              <a:buFontTx/>
              <a:buNone/>
            </a:pPr>
            <a:endParaRPr lang="en-US" altLang="en-US" sz="3000" smtClean="0">
              <a:solidFill>
                <a:schemeClr val="tx2"/>
              </a:solidFill>
              <a:cs typeface="Liberation Sans" pitchFamily="34" charset="0"/>
            </a:endParaRPr>
          </a:p>
          <a:p>
            <a:pPr marL="609600" indent="-609600" eaLnBrk="1" hangingPunct="1">
              <a:lnSpc>
                <a:spcPct val="90000"/>
              </a:lnSpc>
            </a:pPr>
            <a:r>
              <a:rPr lang="en-US" altLang="en-US" smtClean="0">
                <a:solidFill>
                  <a:schemeClr val="tx2"/>
                </a:solidFill>
                <a:cs typeface="Liberation Sans" pitchFamily="34" charset="0"/>
              </a:rPr>
              <a:t>Characteristics</a:t>
            </a:r>
          </a:p>
          <a:p>
            <a:pPr marL="990600" lvl="1" indent="-533400" eaLnBrk="1" hangingPunct="1">
              <a:lnSpc>
                <a:spcPct val="90000"/>
              </a:lnSpc>
            </a:pPr>
            <a:r>
              <a:rPr lang="en-US" altLang="en-US" sz="3000" smtClean="0">
                <a:solidFill>
                  <a:schemeClr val="tx2"/>
                </a:solidFill>
                <a:cs typeface="Liberation Sans" pitchFamily="34" charset="0"/>
              </a:rPr>
              <a:t>Interstrata heterogeneity</a:t>
            </a:r>
          </a:p>
          <a:p>
            <a:pPr marL="990600" lvl="1" indent="-533400" eaLnBrk="1" hangingPunct="1">
              <a:lnSpc>
                <a:spcPct val="90000"/>
              </a:lnSpc>
            </a:pPr>
            <a:r>
              <a:rPr lang="en-US" altLang="en-US" sz="3000" smtClean="0">
                <a:solidFill>
                  <a:schemeClr val="tx2"/>
                </a:solidFill>
                <a:cs typeface="Liberation Sans" pitchFamily="34" charset="0"/>
              </a:rPr>
              <a:t>Intrastratum homogeneity</a:t>
            </a:r>
          </a:p>
          <a:p>
            <a:pPr marL="990600" lvl="1" indent="-533400" eaLnBrk="1" hangingPunct="1">
              <a:lnSpc>
                <a:spcPct val="90000"/>
              </a:lnSpc>
            </a:pPr>
            <a:r>
              <a:rPr lang="en-US" altLang="en-US" sz="3000" smtClean="0">
                <a:solidFill>
                  <a:schemeClr val="tx2"/>
                </a:solidFill>
                <a:cs typeface="Liberation Sans" pitchFamily="34" charset="0"/>
              </a:rPr>
              <a:t>Includes all relevant subpopulations</a:t>
            </a:r>
            <a:endParaRPr lang="en-US" altLang="en-US" sz="2100" smtClean="0">
              <a:solidFill>
                <a:schemeClr val="tx2"/>
              </a:solidFill>
              <a:cs typeface="Liberation Sans" pitchFamily="34" charset="0"/>
            </a:endParaRPr>
          </a:p>
        </p:txBody>
      </p:sp>
      <p:sp>
        <p:nvSpPr>
          <p:cNvPr id="2" name="Slide Number Placeholder 1"/>
          <p:cNvSpPr>
            <a:spLocks noGrp="1"/>
          </p:cNvSpPr>
          <p:nvPr>
            <p:ph type="sldNum" sz="quarter" idx="11"/>
          </p:nvPr>
        </p:nvSpPr>
        <p:spPr/>
        <p:txBody>
          <a:bodyPr/>
          <a:lstStyle/>
          <a:p>
            <a:pPr>
              <a:defRPr/>
            </a:pPr>
            <a:r>
              <a:rPr lang="en-US" dirty="0" smtClean="0"/>
              <a:t>Slide 13-</a:t>
            </a:r>
            <a:fld id="{25455474-B86E-48AB-8C1A-AED91F11EEB4}" type="slidenum">
              <a:rPr lang="en-US" smtClean="0"/>
              <a:pPr>
                <a:defRPr/>
              </a:pPr>
              <a:t>15</a:t>
            </a:fld>
            <a:endParaRPr lang="en-US" dirty="0"/>
          </a:p>
        </p:txBody>
      </p:sp>
    </p:spTree>
    <p:extLst>
      <p:ext uri="{BB962C8B-B14F-4D97-AF65-F5344CB8AC3E}">
        <p14:creationId xmlns:p14="http://schemas.microsoft.com/office/powerpoint/2010/main" val="36077243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p:txBody>
          <a:bodyPr/>
          <a:lstStyle/>
          <a:p>
            <a:pPr eaLnBrk="1" hangingPunct="1">
              <a:defRPr/>
            </a:pPr>
            <a:r>
              <a:rPr lang="nl-NL" altLang="en-US" sz="3200" dirty="0" smtClean="0">
                <a:ea typeface="Liberation Sans" panose="020B0604020202020204" pitchFamily="34" charset="0"/>
                <a:cs typeface="Liberation Sans" panose="020B0604020202020204" pitchFamily="34" charset="0"/>
              </a:rPr>
              <a:t>(Dis)proportionate Stratified </a:t>
            </a:r>
            <a:r>
              <a:rPr lang="nl-NL" altLang="en-US" sz="3200" dirty="0">
                <a:ea typeface="Liberation Sans" panose="020B0604020202020204" pitchFamily="34" charset="0"/>
                <a:cs typeface="Liberation Sans" panose="020B0604020202020204" pitchFamily="34" charset="0"/>
              </a:rPr>
              <a:t>S</a:t>
            </a:r>
            <a:r>
              <a:rPr lang="nl-NL" altLang="en-US" sz="3200" dirty="0" smtClean="0">
                <a:ea typeface="Liberation Sans" panose="020B0604020202020204" pitchFamily="34" charset="0"/>
                <a:cs typeface="Liberation Sans" panose="020B0604020202020204" pitchFamily="34" charset="0"/>
              </a:rPr>
              <a:t>ampling</a:t>
            </a:r>
            <a:endParaRPr lang="en-US" altLang="en-US" sz="3200" dirty="0" smtClean="0">
              <a:ea typeface="Liberation Sans" panose="020B0604020202020204" pitchFamily="34" charset="0"/>
              <a:cs typeface="Liberation Sans" panose="020B0604020202020204" pitchFamily="34" charset="0"/>
            </a:endParaRPr>
          </a:p>
        </p:txBody>
      </p:sp>
      <p:sp>
        <p:nvSpPr>
          <p:cNvPr id="169987" name="Rectangle 3"/>
          <p:cNvSpPr>
            <a:spLocks noGrp="1" noChangeAspect="1" noChangeArrowheads="1"/>
          </p:cNvSpPr>
          <p:nvPr>
            <p:ph idx="1"/>
          </p:nvPr>
        </p:nvSpPr>
        <p:spPr>
          <a:xfrm>
            <a:off x="457200" y="1371600"/>
            <a:ext cx="8229600" cy="4794250"/>
          </a:xfrm>
        </p:spPr>
        <p:txBody>
          <a:bodyPr/>
          <a:lstStyle/>
          <a:p>
            <a:pPr eaLnBrk="1" hangingPunct="1">
              <a:lnSpc>
                <a:spcPct val="90000"/>
              </a:lnSpc>
            </a:pPr>
            <a:endParaRPr lang="nl-NL" altLang="en-US" sz="2800" smtClean="0">
              <a:cs typeface="Liberation Sans" pitchFamily="34" charset="0"/>
            </a:endParaRPr>
          </a:p>
          <a:p>
            <a:pPr eaLnBrk="1" hangingPunct="1">
              <a:lnSpc>
                <a:spcPct val="90000"/>
              </a:lnSpc>
            </a:pPr>
            <a:r>
              <a:rPr lang="nl-NL" altLang="en-US" sz="2800" smtClean="0">
                <a:cs typeface="Liberation Sans" pitchFamily="34" charset="0"/>
              </a:rPr>
              <a:t>Number of subjects in total sample is allocated among the strata (dis)proportional to the </a:t>
            </a:r>
            <a:r>
              <a:rPr lang="nl-NL" altLang="en-US" sz="2800" i="1" smtClean="0">
                <a:cs typeface="Liberation Sans" pitchFamily="34" charset="0"/>
              </a:rPr>
              <a:t>relative</a:t>
            </a:r>
            <a:r>
              <a:rPr lang="nl-NL" altLang="en-US" sz="2800" smtClean="0">
                <a:cs typeface="Liberation Sans" pitchFamily="34" charset="0"/>
              </a:rPr>
              <a:t> number of elements in each stratum in the population</a:t>
            </a:r>
          </a:p>
          <a:p>
            <a:pPr eaLnBrk="1" hangingPunct="1">
              <a:lnSpc>
                <a:spcPct val="90000"/>
              </a:lnSpc>
            </a:pPr>
            <a:endParaRPr lang="nl-NL" altLang="en-US" sz="2800" smtClean="0">
              <a:cs typeface="Liberation Sans" pitchFamily="34" charset="0"/>
            </a:endParaRPr>
          </a:p>
          <a:p>
            <a:pPr eaLnBrk="1" hangingPunct="1">
              <a:lnSpc>
                <a:spcPct val="90000"/>
              </a:lnSpc>
            </a:pPr>
            <a:r>
              <a:rPr lang="nl-NL" altLang="en-US" sz="2800" smtClean="0">
                <a:cs typeface="Liberation Sans" pitchFamily="34" charset="0"/>
              </a:rPr>
              <a:t>Disproportionate case:</a:t>
            </a:r>
          </a:p>
          <a:p>
            <a:pPr lvl="1" eaLnBrk="1" hangingPunct="1">
              <a:lnSpc>
                <a:spcPct val="90000"/>
              </a:lnSpc>
            </a:pPr>
            <a:r>
              <a:rPr lang="nl-NL" altLang="en-US" smtClean="0">
                <a:cs typeface="Liberation Sans" pitchFamily="34" charset="0"/>
              </a:rPr>
              <a:t>strata exhibiting more variability are sampled more than </a:t>
            </a:r>
            <a:r>
              <a:rPr lang="en-US" altLang="en-US" smtClean="0">
                <a:cs typeface="Liberation Sans" pitchFamily="34" charset="0"/>
              </a:rPr>
              <a:t>proportional</a:t>
            </a:r>
            <a:r>
              <a:rPr lang="nl-NL" altLang="en-US" smtClean="0">
                <a:cs typeface="Liberation Sans" pitchFamily="34" charset="0"/>
              </a:rPr>
              <a:t> to their relative size</a:t>
            </a:r>
          </a:p>
          <a:p>
            <a:pPr lvl="1" eaLnBrk="1" hangingPunct="1">
              <a:lnSpc>
                <a:spcPct val="90000"/>
              </a:lnSpc>
            </a:pPr>
            <a:r>
              <a:rPr lang="nl-NL" altLang="en-US" smtClean="0">
                <a:cs typeface="Liberation Sans" pitchFamily="34" charset="0"/>
              </a:rPr>
              <a:t>requires more knowledge of the population, not just relative sizes of strata</a:t>
            </a:r>
            <a:endParaRPr lang="en-US" altLang="en-US" u="sng" smtClean="0">
              <a:cs typeface="Liberation Sans" pitchFamily="34" charset="0"/>
            </a:endParaRPr>
          </a:p>
        </p:txBody>
      </p:sp>
      <p:sp>
        <p:nvSpPr>
          <p:cNvPr id="2" name="Slide Number Placeholder 1"/>
          <p:cNvSpPr>
            <a:spLocks noGrp="1"/>
          </p:cNvSpPr>
          <p:nvPr>
            <p:ph type="sldNum" sz="quarter" idx="11"/>
          </p:nvPr>
        </p:nvSpPr>
        <p:spPr/>
        <p:txBody>
          <a:bodyPr/>
          <a:lstStyle/>
          <a:p>
            <a:pPr>
              <a:defRPr/>
            </a:pPr>
            <a:r>
              <a:rPr lang="en-US" dirty="0" smtClean="0"/>
              <a:t>Slide 13-</a:t>
            </a:r>
            <a:fld id="{25455474-B86E-48AB-8C1A-AED91F11EEB4}" type="slidenum">
              <a:rPr lang="en-US" smtClean="0"/>
              <a:pPr>
                <a:defRPr/>
              </a:pPr>
              <a:t>16</a:t>
            </a:fld>
            <a:endParaRPr lang="en-US" dirty="0"/>
          </a:p>
        </p:txBody>
      </p:sp>
    </p:spTree>
    <p:extLst>
      <p:ext uri="{BB962C8B-B14F-4D97-AF65-F5344CB8AC3E}">
        <p14:creationId xmlns:p14="http://schemas.microsoft.com/office/powerpoint/2010/main" val="32593806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lstStyle/>
          <a:p>
            <a:pPr eaLnBrk="1" hangingPunct="1">
              <a:defRPr/>
            </a:pPr>
            <a:r>
              <a:rPr lang="nl-NL" altLang="en-US" dirty="0" smtClean="0">
                <a:ea typeface="Liberation Sans" panose="020B0604020202020204" pitchFamily="34" charset="0"/>
                <a:cs typeface="Liberation Sans" panose="020B0604020202020204" pitchFamily="34" charset="0"/>
              </a:rPr>
              <a:t>Example</a:t>
            </a:r>
            <a:endParaRPr lang="en-US" altLang="en-US" dirty="0" smtClean="0">
              <a:ea typeface="Liberation Sans" panose="020B0604020202020204" pitchFamily="34" charset="0"/>
              <a:cs typeface="Liberation Sans" panose="020B0604020202020204" pitchFamily="34" charset="0"/>
            </a:endParaRPr>
          </a:p>
        </p:txBody>
      </p:sp>
      <p:pic>
        <p:nvPicPr>
          <p:cNvPr id="17101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3000" y="1676400"/>
            <a:ext cx="6996113" cy="4491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1"/>
          </p:nvPr>
        </p:nvSpPr>
        <p:spPr/>
        <p:txBody>
          <a:bodyPr/>
          <a:lstStyle/>
          <a:p>
            <a:pPr>
              <a:defRPr/>
            </a:pPr>
            <a:r>
              <a:rPr lang="en-US" dirty="0" smtClean="0"/>
              <a:t>Slide 13-</a:t>
            </a:r>
            <a:fld id="{25455474-B86E-48AB-8C1A-AED91F11EEB4}" type="slidenum">
              <a:rPr lang="en-US" smtClean="0"/>
              <a:pPr>
                <a:defRPr/>
              </a:pPr>
              <a:t>17</a:t>
            </a:fld>
            <a:endParaRPr lang="en-US" dirty="0"/>
          </a:p>
        </p:txBody>
      </p:sp>
    </p:spTree>
    <p:extLst>
      <p:ext uri="{BB962C8B-B14F-4D97-AF65-F5344CB8AC3E}">
        <p14:creationId xmlns:p14="http://schemas.microsoft.com/office/powerpoint/2010/main" val="1581239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Overview</a:t>
            </a:r>
          </a:p>
        </p:txBody>
      </p:sp>
      <p:pic>
        <p:nvPicPr>
          <p:cNvPr id="172035"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07950" y="1652588"/>
            <a:ext cx="4589463" cy="1751012"/>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pic>
        <p:nvPicPr>
          <p:cNvPr id="172036"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6463" y="1700213"/>
            <a:ext cx="4164012" cy="48244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1"/>
          </p:nvPr>
        </p:nvSpPr>
        <p:spPr/>
        <p:txBody>
          <a:bodyPr/>
          <a:lstStyle/>
          <a:p>
            <a:pPr>
              <a:defRPr/>
            </a:pPr>
            <a:r>
              <a:rPr lang="en-US" dirty="0" smtClean="0"/>
              <a:t>Slide 13-</a:t>
            </a:r>
            <a:fld id="{25455474-B86E-48AB-8C1A-AED91F11EEB4}" type="slidenum">
              <a:rPr lang="en-US" smtClean="0"/>
              <a:pPr>
                <a:defRPr/>
              </a:pPr>
              <a:t>18</a:t>
            </a:fld>
            <a:endParaRPr lang="en-US" dirty="0"/>
          </a:p>
        </p:txBody>
      </p:sp>
    </p:spTree>
    <p:extLst>
      <p:ext uri="{BB962C8B-B14F-4D97-AF65-F5344CB8AC3E}">
        <p14:creationId xmlns:p14="http://schemas.microsoft.com/office/powerpoint/2010/main" val="4031904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pPr eaLnBrk="1" hangingPunct="1">
              <a:defRPr/>
            </a:pPr>
            <a:r>
              <a:rPr lang="en-US" altLang="en-US" sz="3600" dirty="0" smtClean="0">
                <a:ea typeface="Liberation Sans" panose="020B0604020202020204" pitchFamily="34" charset="0"/>
                <a:cs typeface="Liberation Sans" panose="020B0604020202020204" pitchFamily="34" charset="0"/>
              </a:rPr>
              <a:t>Choice Points in Sampling Design</a:t>
            </a:r>
          </a:p>
        </p:txBody>
      </p:sp>
      <p:pic>
        <p:nvPicPr>
          <p:cNvPr id="173059"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755650" y="2138363"/>
            <a:ext cx="7826375" cy="27305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 name="Slide Number Placeholder 1"/>
          <p:cNvSpPr>
            <a:spLocks noGrp="1"/>
          </p:cNvSpPr>
          <p:nvPr>
            <p:ph type="sldNum" sz="quarter" idx="11"/>
          </p:nvPr>
        </p:nvSpPr>
        <p:spPr/>
        <p:txBody>
          <a:bodyPr/>
          <a:lstStyle/>
          <a:p>
            <a:pPr>
              <a:defRPr/>
            </a:pPr>
            <a:r>
              <a:rPr lang="en-US" dirty="0" smtClean="0"/>
              <a:t>Slide 13-</a:t>
            </a:r>
            <a:fld id="{25455474-B86E-48AB-8C1A-AED91F11EEB4}" type="slidenum">
              <a:rPr lang="en-US" smtClean="0"/>
              <a:pPr>
                <a:defRPr/>
              </a:pPr>
              <a:t>19</a:t>
            </a:fld>
            <a:endParaRPr lang="en-US" dirty="0"/>
          </a:p>
        </p:txBody>
      </p:sp>
    </p:spTree>
    <p:extLst>
      <p:ext uri="{BB962C8B-B14F-4D97-AF65-F5344CB8AC3E}">
        <p14:creationId xmlns:p14="http://schemas.microsoft.com/office/powerpoint/2010/main" val="2855046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9" name="Rectangle 2"/>
          <p:cNvSpPr>
            <a:spLocks noGrp="1" noChangeArrowheads="1"/>
          </p:cNvSpPr>
          <p:nvPr>
            <p:ph type="title"/>
          </p:nvPr>
        </p:nvSpPr>
        <p:spPr/>
        <p:txBody>
          <a:bodyPr/>
          <a:lstStyle/>
          <a:p>
            <a:pPr eaLnBrk="1" hangingPunct="1">
              <a:defRPr/>
            </a:pPr>
            <a:r>
              <a:rPr lang="en-US" altLang="en-US" sz="6000" dirty="0" smtClean="0">
                <a:ea typeface="Liberation Sans" panose="020B0604020202020204" pitchFamily="34" charset="0"/>
                <a:cs typeface="Liberation Sans" panose="020B0604020202020204" pitchFamily="34" charset="0"/>
              </a:rPr>
              <a:t>Chapter 13</a:t>
            </a:r>
          </a:p>
        </p:txBody>
      </p:sp>
      <p:sp>
        <p:nvSpPr>
          <p:cNvPr id="155652" name="Rectangle 3"/>
          <p:cNvSpPr>
            <a:spLocks noGrp="1" noChangeAspect="1" noChangeArrowheads="1"/>
          </p:cNvSpPr>
          <p:nvPr>
            <p:ph idx="1"/>
          </p:nvPr>
        </p:nvSpPr>
        <p:spPr/>
        <p:txBody>
          <a:bodyPr/>
          <a:lstStyle/>
          <a:p>
            <a:pPr marL="0" indent="0" algn="ctr" eaLnBrk="1" hangingPunct="1">
              <a:buFont typeface="Wingdings" pitchFamily="2" charset="2"/>
              <a:buNone/>
            </a:pPr>
            <a:endParaRPr lang="en-US" altLang="en-US" sz="4800" dirty="0" smtClean="0">
              <a:solidFill>
                <a:srgbClr val="C00000"/>
              </a:solidFill>
              <a:effectLst>
                <a:outerShdw blurRad="38100" dist="38100" dir="2700000" algn="tl">
                  <a:srgbClr val="000000">
                    <a:alpha val="43137"/>
                  </a:srgbClr>
                </a:outerShdw>
              </a:effectLst>
              <a:cs typeface="Liberation Sans" pitchFamily="34" charset="0"/>
            </a:endParaRPr>
          </a:p>
          <a:p>
            <a:pPr marL="0" indent="0" algn="ctr" eaLnBrk="1" hangingPunct="1">
              <a:buFont typeface="Wingdings" pitchFamily="2" charset="2"/>
              <a:buNone/>
            </a:pPr>
            <a:endParaRPr lang="en-US" altLang="en-US" sz="4800" dirty="0">
              <a:solidFill>
                <a:srgbClr val="C00000"/>
              </a:solidFill>
              <a:effectLst>
                <a:outerShdw blurRad="38100" dist="38100" dir="2700000" algn="tl">
                  <a:srgbClr val="000000">
                    <a:alpha val="43137"/>
                  </a:srgbClr>
                </a:outerShdw>
              </a:effectLst>
              <a:cs typeface="Liberation Sans" pitchFamily="34" charset="0"/>
            </a:endParaRPr>
          </a:p>
          <a:p>
            <a:pPr marL="0" indent="0" algn="ctr" eaLnBrk="1" hangingPunct="1">
              <a:buFont typeface="Wingdings" pitchFamily="2" charset="2"/>
              <a:buNone/>
            </a:pPr>
            <a:r>
              <a:rPr lang="en-US" altLang="en-US" sz="4800" dirty="0" smtClean="0">
                <a:solidFill>
                  <a:srgbClr val="C00000"/>
                </a:solidFill>
                <a:effectLst>
                  <a:outerShdw blurRad="38100" dist="38100" dir="2700000" algn="tl">
                    <a:srgbClr val="000000">
                      <a:alpha val="43137"/>
                    </a:srgbClr>
                  </a:outerShdw>
                </a:effectLst>
                <a:cs typeface="Liberation Sans" pitchFamily="34" charset="0"/>
              </a:rPr>
              <a:t>Sampling </a:t>
            </a:r>
          </a:p>
        </p:txBody>
      </p:sp>
      <p:sp>
        <p:nvSpPr>
          <p:cNvPr id="2" name="Slide Number Placeholder 1"/>
          <p:cNvSpPr>
            <a:spLocks noGrp="1"/>
          </p:cNvSpPr>
          <p:nvPr>
            <p:ph type="sldNum" sz="quarter" idx="11"/>
          </p:nvPr>
        </p:nvSpPr>
        <p:spPr/>
        <p:txBody>
          <a:bodyPr/>
          <a:lstStyle/>
          <a:p>
            <a:pPr>
              <a:defRPr/>
            </a:pPr>
            <a:r>
              <a:rPr lang="en-US" dirty="0" smtClean="0"/>
              <a:t>Slide 13-</a:t>
            </a:r>
            <a:fld id="{25455474-B86E-48AB-8C1A-AED91F11EEB4}" type="slidenum">
              <a:rPr lang="en-US" smtClean="0"/>
              <a:pPr>
                <a:defRPr/>
              </a:pPr>
              <a:t>2</a:t>
            </a:fld>
            <a:endParaRPr lang="en-US" dirty="0"/>
          </a:p>
        </p:txBody>
      </p:sp>
    </p:spTree>
    <p:extLst>
      <p:ext uri="{BB962C8B-B14F-4D97-AF65-F5344CB8AC3E}">
        <p14:creationId xmlns:p14="http://schemas.microsoft.com/office/powerpoint/2010/main" val="2134397937"/>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p:txBody>
          <a:bodyPr/>
          <a:lstStyle/>
          <a:p>
            <a:pPr eaLnBrk="1" hangingPunct="1">
              <a:defRPr/>
            </a:pPr>
            <a:r>
              <a:rPr lang="nl-NL" altLang="en-US" sz="3200" dirty="0" smtClean="0">
                <a:ea typeface="Liberation Sans" panose="020B0604020202020204" pitchFamily="34" charset="0"/>
                <a:cs typeface="Liberation Sans" panose="020B0604020202020204" pitchFamily="34" charset="0"/>
              </a:rPr>
              <a:t>Tradeoff Between </a:t>
            </a:r>
            <a:r>
              <a:rPr lang="nl-NL" altLang="en-US" sz="3200" dirty="0">
                <a:ea typeface="Liberation Sans" panose="020B0604020202020204" pitchFamily="34" charset="0"/>
                <a:cs typeface="Liberation Sans" panose="020B0604020202020204" pitchFamily="34" charset="0"/>
              </a:rPr>
              <a:t>P</a:t>
            </a:r>
            <a:r>
              <a:rPr lang="nl-NL" altLang="en-US" sz="3200" dirty="0" smtClean="0">
                <a:ea typeface="Liberation Sans" panose="020B0604020202020204" pitchFamily="34" charset="0"/>
                <a:cs typeface="Liberation Sans" panose="020B0604020202020204" pitchFamily="34" charset="0"/>
              </a:rPr>
              <a:t>recision and Confidence</a:t>
            </a:r>
            <a:endParaRPr lang="en-US" altLang="en-US" sz="3200" dirty="0" smtClean="0">
              <a:ea typeface="Liberation Sans" panose="020B0604020202020204" pitchFamily="34" charset="0"/>
              <a:cs typeface="Liberation Sans" panose="020B0604020202020204" pitchFamily="34" charset="0"/>
            </a:endParaRPr>
          </a:p>
        </p:txBody>
      </p:sp>
      <p:sp>
        <p:nvSpPr>
          <p:cNvPr id="223236" name="Rectangle 4"/>
          <p:cNvSpPr>
            <a:spLocks noChangeArrowheads="1"/>
          </p:cNvSpPr>
          <p:nvPr/>
        </p:nvSpPr>
        <p:spPr bwMode="auto">
          <a:xfrm>
            <a:off x="611188" y="1268413"/>
            <a:ext cx="7929562" cy="2455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5000"/>
              </a:spcBef>
              <a:buClr>
                <a:srgbClr val="A50021"/>
              </a:buClr>
              <a:buFont typeface="Wingdings" pitchFamily="2" charset="2"/>
              <a:buChar char="§"/>
              <a:defRPr sz="3000" b="1">
                <a:solidFill>
                  <a:schemeClr val="tx1"/>
                </a:solidFill>
                <a:latin typeface="Liberation Sans" pitchFamily="34" charset="0"/>
              </a:defRPr>
            </a:lvl1pPr>
            <a:lvl2pPr marL="742950" indent="-285750">
              <a:spcBef>
                <a:spcPct val="5000"/>
              </a:spcBef>
              <a:buClr>
                <a:srgbClr val="A50021"/>
              </a:buClr>
              <a:buFont typeface="Wingdings" pitchFamily="2" charset="2"/>
              <a:buChar char="§"/>
              <a:defRPr sz="2800" b="1">
                <a:solidFill>
                  <a:schemeClr val="tx1"/>
                </a:solidFill>
                <a:latin typeface="Liberation Sans" pitchFamily="34" charset="0"/>
              </a:defRPr>
            </a:lvl2pPr>
            <a:lvl3pPr marL="1143000" indent="-228600">
              <a:spcBef>
                <a:spcPct val="5000"/>
              </a:spcBef>
              <a:buClr>
                <a:srgbClr val="A50021"/>
              </a:buClr>
              <a:buFont typeface="Wingdings" pitchFamily="2" charset="2"/>
              <a:buChar char="§"/>
              <a:defRPr sz="2600" b="1">
                <a:solidFill>
                  <a:schemeClr val="tx1"/>
                </a:solidFill>
                <a:latin typeface="Liberation Sans" pitchFamily="34" charset="0"/>
              </a:defRPr>
            </a:lvl3pPr>
            <a:lvl4pPr marL="1600200" indent="-228600">
              <a:spcBef>
                <a:spcPct val="5000"/>
              </a:spcBef>
              <a:buClr>
                <a:srgbClr val="A50021"/>
              </a:buClr>
              <a:buChar char="–"/>
              <a:defRPr sz="2400" b="1">
                <a:solidFill>
                  <a:schemeClr val="tx1"/>
                </a:solidFill>
                <a:latin typeface="Liberation Sans" pitchFamily="34" charset="0"/>
              </a:defRPr>
            </a:lvl4pPr>
            <a:lvl5pPr marL="2057400" indent="-228600">
              <a:spcBef>
                <a:spcPct val="5000"/>
              </a:spcBef>
              <a:buClr>
                <a:srgbClr val="A50021"/>
              </a:buClr>
              <a:buChar char="»"/>
              <a:defRPr sz="2200" b="1">
                <a:solidFill>
                  <a:schemeClr val="tx1"/>
                </a:solidFill>
                <a:latin typeface="Liberation Sans" pitchFamily="34" charset="0"/>
              </a:defRPr>
            </a:lvl5pPr>
            <a:lvl6pPr marL="2514600" indent="-228600" eaLnBrk="0" fontAlgn="base" hangingPunct="0">
              <a:spcBef>
                <a:spcPct val="5000"/>
              </a:spcBef>
              <a:spcAft>
                <a:spcPct val="0"/>
              </a:spcAft>
              <a:buClr>
                <a:srgbClr val="A50021"/>
              </a:buClr>
              <a:buChar char="»"/>
              <a:defRPr sz="2200" b="1">
                <a:solidFill>
                  <a:schemeClr val="tx1"/>
                </a:solidFill>
                <a:latin typeface="Liberation Sans" pitchFamily="34" charset="0"/>
              </a:defRPr>
            </a:lvl6pPr>
            <a:lvl7pPr marL="2971800" indent="-228600" eaLnBrk="0" fontAlgn="base" hangingPunct="0">
              <a:spcBef>
                <a:spcPct val="5000"/>
              </a:spcBef>
              <a:spcAft>
                <a:spcPct val="0"/>
              </a:spcAft>
              <a:buClr>
                <a:srgbClr val="A50021"/>
              </a:buClr>
              <a:buChar char="»"/>
              <a:defRPr sz="2200" b="1">
                <a:solidFill>
                  <a:schemeClr val="tx1"/>
                </a:solidFill>
                <a:latin typeface="Liberation Sans" pitchFamily="34" charset="0"/>
              </a:defRPr>
            </a:lvl7pPr>
            <a:lvl8pPr marL="3429000" indent="-228600" eaLnBrk="0" fontAlgn="base" hangingPunct="0">
              <a:spcBef>
                <a:spcPct val="5000"/>
              </a:spcBef>
              <a:spcAft>
                <a:spcPct val="0"/>
              </a:spcAft>
              <a:buClr>
                <a:srgbClr val="A50021"/>
              </a:buClr>
              <a:buChar char="»"/>
              <a:defRPr sz="2200" b="1">
                <a:solidFill>
                  <a:schemeClr val="tx1"/>
                </a:solidFill>
                <a:latin typeface="Liberation Sans" pitchFamily="34" charset="0"/>
              </a:defRPr>
            </a:lvl8pPr>
            <a:lvl9pPr marL="3886200" indent="-228600" eaLnBrk="0" fontAlgn="base" hangingPunct="0">
              <a:spcBef>
                <a:spcPct val="5000"/>
              </a:spcBef>
              <a:spcAft>
                <a:spcPct val="0"/>
              </a:spcAft>
              <a:buClr>
                <a:srgbClr val="A50021"/>
              </a:buClr>
              <a:buChar char="»"/>
              <a:defRPr sz="2200" b="1">
                <a:solidFill>
                  <a:schemeClr val="tx1"/>
                </a:solidFill>
                <a:latin typeface="Liberation Sans" pitchFamily="34" charset="0"/>
              </a:defRPr>
            </a:lvl9pPr>
          </a:lstStyle>
          <a:p>
            <a:pPr fontAlgn="base">
              <a:lnSpc>
                <a:spcPct val="90000"/>
              </a:lnSpc>
              <a:spcBef>
                <a:spcPct val="20000"/>
              </a:spcBef>
              <a:spcAft>
                <a:spcPct val="0"/>
              </a:spcAft>
              <a:buClr>
                <a:srgbClr val="C00000"/>
              </a:buClr>
            </a:pPr>
            <a:r>
              <a:rPr lang="nl-NL" altLang="en-US" sz="2400" b="0">
                <a:solidFill>
                  <a:srgbClr val="000000"/>
                </a:solidFill>
                <a:latin typeface="Tahoma" pitchFamily="34" charset="0"/>
                <a:sym typeface="Symbol" pitchFamily="18" charset="2"/>
              </a:rPr>
              <a:t> </a:t>
            </a:r>
            <a:r>
              <a:rPr lang="nl-NL" altLang="en-US" sz="2400" b="0">
                <a:solidFill>
                  <a:srgbClr val="000000"/>
                </a:solidFill>
                <a:latin typeface="Times New Roman" pitchFamily="18" charset="0"/>
                <a:sym typeface="Symbol" pitchFamily="18" charset="2"/>
              </a:rPr>
              <a:t>We can increase both confidence and precision by   </a:t>
            </a:r>
          </a:p>
          <a:p>
            <a:pPr fontAlgn="base">
              <a:lnSpc>
                <a:spcPct val="90000"/>
              </a:lnSpc>
              <a:spcBef>
                <a:spcPct val="20000"/>
              </a:spcBef>
              <a:spcAft>
                <a:spcPct val="0"/>
              </a:spcAft>
              <a:buClr>
                <a:srgbClr val="BBE0E3"/>
              </a:buClr>
              <a:buFontTx/>
              <a:buNone/>
            </a:pPr>
            <a:r>
              <a:rPr lang="nl-NL" altLang="en-US" sz="2400" b="0">
                <a:solidFill>
                  <a:srgbClr val="000000"/>
                </a:solidFill>
                <a:latin typeface="Times New Roman" pitchFamily="18" charset="0"/>
                <a:sym typeface="Symbol" pitchFamily="18" charset="2"/>
              </a:rPr>
              <a:t>   increasing the sample size</a:t>
            </a:r>
          </a:p>
          <a:p>
            <a:pPr fontAlgn="base">
              <a:lnSpc>
                <a:spcPct val="90000"/>
              </a:lnSpc>
              <a:spcBef>
                <a:spcPct val="20000"/>
              </a:spcBef>
              <a:spcAft>
                <a:spcPct val="0"/>
              </a:spcAft>
              <a:buClr>
                <a:srgbClr val="BBE0E3"/>
              </a:buClr>
              <a:buFontTx/>
              <a:buNone/>
            </a:pPr>
            <a:endParaRPr lang="nl-NL" altLang="en-US" sz="2400" b="0">
              <a:solidFill>
                <a:srgbClr val="000000"/>
              </a:solidFill>
              <a:latin typeface="Times New Roman" pitchFamily="18" charset="0"/>
              <a:sym typeface="Symbol" pitchFamily="18" charset="2"/>
            </a:endParaRPr>
          </a:p>
          <a:p>
            <a:pPr fontAlgn="base">
              <a:lnSpc>
                <a:spcPct val="90000"/>
              </a:lnSpc>
              <a:spcBef>
                <a:spcPct val="20000"/>
              </a:spcBef>
              <a:spcAft>
                <a:spcPct val="0"/>
              </a:spcAft>
              <a:buClr>
                <a:srgbClr val="BBE0E3"/>
              </a:buClr>
              <a:buFontTx/>
              <a:buNone/>
            </a:pPr>
            <a:endParaRPr lang="nl-NL" altLang="en-US" sz="2400" b="0">
              <a:solidFill>
                <a:srgbClr val="FF0000"/>
              </a:solidFill>
              <a:latin typeface="Tahoma" pitchFamily="34" charset="0"/>
              <a:sym typeface="Symbol" pitchFamily="18" charset="2"/>
            </a:endParaRPr>
          </a:p>
          <a:p>
            <a:pPr fontAlgn="base">
              <a:lnSpc>
                <a:spcPct val="90000"/>
              </a:lnSpc>
              <a:spcBef>
                <a:spcPct val="20000"/>
              </a:spcBef>
              <a:spcAft>
                <a:spcPct val="0"/>
              </a:spcAft>
              <a:buClr>
                <a:srgbClr val="BBE0E3"/>
              </a:buClr>
              <a:buFontTx/>
              <a:buNone/>
            </a:pPr>
            <a:endParaRPr lang="nl-NL" altLang="en-US" sz="2400" b="0">
              <a:solidFill>
                <a:srgbClr val="000000"/>
              </a:solidFill>
              <a:latin typeface="Tahoma" pitchFamily="34" charset="0"/>
              <a:sym typeface="Symbol" pitchFamily="18" charset="2"/>
            </a:endParaRPr>
          </a:p>
          <a:p>
            <a:pPr fontAlgn="base">
              <a:lnSpc>
                <a:spcPct val="90000"/>
              </a:lnSpc>
              <a:spcBef>
                <a:spcPct val="20000"/>
              </a:spcBef>
              <a:spcAft>
                <a:spcPct val="0"/>
              </a:spcAft>
              <a:buClr>
                <a:srgbClr val="BBE0E3"/>
              </a:buClr>
              <a:buFontTx/>
              <a:buNone/>
            </a:pPr>
            <a:endParaRPr lang="nl-NL" altLang="en-US" sz="2400" b="0">
              <a:solidFill>
                <a:srgbClr val="000000"/>
              </a:solidFill>
              <a:latin typeface="Tahoma" pitchFamily="34" charset="0"/>
              <a:sym typeface="Symbol" pitchFamily="18" charset="2"/>
            </a:endParaRPr>
          </a:p>
        </p:txBody>
      </p:sp>
      <p:pic>
        <p:nvPicPr>
          <p:cNvPr id="17408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2275" y="2060575"/>
            <a:ext cx="5535613" cy="4797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1"/>
          </p:nvPr>
        </p:nvSpPr>
        <p:spPr/>
        <p:txBody>
          <a:bodyPr/>
          <a:lstStyle/>
          <a:p>
            <a:pPr>
              <a:defRPr/>
            </a:pPr>
            <a:r>
              <a:rPr lang="en-US" dirty="0" smtClean="0"/>
              <a:t>Slide 13-</a:t>
            </a:r>
            <a:fld id="{25455474-B86E-48AB-8C1A-AED91F11EEB4}" type="slidenum">
              <a:rPr lang="en-US" smtClean="0"/>
              <a:pPr>
                <a:defRPr/>
              </a:pPr>
              <a:t>20</a:t>
            </a:fld>
            <a:endParaRPr lang="en-US" dirty="0"/>
          </a:p>
        </p:txBody>
      </p:sp>
    </p:spTree>
    <p:extLst>
      <p:ext uri="{BB962C8B-B14F-4D97-AF65-F5344CB8AC3E}">
        <p14:creationId xmlns:p14="http://schemas.microsoft.com/office/powerpoint/2010/main" val="42824801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232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236"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Sample Size: Guidelines</a:t>
            </a:r>
          </a:p>
        </p:txBody>
      </p:sp>
      <p:sp>
        <p:nvSpPr>
          <p:cNvPr id="175107" name="Rectangle 3"/>
          <p:cNvSpPr>
            <a:spLocks noGrp="1" noChangeAspect="1" noChangeArrowheads="1"/>
          </p:cNvSpPr>
          <p:nvPr>
            <p:ph idx="1"/>
          </p:nvPr>
        </p:nvSpPr>
        <p:spPr/>
        <p:txBody>
          <a:bodyPr/>
          <a:lstStyle/>
          <a:p>
            <a:pPr eaLnBrk="1" hangingPunct="1"/>
            <a:endParaRPr lang="en-US" altLang="en-US" sz="3200" smtClean="0">
              <a:cs typeface="Liberation Sans" pitchFamily="34" charset="0"/>
            </a:endParaRPr>
          </a:p>
          <a:p>
            <a:pPr eaLnBrk="1" hangingPunct="1"/>
            <a:r>
              <a:rPr lang="en-US" altLang="en-US" sz="3200" smtClean="0">
                <a:cs typeface="Liberation Sans" pitchFamily="34" charset="0"/>
              </a:rPr>
              <a:t>In general:		30 &lt; n &lt; 500</a:t>
            </a:r>
          </a:p>
          <a:p>
            <a:pPr eaLnBrk="1" hangingPunct="1"/>
            <a:endParaRPr lang="en-US" altLang="en-US" sz="3200" smtClean="0">
              <a:cs typeface="Liberation Sans" pitchFamily="34" charset="0"/>
            </a:endParaRPr>
          </a:p>
          <a:p>
            <a:pPr eaLnBrk="1" hangingPunct="1"/>
            <a:r>
              <a:rPr lang="en-US" altLang="en-US" sz="3200" smtClean="0">
                <a:cs typeface="Liberation Sans" pitchFamily="34" charset="0"/>
              </a:rPr>
              <a:t>Categories:		30 per subcategory</a:t>
            </a:r>
          </a:p>
          <a:p>
            <a:pPr eaLnBrk="1" hangingPunct="1"/>
            <a:endParaRPr lang="en-US" altLang="en-US" sz="3200" smtClean="0">
              <a:cs typeface="Liberation Sans" pitchFamily="34" charset="0"/>
            </a:endParaRPr>
          </a:p>
          <a:p>
            <a:pPr eaLnBrk="1" hangingPunct="1"/>
            <a:r>
              <a:rPr lang="en-US" altLang="en-US" sz="3200" smtClean="0">
                <a:cs typeface="Liberation Sans" pitchFamily="34" charset="0"/>
              </a:rPr>
              <a:t>Multivariate:		10 x number of var’s</a:t>
            </a:r>
          </a:p>
          <a:p>
            <a:pPr eaLnBrk="1" hangingPunct="1"/>
            <a:endParaRPr lang="en-US" altLang="en-US" sz="3200" smtClean="0">
              <a:cs typeface="Liberation Sans" pitchFamily="34" charset="0"/>
            </a:endParaRPr>
          </a:p>
          <a:p>
            <a:pPr eaLnBrk="1" hangingPunct="1"/>
            <a:r>
              <a:rPr lang="en-US" altLang="en-US" sz="3200" smtClean="0">
                <a:cs typeface="Liberation Sans" pitchFamily="34" charset="0"/>
              </a:rPr>
              <a:t>Experiments:		15 to 20 per condition</a:t>
            </a:r>
          </a:p>
        </p:txBody>
      </p:sp>
      <p:sp>
        <p:nvSpPr>
          <p:cNvPr id="2" name="Slide Number Placeholder 1"/>
          <p:cNvSpPr>
            <a:spLocks noGrp="1"/>
          </p:cNvSpPr>
          <p:nvPr>
            <p:ph type="sldNum" sz="quarter" idx="11"/>
          </p:nvPr>
        </p:nvSpPr>
        <p:spPr/>
        <p:txBody>
          <a:bodyPr/>
          <a:lstStyle/>
          <a:p>
            <a:pPr>
              <a:defRPr/>
            </a:pPr>
            <a:r>
              <a:rPr lang="en-US" dirty="0" smtClean="0"/>
              <a:t>Slide 13-</a:t>
            </a:r>
            <a:fld id="{25455474-B86E-48AB-8C1A-AED91F11EEB4}" type="slidenum">
              <a:rPr lang="en-US" smtClean="0"/>
              <a:pPr>
                <a:defRPr/>
              </a:pPr>
              <a:t>21</a:t>
            </a:fld>
            <a:endParaRPr lang="en-US" dirty="0"/>
          </a:p>
        </p:txBody>
      </p:sp>
    </p:spTree>
    <p:extLst>
      <p:ext uri="{BB962C8B-B14F-4D97-AF65-F5344CB8AC3E}">
        <p14:creationId xmlns:p14="http://schemas.microsoft.com/office/powerpoint/2010/main" val="18044612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p:txBody>
          <a:bodyPr/>
          <a:lstStyle/>
          <a:p>
            <a:pPr eaLnBrk="1" hangingPunct="1">
              <a:defRPr/>
            </a:pPr>
            <a:r>
              <a:rPr lang="en-US" altLang="en-US" sz="3200" dirty="0" smtClean="0">
                <a:ea typeface="Liberation Sans" panose="020B0604020202020204" pitchFamily="34" charset="0"/>
                <a:cs typeface="Liberation Sans" panose="020B0604020202020204" pitchFamily="34" charset="0"/>
              </a:rPr>
              <a:t>Sample Size for a Given Population Size</a:t>
            </a:r>
          </a:p>
        </p:txBody>
      </p:sp>
      <p:pic>
        <p:nvPicPr>
          <p:cNvPr id="176131"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979613" y="1455738"/>
            <a:ext cx="4824412" cy="2765425"/>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pic>
        <p:nvPicPr>
          <p:cNvPr id="176132"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8175" y="4041775"/>
            <a:ext cx="4895850" cy="2568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1"/>
          </p:nvPr>
        </p:nvSpPr>
        <p:spPr/>
        <p:txBody>
          <a:bodyPr/>
          <a:lstStyle/>
          <a:p>
            <a:pPr>
              <a:defRPr/>
            </a:pPr>
            <a:r>
              <a:rPr lang="en-US" dirty="0" smtClean="0"/>
              <a:t>Slide 13-</a:t>
            </a:r>
            <a:fld id="{25455474-B86E-48AB-8C1A-AED91F11EEB4}" type="slidenum">
              <a:rPr lang="en-US" smtClean="0"/>
              <a:pPr>
                <a:defRPr/>
              </a:pPr>
              <a:t>22</a:t>
            </a:fld>
            <a:endParaRPr lang="en-US" dirty="0"/>
          </a:p>
        </p:txBody>
      </p:sp>
    </p:spTree>
    <p:extLst>
      <p:ext uri="{BB962C8B-B14F-4D97-AF65-F5344CB8AC3E}">
        <p14:creationId xmlns:p14="http://schemas.microsoft.com/office/powerpoint/2010/main" val="42104262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Title 1"/>
          <p:cNvSpPr>
            <a:spLocks noGrp="1"/>
          </p:cNvSpPr>
          <p:nvPr>
            <p:ph type="title"/>
          </p:nvPr>
        </p:nvSpPr>
        <p:spPr/>
        <p:txBody>
          <a:bodyPr/>
          <a:lstStyle/>
          <a:p>
            <a:pPr>
              <a:defRPr/>
            </a:pPr>
            <a:r>
              <a:rPr lang="en-US" altLang="en-US" dirty="0" smtClean="0">
                <a:ea typeface="Liberation Sans" panose="020B0604020202020204" pitchFamily="34" charset="0"/>
                <a:cs typeface="Liberation Sans" panose="020B0604020202020204" pitchFamily="34" charset="0"/>
              </a:rPr>
              <a:t>Sampling in Qualitative Research</a:t>
            </a:r>
          </a:p>
        </p:txBody>
      </p:sp>
      <p:sp>
        <p:nvSpPr>
          <p:cNvPr id="177155" name="Content Placeholder 2"/>
          <p:cNvSpPr>
            <a:spLocks noGrp="1"/>
          </p:cNvSpPr>
          <p:nvPr>
            <p:ph idx="1"/>
          </p:nvPr>
        </p:nvSpPr>
        <p:spPr/>
        <p:txBody>
          <a:bodyPr/>
          <a:lstStyle/>
          <a:p>
            <a:endParaRPr lang="en-US" altLang="en-US" smtClean="0">
              <a:cs typeface="Liberation Sans" pitchFamily="34" charset="0"/>
            </a:endParaRPr>
          </a:p>
          <a:p>
            <a:r>
              <a:rPr lang="en-US" altLang="en-US" smtClean="0">
                <a:cs typeface="Liberation Sans" pitchFamily="34" charset="0"/>
              </a:rPr>
              <a:t>Qualitative research generally uses </a:t>
            </a:r>
            <a:r>
              <a:rPr lang="en-US" altLang="en-US" i="1" smtClean="0">
                <a:cs typeface="Liberation Sans" pitchFamily="34" charset="0"/>
              </a:rPr>
              <a:t>nonprobability sampling</a:t>
            </a:r>
            <a:r>
              <a:rPr lang="en-US" altLang="en-US" smtClean="0">
                <a:cs typeface="Liberation Sans" pitchFamily="34" charset="0"/>
              </a:rPr>
              <a:t> as it does not aim to draw statistical inference. </a:t>
            </a:r>
          </a:p>
          <a:p>
            <a:r>
              <a:rPr lang="en-US" altLang="en-US" i="1" smtClean="0">
                <a:cs typeface="Liberation Sans" pitchFamily="34" charset="0"/>
              </a:rPr>
              <a:t>Purposive sampling</a:t>
            </a:r>
            <a:r>
              <a:rPr lang="en-US" altLang="en-US" smtClean="0">
                <a:cs typeface="Liberation Sans" pitchFamily="34" charset="0"/>
              </a:rPr>
              <a:t> is one technique that is often used: subjects are selected on the basis of expertise in the subject that is being investigated. </a:t>
            </a:r>
          </a:p>
          <a:p>
            <a:r>
              <a:rPr lang="en-US" altLang="en-US" smtClean="0">
                <a:cs typeface="Liberation Sans" pitchFamily="34" charset="0"/>
              </a:rPr>
              <a:t>Choose subjects in such a way that they reflect the diversity of the population.</a:t>
            </a:r>
          </a:p>
          <a:p>
            <a:endParaRPr lang="en-US" altLang="en-US" smtClean="0">
              <a:cs typeface="Liberation Sans" pitchFamily="34" charset="0"/>
            </a:endParaRPr>
          </a:p>
        </p:txBody>
      </p:sp>
      <p:sp>
        <p:nvSpPr>
          <p:cNvPr id="5" name="Slide Number Placeholder 1"/>
          <p:cNvSpPr>
            <a:spLocks noGrp="1"/>
          </p:cNvSpPr>
          <p:nvPr>
            <p:ph type="sldNum" sz="quarter" idx="11"/>
          </p:nvPr>
        </p:nvSpPr>
        <p:spPr>
          <a:xfrm>
            <a:off x="0" y="6381750"/>
            <a:ext cx="1066800" cy="476250"/>
          </a:xfrm>
        </p:spPr>
        <p:txBody>
          <a:bodyPr/>
          <a:lstStyle/>
          <a:p>
            <a:pPr>
              <a:defRPr/>
            </a:pPr>
            <a:r>
              <a:rPr lang="en-US" dirty="0" smtClean="0"/>
              <a:t>Slide 13-</a:t>
            </a:r>
            <a:fld id="{25455474-B86E-48AB-8C1A-AED91F11EEB4}" type="slidenum">
              <a:rPr lang="en-US" smtClean="0"/>
              <a:pPr>
                <a:defRPr/>
              </a:pPr>
              <a:t>23</a:t>
            </a:fld>
            <a:endParaRPr lang="en-US" dirty="0"/>
          </a:p>
        </p:txBody>
      </p:sp>
    </p:spTree>
    <p:extLst>
      <p:ext uri="{BB962C8B-B14F-4D97-AF65-F5344CB8AC3E}">
        <p14:creationId xmlns:p14="http://schemas.microsoft.com/office/powerpoint/2010/main" val="476997295"/>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Title 1"/>
          <p:cNvSpPr>
            <a:spLocks noGrp="1"/>
          </p:cNvSpPr>
          <p:nvPr>
            <p:ph type="title"/>
          </p:nvPr>
        </p:nvSpPr>
        <p:spPr/>
        <p:txBody>
          <a:bodyPr/>
          <a:lstStyle/>
          <a:p>
            <a:pPr>
              <a:defRPr/>
            </a:pPr>
            <a:r>
              <a:rPr lang="en-US" altLang="en-US" dirty="0" smtClean="0">
                <a:ea typeface="Liberation Sans" panose="020B0604020202020204" pitchFamily="34" charset="0"/>
                <a:cs typeface="Liberation Sans" panose="020B0604020202020204" pitchFamily="34" charset="0"/>
              </a:rPr>
              <a:t>Sampling in Qualitative Research</a:t>
            </a:r>
          </a:p>
        </p:txBody>
      </p:sp>
      <p:sp>
        <p:nvSpPr>
          <p:cNvPr id="178179" name="Content Placeholder 2"/>
          <p:cNvSpPr>
            <a:spLocks noGrp="1"/>
          </p:cNvSpPr>
          <p:nvPr>
            <p:ph idx="1"/>
          </p:nvPr>
        </p:nvSpPr>
        <p:spPr/>
        <p:txBody>
          <a:bodyPr/>
          <a:lstStyle/>
          <a:p>
            <a:endParaRPr lang="en-US" altLang="en-US" sz="2600" dirty="0" smtClean="0">
              <a:cs typeface="Liberation Sans" pitchFamily="34" charset="0"/>
            </a:endParaRPr>
          </a:p>
          <a:p>
            <a:r>
              <a:rPr lang="en-US" altLang="en-US" sz="2600" dirty="0" smtClean="0">
                <a:cs typeface="Liberation Sans" pitchFamily="34" charset="0"/>
              </a:rPr>
              <a:t>One form of purposive sampling is </a:t>
            </a:r>
            <a:r>
              <a:rPr lang="en-US" altLang="en-US" sz="2600" i="1" dirty="0" smtClean="0">
                <a:cs typeface="Liberation Sans" pitchFamily="34" charset="0"/>
              </a:rPr>
              <a:t>theoretical sampling</a:t>
            </a:r>
            <a:r>
              <a:rPr lang="en-US" altLang="en-US" sz="2600" dirty="0" smtClean="0">
                <a:cs typeface="Liberation Sans" pitchFamily="34" charset="0"/>
              </a:rPr>
              <a:t>. May or may not begin with purposive sampling. Sampling of additional subjects is directed by the emerging theoretical framework.</a:t>
            </a:r>
          </a:p>
          <a:p>
            <a:endParaRPr lang="en-US" altLang="en-US" sz="2600" dirty="0" smtClean="0">
              <a:cs typeface="Liberation Sans" pitchFamily="34" charset="0"/>
            </a:endParaRPr>
          </a:p>
          <a:p>
            <a:r>
              <a:rPr lang="en-US" altLang="en-US" sz="2600" dirty="0" smtClean="0">
                <a:cs typeface="Liberation Sans" pitchFamily="34" charset="0"/>
              </a:rPr>
              <a:t>Impossible to determine how many subjects will need to be sampled at the beginning of study. Continue to sample until you are not getting any new information or are no longer gaining new insights. </a:t>
            </a:r>
            <a:r>
              <a:rPr lang="en-US" altLang="en-US" sz="2600" i="1" dirty="0" smtClean="0">
                <a:cs typeface="Liberation Sans" pitchFamily="34" charset="0"/>
              </a:rPr>
              <a:t>Sample size </a:t>
            </a:r>
            <a:r>
              <a:rPr lang="en-US" altLang="en-US" sz="2600" dirty="0" smtClean="0">
                <a:cs typeface="Liberation Sans" pitchFamily="34" charset="0"/>
              </a:rPr>
              <a:t>will, therefore (partly) depend on heterogeneity of the population.</a:t>
            </a:r>
          </a:p>
          <a:p>
            <a:endParaRPr lang="en-US" altLang="en-US" sz="2600" dirty="0" smtClean="0">
              <a:cs typeface="Liberation Sans" pitchFamily="34" charset="0"/>
            </a:endParaRPr>
          </a:p>
        </p:txBody>
      </p:sp>
      <p:sp>
        <p:nvSpPr>
          <p:cNvPr id="5" name="Slide Number Placeholder 1"/>
          <p:cNvSpPr>
            <a:spLocks noGrp="1"/>
          </p:cNvSpPr>
          <p:nvPr>
            <p:ph type="sldNum" sz="quarter" idx="11"/>
          </p:nvPr>
        </p:nvSpPr>
        <p:spPr>
          <a:xfrm>
            <a:off x="0" y="6381750"/>
            <a:ext cx="1066800" cy="476250"/>
          </a:xfrm>
        </p:spPr>
        <p:txBody>
          <a:bodyPr/>
          <a:lstStyle/>
          <a:p>
            <a:pPr>
              <a:defRPr/>
            </a:pPr>
            <a:r>
              <a:rPr lang="en-US" dirty="0" smtClean="0"/>
              <a:t>Slide 13-</a:t>
            </a:r>
            <a:fld id="{25455474-B86E-48AB-8C1A-AED91F11EEB4}" type="slidenum">
              <a:rPr lang="en-US" smtClean="0"/>
              <a:pPr>
                <a:defRPr/>
              </a:pPr>
              <a:t>24</a:t>
            </a:fld>
            <a:endParaRPr lang="en-US" dirty="0"/>
          </a:p>
        </p:txBody>
      </p:sp>
    </p:spTree>
    <p:extLst>
      <p:ext uri="{BB962C8B-B14F-4D97-AF65-F5344CB8AC3E}">
        <p14:creationId xmlns:p14="http://schemas.microsoft.com/office/powerpoint/2010/main" val="3136891157"/>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p:txBody>
          <a:bodyPr/>
          <a:lstStyle/>
          <a:p>
            <a:pPr eaLnBrk="1" hangingPunct="1">
              <a:defRPr/>
            </a:pPr>
            <a:r>
              <a:rPr lang="nl-NL" altLang="en-US" dirty="0" smtClean="0">
                <a:ea typeface="Liberation Sans" panose="020B0604020202020204" pitchFamily="34" charset="0"/>
                <a:cs typeface="Liberation Sans" panose="020B0604020202020204" pitchFamily="34" charset="0"/>
              </a:rPr>
              <a:t>Sampling</a:t>
            </a:r>
            <a:endParaRPr lang="en-US" altLang="en-US" dirty="0" smtClean="0">
              <a:ea typeface="Liberation Sans" panose="020B0604020202020204" pitchFamily="34" charset="0"/>
              <a:cs typeface="Liberation Sans" panose="020B0604020202020204" pitchFamily="34" charset="0"/>
            </a:endParaRPr>
          </a:p>
        </p:txBody>
      </p:sp>
      <p:sp>
        <p:nvSpPr>
          <p:cNvPr id="188419" name="Rectangle 3"/>
          <p:cNvSpPr>
            <a:spLocks noGrp="1" noChangeAspect="1" noChangeArrowheads="1"/>
          </p:cNvSpPr>
          <p:nvPr>
            <p:ph idx="1"/>
          </p:nvPr>
        </p:nvSpPr>
        <p:spPr>
          <a:xfrm>
            <a:off x="457200" y="1340768"/>
            <a:ext cx="8229600" cy="5225752"/>
          </a:xfrm>
        </p:spPr>
        <p:txBody>
          <a:bodyPr/>
          <a:lstStyle/>
          <a:p>
            <a:pPr eaLnBrk="1" hangingPunct="1"/>
            <a:r>
              <a:rPr lang="nl-NL" altLang="en-US" sz="2800" dirty="0" smtClean="0">
                <a:cs typeface="Liberation Sans" pitchFamily="34" charset="0"/>
              </a:rPr>
              <a:t>Sampling: the </a:t>
            </a:r>
            <a:r>
              <a:rPr lang="nl-NL" altLang="en-US" sz="2800" i="1" dirty="0" smtClean="0">
                <a:cs typeface="Liberation Sans" pitchFamily="34" charset="0"/>
              </a:rPr>
              <a:t>process</a:t>
            </a:r>
            <a:r>
              <a:rPr lang="nl-NL" altLang="en-US" sz="2800" dirty="0" smtClean="0">
                <a:cs typeface="Liberation Sans" pitchFamily="34" charset="0"/>
              </a:rPr>
              <a:t> of selecting a </a:t>
            </a:r>
            <a:r>
              <a:rPr lang="nl-NL" altLang="en-US" sz="2800" i="1" dirty="0" smtClean="0">
                <a:cs typeface="Liberation Sans" pitchFamily="34" charset="0"/>
              </a:rPr>
              <a:t>sufficient </a:t>
            </a:r>
            <a:r>
              <a:rPr lang="nl-NL" altLang="en-US" sz="2800" dirty="0" smtClean="0">
                <a:cs typeface="Liberation Sans" pitchFamily="34" charset="0"/>
              </a:rPr>
              <a:t>number of elements from the population, so that results from analyzing the sample are </a:t>
            </a:r>
            <a:r>
              <a:rPr lang="nl-NL" altLang="en-US" sz="2800" i="1" dirty="0" smtClean="0">
                <a:cs typeface="Liberation Sans" pitchFamily="34" charset="0"/>
              </a:rPr>
              <a:t>generalizable</a:t>
            </a:r>
            <a:r>
              <a:rPr lang="nl-NL" altLang="en-US" sz="2800" dirty="0" smtClean="0">
                <a:cs typeface="Liberation Sans" pitchFamily="34" charset="0"/>
              </a:rPr>
              <a:t> to the population.</a:t>
            </a:r>
          </a:p>
          <a:p>
            <a:pPr eaLnBrk="1" hangingPunct="1"/>
            <a:endParaRPr lang="nl-NL" altLang="en-US" sz="2800" dirty="0" smtClean="0">
              <a:cs typeface="Liberation Sans" pitchFamily="34" charset="0"/>
            </a:endParaRPr>
          </a:p>
          <a:p>
            <a:pPr eaLnBrk="1" hangingPunct="1"/>
            <a:r>
              <a:rPr lang="en-US" altLang="en-US" sz="2800" dirty="0" smtClean="0">
                <a:cs typeface="Liberation Sans" pitchFamily="34" charset="0"/>
              </a:rPr>
              <a:t>The </a:t>
            </a:r>
            <a:r>
              <a:rPr lang="en-US" altLang="en-US" sz="2800" i="1" dirty="0" smtClean="0">
                <a:cs typeface="Liberation Sans" pitchFamily="34" charset="0"/>
              </a:rPr>
              <a:t>reasons</a:t>
            </a:r>
            <a:r>
              <a:rPr lang="en-US" altLang="en-US" sz="2800" dirty="0" smtClean="0">
                <a:cs typeface="Liberation Sans" pitchFamily="34" charset="0"/>
              </a:rPr>
              <a:t> for using a sample are self-evident. In research involving hundreds or even thousands of elements, it would be practically impossible to collect data from every element. Even if it were possible, it would be prohibitive in terms of time, cost, and other human resources.</a:t>
            </a:r>
          </a:p>
          <a:p>
            <a:pPr eaLnBrk="1" hangingPunct="1"/>
            <a:endParaRPr lang="en-US" altLang="en-US" sz="2800" dirty="0" smtClean="0">
              <a:cs typeface="Liberation Sans" pitchFamily="34" charset="0"/>
            </a:endParaRPr>
          </a:p>
        </p:txBody>
      </p:sp>
      <p:sp>
        <p:nvSpPr>
          <p:cNvPr id="2" name="Slide Number Placeholder 1"/>
          <p:cNvSpPr>
            <a:spLocks noGrp="1"/>
          </p:cNvSpPr>
          <p:nvPr>
            <p:ph type="sldNum" sz="quarter" idx="11"/>
          </p:nvPr>
        </p:nvSpPr>
        <p:spPr>
          <a:xfrm>
            <a:off x="0" y="6457950"/>
            <a:ext cx="1066800" cy="476250"/>
          </a:xfrm>
        </p:spPr>
        <p:txBody>
          <a:bodyPr/>
          <a:lstStyle/>
          <a:p>
            <a:pPr>
              <a:defRPr/>
            </a:pPr>
            <a:r>
              <a:rPr lang="en-US" dirty="0" smtClean="0"/>
              <a:t>Slide 13-</a:t>
            </a:r>
            <a:fld id="{25455474-B86E-48AB-8C1A-AED91F11EEB4}" type="slidenum">
              <a:rPr lang="en-US" smtClean="0"/>
              <a:pPr>
                <a:defRPr/>
              </a:pPr>
              <a:t>3</a:t>
            </a:fld>
            <a:endParaRPr lang="en-US" dirty="0"/>
          </a:p>
        </p:txBody>
      </p:sp>
    </p:spTree>
    <p:extLst>
      <p:ext uri="{BB962C8B-B14F-4D97-AF65-F5344CB8AC3E}">
        <p14:creationId xmlns:p14="http://schemas.microsoft.com/office/powerpoint/2010/main" val="2653898018"/>
      </p:ext>
    </p:extLst>
  </p:cSld>
  <p:clrMapOvr>
    <a:masterClrMapping/>
  </p:clrMapOvr>
  <p:transition advTm="45584"/>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884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884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419"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Relevant Terms - 1</a:t>
            </a:r>
          </a:p>
        </p:txBody>
      </p:sp>
      <p:sp>
        <p:nvSpPr>
          <p:cNvPr id="157699" name="Rectangle 3"/>
          <p:cNvSpPr>
            <a:spLocks noGrp="1" noChangeAspect="1" noChangeArrowheads="1"/>
          </p:cNvSpPr>
          <p:nvPr>
            <p:ph idx="1"/>
          </p:nvPr>
        </p:nvSpPr>
        <p:spPr>
          <a:xfrm>
            <a:off x="457200" y="1371600"/>
            <a:ext cx="8229600" cy="4649688"/>
          </a:xfrm>
        </p:spPr>
        <p:txBody>
          <a:bodyPr/>
          <a:lstStyle/>
          <a:p>
            <a:pPr eaLnBrk="1" hangingPunct="1"/>
            <a:r>
              <a:rPr lang="en-US" altLang="en-US" i="1" dirty="0" smtClean="0">
                <a:cs typeface="Liberation Sans" pitchFamily="34" charset="0"/>
              </a:rPr>
              <a:t>Population </a:t>
            </a:r>
            <a:r>
              <a:rPr lang="en-US" altLang="en-US" dirty="0" smtClean="0">
                <a:cs typeface="Liberation Sans" pitchFamily="34" charset="0"/>
              </a:rPr>
              <a:t>refers to the entire group of people, events, or things of interest that the researcher wishes to investigate. </a:t>
            </a:r>
          </a:p>
          <a:p>
            <a:pPr eaLnBrk="1" hangingPunct="1"/>
            <a:endParaRPr lang="en-US" altLang="en-US" dirty="0" smtClean="0">
              <a:cs typeface="Liberation Sans" pitchFamily="34" charset="0"/>
            </a:endParaRPr>
          </a:p>
          <a:p>
            <a:pPr eaLnBrk="1" hangingPunct="1"/>
            <a:r>
              <a:rPr lang="en-US" altLang="en-US" dirty="0" smtClean="0">
                <a:cs typeface="Liberation Sans" pitchFamily="34" charset="0"/>
              </a:rPr>
              <a:t>An </a:t>
            </a:r>
            <a:r>
              <a:rPr lang="en-US" altLang="en-US" i="1" dirty="0" smtClean="0">
                <a:cs typeface="Liberation Sans" pitchFamily="34" charset="0"/>
              </a:rPr>
              <a:t>element </a:t>
            </a:r>
            <a:r>
              <a:rPr lang="en-US" altLang="en-US" dirty="0" smtClean="0">
                <a:cs typeface="Liberation Sans" pitchFamily="34" charset="0"/>
              </a:rPr>
              <a:t>is a single member of the population. </a:t>
            </a:r>
          </a:p>
          <a:p>
            <a:pPr eaLnBrk="1" hangingPunct="1"/>
            <a:endParaRPr lang="en-US" altLang="en-US" dirty="0" smtClean="0">
              <a:cs typeface="Liberation Sans" pitchFamily="34" charset="0"/>
            </a:endParaRPr>
          </a:p>
          <a:p>
            <a:pPr eaLnBrk="1" hangingPunct="1"/>
            <a:r>
              <a:rPr lang="en-US" altLang="en-US" dirty="0" smtClean="0">
                <a:cs typeface="Liberation Sans" pitchFamily="34" charset="0"/>
              </a:rPr>
              <a:t>A </a:t>
            </a:r>
            <a:r>
              <a:rPr lang="en-US" altLang="en-US" i="1" dirty="0" smtClean="0">
                <a:cs typeface="Liberation Sans" pitchFamily="34" charset="0"/>
              </a:rPr>
              <a:t>sample</a:t>
            </a:r>
            <a:r>
              <a:rPr lang="en-US" altLang="en-US" dirty="0" smtClean="0">
                <a:cs typeface="Liberation Sans" pitchFamily="34" charset="0"/>
              </a:rPr>
              <a:t> is a subset of the population. It comprises some members selected from it. </a:t>
            </a:r>
          </a:p>
        </p:txBody>
      </p:sp>
      <p:sp>
        <p:nvSpPr>
          <p:cNvPr id="2" name="Slide Number Placeholder 1"/>
          <p:cNvSpPr>
            <a:spLocks noGrp="1"/>
          </p:cNvSpPr>
          <p:nvPr>
            <p:ph type="sldNum" sz="quarter" idx="11"/>
          </p:nvPr>
        </p:nvSpPr>
        <p:spPr/>
        <p:txBody>
          <a:bodyPr/>
          <a:lstStyle/>
          <a:p>
            <a:pPr>
              <a:defRPr/>
            </a:pPr>
            <a:r>
              <a:rPr lang="en-US" dirty="0" smtClean="0"/>
              <a:t>Slide 13-</a:t>
            </a:r>
            <a:fld id="{25455474-B86E-48AB-8C1A-AED91F11EEB4}" type="slidenum">
              <a:rPr lang="en-US" smtClean="0"/>
              <a:pPr>
                <a:defRPr/>
              </a:pPr>
              <a:t>4</a:t>
            </a:fld>
            <a:endParaRPr lang="en-US" dirty="0"/>
          </a:p>
        </p:txBody>
      </p:sp>
    </p:spTree>
    <p:extLst>
      <p:ext uri="{BB962C8B-B14F-4D97-AF65-F5344CB8AC3E}">
        <p14:creationId xmlns:p14="http://schemas.microsoft.com/office/powerpoint/2010/main" val="1577255766"/>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Relevant Terms - 2</a:t>
            </a:r>
          </a:p>
        </p:txBody>
      </p:sp>
      <p:sp>
        <p:nvSpPr>
          <p:cNvPr id="158723" name="Rectangle 3"/>
          <p:cNvSpPr>
            <a:spLocks noGrp="1" noChangeAspect="1" noChangeArrowheads="1"/>
          </p:cNvSpPr>
          <p:nvPr>
            <p:ph idx="1"/>
          </p:nvPr>
        </p:nvSpPr>
        <p:spPr/>
        <p:txBody>
          <a:bodyPr/>
          <a:lstStyle/>
          <a:p>
            <a:pPr eaLnBrk="1" hangingPunct="1"/>
            <a:endParaRPr lang="en-US" altLang="en-US" i="1" dirty="0" smtClean="0">
              <a:cs typeface="Liberation Sans" pitchFamily="34" charset="0"/>
            </a:endParaRPr>
          </a:p>
          <a:p>
            <a:pPr eaLnBrk="1" hangingPunct="1"/>
            <a:r>
              <a:rPr lang="en-US" altLang="en-US" i="1" dirty="0" smtClean="0">
                <a:cs typeface="Liberation Sans" pitchFamily="34" charset="0"/>
              </a:rPr>
              <a:t>Sampling unit: </a:t>
            </a:r>
            <a:r>
              <a:rPr lang="en-US" altLang="en-US" dirty="0" smtClean="0">
                <a:cs typeface="Liberation Sans" pitchFamily="34" charset="0"/>
              </a:rPr>
              <a:t>the element or set of elements that is available for selection in some stage of the sampling process. </a:t>
            </a:r>
          </a:p>
          <a:p>
            <a:pPr eaLnBrk="1" hangingPunct="1"/>
            <a:endParaRPr lang="en-US" altLang="en-US" dirty="0" smtClean="0">
              <a:cs typeface="Liberation Sans" pitchFamily="34" charset="0"/>
            </a:endParaRPr>
          </a:p>
          <a:p>
            <a:pPr eaLnBrk="1" hangingPunct="1"/>
            <a:r>
              <a:rPr lang="en-US" altLang="en-US" dirty="0" smtClean="0">
                <a:cs typeface="Liberation Sans" pitchFamily="34" charset="0"/>
              </a:rPr>
              <a:t>A </a:t>
            </a:r>
            <a:r>
              <a:rPr lang="en-US" altLang="en-US" i="1" dirty="0" smtClean="0">
                <a:cs typeface="Liberation Sans" pitchFamily="34" charset="0"/>
              </a:rPr>
              <a:t>subject </a:t>
            </a:r>
            <a:r>
              <a:rPr lang="en-US" altLang="en-US" dirty="0" smtClean="0">
                <a:cs typeface="Liberation Sans" pitchFamily="34" charset="0"/>
              </a:rPr>
              <a:t>is a single member of the sample, just as an element is a single member of the population. </a:t>
            </a:r>
            <a:endParaRPr lang="en-US" altLang="en-US" i="1" dirty="0" smtClean="0">
              <a:cs typeface="Liberation Sans" pitchFamily="34" charset="0"/>
            </a:endParaRPr>
          </a:p>
        </p:txBody>
      </p:sp>
      <p:sp>
        <p:nvSpPr>
          <p:cNvPr id="2" name="Slide Number Placeholder 1"/>
          <p:cNvSpPr>
            <a:spLocks noGrp="1"/>
          </p:cNvSpPr>
          <p:nvPr>
            <p:ph type="sldNum" sz="quarter" idx="11"/>
          </p:nvPr>
        </p:nvSpPr>
        <p:spPr/>
        <p:txBody>
          <a:bodyPr/>
          <a:lstStyle/>
          <a:p>
            <a:pPr>
              <a:defRPr/>
            </a:pPr>
            <a:r>
              <a:rPr lang="en-US" dirty="0" smtClean="0"/>
              <a:t>Slide 13-</a:t>
            </a:r>
            <a:fld id="{25455474-B86E-48AB-8C1A-AED91F11EEB4}" type="slidenum">
              <a:rPr lang="en-US" smtClean="0"/>
              <a:pPr>
                <a:defRPr/>
              </a:pPr>
              <a:t>5</a:t>
            </a:fld>
            <a:endParaRPr lang="en-US" dirty="0"/>
          </a:p>
        </p:txBody>
      </p:sp>
    </p:spTree>
    <p:extLst>
      <p:ext uri="{BB962C8B-B14F-4D97-AF65-F5344CB8AC3E}">
        <p14:creationId xmlns:p14="http://schemas.microsoft.com/office/powerpoint/2010/main" val="2146303504"/>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lstStyle/>
          <a:p>
            <a:pPr eaLnBrk="1" hangingPunct="1">
              <a:defRPr/>
            </a:pPr>
            <a:r>
              <a:rPr lang="en-US" altLang="en-US" sz="3000" dirty="0" smtClean="0">
                <a:ea typeface="Liberation Sans" panose="020B0604020202020204" pitchFamily="34" charset="0"/>
                <a:cs typeface="Liberation Sans" panose="020B0604020202020204" pitchFamily="34" charset="0"/>
              </a:rPr>
              <a:t>Relevant Terms - 3</a:t>
            </a:r>
          </a:p>
        </p:txBody>
      </p:sp>
      <p:sp>
        <p:nvSpPr>
          <p:cNvPr id="159747" name="Rectangle 3"/>
          <p:cNvSpPr>
            <a:spLocks noGrp="1" noChangeAspect="1" noChangeArrowheads="1"/>
          </p:cNvSpPr>
          <p:nvPr>
            <p:ph idx="1"/>
          </p:nvPr>
        </p:nvSpPr>
        <p:spPr/>
        <p:txBody>
          <a:bodyPr/>
          <a:lstStyle/>
          <a:p>
            <a:pPr eaLnBrk="1" hangingPunct="1"/>
            <a:r>
              <a:rPr lang="en-US" altLang="en-US" smtClean="0">
                <a:cs typeface="Liberation Sans" pitchFamily="34" charset="0"/>
              </a:rPr>
              <a:t>The characteristics of the population such as µ (the population mean), σ (the population standard deviation), and σ2 (the population variance) are referred to as its </a:t>
            </a:r>
            <a:r>
              <a:rPr lang="en-US" altLang="en-US" i="1" smtClean="0">
                <a:cs typeface="Liberation Sans" pitchFamily="34" charset="0"/>
              </a:rPr>
              <a:t>parameters. </a:t>
            </a:r>
            <a:r>
              <a:rPr lang="en-US" altLang="en-US" smtClean="0">
                <a:cs typeface="Liberation Sans" pitchFamily="34" charset="0"/>
              </a:rPr>
              <a:t>The central tendencies, the dispersions, and other statistics in the sample of interest to the research are treated as approximations of the central tendencies, dispersions, and other parameters of the population. </a:t>
            </a:r>
            <a:endParaRPr lang="en-US" altLang="en-US" i="1" smtClean="0">
              <a:cs typeface="Liberation Sans" pitchFamily="34" charset="0"/>
            </a:endParaRPr>
          </a:p>
          <a:p>
            <a:pPr eaLnBrk="1" hangingPunct="1"/>
            <a:endParaRPr lang="en-US" altLang="en-US" smtClean="0">
              <a:cs typeface="Liberation Sans" pitchFamily="34" charset="0"/>
            </a:endParaRPr>
          </a:p>
          <a:p>
            <a:pPr eaLnBrk="1" hangingPunct="1"/>
            <a:endParaRPr lang="en-US" altLang="en-US" smtClean="0">
              <a:cs typeface="Liberation Sans" pitchFamily="34" charset="0"/>
            </a:endParaRPr>
          </a:p>
        </p:txBody>
      </p:sp>
      <p:sp>
        <p:nvSpPr>
          <p:cNvPr id="2" name="Slide Number Placeholder 1"/>
          <p:cNvSpPr>
            <a:spLocks noGrp="1"/>
          </p:cNvSpPr>
          <p:nvPr>
            <p:ph type="sldNum" sz="quarter" idx="11"/>
          </p:nvPr>
        </p:nvSpPr>
        <p:spPr/>
        <p:txBody>
          <a:bodyPr/>
          <a:lstStyle/>
          <a:p>
            <a:pPr>
              <a:defRPr/>
            </a:pPr>
            <a:r>
              <a:rPr lang="en-US" dirty="0" smtClean="0"/>
              <a:t>Slide 13-</a:t>
            </a:r>
            <a:fld id="{25455474-B86E-48AB-8C1A-AED91F11EEB4}" type="slidenum">
              <a:rPr lang="en-US" smtClean="0"/>
              <a:pPr>
                <a:defRPr/>
              </a:pPr>
              <a:t>6</a:t>
            </a:fld>
            <a:endParaRPr lang="en-US" dirty="0"/>
          </a:p>
        </p:txBody>
      </p:sp>
    </p:spTree>
    <p:extLst>
      <p:ext uri="{BB962C8B-B14F-4D97-AF65-F5344CB8AC3E}">
        <p14:creationId xmlns:p14="http://schemas.microsoft.com/office/powerpoint/2010/main" val="1767994771"/>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a:xfrm>
            <a:off x="395288" y="333375"/>
            <a:ext cx="8229600" cy="944563"/>
          </a:xfrm>
        </p:spPr>
        <p:txBody>
          <a:bodyPr/>
          <a:lstStyle/>
          <a:p>
            <a:pPr eaLnBrk="1" hangingPunct="1">
              <a:defRPr/>
            </a:pPr>
            <a:r>
              <a:rPr lang="en-US" altLang="en-US" sz="3000" dirty="0" smtClean="0">
                <a:ea typeface="Liberation Sans" panose="020B0604020202020204" pitchFamily="34" charset="0"/>
                <a:cs typeface="Liberation Sans" panose="020B0604020202020204" pitchFamily="34" charset="0"/>
              </a:rPr>
              <a:t>Statistics </a:t>
            </a:r>
            <a:r>
              <a:rPr lang="en-US" altLang="en-US" sz="3000" dirty="0">
                <a:ea typeface="Liberation Sans" panose="020B0604020202020204" pitchFamily="34" charset="0"/>
                <a:cs typeface="Liberation Sans" panose="020B0604020202020204" pitchFamily="34" charset="0"/>
              </a:rPr>
              <a:t>v</a:t>
            </a:r>
            <a:r>
              <a:rPr lang="en-US" altLang="en-US" sz="3000" dirty="0" smtClean="0">
                <a:ea typeface="Liberation Sans" panose="020B0604020202020204" pitchFamily="34" charset="0"/>
                <a:cs typeface="Liberation Sans" panose="020B0604020202020204" pitchFamily="34" charset="0"/>
              </a:rPr>
              <a:t>ersus Parameters</a:t>
            </a:r>
          </a:p>
        </p:txBody>
      </p:sp>
      <p:pic>
        <p:nvPicPr>
          <p:cNvPr id="160771"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073150" y="1549400"/>
            <a:ext cx="7027863" cy="4687888"/>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2" name="Slide Number Placeholder 1"/>
          <p:cNvSpPr>
            <a:spLocks noGrp="1"/>
          </p:cNvSpPr>
          <p:nvPr>
            <p:ph type="sldNum" sz="quarter" idx="11"/>
          </p:nvPr>
        </p:nvSpPr>
        <p:spPr/>
        <p:txBody>
          <a:bodyPr/>
          <a:lstStyle/>
          <a:p>
            <a:pPr>
              <a:defRPr/>
            </a:pPr>
            <a:r>
              <a:rPr lang="en-US" dirty="0" smtClean="0"/>
              <a:t>Slide 13-</a:t>
            </a:r>
            <a:fld id="{25455474-B86E-48AB-8C1A-AED91F11EEB4}" type="slidenum">
              <a:rPr lang="en-US" smtClean="0"/>
              <a:pPr>
                <a:defRPr/>
              </a:pPr>
              <a:t>7</a:t>
            </a:fld>
            <a:endParaRPr lang="en-US" dirty="0"/>
          </a:p>
        </p:txBody>
      </p:sp>
    </p:spTree>
    <p:extLst>
      <p:ext uri="{BB962C8B-B14F-4D97-AF65-F5344CB8AC3E}">
        <p14:creationId xmlns:p14="http://schemas.microsoft.com/office/powerpoint/2010/main" val="3071982128"/>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lstStyle/>
          <a:p>
            <a:pPr eaLnBrk="1" hangingPunct="1">
              <a:defRPr/>
            </a:pPr>
            <a:r>
              <a:rPr lang="en-US" altLang="en-US" dirty="0" smtClean="0">
                <a:ea typeface="Liberation Sans" panose="020B0604020202020204" pitchFamily="34" charset="0"/>
                <a:cs typeface="Liberation Sans" panose="020B0604020202020204" pitchFamily="34" charset="0"/>
              </a:rPr>
              <a:t>Advantages of Sampling</a:t>
            </a:r>
          </a:p>
        </p:txBody>
      </p:sp>
      <p:sp>
        <p:nvSpPr>
          <p:cNvPr id="161795" name="Rectangle 3"/>
          <p:cNvSpPr>
            <a:spLocks noGrp="1" noChangeAspect="1" noChangeArrowheads="1"/>
          </p:cNvSpPr>
          <p:nvPr>
            <p:ph idx="1"/>
          </p:nvPr>
        </p:nvSpPr>
        <p:spPr/>
        <p:txBody>
          <a:bodyPr/>
          <a:lstStyle/>
          <a:p>
            <a:pPr eaLnBrk="1" hangingPunct="1"/>
            <a:endParaRPr lang="en-US" altLang="en-US" smtClean="0">
              <a:cs typeface="Liberation Sans" pitchFamily="34" charset="0"/>
            </a:endParaRPr>
          </a:p>
          <a:p>
            <a:pPr eaLnBrk="1" hangingPunct="1"/>
            <a:endParaRPr lang="en-US" altLang="en-US" smtClean="0">
              <a:cs typeface="Liberation Sans" pitchFamily="34" charset="0"/>
            </a:endParaRPr>
          </a:p>
          <a:p>
            <a:pPr eaLnBrk="1" hangingPunct="1"/>
            <a:r>
              <a:rPr lang="en-US" altLang="en-US" smtClean="0">
                <a:cs typeface="Liberation Sans" pitchFamily="34" charset="0"/>
              </a:rPr>
              <a:t>Less costs</a:t>
            </a:r>
          </a:p>
          <a:p>
            <a:pPr eaLnBrk="1" hangingPunct="1"/>
            <a:r>
              <a:rPr lang="en-US" altLang="en-US" smtClean="0">
                <a:cs typeface="Liberation Sans" pitchFamily="34" charset="0"/>
              </a:rPr>
              <a:t>Less errors due to less fatigue</a:t>
            </a:r>
          </a:p>
          <a:p>
            <a:pPr eaLnBrk="1" hangingPunct="1"/>
            <a:r>
              <a:rPr lang="en-US" altLang="en-US" smtClean="0">
                <a:cs typeface="Liberation Sans" pitchFamily="34" charset="0"/>
              </a:rPr>
              <a:t>Less time</a:t>
            </a:r>
          </a:p>
          <a:p>
            <a:pPr eaLnBrk="1" hangingPunct="1"/>
            <a:r>
              <a:rPr lang="en-US" altLang="en-US" smtClean="0">
                <a:cs typeface="Liberation Sans" pitchFamily="34" charset="0"/>
              </a:rPr>
              <a:t>Destruction of elements avoided</a:t>
            </a:r>
          </a:p>
        </p:txBody>
      </p:sp>
      <p:sp>
        <p:nvSpPr>
          <p:cNvPr id="2" name="Slide Number Placeholder 1"/>
          <p:cNvSpPr>
            <a:spLocks noGrp="1"/>
          </p:cNvSpPr>
          <p:nvPr>
            <p:ph type="sldNum" sz="quarter" idx="11"/>
          </p:nvPr>
        </p:nvSpPr>
        <p:spPr/>
        <p:txBody>
          <a:bodyPr/>
          <a:lstStyle/>
          <a:p>
            <a:pPr>
              <a:defRPr/>
            </a:pPr>
            <a:r>
              <a:rPr lang="en-US" dirty="0" smtClean="0"/>
              <a:t>Slide 13-</a:t>
            </a:r>
            <a:fld id="{25455474-B86E-48AB-8C1A-AED91F11EEB4}" type="slidenum">
              <a:rPr lang="en-US" smtClean="0"/>
              <a:pPr>
                <a:defRPr/>
              </a:pPr>
              <a:t>8</a:t>
            </a:fld>
            <a:endParaRPr lang="en-US" dirty="0"/>
          </a:p>
        </p:txBody>
      </p:sp>
    </p:spTree>
    <p:extLst>
      <p:ext uri="{BB962C8B-B14F-4D97-AF65-F5344CB8AC3E}">
        <p14:creationId xmlns:p14="http://schemas.microsoft.com/office/powerpoint/2010/main" val="3041637354"/>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lstStyle/>
          <a:p>
            <a:pPr eaLnBrk="1" hangingPunct="1">
              <a:defRPr/>
            </a:pPr>
            <a:r>
              <a:rPr lang="nl-NL" altLang="en-US" dirty="0" smtClean="0">
                <a:ea typeface="Liberation Sans" panose="020B0604020202020204" pitchFamily="34" charset="0"/>
                <a:cs typeface="Liberation Sans" panose="020B0604020202020204" pitchFamily="34" charset="0"/>
              </a:rPr>
              <a:t>The Sampling Process</a:t>
            </a:r>
            <a:endParaRPr lang="en-US" altLang="en-US" dirty="0" smtClean="0">
              <a:ea typeface="Liberation Sans" panose="020B0604020202020204" pitchFamily="34" charset="0"/>
              <a:cs typeface="Liberation Sans" panose="020B0604020202020204" pitchFamily="34" charset="0"/>
            </a:endParaRPr>
          </a:p>
        </p:txBody>
      </p:sp>
      <p:sp>
        <p:nvSpPr>
          <p:cNvPr id="239619" name="Rectangle 3"/>
          <p:cNvSpPr>
            <a:spLocks noGrp="1" noChangeAspect="1" noChangeArrowheads="1"/>
          </p:cNvSpPr>
          <p:nvPr>
            <p:ph idx="1"/>
          </p:nvPr>
        </p:nvSpPr>
        <p:spPr/>
        <p:txBody>
          <a:bodyPr/>
          <a:lstStyle/>
          <a:p>
            <a:pPr eaLnBrk="1" hangingPunct="1"/>
            <a:endParaRPr lang="en-US" altLang="en-US" smtClean="0">
              <a:cs typeface="Liberation Sans" pitchFamily="34" charset="0"/>
            </a:endParaRPr>
          </a:p>
          <a:p>
            <a:pPr eaLnBrk="1" hangingPunct="1"/>
            <a:r>
              <a:rPr lang="en-US" altLang="en-US" smtClean="0">
                <a:cs typeface="Liberation Sans" pitchFamily="34" charset="0"/>
              </a:rPr>
              <a:t>Major steps in sampling:</a:t>
            </a:r>
          </a:p>
          <a:p>
            <a:pPr lvl="1" eaLnBrk="1" hangingPunct="1"/>
            <a:r>
              <a:rPr lang="en-US" altLang="en-US" sz="3000" smtClean="0">
                <a:cs typeface="Liberation Sans" pitchFamily="34" charset="0"/>
              </a:rPr>
              <a:t>Define the population.</a:t>
            </a:r>
          </a:p>
          <a:p>
            <a:pPr lvl="1" eaLnBrk="1" hangingPunct="1"/>
            <a:r>
              <a:rPr lang="en-US" altLang="en-US" sz="3000" smtClean="0">
                <a:cs typeface="Liberation Sans" pitchFamily="34" charset="0"/>
              </a:rPr>
              <a:t>Determine the sample frame </a:t>
            </a:r>
          </a:p>
          <a:p>
            <a:pPr lvl="1" eaLnBrk="1" hangingPunct="1"/>
            <a:r>
              <a:rPr lang="en-US" altLang="en-US" sz="3000" smtClean="0">
                <a:cs typeface="Liberation Sans" pitchFamily="34" charset="0"/>
              </a:rPr>
              <a:t>Determine the sampling design </a:t>
            </a:r>
          </a:p>
          <a:p>
            <a:pPr lvl="1" eaLnBrk="1" hangingPunct="1"/>
            <a:r>
              <a:rPr lang="en-US" altLang="en-US" sz="3000" smtClean="0">
                <a:cs typeface="Liberation Sans" pitchFamily="34" charset="0"/>
              </a:rPr>
              <a:t>Determine the appropriate sample size</a:t>
            </a:r>
          </a:p>
          <a:p>
            <a:pPr lvl="1" eaLnBrk="1" hangingPunct="1"/>
            <a:r>
              <a:rPr lang="en-US" altLang="en-US" sz="3000" smtClean="0">
                <a:cs typeface="Liberation Sans" pitchFamily="34" charset="0"/>
              </a:rPr>
              <a:t>Execute the sampling process</a:t>
            </a:r>
          </a:p>
        </p:txBody>
      </p:sp>
      <p:sp>
        <p:nvSpPr>
          <p:cNvPr id="2" name="Slide Number Placeholder 1"/>
          <p:cNvSpPr>
            <a:spLocks noGrp="1"/>
          </p:cNvSpPr>
          <p:nvPr>
            <p:ph type="sldNum" sz="quarter" idx="11"/>
          </p:nvPr>
        </p:nvSpPr>
        <p:spPr/>
        <p:txBody>
          <a:bodyPr/>
          <a:lstStyle/>
          <a:p>
            <a:pPr>
              <a:defRPr/>
            </a:pPr>
            <a:r>
              <a:rPr lang="en-US" dirty="0" smtClean="0"/>
              <a:t>Slide 13-</a:t>
            </a:r>
            <a:fld id="{25455474-B86E-48AB-8C1A-AED91F11EEB4}" type="slidenum">
              <a:rPr lang="en-US" smtClean="0"/>
              <a:pPr>
                <a:defRPr/>
              </a:pPr>
              <a:t>9</a:t>
            </a:fld>
            <a:endParaRPr lang="en-US" dirty="0"/>
          </a:p>
        </p:txBody>
      </p:sp>
    </p:spTree>
    <p:extLst>
      <p:ext uri="{BB962C8B-B14F-4D97-AF65-F5344CB8AC3E}">
        <p14:creationId xmlns:p14="http://schemas.microsoft.com/office/powerpoint/2010/main" val="3408318192"/>
      </p:ext>
    </p:extLst>
  </p:cSld>
  <p:clrMapOvr>
    <a:masterClrMapping/>
  </p:clrMapOvr>
  <p:transition advTm="45584"/>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39619">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239619">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239619">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239619">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239619">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2396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9619" grpId="0" build="p" autoUpdateAnimBg="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762</Words>
  <Application>Microsoft Office PowerPoint</Application>
  <PresentationFormat>On-screen Show (4:3)</PresentationFormat>
  <Paragraphs>155</Paragraphs>
  <Slides>24</Slides>
  <Notes>14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Default Design</vt:lpstr>
      <vt:lpstr>PowerPoint Presentation</vt:lpstr>
      <vt:lpstr>Chapter 13</vt:lpstr>
      <vt:lpstr>Sampling</vt:lpstr>
      <vt:lpstr>Relevant Terms - 1</vt:lpstr>
      <vt:lpstr>Relevant Terms - 2</vt:lpstr>
      <vt:lpstr>Relevant Terms - 3</vt:lpstr>
      <vt:lpstr>Statistics versus Parameters</vt:lpstr>
      <vt:lpstr>Advantages of Sampling</vt:lpstr>
      <vt:lpstr>The Sampling Process</vt:lpstr>
      <vt:lpstr>Sampling Techniques</vt:lpstr>
      <vt:lpstr>Sampling Techniques</vt:lpstr>
      <vt:lpstr>Simple Random Sampling </vt:lpstr>
      <vt:lpstr>Systematic Sampling </vt:lpstr>
      <vt:lpstr>Cluster Sampling</vt:lpstr>
      <vt:lpstr>Stratified Sampling</vt:lpstr>
      <vt:lpstr>(Dis)proportionate Stratified Sampling</vt:lpstr>
      <vt:lpstr>Example</vt:lpstr>
      <vt:lpstr>Overview</vt:lpstr>
      <vt:lpstr>Choice Points in Sampling Design</vt:lpstr>
      <vt:lpstr>Tradeoff Between Precision and Confidence</vt:lpstr>
      <vt:lpstr>Sample Size: Guidelines</vt:lpstr>
      <vt:lpstr>Sample Size for a Given Population Size</vt:lpstr>
      <vt:lpstr>Sampling in Qualitative Research</vt:lpstr>
      <vt:lpstr>Sampling in Qualitative Research</vt:lpstr>
    </vt:vector>
  </TitlesOfParts>
  <Company>John Wiley and Sons,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13</dc:title>
  <dc:creator>Farrar, Alden - Hoboken</dc:creator>
  <cp:lastModifiedBy>Farrar, Alden - Hoboken</cp:lastModifiedBy>
  <cp:revision>2</cp:revision>
  <dcterms:created xsi:type="dcterms:W3CDTF">2016-05-29T18:00:49Z</dcterms:created>
  <dcterms:modified xsi:type="dcterms:W3CDTF">2016-06-02T13:58:12Z</dcterms:modified>
</cp:coreProperties>
</file>