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A6166-6D50-4989-8ABD-360A7BC6F187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37C2D6F-8B35-49F6-8A7C-DAE9672BEE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A6166-6D50-4989-8ABD-360A7BC6F187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C2D6F-8B35-49F6-8A7C-DAE9672BEE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A6166-6D50-4989-8ABD-360A7BC6F187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C2D6F-8B35-49F6-8A7C-DAE9672BEE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A6166-6D50-4989-8ABD-360A7BC6F187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37C2D6F-8B35-49F6-8A7C-DAE9672BEE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A6166-6D50-4989-8ABD-360A7BC6F187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C2D6F-8B35-49F6-8A7C-DAE9672BEE4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A6166-6D50-4989-8ABD-360A7BC6F187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C2D6F-8B35-49F6-8A7C-DAE9672BEE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A6166-6D50-4989-8ABD-360A7BC6F187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037C2D6F-8B35-49F6-8A7C-DAE9672BEE4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A6166-6D50-4989-8ABD-360A7BC6F187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C2D6F-8B35-49F6-8A7C-DAE9672BEE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A6166-6D50-4989-8ABD-360A7BC6F187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C2D6F-8B35-49F6-8A7C-DAE9672BEE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A6166-6D50-4989-8ABD-360A7BC6F187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C2D6F-8B35-49F6-8A7C-DAE9672BEE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A6166-6D50-4989-8ABD-360A7BC6F187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C2D6F-8B35-49F6-8A7C-DAE9672BEE4A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5FA6166-6D50-4989-8ABD-360A7BC6F187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37C2D6F-8B35-49F6-8A7C-DAE9672BEE4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7880" y="1828800"/>
            <a:ext cx="84582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effectLst/>
              </a:rPr>
              <a:t>IV. </a:t>
            </a:r>
            <a:r>
              <a:rPr lang="en-US" b="1" dirty="0" err="1">
                <a:effectLst/>
              </a:rPr>
              <a:t>Lingkungan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Bisnis</a:t>
            </a:r>
            <a:r>
              <a:rPr lang="en-US" b="1" dirty="0">
                <a:effectLst/>
              </a:rPr>
              <a:t> </a:t>
            </a:r>
            <a:r>
              <a:rPr lang="en-US" b="1" dirty="0" smtClean="0">
                <a:effectLst/>
              </a:rPr>
              <a:t/>
            </a:r>
            <a:br>
              <a:rPr lang="en-US" b="1" dirty="0" smtClean="0">
                <a:effectLst/>
              </a:rPr>
            </a:br>
            <a:r>
              <a:rPr lang="en-US" b="1" dirty="0" err="1" smtClean="0">
                <a:effectLst/>
              </a:rPr>
              <a:t>Internasional</a:t>
            </a:r>
            <a:r>
              <a:rPr lang="en-US" b="1" dirty="0" smtClean="0">
                <a:effectLst/>
              </a:rPr>
              <a:t> </a:t>
            </a:r>
            <a:r>
              <a:rPr lang="en-US" b="1" dirty="0">
                <a:effectLst/>
              </a:rPr>
              <a:t>2 </a:t>
            </a:r>
            <a:r>
              <a:rPr lang="en-US" b="1" dirty="0" err="1">
                <a:effectLst/>
              </a:rPr>
              <a:t>dan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r>
              <a:rPr lang="en-US" b="1" dirty="0">
                <a:effectLst/>
              </a:rPr>
              <a:t>Mode </a:t>
            </a:r>
            <a:r>
              <a:rPr lang="en-US" b="1" dirty="0" err="1">
                <a:effectLst/>
              </a:rPr>
              <a:t>Memasuki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Bisnis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Internasional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399" y="3505200"/>
            <a:ext cx="4182403" cy="1981200"/>
          </a:xfrm>
        </p:spPr>
        <p:txBody>
          <a:bodyPr>
            <a:normAutofit/>
          </a:bodyPr>
          <a:lstStyle/>
          <a:p>
            <a:pPr algn="ctr"/>
            <a:r>
              <a:rPr lang="en-US" b="1" dirty="0" err="1"/>
              <a:t>Mahasiswa</a:t>
            </a:r>
            <a:r>
              <a:rPr lang="en-US" b="1" dirty="0"/>
              <a:t> </a:t>
            </a:r>
            <a:r>
              <a:rPr lang="en-US" b="1" dirty="0" err="1"/>
              <a:t>memahami</a:t>
            </a:r>
            <a:r>
              <a:rPr lang="en-US" b="1" dirty="0"/>
              <a:t> </a:t>
            </a:r>
            <a:r>
              <a:rPr lang="en-US" b="1" dirty="0" err="1"/>
              <a:t>lingkungan</a:t>
            </a:r>
            <a:r>
              <a:rPr lang="en-US" b="1" dirty="0"/>
              <a:t> </a:t>
            </a:r>
            <a:r>
              <a:rPr lang="en-US" b="1" dirty="0" err="1"/>
              <a:t>sosial</a:t>
            </a:r>
            <a:r>
              <a:rPr lang="en-US" b="1" dirty="0"/>
              <a:t> </a:t>
            </a:r>
            <a:r>
              <a:rPr lang="en-US" b="1" dirty="0" err="1"/>
              <a:t>budaya</a:t>
            </a:r>
            <a:r>
              <a:rPr lang="en-US" b="1" dirty="0"/>
              <a:t>, </a:t>
            </a:r>
            <a:r>
              <a:rPr lang="en-US" b="1" dirty="0" err="1"/>
              <a:t>demografi</a:t>
            </a:r>
            <a:r>
              <a:rPr lang="en-US" b="1" dirty="0"/>
              <a:t>,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fisik</a:t>
            </a:r>
            <a:r>
              <a:rPr lang="en-US" b="1" dirty="0"/>
              <a:t> </a:t>
            </a:r>
            <a:r>
              <a:rPr lang="en-US" b="1" dirty="0" err="1"/>
              <a:t>serta</a:t>
            </a:r>
            <a:r>
              <a:rPr lang="en-US" b="1" dirty="0"/>
              <a:t> </a:t>
            </a:r>
            <a:r>
              <a:rPr lang="en-US" b="1" dirty="0" err="1"/>
              <a:t>pengaruhnya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bisnis</a:t>
            </a:r>
            <a:r>
              <a:rPr lang="en-US" b="1" dirty="0"/>
              <a:t> </a:t>
            </a:r>
            <a:r>
              <a:rPr lang="en-US" b="1" dirty="0" err="1"/>
              <a:t>internasional</a:t>
            </a:r>
            <a:endParaRPr lang="en-US" b="1" dirty="0"/>
          </a:p>
        </p:txBody>
      </p:sp>
      <p:pic>
        <p:nvPicPr>
          <p:cNvPr id="5" name="Picture 4" descr="C:\Users\digital marketing\Documents\2021\Oktober\tt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6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4932040" y="5844231"/>
            <a:ext cx="4211960" cy="882119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z="2800" smtClean="0">
                <a:solidFill>
                  <a:srgbClr val="7030A0"/>
                </a:solidFill>
              </a:rPr>
              <a:t>Lukman Hakim, S.P., M.M.</a:t>
            </a:r>
            <a:endParaRPr lang="id-ID" sz="2800" dirty="0">
              <a:solidFill>
                <a:srgbClr val="7030A0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05925" y="3505200"/>
            <a:ext cx="4166075" cy="3352799"/>
            <a:chOff x="455386" y="178139"/>
            <a:chExt cx="11234055" cy="6279811"/>
          </a:xfrm>
          <a:blipFill dpi="0" rotWithShape="1">
            <a:blip r:embed="rId3"/>
            <a:srcRect/>
            <a:stretch>
              <a:fillRect/>
            </a:stretch>
          </a:blipFill>
        </p:grpSpPr>
        <p:sp>
          <p:nvSpPr>
            <p:cNvPr id="8" name="Rounded Rectangle 7"/>
            <p:cNvSpPr/>
            <p:nvPr/>
          </p:nvSpPr>
          <p:spPr>
            <a:xfrm>
              <a:off x="455386" y="1056820"/>
              <a:ext cx="595085" cy="494631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1050471" y="1714044"/>
              <a:ext cx="595085" cy="314370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1645556" y="1056820"/>
              <a:ext cx="595085" cy="437242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2240641" y="482937"/>
              <a:ext cx="595085" cy="5520194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2817586" y="1190170"/>
              <a:ext cx="595085" cy="437242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3412671" y="1847394"/>
              <a:ext cx="595085" cy="314370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4007756" y="1190170"/>
              <a:ext cx="595085" cy="437242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4602841" y="616287"/>
              <a:ext cx="595085" cy="5520194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5197926" y="1835487"/>
              <a:ext cx="595085" cy="3288963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5774871" y="178139"/>
              <a:ext cx="595085" cy="627981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6369956" y="835363"/>
              <a:ext cx="595085" cy="486058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6965041" y="1323520"/>
              <a:ext cx="595085" cy="437242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7560126" y="749637"/>
              <a:ext cx="595085" cy="5520194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8137071" y="1323520"/>
              <a:ext cx="595085" cy="437242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8732156" y="1980744"/>
              <a:ext cx="595085" cy="314370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9327241" y="1323520"/>
              <a:ext cx="595085" cy="437242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9922326" y="749637"/>
              <a:ext cx="595085" cy="5520194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10499271" y="1456870"/>
              <a:ext cx="595085" cy="437242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11094356" y="859174"/>
              <a:ext cx="595085" cy="544637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</p:grpSp>
    </p:spTree>
    <p:extLst>
      <p:ext uri="{BB962C8B-B14F-4D97-AF65-F5344CB8AC3E}">
        <p14:creationId xmlns:p14="http://schemas.microsoft.com/office/powerpoint/2010/main" val="3218900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A.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masuk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5105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7030A0"/>
                </a:solidFill>
              </a:rPr>
              <a:t>Mode </a:t>
            </a:r>
            <a:r>
              <a:rPr lang="en-US" b="1" dirty="0" err="1">
                <a:solidFill>
                  <a:srgbClr val="7030A0"/>
                </a:solidFill>
              </a:rPr>
              <a:t>masuk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menggambarkan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pendekatan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perusahaan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untuk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memasuki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pasar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luar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negeri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baru</a:t>
            </a:r>
            <a:r>
              <a:rPr lang="en-US" b="1" dirty="0">
                <a:solidFill>
                  <a:srgbClr val="7030A0"/>
                </a:solidFill>
              </a:rPr>
              <a:t> yang </a:t>
            </a:r>
            <a:r>
              <a:rPr lang="en-US" b="1" dirty="0" err="1">
                <a:solidFill>
                  <a:srgbClr val="7030A0"/>
                </a:solidFill>
              </a:rPr>
              <a:t>belum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pernah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dibidik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oleh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perusahaan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sebelumnya</a:t>
            </a:r>
            <a:r>
              <a:rPr lang="en-US" b="1" dirty="0">
                <a:solidFill>
                  <a:srgbClr val="7030A0"/>
                </a:solidFill>
              </a:rPr>
              <a:t>. </a:t>
            </a:r>
            <a:endParaRPr lang="en-US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dirty="0" smtClean="0"/>
              <a:t>Proses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bertujuan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membawa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yang </a:t>
            </a:r>
            <a:r>
              <a:rPr lang="en-US" dirty="0" err="1"/>
              <a:t>ditargetkan</a:t>
            </a:r>
            <a:r>
              <a:rPr lang="en-US" dirty="0"/>
              <a:t>.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752600"/>
            <a:ext cx="5029200" cy="30241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8359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dirty="0" smtClean="0"/>
              <a:t>B. </a:t>
            </a:r>
            <a:r>
              <a:rPr lang="en-US" b="1" dirty="0">
                <a:effectLst/>
              </a:rPr>
              <a:t>Mode </a:t>
            </a:r>
            <a:r>
              <a:rPr lang="en-US" b="1" dirty="0" err="1">
                <a:effectLst/>
              </a:rPr>
              <a:t>masuk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pasar</a:t>
            </a:r>
            <a:r>
              <a:rPr lang="en-US" b="1" dirty="0">
                <a:effectLst/>
              </a:rPr>
              <a:t> </a:t>
            </a:r>
            <a:r>
              <a:rPr lang="en-US" b="1" dirty="0" smtClean="0">
                <a:effectLst/>
              </a:rPr>
              <a:t>int. </a:t>
            </a:r>
            <a:r>
              <a:rPr lang="en-US" b="1" dirty="0" err="1" smtClean="0">
                <a:effectLst/>
              </a:rPr>
              <a:t>utama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066800"/>
            <a:ext cx="4724400" cy="5562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Semua</a:t>
            </a:r>
            <a:r>
              <a:rPr lang="en-US" dirty="0"/>
              <a:t> mode </a:t>
            </a:r>
            <a:r>
              <a:rPr lang="en-US" dirty="0" err="1"/>
              <a:t>masuk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menggabungkan</a:t>
            </a:r>
            <a:r>
              <a:rPr lang="en-US" dirty="0"/>
              <a:t> </a:t>
            </a:r>
            <a:r>
              <a:rPr lang="en-US" dirty="0" err="1"/>
              <a:t>kelebihan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kekurangan</a:t>
            </a:r>
            <a:r>
              <a:rPr lang="en-US" dirty="0"/>
              <a:t> </a:t>
            </a:r>
            <a:r>
              <a:rPr lang="en-US" dirty="0" err="1"/>
              <a:t>berbeda</a:t>
            </a:r>
            <a:r>
              <a:rPr lang="en-US" dirty="0"/>
              <a:t>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diperhatikan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pilihan</a:t>
            </a:r>
            <a:r>
              <a:rPr lang="en-US" dirty="0"/>
              <a:t>.</a:t>
            </a:r>
          </a:p>
          <a:p>
            <a:pPr marL="0" indent="-514350">
              <a:spcBef>
                <a:spcPts val="0"/>
              </a:spcBef>
              <a:buAutoNum type="alphaLcPeriod"/>
            </a:pPr>
            <a:r>
              <a:rPr lang="en-US" dirty="0" err="1"/>
              <a:t>Ekspor</a:t>
            </a:r>
            <a:endParaRPr lang="en-US" dirty="0"/>
          </a:p>
          <a:p>
            <a:pPr marL="0" indent="-514350">
              <a:spcBef>
                <a:spcPts val="0"/>
              </a:spcBef>
              <a:buAutoNum type="alphaLcPeriod"/>
            </a:pPr>
            <a:r>
              <a:rPr lang="en-US" dirty="0" err="1"/>
              <a:t>Lesensi</a:t>
            </a:r>
            <a:r>
              <a:rPr lang="en-US" dirty="0"/>
              <a:t>/</a:t>
            </a:r>
            <a:r>
              <a:rPr lang="en-US" dirty="0" err="1"/>
              <a:t>Waralaba</a:t>
            </a:r>
            <a:endParaRPr lang="en-US" dirty="0"/>
          </a:p>
          <a:p>
            <a:pPr marL="0" indent="-514350">
              <a:spcBef>
                <a:spcPts val="0"/>
              </a:spcBef>
              <a:buAutoNum type="alphaLcPeriod"/>
            </a:pPr>
            <a:r>
              <a:rPr lang="en-US" dirty="0" err="1"/>
              <a:t>Bekerjasama</a:t>
            </a:r>
            <a:endParaRPr lang="en-US" dirty="0"/>
          </a:p>
          <a:p>
            <a:pPr marL="0" indent="-514350">
              <a:spcBef>
                <a:spcPts val="0"/>
              </a:spcBef>
              <a:buAutoNum type="alphaLcPeriod"/>
            </a:pPr>
            <a:r>
              <a:rPr lang="en-US" dirty="0" err="1"/>
              <a:t>Akuisisi</a:t>
            </a:r>
            <a:endParaRPr lang="en-US" dirty="0"/>
          </a:p>
          <a:p>
            <a:pPr marL="0" indent="-514350">
              <a:spcBef>
                <a:spcPts val="0"/>
              </a:spcBef>
              <a:buAutoNum type="alphaLcPeriod"/>
            </a:pPr>
            <a:r>
              <a:rPr lang="en-US" dirty="0" err="1"/>
              <a:t>Investasi</a:t>
            </a:r>
            <a:r>
              <a:rPr lang="en-US" dirty="0"/>
              <a:t> </a:t>
            </a:r>
            <a:r>
              <a:rPr lang="en-US" dirty="0" err="1"/>
              <a:t>lapangan</a:t>
            </a:r>
            <a:r>
              <a:rPr lang="en-US" dirty="0"/>
              <a:t> </a:t>
            </a:r>
            <a:r>
              <a:rPr lang="en-US" dirty="0" err="1"/>
              <a:t>Hijau</a:t>
            </a:r>
            <a:r>
              <a:rPr lang="en-US" dirty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 (</a:t>
            </a:r>
            <a:r>
              <a:rPr lang="en-US" dirty="0" err="1"/>
              <a:t>Greenfild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2057400"/>
            <a:ext cx="4648200" cy="26765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97770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990600"/>
          </a:xfrm>
        </p:spPr>
        <p:txBody>
          <a:bodyPr>
            <a:normAutofit fontScale="90000"/>
          </a:bodyPr>
          <a:lstStyle/>
          <a:p>
            <a:pPr lvl="0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C. </a:t>
            </a:r>
            <a:r>
              <a:rPr lang="en-US" b="1" dirty="0" err="1">
                <a:effectLst/>
              </a:rPr>
              <a:t>faktor</a:t>
            </a:r>
            <a:r>
              <a:rPr lang="en-US" b="1" dirty="0">
                <a:effectLst/>
              </a:rPr>
              <a:t> yang </a:t>
            </a:r>
            <a:r>
              <a:rPr lang="en-US" b="1" dirty="0" err="1">
                <a:effectLst/>
              </a:rPr>
              <a:t>mempengaruhi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pilihan</a:t>
            </a:r>
            <a:r>
              <a:rPr lang="en-US" b="1" dirty="0">
                <a:effectLst/>
              </a:rPr>
              <a:t> </a:t>
            </a:r>
            <a:r>
              <a:rPr lang="en-US" b="1" dirty="0" smtClean="0">
                <a:effectLst/>
              </a:rPr>
              <a:t/>
            </a:r>
            <a:br>
              <a:rPr lang="en-US" b="1" dirty="0" smtClean="0">
                <a:effectLst/>
              </a:rPr>
            </a:br>
            <a:r>
              <a:rPr lang="en-US" b="1" dirty="0">
                <a:effectLst/>
              </a:rPr>
              <a:t> </a:t>
            </a:r>
            <a:r>
              <a:rPr lang="en-US" b="1" dirty="0" smtClean="0">
                <a:effectLst/>
              </a:rPr>
              <a:t>   mode </a:t>
            </a:r>
            <a:r>
              <a:rPr lang="en-US" b="1" dirty="0" err="1">
                <a:effectLst/>
              </a:rPr>
              <a:t>masuk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pasar</a:t>
            </a:r>
            <a:r>
              <a:rPr lang="en-US" b="1" dirty="0">
                <a:effectLst/>
              </a:rPr>
              <a:t>?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5486400" cy="472440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dirty="0"/>
              <a:t>Ada </a:t>
            </a:r>
            <a:r>
              <a:rPr lang="en-US" dirty="0" err="1"/>
              <a:t>sejumlah</a:t>
            </a:r>
            <a:r>
              <a:rPr lang="en-US" dirty="0"/>
              <a:t> </a:t>
            </a:r>
            <a:r>
              <a:rPr lang="en-US" dirty="0" err="1"/>
              <a:t>faktor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pemilihan</a:t>
            </a:r>
            <a:r>
              <a:rPr lang="en-US" dirty="0"/>
              <a:t> mode </a:t>
            </a:r>
            <a:r>
              <a:rPr lang="en-US" dirty="0" err="1"/>
              <a:t>entri</a:t>
            </a:r>
            <a:r>
              <a:rPr lang="en-US" dirty="0"/>
              <a:t> yang </a:t>
            </a:r>
            <a:r>
              <a:rPr lang="en-US" dirty="0" err="1"/>
              <a:t>sesuai</a:t>
            </a:r>
            <a:r>
              <a:rPr lang="en-US" dirty="0"/>
              <a:t>. </a:t>
            </a:r>
            <a:r>
              <a:rPr lang="en-US" dirty="0" err="1">
                <a:solidFill>
                  <a:srgbClr val="7030A0"/>
                </a:solidFill>
              </a:rPr>
              <a:t>Ini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termasuk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faktor</a:t>
            </a:r>
            <a:r>
              <a:rPr lang="en-US" dirty="0">
                <a:solidFill>
                  <a:srgbClr val="7030A0"/>
                </a:solidFill>
              </a:rPr>
              <a:t> internal </a:t>
            </a:r>
            <a:r>
              <a:rPr lang="en-US" dirty="0" err="1">
                <a:solidFill>
                  <a:srgbClr val="7030A0"/>
                </a:solidFill>
              </a:rPr>
              <a:t>mengenai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perusahaan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itu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sendiri</a:t>
            </a:r>
            <a:r>
              <a:rPr lang="en-US" dirty="0">
                <a:solidFill>
                  <a:srgbClr val="7030A0"/>
                </a:solidFill>
              </a:rPr>
              <a:t>, </a:t>
            </a:r>
            <a:r>
              <a:rPr lang="en-US" dirty="0" err="1">
                <a:solidFill>
                  <a:srgbClr val="7030A0"/>
                </a:solidFill>
              </a:rPr>
              <a:t>dan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faktor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eksternal</a:t>
            </a:r>
            <a:r>
              <a:rPr lang="en-US" dirty="0">
                <a:solidFill>
                  <a:srgbClr val="7030A0"/>
                </a:solidFill>
              </a:rPr>
              <a:t> yang </a:t>
            </a:r>
            <a:r>
              <a:rPr lang="en-US" dirty="0" err="1">
                <a:solidFill>
                  <a:srgbClr val="7030A0"/>
                </a:solidFill>
              </a:rPr>
              <a:t>berkaitan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dengan</a:t>
            </a:r>
            <a:r>
              <a:rPr lang="en-US" dirty="0">
                <a:solidFill>
                  <a:srgbClr val="7030A0"/>
                </a:solidFill>
              </a:rPr>
              <a:t> target </a:t>
            </a:r>
            <a:r>
              <a:rPr lang="en-US" dirty="0" err="1">
                <a:solidFill>
                  <a:srgbClr val="7030A0"/>
                </a:solidFill>
              </a:rPr>
              <a:t>pasar</a:t>
            </a:r>
            <a:r>
              <a:rPr lang="en-US" dirty="0">
                <a:solidFill>
                  <a:srgbClr val="7030A0"/>
                </a:solidFill>
              </a:rPr>
              <a:t>.</a:t>
            </a:r>
          </a:p>
          <a:p>
            <a:pPr marL="514350" indent="-514350">
              <a:buAutoNum type="arabicPeriod"/>
            </a:pPr>
            <a:r>
              <a:rPr lang="en-US" b="1" dirty="0" err="1"/>
              <a:t>Faktor</a:t>
            </a:r>
            <a:r>
              <a:rPr lang="en-US" b="1" dirty="0"/>
              <a:t> internal</a:t>
            </a:r>
          </a:p>
          <a:p>
            <a:pPr marL="514350" indent="-514350">
              <a:buAutoNum type="arabicPeriod"/>
            </a:pPr>
            <a:r>
              <a:rPr lang="en-US" b="1" dirty="0" err="1"/>
              <a:t>Faktor</a:t>
            </a:r>
            <a:r>
              <a:rPr lang="en-US" b="1" dirty="0"/>
              <a:t> </a:t>
            </a:r>
            <a:r>
              <a:rPr lang="en-US" b="1" dirty="0" err="1"/>
              <a:t>eksternal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2057400"/>
            <a:ext cx="4191000" cy="31241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21003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D. </a:t>
            </a:r>
            <a:r>
              <a:rPr lang="en-US" b="1" dirty="0" err="1">
                <a:effectLst/>
              </a:rPr>
              <a:t>cara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memilih</a:t>
            </a:r>
            <a:r>
              <a:rPr lang="en-US" b="1" dirty="0">
                <a:effectLst/>
              </a:rPr>
              <a:t> mode </a:t>
            </a:r>
            <a:r>
              <a:rPr lang="en-US" b="1" dirty="0" err="1">
                <a:effectLst/>
              </a:rPr>
              <a:t>entri</a:t>
            </a:r>
            <a:r>
              <a:rPr lang="en-US" b="1" dirty="0">
                <a:effectLst/>
              </a:rPr>
              <a:t> yang </a:t>
            </a:r>
            <a:r>
              <a:rPr lang="en-US" b="1" dirty="0" err="1">
                <a:effectLst/>
              </a:rPr>
              <a:t>tepat</a:t>
            </a:r>
            <a:r>
              <a:rPr lang="en-US" b="1" dirty="0">
                <a:effectLst/>
              </a:rPr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2133600"/>
            <a:ext cx="4191000" cy="4191000"/>
          </a:xfrm>
        </p:spPr>
        <p:txBody>
          <a:bodyPr/>
          <a:lstStyle/>
          <a:p>
            <a:pPr marL="0" indent="0">
              <a:buNone/>
            </a:pPr>
            <a:r>
              <a:rPr lang="en-US" b="1" dirty="0" err="1">
                <a:solidFill>
                  <a:srgbClr val="7030A0"/>
                </a:solidFill>
              </a:rPr>
              <a:t>Memahami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faktor</a:t>
            </a:r>
            <a:r>
              <a:rPr lang="en-US" b="1" dirty="0">
                <a:solidFill>
                  <a:srgbClr val="7030A0"/>
                </a:solidFill>
              </a:rPr>
              <a:t> internal </a:t>
            </a:r>
            <a:r>
              <a:rPr lang="en-US" b="1" dirty="0" err="1">
                <a:solidFill>
                  <a:srgbClr val="7030A0"/>
                </a:solidFill>
              </a:rPr>
              <a:t>dan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eksternal</a:t>
            </a:r>
            <a:r>
              <a:rPr lang="en-US" b="1" dirty="0">
                <a:solidFill>
                  <a:srgbClr val="7030A0"/>
                </a:solidFill>
              </a:rPr>
              <a:t> yang </a:t>
            </a:r>
            <a:r>
              <a:rPr lang="en-US" b="1" dirty="0" err="1">
                <a:solidFill>
                  <a:srgbClr val="7030A0"/>
                </a:solidFill>
              </a:rPr>
              <a:t>lebih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mempengaruhi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pilihan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masuk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dapat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memandu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Anda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dalam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memilih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cara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masuk</a:t>
            </a:r>
            <a:r>
              <a:rPr lang="en-US" b="1" dirty="0">
                <a:solidFill>
                  <a:srgbClr val="7030A0"/>
                </a:solidFill>
              </a:rPr>
              <a:t> yang </a:t>
            </a:r>
            <a:r>
              <a:rPr lang="en-US" b="1" dirty="0" err="1">
                <a:solidFill>
                  <a:srgbClr val="7030A0"/>
                </a:solidFill>
              </a:rPr>
              <a:t>sesuai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untuk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ekspansi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internasional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Anda</a:t>
            </a:r>
            <a:r>
              <a:rPr lang="en-US" b="1" dirty="0">
                <a:solidFill>
                  <a:srgbClr val="7030A0"/>
                </a:solidFill>
              </a:rPr>
              <a:t>. 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343400" cy="4495800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akhirnya</a:t>
            </a:r>
            <a:r>
              <a:rPr lang="en-US" dirty="0"/>
              <a:t>, </a:t>
            </a:r>
            <a:r>
              <a:rPr lang="en-US" dirty="0" err="1"/>
              <a:t>pilihan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masuk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bergantung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yang </a:t>
            </a:r>
            <a:r>
              <a:rPr lang="en-US" dirty="0" err="1"/>
              <a:t>ingin</a:t>
            </a:r>
            <a:r>
              <a:rPr lang="en-US" dirty="0"/>
              <a:t> </a:t>
            </a:r>
            <a:r>
              <a:rPr lang="en-US" dirty="0" err="1"/>
              <a:t>dikomitmenkan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ekspansi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sejauh</a:t>
            </a:r>
            <a:r>
              <a:rPr lang="en-US" dirty="0"/>
              <a:t> mana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ingin</a:t>
            </a:r>
            <a:r>
              <a:rPr lang="en-US" dirty="0"/>
              <a:t> </a:t>
            </a:r>
            <a:r>
              <a:rPr lang="en-US" dirty="0" err="1"/>
              <a:t>terlibat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operasional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</a:t>
            </a:r>
            <a:r>
              <a:rPr lang="en-US" dirty="0" err="1"/>
              <a:t>sasaran</a:t>
            </a:r>
            <a:r>
              <a:rPr lang="en-U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871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Lanjutan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Pastikan</a:t>
            </a:r>
            <a:r>
              <a:rPr lang="en-US" dirty="0"/>
              <a:t> juga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mengevaluasi</a:t>
            </a:r>
            <a:r>
              <a:rPr lang="en-US" dirty="0"/>
              <a:t> </a:t>
            </a:r>
            <a:r>
              <a:rPr lang="en-US" dirty="0" err="1"/>
              <a:t>potensi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benar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memandu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memilih</a:t>
            </a:r>
            <a:r>
              <a:rPr lang="en-US" dirty="0"/>
              <a:t> mode </a:t>
            </a:r>
            <a:r>
              <a:rPr lang="en-US" dirty="0" err="1"/>
              <a:t>masuk</a:t>
            </a:r>
            <a:r>
              <a:rPr lang="en-US" dirty="0"/>
              <a:t> yang paling </a:t>
            </a:r>
            <a:r>
              <a:rPr lang="en-US" dirty="0" err="1"/>
              <a:t>sesuai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1" y="1600200"/>
            <a:ext cx="5562600" cy="3657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251587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66</TotalTime>
  <Words>221</Words>
  <Application>Microsoft Office PowerPoint</Application>
  <PresentationFormat>On-screen Show (4:3)</PresentationFormat>
  <Paragraphs>23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Trek</vt:lpstr>
      <vt:lpstr>IV. Lingkungan Bisnis  Internasional 2 dan Mode Memasuki Bisnis Internasional </vt:lpstr>
      <vt:lpstr>A. Metode masuk pasar</vt:lpstr>
      <vt:lpstr>B. Mode masuk pasar int. utama </vt:lpstr>
      <vt:lpstr> C. faktor yang mempengaruhi pilihan      mode masuk pasar? </vt:lpstr>
      <vt:lpstr>D. cara memilih mode entri yang tepat?</vt:lpstr>
      <vt:lpstr>Lanjutan…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IV. Lingkungan Bisnis  Internasional 2 dan Mode Memasuki Bisnis Internasional</dc:title>
  <dc:creator>Digital Marketing</dc:creator>
  <cp:lastModifiedBy>Digital Marketing</cp:lastModifiedBy>
  <cp:revision>4</cp:revision>
  <dcterms:created xsi:type="dcterms:W3CDTF">2024-04-01T02:03:43Z</dcterms:created>
  <dcterms:modified xsi:type="dcterms:W3CDTF">2024-04-01T03:09:52Z</dcterms:modified>
</cp:coreProperties>
</file>