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2" r:id="rId1"/>
  </p:sldMasterIdLst>
  <p:notesMasterIdLst>
    <p:notesMasterId r:id="rId62"/>
  </p:notesMasterIdLst>
  <p:handoutMasterIdLst>
    <p:handoutMasterId r:id="rId63"/>
  </p:handoutMasterIdLst>
  <p:sldIdLst>
    <p:sldId id="458" r:id="rId2"/>
    <p:sldId id="322" r:id="rId3"/>
    <p:sldId id="407" r:id="rId4"/>
    <p:sldId id="432" r:id="rId5"/>
    <p:sldId id="433" r:id="rId6"/>
    <p:sldId id="435" r:id="rId7"/>
    <p:sldId id="434" r:id="rId8"/>
    <p:sldId id="436" r:id="rId9"/>
    <p:sldId id="437" r:id="rId10"/>
    <p:sldId id="438" r:id="rId11"/>
    <p:sldId id="439" r:id="rId12"/>
    <p:sldId id="440" r:id="rId13"/>
    <p:sldId id="441" r:id="rId14"/>
    <p:sldId id="442" r:id="rId15"/>
    <p:sldId id="443" r:id="rId16"/>
    <p:sldId id="444" r:id="rId17"/>
    <p:sldId id="445" r:id="rId18"/>
    <p:sldId id="446" r:id="rId19"/>
    <p:sldId id="447" r:id="rId20"/>
    <p:sldId id="449" r:id="rId21"/>
    <p:sldId id="450" r:id="rId22"/>
    <p:sldId id="452" r:id="rId23"/>
    <p:sldId id="451" r:id="rId24"/>
    <p:sldId id="453" r:id="rId25"/>
    <p:sldId id="454" r:id="rId26"/>
    <p:sldId id="455" r:id="rId27"/>
    <p:sldId id="456" r:id="rId28"/>
    <p:sldId id="457" r:id="rId29"/>
    <p:sldId id="459" r:id="rId30"/>
    <p:sldId id="460" r:id="rId31"/>
    <p:sldId id="461" r:id="rId32"/>
    <p:sldId id="462" r:id="rId33"/>
    <p:sldId id="463" r:id="rId34"/>
    <p:sldId id="464" r:id="rId35"/>
    <p:sldId id="465" r:id="rId36"/>
    <p:sldId id="466" r:id="rId37"/>
    <p:sldId id="467" r:id="rId38"/>
    <p:sldId id="468" r:id="rId39"/>
    <p:sldId id="469" r:id="rId40"/>
    <p:sldId id="470" r:id="rId41"/>
    <p:sldId id="471" r:id="rId42"/>
    <p:sldId id="472" r:id="rId43"/>
    <p:sldId id="473" r:id="rId44"/>
    <p:sldId id="474" r:id="rId45"/>
    <p:sldId id="475" r:id="rId46"/>
    <p:sldId id="476" r:id="rId47"/>
    <p:sldId id="477" r:id="rId48"/>
    <p:sldId id="478" r:id="rId49"/>
    <p:sldId id="479" r:id="rId50"/>
    <p:sldId id="480" r:id="rId51"/>
    <p:sldId id="481" r:id="rId52"/>
    <p:sldId id="482" r:id="rId53"/>
    <p:sldId id="483" r:id="rId54"/>
    <p:sldId id="484" r:id="rId55"/>
    <p:sldId id="485" r:id="rId56"/>
    <p:sldId id="486" r:id="rId57"/>
    <p:sldId id="487" r:id="rId58"/>
    <p:sldId id="488" r:id="rId59"/>
    <p:sldId id="489" r:id="rId60"/>
    <p:sldId id="388" r:id="rId61"/>
  </p:sldIdLst>
  <p:sldSz cx="9906000" cy="6858000" type="A4"/>
  <p:notesSz cx="6815138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9">
          <p15:clr>
            <a:srgbClr val="A4A3A4"/>
          </p15:clr>
        </p15:guide>
        <p15:guide id="2" pos="214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48" autoAdjust="0"/>
    <p:restoredTop sz="91203" autoAdjust="0"/>
  </p:normalViewPr>
  <p:slideViewPr>
    <p:cSldViewPr>
      <p:cViewPr>
        <p:scale>
          <a:sx n="50" d="100"/>
          <a:sy n="50" d="100"/>
        </p:scale>
        <p:origin x="-108" y="20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610" y="-102"/>
      </p:cViewPr>
      <p:guideLst>
        <p:guide orient="horz" pos="3129"/>
        <p:guide pos="2147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5D9791-E2D7-46EF-B372-674B1646F36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F5EF3A5-C128-42BF-80D5-9A0C24D0FBBE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Semua</a:t>
          </a:r>
          <a:r>
            <a:rPr lang="en-US" dirty="0" smtClean="0"/>
            <a:t> </a:t>
          </a:r>
          <a:r>
            <a:rPr lang="en-US" dirty="0" err="1" smtClean="0"/>
            <a:t>transaksi</a:t>
          </a:r>
          <a:r>
            <a:rPr lang="en-US" dirty="0" smtClean="0"/>
            <a:t> </a:t>
          </a:r>
          <a:r>
            <a:rPr lang="en-US" dirty="0" err="1" smtClean="0"/>
            <a:t>pembelian</a:t>
          </a:r>
          <a:r>
            <a:rPr lang="en-US" dirty="0" smtClean="0"/>
            <a:t> </a:t>
          </a:r>
          <a:r>
            <a:rPr lang="en-US" dirty="0" err="1" smtClean="0"/>
            <a:t>barang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jasa</a:t>
          </a:r>
          <a:r>
            <a:rPr lang="en-US" dirty="0" smtClean="0"/>
            <a:t> </a:t>
          </a:r>
          <a:r>
            <a:rPr lang="en-US" dirty="0" err="1" smtClean="0"/>
            <a:t>dibuatkan</a:t>
          </a:r>
          <a:r>
            <a:rPr lang="en-US" dirty="0" smtClean="0"/>
            <a:t> voucher</a:t>
          </a:r>
          <a:endParaRPr lang="en-US" dirty="0"/>
        </a:p>
      </dgm:t>
    </dgm:pt>
    <dgm:pt modelId="{DC419AE1-8183-4C53-B873-289D4924919E}" type="parTrans" cxnId="{7FEF0A3D-DAD9-4520-98A5-2C6E131FECA9}">
      <dgm:prSet/>
      <dgm:spPr/>
      <dgm:t>
        <a:bodyPr/>
        <a:lstStyle/>
        <a:p>
          <a:endParaRPr lang="en-US"/>
        </a:p>
      </dgm:t>
    </dgm:pt>
    <dgm:pt modelId="{DE6B8E5D-AF1B-44FF-BA86-7D22584746BC}" type="sibTrans" cxnId="{7FEF0A3D-DAD9-4520-98A5-2C6E131FECA9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5FAC0552-7464-4B75-BE35-C341B653040E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Voucher </a:t>
          </a:r>
          <a:r>
            <a:rPr lang="en-US" dirty="0" err="1" smtClean="0"/>
            <a:t>dicatat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buku</a:t>
          </a:r>
          <a:r>
            <a:rPr lang="en-US" dirty="0" smtClean="0"/>
            <a:t> voucher</a:t>
          </a:r>
          <a:endParaRPr lang="en-US" dirty="0"/>
        </a:p>
      </dgm:t>
    </dgm:pt>
    <dgm:pt modelId="{C0C1E0B0-CD6B-4945-8BF8-ED5375CCEAFD}" type="parTrans" cxnId="{A870E794-6E70-4EEB-9689-14B3FEF87668}">
      <dgm:prSet/>
      <dgm:spPr/>
      <dgm:t>
        <a:bodyPr/>
        <a:lstStyle/>
        <a:p>
          <a:endParaRPr lang="en-US"/>
        </a:p>
      </dgm:t>
    </dgm:pt>
    <dgm:pt modelId="{8D557474-A07F-439A-85DF-D8E5CBEC385A}" type="sibTrans" cxnId="{A870E794-6E70-4EEB-9689-14B3FEF87668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84BCA507-D7BA-4EE4-A83D-111A394E9FEB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Voucher </a:t>
          </a:r>
          <a:r>
            <a:rPr lang="en-US" dirty="0" err="1" smtClean="0"/>
            <a:t>disimpan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arsip</a:t>
          </a:r>
          <a:r>
            <a:rPr lang="en-US" dirty="0" smtClean="0"/>
            <a:t> voucher yang </a:t>
          </a:r>
          <a:r>
            <a:rPr lang="en-US" dirty="0" err="1" smtClean="0"/>
            <a:t>belum</a:t>
          </a:r>
          <a:r>
            <a:rPr lang="en-US" dirty="0" smtClean="0"/>
            <a:t> </a:t>
          </a:r>
          <a:r>
            <a:rPr lang="en-US" dirty="0" err="1" smtClean="0"/>
            <a:t>dibayar</a:t>
          </a:r>
          <a:endParaRPr lang="en-US" dirty="0"/>
        </a:p>
      </dgm:t>
    </dgm:pt>
    <dgm:pt modelId="{B1604C11-DB86-47CE-AF5B-18CFEFA78470}" type="parTrans" cxnId="{AAF0816F-65E6-4FDF-BDAB-B17F1294F3C2}">
      <dgm:prSet/>
      <dgm:spPr/>
      <dgm:t>
        <a:bodyPr/>
        <a:lstStyle/>
        <a:p>
          <a:endParaRPr lang="en-US"/>
        </a:p>
      </dgm:t>
    </dgm:pt>
    <dgm:pt modelId="{5829879A-11BF-4E5A-915C-F3DE5A0DFAA7}" type="sibTrans" cxnId="{AAF0816F-65E6-4FDF-BDAB-B17F1294F3C2}">
      <dgm:prSet/>
      <dgm:spPr/>
      <dgm:t>
        <a:bodyPr/>
        <a:lstStyle/>
        <a:p>
          <a:endParaRPr lang="en-US"/>
        </a:p>
      </dgm:t>
    </dgm:pt>
    <dgm:pt modelId="{A3CAB1F5-0DB3-4F6B-8588-D56214D5B973}" type="pres">
      <dgm:prSet presAssocID="{015D9791-E2D7-46EF-B372-674B1646F36F}" presName="Name0" presStyleCnt="0">
        <dgm:presLayoutVars>
          <dgm:dir/>
          <dgm:resizeHandles val="exact"/>
        </dgm:presLayoutVars>
      </dgm:prSet>
      <dgm:spPr/>
    </dgm:pt>
    <dgm:pt modelId="{4EA4F371-2B57-4E7C-B8FA-08034A63900E}" type="pres">
      <dgm:prSet presAssocID="{BF5EF3A5-C128-42BF-80D5-9A0C24D0FBB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3167ED-6EE3-4D5E-99DA-66AA833172AD}" type="pres">
      <dgm:prSet presAssocID="{DE6B8E5D-AF1B-44FF-BA86-7D22584746BC}" presName="sibTrans" presStyleLbl="sibTrans2D1" presStyleIdx="0" presStyleCnt="2"/>
      <dgm:spPr/>
      <dgm:t>
        <a:bodyPr/>
        <a:lstStyle/>
        <a:p>
          <a:endParaRPr lang="en-US"/>
        </a:p>
      </dgm:t>
    </dgm:pt>
    <dgm:pt modelId="{474F7264-FBBF-403C-B438-C21A1C3CAA41}" type="pres">
      <dgm:prSet presAssocID="{DE6B8E5D-AF1B-44FF-BA86-7D22584746BC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9CD47B20-D5D4-4245-89DD-08A0BACBE8DD}" type="pres">
      <dgm:prSet presAssocID="{5FAC0552-7464-4B75-BE35-C341B653040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710BFF-DEA1-4B00-A570-A72091A3F066}" type="pres">
      <dgm:prSet presAssocID="{8D557474-A07F-439A-85DF-D8E5CBEC385A}" presName="sibTrans" presStyleLbl="sibTrans2D1" presStyleIdx="1" presStyleCnt="2"/>
      <dgm:spPr/>
      <dgm:t>
        <a:bodyPr/>
        <a:lstStyle/>
        <a:p>
          <a:endParaRPr lang="en-US"/>
        </a:p>
      </dgm:t>
    </dgm:pt>
    <dgm:pt modelId="{6BDF5148-3A37-4844-9F24-034CCA17EF4F}" type="pres">
      <dgm:prSet presAssocID="{8D557474-A07F-439A-85DF-D8E5CBEC385A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9306A278-347C-4469-A731-34D57B22845C}" type="pres">
      <dgm:prSet presAssocID="{84BCA507-D7BA-4EE4-A83D-111A394E9FE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F0816F-65E6-4FDF-BDAB-B17F1294F3C2}" srcId="{015D9791-E2D7-46EF-B372-674B1646F36F}" destId="{84BCA507-D7BA-4EE4-A83D-111A394E9FEB}" srcOrd="2" destOrd="0" parTransId="{B1604C11-DB86-47CE-AF5B-18CFEFA78470}" sibTransId="{5829879A-11BF-4E5A-915C-F3DE5A0DFAA7}"/>
    <dgm:cxn modelId="{87CBED36-0370-44DD-AAC9-71A671ED705B}" type="presOf" srcId="{84BCA507-D7BA-4EE4-A83D-111A394E9FEB}" destId="{9306A278-347C-4469-A731-34D57B22845C}" srcOrd="0" destOrd="0" presId="urn:microsoft.com/office/officeart/2005/8/layout/process1"/>
    <dgm:cxn modelId="{4A411C93-7755-4ADA-95B5-00244BD925B1}" type="presOf" srcId="{BF5EF3A5-C128-42BF-80D5-9A0C24D0FBBE}" destId="{4EA4F371-2B57-4E7C-B8FA-08034A63900E}" srcOrd="0" destOrd="0" presId="urn:microsoft.com/office/officeart/2005/8/layout/process1"/>
    <dgm:cxn modelId="{1117AFC5-B5A7-49A7-B7AE-EFFAE09DEB4B}" type="presOf" srcId="{DE6B8E5D-AF1B-44FF-BA86-7D22584746BC}" destId="{474F7264-FBBF-403C-B438-C21A1C3CAA41}" srcOrd="1" destOrd="0" presId="urn:microsoft.com/office/officeart/2005/8/layout/process1"/>
    <dgm:cxn modelId="{291E4CAF-C447-4A24-9430-E4BCAD3D07FE}" type="presOf" srcId="{DE6B8E5D-AF1B-44FF-BA86-7D22584746BC}" destId="{A53167ED-6EE3-4D5E-99DA-66AA833172AD}" srcOrd="0" destOrd="0" presId="urn:microsoft.com/office/officeart/2005/8/layout/process1"/>
    <dgm:cxn modelId="{7FEF0A3D-DAD9-4520-98A5-2C6E131FECA9}" srcId="{015D9791-E2D7-46EF-B372-674B1646F36F}" destId="{BF5EF3A5-C128-42BF-80D5-9A0C24D0FBBE}" srcOrd="0" destOrd="0" parTransId="{DC419AE1-8183-4C53-B873-289D4924919E}" sibTransId="{DE6B8E5D-AF1B-44FF-BA86-7D22584746BC}"/>
    <dgm:cxn modelId="{A870E794-6E70-4EEB-9689-14B3FEF87668}" srcId="{015D9791-E2D7-46EF-B372-674B1646F36F}" destId="{5FAC0552-7464-4B75-BE35-C341B653040E}" srcOrd="1" destOrd="0" parTransId="{C0C1E0B0-CD6B-4945-8BF8-ED5375CCEAFD}" sibTransId="{8D557474-A07F-439A-85DF-D8E5CBEC385A}"/>
    <dgm:cxn modelId="{FEDD8A72-EB74-4786-AFA3-C5FC92F261D9}" type="presOf" srcId="{8D557474-A07F-439A-85DF-D8E5CBEC385A}" destId="{6BDF5148-3A37-4844-9F24-034CCA17EF4F}" srcOrd="1" destOrd="0" presId="urn:microsoft.com/office/officeart/2005/8/layout/process1"/>
    <dgm:cxn modelId="{EFBF5226-65A1-4731-9645-C65E612FA981}" type="presOf" srcId="{8D557474-A07F-439A-85DF-D8E5CBEC385A}" destId="{D5710BFF-DEA1-4B00-A570-A72091A3F066}" srcOrd="0" destOrd="0" presId="urn:microsoft.com/office/officeart/2005/8/layout/process1"/>
    <dgm:cxn modelId="{8966F5BA-FA07-428B-8E7C-836F4E8A2D36}" type="presOf" srcId="{5FAC0552-7464-4B75-BE35-C341B653040E}" destId="{9CD47B20-D5D4-4245-89DD-08A0BACBE8DD}" srcOrd="0" destOrd="0" presId="urn:microsoft.com/office/officeart/2005/8/layout/process1"/>
    <dgm:cxn modelId="{FFC29AC4-878E-48C2-9914-F86031E828E0}" type="presOf" srcId="{015D9791-E2D7-46EF-B372-674B1646F36F}" destId="{A3CAB1F5-0DB3-4F6B-8588-D56214D5B973}" srcOrd="0" destOrd="0" presId="urn:microsoft.com/office/officeart/2005/8/layout/process1"/>
    <dgm:cxn modelId="{4C811049-DD18-42A8-9257-0268CE5E98AD}" type="presParOf" srcId="{A3CAB1F5-0DB3-4F6B-8588-D56214D5B973}" destId="{4EA4F371-2B57-4E7C-B8FA-08034A63900E}" srcOrd="0" destOrd="0" presId="urn:microsoft.com/office/officeart/2005/8/layout/process1"/>
    <dgm:cxn modelId="{9EC42F94-6313-4EDD-8428-F49CF494A189}" type="presParOf" srcId="{A3CAB1F5-0DB3-4F6B-8588-D56214D5B973}" destId="{A53167ED-6EE3-4D5E-99DA-66AA833172AD}" srcOrd="1" destOrd="0" presId="urn:microsoft.com/office/officeart/2005/8/layout/process1"/>
    <dgm:cxn modelId="{5EFC6C6E-2D71-43D8-B3B8-8DCEE691E3F9}" type="presParOf" srcId="{A53167ED-6EE3-4D5E-99DA-66AA833172AD}" destId="{474F7264-FBBF-403C-B438-C21A1C3CAA41}" srcOrd="0" destOrd="0" presId="urn:microsoft.com/office/officeart/2005/8/layout/process1"/>
    <dgm:cxn modelId="{3FBE351D-60DE-46D5-ADBC-E4BE5B0BE16E}" type="presParOf" srcId="{A3CAB1F5-0DB3-4F6B-8588-D56214D5B973}" destId="{9CD47B20-D5D4-4245-89DD-08A0BACBE8DD}" srcOrd="2" destOrd="0" presId="urn:microsoft.com/office/officeart/2005/8/layout/process1"/>
    <dgm:cxn modelId="{99BF3FB3-1C00-4430-83FE-1A0CC35A3619}" type="presParOf" srcId="{A3CAB1F5-0DB3-4F6B-8588-D56214D5B973}" destId="{D5710BFF-DEA1-4B00-A570-A72091A3F066}" srcOrd="3" destOrd="0" presId="urn:microsoft.com/office/officeart/2005/8/layout/process1"/>
    <dgm:cxn modelId="{E2578CED-3E51-4F48-B453-073DE1DA2140}" type="presParOf" srcId="{D5710BFF-DEA1-4B00-A570-A72091A3F066}" destId="{6BDF5148-3A37-4844-9F24-034CCA17EF4F}" srcOrd="0" destOrd="0" presId="urn:microsoft.com/office/officeart/2005/8/layout/process1"/>
    <dgm:cxn modelId="{70196545-509B-4852-8513-6936A67C1DBE}" type="presParOf" srcId="{A3CAB1F5-0DB3-4F6B-8588-D56214D5B973}" destId="{9306A278-347C-4469-A731-34D57B22845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16ED06-C1A6-453B-B6FA-E8867773FCF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565666-3D09-4EDA-9409-20AF86F9DCAF}">
      <dgm:prSet phldrT="[Tex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dirty="0" err="1" smtClean="0"/>
            <a:t>Penambahan</a:t>
          </a:r>
          <a:endParaRPr lang="en-US" dirty="0"/>
        </a:p>
      </dgm:t>
    </dgm:pt>
    <dgm:pt modelId="{745F7F2B-6B3F-485D-BCF5-D066F038DFB8}" type="parTrans" cxnId="{1DB49B06-4394-4CCC-A22F-B32626D5A989}">
      <dgm:prSet/>
      <dgm:spPr/>
      <dgm:t>
        <a:bodyPr/>
        <a:lstStyle/>
        <a:p>
          <a:endParaRPr lang="en-US"/>
        </a:p>
      </dgm:t>
    </dgm:pt>
    <dgm:pt modelId="{D32AA020-C16E-4FAF-854D-2BCD806BE237}" type="sibTrans" cxnId="{1DB49B06-4394-4CCC-A22F-B32626D5A989}">
      <dgm:prSet/>
      <dgm:spPr/>
      <dgm:t>
        <a:bodyPr/>
        <a:lstStyle/>
        <a:p>
          <a:endParaRPr lang="en-US"/>
        </a:p>
      </dgm:t>
    </dgm:pt>
    <dgm:pt modelId="{3AA61C90-5AB6-4B99-B4FB-91710135BC38}">
      <dgm:prSet phldrT="[Text]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nb-NO" dirty="0" smtClean="0"/>
            <a:t>Biaya untuk menambah aset tetap</a:t>
          </a:r>
          <a:endParaRPr lang="en-US" dirty="0"/>
        </a:p>
      </dgm:t>
    </dgm:pt>
    <dgm:pt modelId="{CA570A54-BAA4-48C8-B441-104A88F2E30A}" type="parTrans" cxnId="{70B70809-4520-4EAD-96AA-F4683207CF5D}">
      <dgm:prSet/>
      <dgm:spPr/>
      <dgm:t>
        <a:bodyPr/>
        <a:lstStyle/>
        <a:p>
          <a:endParaRPr lang="en-US"/>
        </a:p>
      </dgm:t>
    </dgm:pt>
    <dgm:pt modelId="{4EC81F87-5649-428A-9FE8-45069C751A46}" type="sibTrans" cxnId="{70B70809-4520-4EAD-96AA-F4683207CF5D}">
      <dgm:prSet/>
      <dgm:spPr/>
      <dgm:t>
        <a:bodyPr/>
        <a:lstStyle/>
        <a:p>
          <a:endParaRPr lang="en-US"/>
        </a:p>
      </dgm:t>
    </dgm:pt>
    <dgm:pt modelId="{5BB26062-484B-4F89-9D90-8B65B297B1C2}">
      <dgm:prSet phldrT="[Tex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dirty="0" err="1" smtClean="0"/>
            <a:t>Perbaikan</a:t>
          </a:r>
          <a:endParaRPr lang="en-US" dirty="0"/>
        </a:p>
      </dgm:t>
    </dgm:pt>
    <dgm:pt modelId="{3BB323BA-6A97-4E24-A810-4DF39D742879}" type="parTrans" cxnId="{FF3EB83A-2674-4F0D-95EA-F4E70B1C2418}">
      <dgm:prSet/>
      <dgm:spPr/>
      <dgm:t>
        <a:bodyPr/>
        <a:lstStyle/>
        <a:p>
          <a:endParaRPr lang="en-US"/>
        </a:p>
      </dgm:t>
    </dgm:pt>
    <dgm:pt modelId="{BDF6803F-704B-4D98-85D1-C605FA0BC78B}" type="sibTrans" cxnId="{FF3EB83A-2674-4F0D-95EA-F4E70B1C2418}">
      <dgm:prSet/>
      <dgm:spPr/>
      <dgm:t>
        <a:bodyPr/>
        <a:lstStyle/>
        <a:p>
          <a:endParaRPr lang="en-US"/>
        </a:p>
      </dgm:t>
    </dgm:pt>
    <dgm:pt modelId="{25884D45-A30B-492E-9070-1338859829D7}">
      <dgm:prSet phldrT="[Text]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err="1" smtClean="0"/>
            <a:t>Pengeluaran</a:t>
          </a:r>
          <a:r>
            <a:rPr lang="en-US" dirty="0" smtClean="0"/>
            <a:t> </a:t>
          </a:r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memperbaiki</a:t>
          </a:r>
          <a:r>
            <a:rPr lang="en-US" dirty="0" smtClean="0"/>
            <a:t> </a:t>
          </a:r>
          <a:r>
            <a:rPr lang="en-US" dirty="0" err="1" smtClean="0"/>
            <a:t>aset</a:t>
          </a:r>
          <a:r>
            <a:rPr lang="en-US" dirty="0" smtClean="0"/>
            <a:t> </a:t>
          </a:r>
          <a:r>
            <a:rPr lang="en-US" dirty="0" err="1" smtClean="0"/>
            <a:t>tetap</a:t>
          </a:r>
          <a:r>
            <a:rPr lang="en-US" dirty="0" smtClean="0"/>
            <a:t> agar </a:t>
          </a:r>
          <a:r>
            <a:rPr lang="en-US" dirty="0" err="1" smtClean="0"/>
            <a:t>dapat</a:t>
          </a:r>
          <a:r>
            <a:rPr lang="en-US" dirty="0" smtClean="0"/>
            <a:t> </a:t>
          </a:r>
          <a:r>
            <a:rPr lang="en-US" dirty="0" err="1" smtClean="0"/>
            <a:t>beroperasi</a:t>
          </a:r>
          <a:r>
            <a:rPr lang="en-US" dirty="0" smtClean="0"/>
            <a:t> </a:t>
          </a:r>
          <a:r>
            <a:rPr lang="en-US" dirty="0" err="1" smtClean="0"/>
            <a:t>secara</a:t>
          </a:r>
          <a:r>
            <a:rPr lang="en-US" dirty="0" smtClean="0"/>
            <a:t> </a:t>
          </a:r>
          <a:r>
            <a:rPr lang="en-US" dirty="0" err="1" smtClean="0"/>
            <a:t>efi</a:t>
          </a:r>
          <a:r>
            <a:rPr lang="en-US" dirty="0" smtClean="0"/>
            <a:t> </a:t>
          </a:r>
          <a:r>
            <a:rPr lang="en-US" dirty="0" err="1" smtClean="0"/>
            <a:t>sien</a:t>
          </a:r>
          <a:r>
            <a:rPr lang="en-US" dirty="0" smtClean="0"/>
            <a:t> </a:t>
          </a:r>
          <a:r>
            <a:rPr lang="en-US" dirty="0" err="1" smtClean="0"/>
            <a:t>selama</a:t>
          </a:r>
          <a:r>
            <a:rPr lang="en-US" dirty="0" smtClean="0"/>
            <a:t> </a:t>
          </a:r>
          <a:r>
            <a:rPr lang="en-US" dirty="0" err="1" smtClean="0"/>
            <a:t>sisa</a:t>
          </a:r>
          <a:r>
            <a:rPr lang="en-US" dirty="0" smtClean="0"/>
            <a:t> </a:t>
          </a:r>
          <a:r>
            <a:rPr lang="en-US" dirty="0" err="1" smtClean="0"/>
            <a:t>umur</a:t>
          </a:r>
          <a:r>
            <a:rPr lang="en-US" dirty="0" smtClean="0"/>
            <a:t> </a:t>
          </a:r>
          <a:r>
            <a:rPr lang="en-US" dirty="0" err="1" smtClean="0"/>
            <a:t>manfaat</a:t>
          </a:r>
          <a:r>
            <a:rPr lang="en-US" dirty="0" smtClean="0"/>
            <a:t>.</a:t>
          </a:r>
          <a:endParaRPr lang="en-US" dirty="0"/>
        </a:p>
      </dgm:t>
    </dgm:pt>
    <dgm:pt modelId="{75F3F5C9-4B74-448C-A20C-85353508A628}" type="parTrans" cxnId="{321276BE-127E-4D2C-B35C-D664C441325D}">
      <dgm:prSet/>
      <dgm:spPr/>
      <dgm:t>
        <a:bodyPr/>
        <a:lstStyle/>
        <a:p>
          <a:endParaRPr lang="en-US"/>
        </a:p>
      </dgm:t>
    </dgm:pt>
    <dgm:pt modelId="{65876C38-A9DC-482A-B741-FD7C179AD21F}" type="sibTrans" cxnId="{321276BE-127E-4D2C-B35C-D664C441325D}">
      <dgm:prSet/>
      <dgm:spPr/>
      <dgm:t>
        <a:bodyPr/>
        <a:lstStyle/>
        <a:p>
          <a:endParaRPr lang="en-US"/>
        </a:p>
      </dgm:t>
    </dgm:pt>
    <dgm:pt modelId="{8C5CDA46-1DB1-4E4E-825E-20684086CC7F}">
      <dgm:prSet phldrT="[Tex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dirty="0" err="1" smtClean="0"/>
            <a:t>Penggantian</a:t>
          </a:r>
          <a:endParaRPr lang="en-US" dirty="0"/>
        </a:p>
      </dgm:t>
    </dgm:pt>
    <dgm:pt modelId="{4332507D-E0DE-4585-9008-3CA3F2D739D7}" type="parTrans" cxnId="{9302167F-1982-4375-BE53-FF4EADC1645E}">
      <dgm:prSet/>
      <dgm:spPr/>
      <dgm:t>
        <a:bodyPr/>
        <a:lstStyle/>
        <a:p>
          <a:endParaRPr lang="en-US"/>
        </a:p>
      </dgm:t>
    </dgm:pt>
    <dgm:pt modelId="{69D83C20-D70E-4350-B378-54478A787586}" type="sibTrans" cxnId="{9302167F-1982-4375-BE53-FF4EADC1645E}">
      <dgm:prSet/>
      <dgm:spPr/>
      <dgm:t>
        <a:bodyPr/>
        <a:lstStyle/>
        <a:p>
          <a:endParaRPr lang="en-US"/>
        </a:p>
      </dgm:t>
    </dgm:pt>
    <dgm:pt modelId="{E4152397-723C-495D-9651-9C9C9831D9A1}">
      <dgm:prSet phldrT="[Text]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err="1" smtClean="0"/>
            <a:t>Pengeluaran</a:t>
          </a:r>
          <a:r>
            <a:rPr lang="en-US" dirty="0" smtClean="0"/>
            <a:t> </a:t>
          </a:r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mengganti</a:t>
          </a:r>
          <a:r>
            <a:rPr lang="en-US" dirty="0" smtClean="0"/>
            <a:t> </a:t>
          </a:r>
          <a:r>
            <a:rPr lang="en-US" dirty="0" err="1" smtClean="0"/>
            <a:t>komponen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</a:t>
          </a:r>
          <a:r>
            <a:rPr lang="en-US" dirty="0" err="1" smtClean="0"/>
            <a:t>aset</a:t>
          </a:r>
          <a:r>
            <a:rPr lang="en-US" dirty="0" smtClean="0"/>
            <a:t> </a:t>
          </a:r>
          <a:r>
            <a:rPr lang="en-US" dirty="0" err="1" smtClean="0"/>
            <a:t>tetap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komponen</a:t>
          </a:r>
          <a:r>
            <a:rPr lang="en-US" dirty="0" smtClean="0"/>
            <a:t> </a:t>
          </a:r>
          <a:r>
            <a:rPr lang="en-US" dirty="0" err="1" smtClean="0"/>
            <a:t>baru</a:t>
          </a:r>
          <a:r>
            <a:rPr lang="en-US" dirty="0" smtClean="0"/>
            <a:t> agar </a:t>
          </a:r>
          <a:r>
            <a:rPr lang="en-US" dirty="0" err="1" smtClean="0"/>
            <a:t>dapat</a:t>
          </a:r>
          <a:r>
            <a:rPr lang="en-US" dirty="0" smtClean="0"/>
            <a:t> </a:t>
          </a:r>
          <a:r>
            <a:rPr lang="en-US" dirty="0" err="1" smtClean="0"/>
            <a:t>beroperasi</a:t>
          </a:r>
          <a:r>
            <a:rPr lang="en-US" dirty="0" smtClean="0"/>
            <a:t> </a:t>
          </a:r>
          <a:r>
            <a:rPr lang="en-US" dirty="0" err="1" smtClean="0"/>
            <a:t>secara</a:t>
          </a:r>
          <a:r>
            <a:rPr lang="en-US" dirty="0" smtClean="0"/>
            <a:t> </a:t>
          </a:r>
          <a:r>
            <a:rPr lang="en-US" dirty="0" err="1" smtClean="0"/>
            <a:t>efisien</a:t>
          </a:r>
          <a:r>
            <a:rPr lang="en-US" dirty="0" smtClean="0"/>
            <a:t> </a:t>
          </a:r>
          <a:r>
            <a:rPr lang="en-US" dirty="0" err="1" smtClean="0"/>
            <a:t>selama</a:t>
          </a:r>
          <a:r>
            <a:rPr lang="en-US" dirty="0" smtClean="0"/>
            <a:t> </a:t>
          </a:r>
          <a:r>
            <a:rPr lang="en-US" dirty="0" err="1" smtClean="0"/>
            <a:t>sisa</a:t>
          </a:r>
          <a:r>
            <a:rPr lang="en-US" dirty="0" smtClean="0"/>
            <a:t> </a:t>
          </a:r>
          <a:r>
            <a:rPr lang="en-US" dirty="0" err="1" smtClean="0"/>
            <a:t>umur</a:t>
          </a:r>
          <a:r>
            <a:rPr lang="en-US" dirty="0" smtClean="0"/>
            <a:t> </a:t>
          </a:r>
          <a:r>
            <a:rPr lang="en-US" dirty="0" err="1" smtClean="0"/>
            <a:t>manfaat</a:t>
          </a:r>
          <a:endParaRPr lang="en-US" dirty="0"/>
        </a:p>
      </dgm:t>
    </dgm:pt>
    <dgm:pt modelId="{999890ED-6E3B-49DD-A655-240CDC50FBB7}" type="parTrans" cxnId="{1214740A-4957-48EF-9363-5979083E9310}">
      <dgm:prSet/>
      <dgm:spPr/>
      <dgm:t>
        <a:bodyPr/>
        <a:lstStyle/>
        <a:p>
          <a:endParaRPr lang="en-US"/>
        </a:p>
      </dgm:t>
    </dgm:pt>
    <dgm:pt modelId="{F3A25BE0-52A3-48EC-AEE8-7E969BBA58E0}" type="sibTrans" cxnId="{1214740A-4957-48EF-9363-5979083E9310}">
      <dgm:prSet/>
      <dgm:spPr/>
      <dgm:t>
        <a:bodyPr/>
        <a:lstStyle/>
        <a:p>
          <a:endParaRPr lang="en-US"/>
        </a:p>
      </dgm:t>
    </dgm:pt>
    <dgm:pt modelId="{91CF5976-6C19-4FEE-947A-F1BE205E3604}">
      <dgm:prSet phldrT="[Text]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err="1" smtClean="0"/>
            <a:t>Dicatat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mendebit</a:t>
          </a:r>
          <a:r>
            <a:rPr lang="en-US" dirty="0" smtClean="0"/>
            <a:t> </a:t>
          </a:r>
          <a:r>
            <a:rPr lang="en-US" dirty="0" err="1" smtClean="0"/>
            <a:t>akun</a:t>
          </a:r>
          <a:r>
            <a:rPr lang="en-US" dirty="0" smtClean="0"/>
            <a:t> </a:t>
          </a:r>
          <a:r>
            <a:rPr lang="en-US" dirty="0" err="1" smtClean="0"/>
            <a:t>aset</a:t>
          </a:r>
          <a:r>
            <a:rPr lang="en-US" dirty="0" smtClean="0"/>
            <a:t> </a:t>
          </a:r>
          <a:r>
            <a:rPr lang="en-US" dirty="0" err="1" smtClean="0"/>
            <a:t>tetap</a:t>
          </a:r>
          <a:r>
            <a:rPr lang="en-US" dirty="0" smtClean="0"/>
            <a:t> yang </a:t>
          </a:r>
          <a:r>
            <a:rPr lang="en-US" dirty="0" err="1" smtClean="0"/>
            <a:t>bersangkutan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mengkredit</a:t>
          </a:r>
          <a:r>
            <a:rPr lang="en-US" dirty="0" smtClean="0"/>
            <a:t> </a:t>
          </a:r>
          <a:r>
            <a:rPr lang="en-US" dirty="0" err="1" smtClean="0"/>
            <a:t>akun</a:t>
          </a:r>
          <a:r>
            <a:rPr lang="en-US" dirty="0" smtClean="0"/>
            <a:t> </a:t>
          </a:r>
          <a:r>
            <a:rPr lang="en-US" dirty="0" err="1" smtClean="0"/>
            <a:t>kas</a:t>
          </a:r>
          <a:r>
            <a:rPr lang="en-US" dirty="0" smtClean="0"/>
            <a:t>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utang</a:t>
          </a:r>
          <a:r>
            <a:rPr lang="en-US" dirty="0" smtClean="0"/>
            <a:t> </a:t>
          </a:r>
          <a:r>
            <a:rPr lang="en-US" dirty="0" err="1" smtClean="0"/>
            <a:t>dagang</a:t>
          </a:r>
          <a:r>
            <a:rPr lang="en-US" dirty="0" smtClean="0"/>
            <a:t>.</a:t>
          </a:r>
          <a:endParaRPr lang="en-US" dirty="0"/>
        </a:p>
      </dgm:t>
    </dgm:pt>
    <dgm:pt modelId="{76E31A3F-593C-42B1-BFA7-9FF51551FAC4}" type="parTrans" cxnId="{7A8C0ACD-8386-4D50-87FE-646C85500F4B}">
      <dgm:prSet/>
      <dgm:spPr/>
      <dgm:t>
        <a:bodyPr/>
        <a:lstStyle/>
        <a:p>
          <a:endParaRPr lang="en-US"/>
        </a:p>
      </dgm:t>
    </dgm:pt>
    <dgm:pt modelId="{71926B04-CF6C-4F49-BFE6-43F5C4746324}" type="sibTrans" cxnId="{7A8C0ACD-8386-4D50-87FE-646C85500F4B}">
      <dgm:prSet/>
      <dgm:spPr/>
      <dgm:t>
        <a:bodyPr/>
        <a:lstStyle/>
        <a:p>
          <a:endParaRPr lang="en-US"/>
        </a:p>
      </dgm:t>
    </dgm:pt>
    <dgm:pt modelId="{94D84710-DCE3-4569-904A-22D12241A361}">
      <dgm:prSet phldrT="[Text]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nb-NO" dirty="0" smtClean="0"/>
            <a:t>Dicatat dengan mendebit akun aset tetap dan mengkredit akun kas</a:t>
          </a:r>
          <a:r>
            <a:rPr lang="en-US" dirty="0" smtClean="0"/>
            <a:t> tau </a:t>
          </a:r>
          <a:r>
            <a:rPr lang="en-US" dirty="0" err="1" smtClean="0"/>
            <a:t>utang</a:t>
          </a:r>
          <a:r>
            <a:rPr lang="en-US" dirty="0" smtClean="0"/>
            <a:t> </a:t>
          </a:r>
          <a:r>
            <a:rPr lang="en-US" dirty="0" err="1" smtClean="0"/>
            <a:t>dagang</a:t>
          </a:r>
          <a:r>
            <a:rPr lang="en-US" dirty="0" smtClean="0"/>
            <a:t>.</a:t>
          </a:r>
          <a:endParaRPr lang="en-US" dirty="0"/>
        </a:p>
      </dgm:t>
    </dgm:pt>
    <dgm:pt modelId="{B5110147-5095-49B2-89FB-2673845774AE}" type="parTrans" cxnId="{FA875920-C939-46FB-BB7C-C3BBCEADED22}">
      <dgm:prSet/>
      <dgm:spPr/>
      <dgm:t>
        <a:bodyPr/>
        <a:lstStyle/>
        <a:p>
          <a:endParaRPr lang="en-US"/>
        </a:p>
      </dgm:t>
    </dgm:pt>
    <dgm:pt modelId="{A101D4CF-2687-45DB-9D48-54827AB0836E}" type="sibTrans" cxnId="{FA875920-C939-46FB-BB7C-C3BBCEADED22}">
      <dgm:prSet/>
      <dgm:spPr/>
      <dgm:t>
        <a:bodyPr/>
        <a:lstStyle/>
        <a:p>
          <a:endParaRPr lang="en-US"/>
        </a:p>
      </dgm:t>
    </dgm:pt>
    <dgm:pt modelId="{759DFE69-3EB2-40B7-8113-3D5D5B9D3F70}">
      <dgm:prSet phldrT="[Text]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err="1" smtClean="0"/>
            <a:t>dicatat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mendebit</a:t>
          </a:r>
          <a:r>
            <a:rPr lang="en-US" dirty="0" smtClean="0"/>
            <a:t> </a:t>
          </a:r>
          <a:r>
            <a:rPr lang="en-US" dirty="0" err="1" smtClean="0"/>
            <a:t>akun</a:t>
          </a:r>
          <a:r>
            <a:rPr lang="en-US" dirty="0" smtClean="0"/>
            <a:t> </a:t>
          </a:r>
          <a:r>
            <a:rPr lang="en-US" dirty="0" err="1" smtClean="0"/>
            <a:t>aset</a:t>
          </a:r>
          <a:r>
            <a:rPr lang="en-US" dirty="0" smtClean="0"/>
            <a:t> </a:t>
          </a:r>
          <a:r>
            <a:rPr lang="en-US" dirty="0" err="1" smtClean="0"/>
            <a:t>tetap</a:t>
          </a:r>
          <a:r>
            <a:rPr lang="en-US" dirty="0" smtClean="0"/>
            <a:t> yang </a:t>
          </a:r>
          <a:r>
            <a:rPr lang="en-US" dirty="0" err="1" smtClean="0"/>
            <a:t>bersangkutan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mengkredit</a:t>
          </a:r>
          <a:r>
            <a:rPr lang="en-US" dirty="0" smtClean="0"/>
            <a:t> </a:t>
          </a:r>
          <a:r>
            <a:rPr lang="sv-SE" dirty="0" smtClean="0"/>
            <a:t>akun kas atau utang dagang.</a:t>
          </a:r>
          <a:endParaRPr lang="en-US" dirty="0"/>
        </a:p>
      </dgm:t>
    </dgm:pt>
    <dgm:pt modelId="{72C711F2-D382-44B8-B922-BC8029571A5D}" type="parTrans" cxnId="{DAB3B9D4-8F2A-4398-A697-D83FECFD5BBB}">
      <dgm:prSet/>
      <dgm:spPr/>
      <dgm:t>
        <a:bodyPr/>
        <a:lstStyle/>
        <a:p>
          <a:endParaRPr lang="en-US"/>
        </a:p>
      </dgm:t>
    </dgm:pt>
    <dgm:pt modelId="{8B322842-A1F3-4D3B-86F7-350AA8CD9564}" type="sibTrans" cxnId="{DAB3B9D4-8F2A-4398-A697-D83FECFD5BBB}">
      <dgm:prSet/>
      <dgm:spPr/>
      <dgm:t>
        <a:bodyPr/>
        <a:lstStyle/>
        <a:p>
          <a:endParaRPr lang="en-US"/>
        </a:p>
      </dgm:t>
    </dgm:pt>
    <dgm:pt modelId="{E1ECBA71-A07C-46B3-9029-448B9F9D1300}" type="pres">
      <dgm:prSet presAssocID="{FC16ED06-C1A6-453B-B6FA-E8867773FCF3}" presName="Name0" presStyleCnt="0">
        <dgm:presLayoutVars>
          <dgm:dir/>
          <dgm:animLvl val="lvl"/>
          <dgm:resizeHandles val="exact"/>
        </dgm:presLayoutVars>
      </dgm:prSet>
      <dgm:spPr/>
    </dgm:pt>
    <dgm:pt modelId="{79A1664A-7CDC-48A3-9D98-E7683807747B}" type="pres">
      <dgm:prSet presAssocID="{57565666-3D09-4EDA-9409-20AF86F9DCAF}" presName="linNode" presStyleCnt="0"/>
      <dgm:spPr/>
    </dgm:pt>
    <dgm:pt modelId="{8850DBE1-457E-47F3-A443-459FF3EBA162}" type="pres">
      <dgm:prSet presAssocID="{57565666-3D09-4EDA-9409-20AF86F9DCAF}" presName="parentText" presStyleLbl="node1" presStyleIdx="0" presStyleCnt="3" custScaleX="6856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F87EC0-EF5B-4DEA-BFCA-BEBF4AD1338E}" type="pres">
      <dgm:prSet presAssocID="{57565666-3D09-4EDA-9409-20AF86F9DCAF}" presName="descendantText" presStyleLbl="alignAccFollowNode1" presStyleIdx="0" presStyleCnt="3" custScaleX="1233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BB40A5-FA65-48E1-A252-1D9A9E9F723B}" type="pres">
      <dgm:prSet presAssocID="{D32AA020-C16E-4FAF-854D-2BCD806BE237}" presName="sp" presStyleCnt="0"/>
      <dgm:spPr/>
    </dgm:pt>
    <dgm:pt modelId="{DFFD1A29-6D13-42F9-BFC4-0CBA75BED197}" type="pres">
      <dgm:prSet presAssocID="{5BB26062-484B-4F89-9D90-8B65B297B1C2}" presName="linNode" presStyleCnt="0"/>
      <dgm:spPr/>
    </dgm:pt>
    <dgm:pt modelId="{755B614F-FE84-4ED0-B41D-434333278332}" type="pres">
      <dgm:prSet presAssocID="{5BB26062-484B-4F89-9D90-8B65B297B1C2}" presName="parentText" presStyleLbl="node1" presStyleIdx="1" presStyleCnt="3" custScaleX="6856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42CB39-B65C-404F-8E6C-7F4310585434}" type="pres">
      <dgm:prSet presAssocID="{5BB26062-484B-4F89-9D90-8B65B297B1C2}" presName="descendantText" presStyleLbl="alignAccFollowNode1" presStyleIdx="1" presStyleCnt="3" custScaleX="121903" custLinFactNeighborX="-1472" custLinFactNeighborY="52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F9735E-E631-4314-8AC2-35AAEBF36EE6}" type="pres">
      <dgm:prSet presAssocID="{BDF6803F-704B-4D98-85D1-C605FA0BC78B}" presName="sp" presStyleCnt="0"/>
      <dgm:spPr/>
    </dgm:pt>
    <dgm:pt modelId="{8214F9C2-752F-449F-968C-461551289EFA}" type="pres">
      <dgm:prSet presAssocID="{8C5CDA46-1DB1-4E4E-825E-20684086CC7F}" presName="linNode" presStyleCnt="0"/>
      <dgm:spPr/>
    </dgm:pt>
    <dgm:pt modelId="{7C1963E8-49C2-46B3-B4DF-9DD5D74E5AED}" type="pres">
      <dgm:prSet presAssocID="{8C5CDA46-1DB1-4E4E-825E-20684086CC7F}" presName="parentText" presStyleLbl="node1" presStyleIdx="2" presStyleCnt="3" custScaleX="6856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5F8AC4-BED8-4ABB-A237-770B654C13D7}" type="pres">
      <dgm:prSet presAssocID="{8C5CDA46-1DB1-4E4E-825E-20684086CC7F}" presName="descendantText" presStyleLbl="alignAccFollowNode1" presStyleIdx="2" presStyleCnt="3" custScaleX="1166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3EB83A-2674-4F0D-95EA-F4E70B1C2418}" srcId="{FC16ED06-C1A6-453B-B6FA-E8867773FCF3}" destId="{5BB26062-484B-4F89-9D90-8B65B297B1C2}" srcOrd="1" destOrd="0" parTransId="{3BB323BA-6A97-4E24-A810-4DF39D742879}" sibTransId="{BDF6803F-704B-4D98-85D1-C605FA0BC78B}"/>
    <dgm:cxn modelId="{67D19F38-963C-4BE7-AE98-08A63C810784}" type="presOf" srcId="{759DFE69-3EB2-40B7-8113-3D5D5B9D3F70}" destId="{1142CB39-B65C-404F-8E6C-7F4310585434}" srcOrd="0" destOrd="1" presId="urn:microsoft.com/office/officeart/2005/8/layout/vList5"/>
    <dgm:cxn modelId="{49D83CD7-7D8A-446C-B04B-4F89AA1F7C53}" type="presOf" srcId="{8C5CDA46-1DB1-4E4E-825E-20684086CC7F}" destId="{7C1963E8-49C2-46B3-B4DF-9DD5D74E5AED}" srcOrd="0" destOrd="0" presId="urn:microsoft.com/office/officeart/2005/8/layout/vList5"/>
    <dgm:cxn modelId="{812C37D3-8A5C-4847-80FD-1739B2352731}" type="presOf" srcId="{5BB26062-484B-4F89-9D90-8B65B297B1C2}" destId="{755B614F-FE84-4ED0-B41D-434333278332}" srcOrd="0" destOrd="0" presId="urn:microsoft.com/office/officeart/2005/8/layout/vList5"/>
    <dgm:cxn modelId="{70B70809-4520-4EAD-96AA-F4683207CF5D}" srcId="{57565666-3D09-4EDA-9409-20AF86F9DCAF}" destId="{3AA61C90-5AB6-4B99-B4FB-91710135BC38}" srcOrd="0" destOrd="0" parTransId="{CA570A54-BAA4-48C8-B441-104A88F2E30A}" sibTransId="{4EC81F87-5649-428A-9FE8-45069C751A46}"/>
    <dgm:cxn modelId="{1DB49B06-4394-4CCC-A22F-B32626D5A989}" srcId="{FC16ED06-C1A6-453B-B6FA-E8867773FCF3}" destId="{57565666-3D09-4EDA-9409-20AF86F9DCAF}" srcOrd="0" destOrd="0" parTransId="{745F7F2B-6B3F-485D-BCF5-D066F038DFB8}" sibTransId="{D32AA020-C16E-4FAF-854D-2BCD806BE237}"/>
    <dgm:cxn modelId="{FA875920-C939-46FB-BB7C-C3BBCEADED22}" srcId="{57565666-3D09-4EDA-9409-20AF86F9DCAF}" destId="{94D84710-DCE3-4569-904A-22D12241A361}" srcOrd="1" destOrd="0" parTransId="{B5110147-5095-49B2-89FB-2673845774AE}" sibTransId="{A101D4CF-2687-45DB-9D48-54827AB0836E}"/>
    <dgm:cxn modelId="{1214740A-4957-48EF-9363-5979083E9310}" srcId="{8C5CDA46-1DB1-4E4E-825E-20684086CC7F}" destId="{E4152397-723C-495D-9651-9C9C9831D9A1}" srcOrd="0" destOrd="0" parTransId="{999890ED-6E3B-49DD-A655-240CDC50FBB7}" sibTransId="{F3A25BE0-52A3-48EC-AEE8-7E969BBA58E0}"/>
    <dgm:cxn modelId="{6910AB1E-992C-422C-BD0B-A13A3135C42F}" type="presOf" srcId="{25884D45-A30B-492E-9070-1338859829D7}" destId="{1142CB39-B65C-404F-8E6C-7F4310585434}" srcOrd="0" destOrd="0" presId="urn:microsoft.com/office/officeart/2005/8/layout/vList5"/>
    <dgm:cxn modelId="{7A8C0ACD-8386-4D50-87FE-646C85500F4B}" srcId="{8C5CDA46-1DB1-4E4E-825E-20684086CC7F}" destId="{91CF5976-6C19-4FEE-947A-F1BE205E3604}" srcOrd="1" destOrd="0" parTransId="{76E31A3F-593C-42B1-BFA7-9FF51551FAC4}" sibTransId="{71926B04-CF6C-4F49-BFE6-43F5C4746324}"/>
    <dgm:cxn modelId="{A0D03A42-6F96-4A20-8719-367369441BE7}" type="presOf" srcId="{94D84710-DCE3-4569-904A-22D12241A361}" destId="{41F87EC0-EF5B-4DEA-BFCA-BEBF4AD1338E}" srcOrd="0" destOrd="1" presId="urn:microsoft.com/office/officeart/2005/8/layout/vList5"/>
    <dgm:cxn modelId="{5E265DE1-835B-4B23-93AB-ECD8ED6D3799}" type="presOf" srcId="{91CF5976-6C19-4FEE-947A-F1BE205E3604}" destId="{F95F8AC4-BED8-4ABB-A237-770B654C13D7}" srcOrd="0" destOrd="1" presId="urn:microsoft.com/office/officeart/2005/8/layout/vList5"/>
    <dgm:cxn modelId="{A07805B2-3808-4E0F-A90B-AC40447BE49B}" type="presOf" srcId="{3AA61C90-5AB6-4B99-B4FB-91710135BC38}" destId="{41F87EC0-EF5B-4DEA-BFCA-BEBF4AD1338E}" srcOrd="0" destOrd="0" presId="urn:microsoft.com/office/officeart/2005/8/layout/vList5"/>
    <dgm:cxn modelId="{9302167F-1982-4375-BE53-FF4EADC1645E}" srcId="{FC16ED06-C1A6-453B-B6FA-E8867773FCF3}" destId="{8C5CDA46-1DB1-4E4E-825E-20684086CC7F}" srcOrd="2" destOrd="0" parTransId="{4332507D-E0DE-4585-9008-3CA3F2D739D7}" sibTransId="{69D83C20-D70E-4350-B378-54478A787586}"/>
    <dgm:cxn modelId="{321276BE-127E-4D2C-B35C-D664C441325D}" srcId="{5BB26062-484B-4F89-9D90-8B65B297B1C2}" destId="{25884D45-A30B-492E-9070-1338859829D7}" srcOrd="0" destOrd="0" parTransId="{75F3F5C9-4B74-448C-A20C-85353508A628}" sibTransId="{65876C38-A9DC-482A-B741-FD7C179AD21F}"/>
    <dgm:cxn modelId="{F1B52CE5-4691-41A2-8C87-5B0F55DF822F}" type="presOf" srcId="{E4152397-723C-495D-9651-9C9C9831D9A1}" destId="{F95F8AC4-BED8-4ABB-A237-770B654C13D7}" srcOrd="0" destOrd="0" presId="urn:microsoft.com/office/officeart/2005/8/layout/vList5"/>
    <dgm:cxn modelId="{2A949228-3DDA-45D1-9070-E78EDC90C2D4}" type="presOf" srcId="{57565666-3D09-4EDA-9409-20AF86F9DCAF}" destId="{8850DBE1-457E-47F3-A443-459FF3EBA162}" srcOrd="0" destOrd="0" presId="urn:microsoft.com/office/officeart/2005/8/layout/vList5"/>
    <dgm:cxn modelId="{DAB3B9D4-8F2A-4398-A697-D83FECFD5BBB}" srcId="{5BB26062-484B-4F89-9D90-8B65B297B1C2}" destId="{759DFE69-3EB2-40B7-8113-3D5D5B9D3F70}" srcOrd="1" destOrd="0" parTransId="{72C711F2-D382-44B8-B922-BC8029571A5D}" sibTransId="{8B322842-A1F3-4D3B-86F7-350AA8CD9564}"/>
    <dgm:cxn modelId="{0BF6E2BB-3DD1-4393-945A-EFEAD416EFEA}" type="presOf" srcId="{FC16ED06-C1A6-453B-B6FA-E8867773FCF3}" destId="{E1ECBA71-A07C-46B3-9029-448B9F9D1300}" srcOrd="0" destOrd="0" presId="urn:microsoft.com/office/officeart/2005/8/layout/vList5"/>
    <dgm:cxn modelId="{325E1250-5297-4F45-A97F-65055CF834E7}" type="presParOf" srcId="{E1ECBA71-A07C-46B3-9029-448B9F9D1300}" destId="{79A1664A-7CDC-48A3-9D98-E7683807747B}" srcOrd="0" destOrd="0" presId="urn:microsoft.com/office/officeart/2005/8/layout/vList5"/>
    <dgm:cxn modelId="{D3063BA1-18FD-4139-99AB-DA440228C466}" type="presParOf" srcId="{79A1664A-7CDC-48A3-9D98-E7683807747B}" destId="{8850DBE1-457E-47F3-A443-459FF3EBA162}" srcOrd="0" destOrd="0" presId="urn:microsoft.com/office/officeart/2005/8/layout/vList5"/>
    <dgm:cxn modelId="{651F15E0-7E28-49B5-A6F8-D843C700253A}" type="presParOf" srcId="{79A1664A-7CDC-48A3-9D98-E7683807747B}" destId="{41F87EC0-EF5B-4DEA-BFCA-BEBF4AD1338E}" srcOrd="1" destOrd="0" presId="urn:microsoft.com/office/officeart/2005/8/layout/vList5"/>
    <dgm:cxn modelId="{748CA8FE-1EC9-4E8B-B9E6-A477F7B15365}" type="presParOf" srcId="{E1ECBA71-A07C-46B3-9029-448B9F9D1300}" destId="{91BB40A5-FA65-48E1-A252-1D9A9E9F723B}" srcOrd="1" destOrd="0" presId="urn:microsoft.com/office/officeart/2005/8/layout/vList5"/>
    <dgm:cxn modelId="{943BF5FF-1911-4E31-B0B5-DAB266B73D8B}" type="presParOf" srcId="{E1ECBA71-A07C-46B3-9029-448B9F9D1300}" destId="{DFFD1A29-6D13-42F9-BFC4-0CBA75BED197}" srcOrd="2" destOrd="0" presId="urn:microsoft.com/office/officeart/2005/8/layout/vList5"/>
    <dgm:cxn modelId="{FFCCB6EA-CA8F-48C9-BF86-7E0A81E1548E}" type="presParOf" srcId="{DFFD1A29-6D13-42F9-BFC4-0CBA75BED197}" destId="{755B614F-FE84-4ED0-B41D-434333278332}" srcOrd="0" destOrd="0" presId="urn:microsoft.com/office/officeart/2005/8/layout/vList5"/>
    <dgm:cxn modelId="{9F5BADC0-EDF7-4CF5-A229-6BD377DFD06E}" type="presParOf" srcId="{DFFD1A29-6D13-42F9-BFC4-0CBA75BED197}" destId="{1142CB39-B65C-404F-8E6C-7F4310585434}" srcOrd="1" destOrd="0" presId="urn:microsoft.com/office/officeart/2005/8/layout/vList5"/>
    <dgm:cxn modelId="{9D392A67-36C7-404C-9140-D9DBD5F43FF1}" type="presParOf" srcId="{E1ECBA71-A07C-46B3-9029-448B9F9D1300}" destId="{E0F9735E-E631-4314-8AC2-35AAEBF36EE6}" srcOrd="3" destOrd="0" presId="urn:microsoft.com/office/officeart/2005/8/layout/vList5"/>
    <dgm:cxn modelId="{7B2AC753-FC5B-4AE7-8BED-89C86F41117E}" type="presParOf" srcId="{E1ECBA71-A07C-46B3-9029-448B9F9D1300}" destId="{8214F9C2-752F-449F-968C-461551289EFA}" srcOrd="4" destOrd="0" presId="urn:microsoft.com/office/officeart/2005/8/layout/vList5"/>
    <dgm:cxn modelId="{4B08D101-C6CD-4B7E-9A3F-8391763D3E51}" type="presParOf" srcId="{8214F9C2-752F-449F-968C-461551289EFA}" destId="{7C1963E8-49C2-46B3-B4DF-9DD5D74E5AED}" srcOrd="0" destOrd="0" presId="urn:microsoft.com/office/officeart/2005/8/layout/vList5"/>
    <dgm:cxn modelId="{1CC1CF40-4401-4133-B224-9CDBBB1541C3}" type="presParOf" srcId="{8214F9C2-752F-449F-968C-461551289EFA}" destId="{F95F8AC4-BED8-4ABB-A237-770B654C13D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F87EC0-EF5B-4DEA-BFCA-BEBF4AD1338E}">
      <dsp:nvSpPr>
        <dsp:cNvPr id="0" name=""/>
        <dsp:cNvSpPr/>
      </dsp:nvSpPr>
      <dsp:spPr>
        <a:xfrm rot="5400000">
          <a:off x="4851107" y="-2558023"/>
          <a:ext cx="1335881" cy="6790957"/>
        </a:xfrm>
        <a:prstGeom prst="round2Same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600" kern="1200" dirty="0" smtClean="0"/>
            <a:t>Biaya untuk menambah aset tetap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600" kern="1200" dirty="0" smtClean="0"/>
            <a:t>Dicatat dengan mendebit akun aset tetap dan mengkredit akun kas</a:t>
          </a:r>
          <a:r>
            <a:rPr lang="en-US" sz="1600" kern="1200" dirty="0" smtClean="0"/>
            <a:t> tau </a:t>
          </a:r>
          <a:r>
            <a:rPr lang="en-US" sz="1600" kern="1200" dirty="0" err="1" smtClean="0"/>
            <a:t>utang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dagang</a:t>
          </a:r>
          <a:r>
            <a:rPr lang="en-US" sz="1600" kern="1200" dirty="0" smtClean="0"/>
            <a:t>.</a:t>
          </a:r>
          <a:endParaRPr lang="en-US" sz="1600" kern="1200" dirty="0"/>
        </a:p>
      </dsp:txBody>
      <dsp:txXfrm rot="5400000">
        <a:off x="4851107" y="-2558023"/>
        <a:ext cx="1335881" cy="6790957"/>
      </dsp:txXfrm>
    </dsp:sp>
    <dsp:sp modelId="{8850DBE1-457E-47F3-A443-459FF3EBA162}">
      <dsp:nvSpPr>
        <dsp:cNvPr id="0" name=""/>
        <dsp:cNvSpPr/>
      </dsp:nvSpPr>
      <dsp:spPr>
        <a:xfrm>
          <a:off x="279" y="2530"/>
          <a:ext cx="2123289" cy="1669851"/>
        </a:xfrm>
        <a:prstGeom prst="round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Penambahan</a:t>
          </a:r>
          <a:endParaRPr lang="en-US" sz="2500" kern="1200" dirty="0"/>
        </a:p>
      </dsp:txBody>
      <dsp:txXfrm>
        <a:off x="279" y="2530"/>
        <a:ext cx="2123289" cy="1669851"/>
      </dsp:txXfrm>
    </dsp:sp>
    <dsp:sp modelId="{1142CB39-B65C-404F-8E6C-7F4310585434}">
      <dsp:nvSpPr>
        <dsp:cNvPr id="0" name=""/>
        <dsp:cNvSpPr/>
      </dsp:nvSpPr>
      <dsp:spPr>
        <a:xfrm rot="5400000">
          <a:off x="4815076" y="-725077"/>
          <a:ext cx="1335881" cy="6772209"/>
        </a:xfrm>
        <a:prstGeom prst="round2Same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Pengeluaran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untuk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memperbaiki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aset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tetap</a:t>
          </a:r>
          <a:r>
            <a:rPr lang="en-US" sz="1600" kern="1200" dirty="0" smtClean="0"/>
            <a:t> agar </a:t>
          </a:r>
          <a:r>
            <a:rPr lang="en-US" sz="1600" kern="1200" dirty="0" err="1" smtClean="0"/>
            <a:t>dapat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beroperasi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secara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efi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sien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selama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sisa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umur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manfaat</a:t>
          </a:r>
          <a:r>
            <a:rPr lang="en-US" sz="1600" kern="1200" dirty="0" smtClean="0"/>
            <a:t>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dicatat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dengan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mendebit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akun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aset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tetap</a:t>
          </a:r>
          <a:r>
            <a:rPr lang="en-US" sz="1600" kern="1200" dirty="0" smtClean="0"/>
            <a:t> yang </a:t>
          </a:r>
          <a:r>
            <a:rPr lang="en-US" sz="1600" kern="1200" dirty="0" err="1" smtClean="0"/>
            <a:t>bersangkutan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mengkredit</a:t>
          </a:r>
          <a:r>
            <a:rPr lang="en-US" sz="1600" kern="1200" dirty="0" smtClean="0"/>
            <a:t> </a:t>
          </a:r>
          <a:r>
            <a:rPr lang="sv-SE" sz="1600" kern="1200" dirty="0" smtClean="0"/>
            <a:t>akun kas atau utang dagang.</a:t>
          </a:r>
          <a:endParaRPr lang="en-US" sz="1600" kern="1200" dirty="0"/>
        </a:p>
      </dsp:txBody>
      <dsp:txXfrm rot="5400000">
        <a:off x="4815076" y="-725077"/>
        <a:ext cx="1335881" cy="6772209"/>
      </dsp:txXfrm>
    </dsp:sp>
    <dsp:sp modelId="{755B614F-FE84-4ED0-B41D-434333278332}">
      <dsp:nvSpPr>
        <dsp:cNvPr id="0" name=""/>
        <dsp:cNvSpPr/>
      </dsp:nvSpPr>
      <dsp:spPr>
        <a:xfrm>
          <a:off x="279" y="1755874"/>
          <a:ext cx="2142630" cy="1669851"/>
        </a:xfrm>
        <a:prstGeom prst="round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Perbaikan</a:t>
          </a:r>
          <a:endParaRPr lang="en-US" sz="2500" kern="1200" dirty="0"/>
        </a:p>
      </dsp:txBody>
      <dsp:txXfrm>
        <a:off x="279" y="1755874"/>
        <a:ext cx="2142630" cy="1669851"/>
      </dsp:txXfrm>
    </dsp:sp>
    <dsp:sp modelId="{F95F8AC4-BED8-4ABB-A237-770B654C13D7}">
      <dsp:nvSpPr>
        <dsp:cNvPr id="0" name=""/>
        <dsp:cNvSpPr/>
      </dsp:nvSpPr>
      <dsp:spPr>
        <a:xfrm rot="5400000">
          <a:off x="4861391" y="1015747"/>
          <a:ext cx="1335881" cy="6656793"/>
        </a:xfrm>
        <a:prstGeom prst="round2Same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Pengeluaran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untuk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mengganti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komponen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dari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aset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tetap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dengan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komponen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baru</a:t>
          </a:r>
          <a:r>
            <a:rPr lang="en-US" sz="1600" kern="1200" dirty="0" smtClean="0"/>
            <a:t> agar </a:t>
          </a:r>
          <a:r>
            <a:rPr lang="en-US" sz="1600" kern="1200" dirty="0" err="1" smtClean="0"/>
            <a:t>dapat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beroperasi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secara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efisien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selama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sisa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umur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manfaat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Dicatat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dengan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mendebit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akun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aset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tetap</a:t>
          </a:r>
          <a:r>
            <a:rPr lang="en-US" sz="1600" kern="1200" dirty="0" smtClean="0"/>
            <a:t> yang </a:t>
          </a:r>
          <a:r>
            <a:rPr lang="en-US" sz="1600" kern="1200" dirty="0" err="1" smtClean="0"/>
            <a:t>bersangkutan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mengkredit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akun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kas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atau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utang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dagang</a:t>
          </a:r>
          <a:r>
            <a:rPr lang="en-US" sz="1600" kern="1200" dirty="0" smtClean="0"/>
            <a:t>.</a:t>
          </a:r>
          <a:endParaRPr lang="en-US" sz="1600" kern="1200" dirty="0"/>
        </a:p>
      </dsp:txBody>
      <dsp:txXfrm rot="5400000">
        <a:off x="4861391" y="1015747"/>
        <a:ext cx="1335881" cy="6656793"/>
      </dsp:txXfrm>
    </dsp:sp>
    <dsp:sp modelId="{7C1963E8-49C2-46B3-B4DF-9DD5D74E5AED}">
      <dsp:nvSpPr>
        <dsp:cNvPr id="0" name=""/>
        <dsp:cNvSpPr/>
      </dsp:nvSpPr>
      <dsp:spPr>
        <a:xfrm>
          <a:off x="279" y="3509218"/>
          <a:ext cx="2200655" cy="1669851"/>
        </a:xfrm>
        <a:prstGeom prst="round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Penggantian</a:t>
          </a:r>
          <a:endParaRPr lang="en-US" sz="2500" kern="1200" dirty="0"/>
        </a:p>
      </dsp:txBody>
      <dsp:txXfrm>
        <a:off x="279" y="3509218"/>
        <a:ext cx="2200655" cy="16698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870" cy="496812"/>
          </a:xfrm>
          <a:prstGeom prst="rect">
            <a:avLst/>
          </a:prstGeom>
        </p:spPr>
        <p:txBody>
          <a:bodyPr vert="horz" lIns="92812" tIns="46406" rIns="92812" bIns="4640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9660" y="0"/>
            <a:ext cx="2953870" cy="496812"/>
          </a:xfrm>
          <a:prstGeom prst="rect">
            <a:avLst/>
          </a:prstGeom>
        </p:spPr>
        <p:txBody>
          <a:bodyPr vert="horz" lIns="92812" tIns="46406" rIns="92812" bIns="4640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44C0D68-A9C5-449C-9EB0-E8DD5C029CA3}" type="datetimeFigureOut">
              <a:rPr lang="en-US"/>
              <a:pPr>
                <a:defRPr/>
              </a:pPr>
              <a:t>9/9/2016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75"/>
            <a:ext cx="2953870" cy="496812"/>
          </a:xfrm>
          <a:prstGeom prst="rect">
            <a:avLst/>
          </a:prstGeom>
        </p:spPr>
        <p:txBody>
          <a:bodyPr vert="horz" lIns="92812" tIns="46406" rIns="92812" bIns="4640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9660" y="9432975"/>
            <a:ext cx="2953870" cy="496812"/>
          </a:xfrm>
          <a:prstGeom prst="rect">
            <a:avLst/>
          </a:prstGeom>
        </p:spPr>
        <p:txBody>
          <a:bodyPr vert="horz" lIns="92812" tIns="46406" rIns="92812" bIns="4640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28671D3-6F89-435B-AE9B-3504FD016C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522390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870" cy="496812"/>
          </a:xfrm>
          <a:prstGeom prst="rect">
            <a:avLst/>
          </a:prstGeom>
        </p:spPr>
        <p:txBody>
          <a:bodyPr vert="horz" lIns="91660" tIns="45830" rIns="91660" bIns="4583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9660" y="0"/>
            <a:ext cx="2953870" cy="496812"/>
          </a:xfrm>
          <a:prstGeom prst="rect">
            <a:avLst/>
          </a:prstGeom>
        </p:spPr>
        <p:txBody>
          <a:bodyPr vert="horz" lIns="91660" tIns="45830" rIns="91660" bIns="4583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fld id="{4414336A-2358-47A6-8311-67E7592921C8}" type="datetimeFigureOut">
              <a:rPr lang="en-US"/>
              <a:pPr>
                <a:defRPr/>
              </a:pPr>
              <a:t>9/9/2016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742950"/>
            <a:ext cx="538162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60" tIns="45830" rIns="91660" bIns="4583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2158" y="4718101"/>
            <a:ext cx="5450823" cy="4468081"/>
          </a:xfrm>
          <a:prstGeom prst="rect">
            <a:avLst/>
          </a:prstGeom>
        </p:spPr>
        <p:txBody>
          <a:bodyPr vert="horz" lIns="91660" tIns="45830" rIns="91660" bIns="4583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2975"/>
            <a:ext cx="2953870" cy="496812"/>
          </a:xfrm>
          <a:prstGeom prst="rect">
            <a:avLst/>
          </a:prstGeom>
        </p:spPr>
        <p:txBody>
          <a:bodyPr vert="horz" lIns="91660" tIns="45830" rIns="91660" bIns="4583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9660" y="9432975"/>
            <a:ext cx="2953870" cy="496812"/>
          </a:xfrm>
          <a:prstGeom prst="rect">
            <a:avLst/>
          </a:prstGeom>
        </p:spPr>
        <p:txBody>
          <a:bodyPr vert="horz" lIns="91660" tIns="45830" rIns="91660" bIns="4583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fld id="{3087451F-FC30-4F6F-B3B7-5A65CF548A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96899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87451F-FC30-4F6F-B3B7-5A65CF548AC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87451F-FC30-4F6F-B3B7-5A65CF548AC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87451F-FC30-4F6F-B3B7-5A65CF548AC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87451F-FC30-4F6F-B3B7-5A65CF548AC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87451F-FC30-4F6F-B3B7-5A65CF548AC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87451F-FC30-4F6F-B3B7-5A65CF548AC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87451F-FC30-4F6F-B3B7-5A65CF548AC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87451F-FC30-4F6F-B3B7-5A65CF548AC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87451F-FC30-4F6F-B3B7-5A65CF548AC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87451F-FC30-4F6F-B3B7-5A65CF548AC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87451F-FC30-4F6F-B3B7-5A65CF548AC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87451F-FC30-4F6F-B3B7-5A65CF548AC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87451F-FC30-4F6F-B3B7-5A65CF548AC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87451F-FC30-4F6F-B3B7-5A65CF548AC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87451F-FC30-4F6F-B3B7-5A65CF548AC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87451F-FC30-4F6F-B3B7-5A65CF548AC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07FC89-E693-4B57-97A4-B1774D2570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F9CE0F-F959-41A4-97AA-AACE914972A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BCA619-9484-41BA-8D15-6C2544585C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7485D-D795-4AE1-8794-91FCE9AD9B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5943600" y="0"/>
            <a:ext cx="39624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6781800" y="5638800"/>
            <a:ext cx="2743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2800" b="1" dirty="0" err="1" smtClean="0">
                <a:latin typeface="Agency FB" pitchFamily="34" charset="0"/>
              </a:rPr>
              <a:t>Akuntansi</a:t>
            </a:r>
            <a:r>
              <a:rPr lang="en-US" sz="2800" b="1" dirty="0" smtClean="0">
                <a:latin typeface="Agency FB" pitchFamily="34" charset="0"/>
              </a:rPr>
              <a:t> </a:t>
            </a:r>
          </a:p>
          <a:p>
            <a:pPr algn="ctr">
              <a:defRPr/>
            </a:pPr>
            <a:r>
              <a:rPr lang="en-US" sz="2800" b="1" dirty="0" err="1" smtClean="0">
                <a:latin typeface="Agency FB" pitchFamily="34" charset="0"/>
              </a:rPr>
              <a:t>Suatu</a:t>
            </a:r>
            <a:r>
              <a:rPr lang="en-US" sz="2800" b="1" baseline="0" dirty="0" smtClean="0">
                <a:latin typeface="Agency FB" pitchFamily="34" charset="0"/>
              </a:rPr>
              <a:t> </a:t>
            </a:r>
            <a:r>
              <a:rPr lang="en-US" sz="2800" b="1" baseline="0" dirty="0" err="1" smtClean="0">
                <a:latin typeface="Agency FB" pitchFamily="34" charset="0"/>
              </a:rPr>
              <a:t>Pengantar</a:t>
            </a:r>
            <a:endParaRPr lang="en-US" sz="2800" b="1" dirty="0">
              <a:latin typeface="Agency FB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81000" y="5227528"/>
            <a:ext cx="4457700" cy="155427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b="1" dirty="0" smtClean="0">
                <a:latin typeface="Agency FB" pitchFamily="34" charset="0"/>
              </a:rPr>
              <a:t>PENERBIT</a:t>
            </a:r>
            <a:r>
              <a:rPr lang="en-US" sz="1900" b="1" baseline="0" dirty="0" smtClean="0">
                <a:latin typeface="Agency FB" pitchFamily="34" charset="0"/>
              </a:rPr>
              <a:t> SALEMBA EMPAT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00" b="1" dirty="0" smtClean="0">
              <a:latin typeface="Agency FB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b="1" dirty="0" smtClean="0">
                <a:latin typeface="Agency FB" pitchFamily="34" charset="0"/>
              </a:rPr>
              <a:t>PUSAT PENGEMBANGAN AKUNTANSI (PPA)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b="1" dirty="0" smtClean="0">
                <a:latin typeface="Agency FB" pitchFamily="34" charset="0"/>
              </a:rPr>
              <a:t>FAKULTAS EKONOMI BISNIS– UNIVERSITAS INDONESIA</a:t>
            </a:r>
            <a:endParaRPr lang="en-US" sz="1900" b="1" dirty="0">
              <a:latin typeface="Agency FB" pitchFamily="34" charset="0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57200" y="2590800"/>
            <a:ext cx="3384550" cy="11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gency FB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2750" y="6172200"/>
            <a:ext cx="949325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6172200"/>
            <a:ext cx="4953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019800"/>
            <a:ext cx="9906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9" descr="wh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750" y="3027364"/>
            <a:ext cx="3136900" cy="284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714750" y="3505200"/>
            <a:ext cx="5861050" cy="1676400"/>
          </a:xfrm>
        </p:spPr>
        <p:txBody>
          <a:bodyPr/>
          <a:lstStyle>
            <a:lvl1pPr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CEBA8-FEAD-44FC-81BF-A36E4BEE64A0}" type="datetimeFigureOut">
              <a:rPr lang="en-US"/>
              <a:pPr>
                <a:defRPr/>
              </a:pPr>
              <a:t>9/9/2016</a:t>
            </a:fld>
            <a:endParaRPr lang="en-US"/>
          </a:p>
        </p:txBody>
      </p:sp>
      <p:sp>
        <p:nvSpPr>
          <p:cNvPr id="9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73355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7" descr="Logo PPA.gif"/>
          <p:cNvPicPr>
            <a:picLocks noChangeAspect="1" noChangeArrowheads="1"/>
          </p:cNvPicPr>
          <p:nvPr userDrawn="1"/>
        </p:nvPicPr>
        <p:blipFill>
          <a:blip r:embed="rId2" cstate="print"/>
          <a:srcRect r="78760"/>
          <a:stretch>
            <a:fillRect/>
          </a:stretch>
        </p:blipFill>
        <p:spPr bwMode="auto">
          <a:xfrm>
            <a:off x="9245600" y="76200"/>
            <a:ext cx="5778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 userDrawn="1"/>
        </p:nvCxnSpPr>
        <p:spPr>
          <a:xfrm>
            <a:off x="247650" y="6324600"/>
            <a:ext cx="94107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Logo PPA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403975"/>
            <a:ext cx="188277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FAF343-FC9B-45BD-B060-181AF72C60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882C31-89D8-4EBC-9E8C-31974DFAD1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9DE86-CCFB-4373-8BB1-A27199CEAA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A0E4DA-40FC-4FBA-8A9D-EADAEA4F71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07FC89-E693-4B57-97A4-B1774D2570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97677-63E3-419C-A167-0DCCC7EF59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0E8030-BF64-48BE-9C07-E18BE9CAB1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E07FC89-E693-4B57-97A4-B1774D2570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3" r:id="rId11"/>
    <p:sldLayoutId id="2147484085" r:id="rId12"/>
    <p:sldLayoutId id="2147484086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8750" y="3505200"/>
            <a:ext cx="5861050" cy="16764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b="1" dirty="0" smtClean="0"/>
              <a:t>ASET TETAP</a:t>
            </a:r>
            <a:r>
              <a:rPr lang="en-US" b="1" dirty="0" smtClean="0">
                <a:latin typeface="Agency FB" pitchFamily="34" charset="0"/>
              </a:rPr>
              <a:t/>
            </a:r>
            <a:br>
              <a:rPr lang="en-US" b="1" dirty="0" smtClean="0">
                <a:latin typeface="Agency FB" pitchFamily="34" charset="0"/>
              </a:rPr>
            </a:br>
            <a:r>
              <a:rPr lang="en-US" sz="2400" cap="none" dirty="0" err="1" smtClean="0"/>
              <a:t>Bab</a:t>
            </a:r>
            <a:r>
              <a:rPr lang="en-US" sz="2400" cap="none" dirty="0" smtClean="0"/>
              <a:t>  </a:t>
            </a:r>
            <a:r>
              <a:rPr lang="en-US" sz="2400" cap="none" dirty="0" smtClean="0"/>
              <a:t>12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Pengiriman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</a:t>
            </a:r>
            <a:r>
              <a:rPr lang="en-US" dirty="0" err="1" smtClean="0"/>
              <a:t>Dagang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err="1" smtClean="0"/>
              <a:t>Jenis</a:t>
            </a:r>
            <a:r>
              <a:rPr lang="en-US" b="1" dirty="0" smtClean="0"/>
              <a:t> </a:t>
            </a:r>
            <a:r>
              <a:rPr lang="en-US" b="1" dirty="0" err="1" smtClean="0"/>
              <a:t>Perjanjian</a:t>
            </a:r>
            <a:r>
              <a:rPr lang="en-US" b="1" dirty="0" smtClean="0"/>
              <a:t> </a:t>
            </a:r>
            <a:r>
              <a:rPr lang="en-US" b="1" dirty="0" err="1" smtClean="0"/>
              <a:t>Pengiriman</a:t>
            </a:r>
            <a:r>
              <a:rPr lang="en-US" b="1" dirty="0" smtClean="0"/>
              <a:t> </a:t>
            </a:r>
            <a:r>
              <a:rPr lang="en-US" b="1" dirty="0" err="1" smtClean="0"/>
              <a:t>Barang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57200" y="1600200"/>
          <a:ext cx="8686800" cy="251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2895600"/>
                <a:gridCol w="2895600"/>
              </a:tblGrid>
              <a:tr h="838200">
                <a:tc>
                  <a:txBody>
                    <a:bodyPr/>
                    <a:lstStyle/>
                    <a:p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Jenis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Perjanjian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Penanggungan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Biaya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Pengiriman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Masa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Pembelian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Dicatat</a:t>
                      </a:r>
                      <a:endParaRPr lang="en-US" dirty="0"/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r>
                        <a:rPr lang="en-US" dirty="0" smtClean="0"/>
                        <a:t>FOB </a:t>
                      </a:r>
                      <a:r>
                        <a:rPr lang="en-US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Shipping Point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Pembeli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Apabila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barang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sudah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dikirim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oleh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penjual</a:t>
                      </a:r>
                      <a:endParaRPr lang="en-US" dirty="0"/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FOB </a:t>
                      </a:r>
                      <a:r>
                        <a:rPr lang="en-US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Destination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Penjual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Apabila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barang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sudah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diterima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oleh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pembeli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762000" y="4495800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+mn-lt"/>
              </a:rPr>
              <a:t>Biaya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pengiriman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tidak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diperhitungkan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dalam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menghitung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jumlah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potongan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pembelian</a:t>
            </a:r>
            <a:r>
              <a:rPr lang="en-US" sz="2400" dirty="0" smtClean="0">
                <a:latin typeface="+mn-lt"/>
              </a:rPr>
              <a:t> yang </a:t>
            </a:r>
            <a:r>
              <a:rPr lang="en-US" sz="2400" dirty="0" err="1" smtClean="0">
                <a:latin typeface="+mn-lt"/>
              </a:rPr>
              <a:t>diperoleh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karena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membayar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dalam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periode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potongan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harga</a:t>
            </a:r>
            <a:r>
              <a:rPr lang="en-US" sz="2400" dirty="0" smtClean="0">
                <a:latin typeface="+mn-l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Pengiriman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</a:t>
            </a:r>
            <a:r>
              <a:rPr lang="en-US" dirty="0" err="1" smtClean="0"/>
              <a:t>Dagang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b="1" dirty="0" err="1" smtClean="0"/>
              <a:t>Transaksi</a:t>
            </a:r>
            <a:r>
              <a:rPr lang="en-US" sz="2800" b="1" dirty="0" smtClean="0"/>
              <a:t> 5: </a:t>
            </a:r>
            <a:r>
              <a:rPr lang="en-US" sz="2400" dirty="0" smtClean="0"/>
              <a:t>Arum </a:t>
            </a:r>
            <a:r>
              <a:rPr lang="en-US" sz="2400" dirty="0" err="1" smtClean="0"/>
              <a:t>Grosir</a:t>
            </a:r>
            <a:r>
              <a:rPr lang="en-US" sz="2400" dirty="0" smtClean="0"/>
              <a:t> </a:t>
            </a:r>
            <a:r>
              <a:rPr lang="en-US" sz="2400" dirty="0" err="1" smtClean="0"/>
              <a:t>membeli</a:t>
            </a:r>
            <a:r>
              <a:rPr lang="en-US" sz="2400" dirty="0" smtClean="0"/>
              <a:t> 400 </a:t>
            </a:r>
            <a:r>
              <a:rPr lang="en-US" sz="2400" dirty="0" err="1" smtClean="0"/>
              <a:t>botol</a:t>
            </a:r>
            <a:r>
              <a:rPr lang="en-US" sz="2400" dirty="0" smtClean="0"/>
              <a:t> </a:t>
            </a:r>
            <a:r>
              <a:rPr lang="en-US" sz="2400" dirty="0" err="1" smtClean="0"/>
              <a:t>kecap</a:t>
            </a:r>
            <a:r>
              <a:rPr lang="en-US" sz="2400" dirty="0" smtClean="0"/>
              <a:t> @ Rp7.500 </a:t>
            </a:r>
            <a:r>
              <a:rPr lang="en-US" sz="2400" dirty="0" err="1" smtClean="0"/>
              <a:t>kepada</a:t>
            </a:r>
            <a:r>
              <a:rPr lang="en-US" sz="2400" dirty="0" smtClean="0"/>
              <a:t> PT </a:t>
            </a:r>
            <a:r>
              <a:rPr lang="en-US" sz="2400" dirty="0" err="1" smtClean="0"/>
              <a:t>Kecap</a:t>
            </a:r>
            <a:r>
              <a:rPr lang="en-US" sz="2400" dirty="0" smtClean="0"/>
              <a:t> </a:t>
            </a:r>
            <a:r>
              <a:rPr lang="en-US" sz="2400" dirty="0" err="1" smtClean="0"/>
              <a:t>Kedelai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syarat</a:t>
            </a:r>
            <a:r>
              <a:rPr lang="en-US" sz="2400" dirty="0" smtClean="0"/>
              <a:t> </a:t>
            </a:r>
            <a:r>
              <a:rPr lang="en-US" sz="2400" dirty="0" err="1" smtClean="0"/>
              <a:t>penjualan</a:t>
            </a:r>
            <a:r>
              <a:rPr lang="en-US" sz="2400" dirty="0" smtClean="0"/>
              <a:t> 3/10, n/30, FOB Shipping Point </a:t>
            </a:r>
            <a:r>
              <a:rPr lang="en-US" sz="2400" dirty="0" err="1" smtClean="0"/>
              <a:t>pada</a:t>
            </a:r>
            <a:r>
              <a:rPr lang="en-US" sz="2400" dirty="0" smtClean="0"/>
              <a:t> 12 </a:t>
            </a:r>
            <a:r>
              <a:rPr lang="en-US" sz="2400" dirty="0" err="1" smtClean="0"/>
              <a:t>Maret</a:t>
            </a:r>
            <a:r>
              <a:rPr lang="en-US" sz="2400" dirty="0" smtClean="0"/>
              <a:t> 2013. </a:t>
            </a:r>
            <a:r>
              <a:rPr lang="en-US" sz="2400" dirty="0" err="1" smtClean="0"/>
              <a:t>Biaya</a:t>
            </a:r>
            <a:r>
              <a:rPr lang="en-US" sz="2400" dirty="0" smtClean="0"/>
              <a:t> </a:t>
            </a:r>
            <a:r>
              <a:rPr lang="en-US" sz="2400" dirty="0" err="1" smtClean="0"/>
              <a:t>pengiriman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dibebankan</a:t>
            </a:r>
            <a:r>
              <a:rPr lang="en-US" sz="2400" dirty="0" smtClean="0"/>
              <a:t> </a:t>
            </a:r>
            <a:r>
              <a:rPr lang="en-US" sz="2400" dirty="0" err="1" smtClean="0"/>
              <a:t>kepada</a:t>
            </a:r>
            <a:r>
              <a:rPr lang="en-US" sz="2400" dirty="0" smtClean="0"/>
              <a:t> </a:t>
            </a:r>
            <a:r>
              <a:rPr lang="en-US" sz="2400" dirty="0" err="1" smtClean="0"/>
              <a:t>pembeli</a:t>
            </a:r>
            <a:r>
              <a:rPr lang="en-US" sz="2400" dirty="0" smtClean="0"/>
              <a:t> </a:t>
            </a:r>
            <a:r>
              <a:rPr lang="en-US" sz="2400" dirty="0" err="1" smtClean="0"/>
              <a:t>sebesar</a:t>
            </a:r>
            <a:r>
              <a:rPr lang="en-US" sz="2400" dirty="0" smtClean="0"/>
              <a:t> Rp50.000.</a:t>
            </a:r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r>
              <a:rPr lang="en-US" sz="2400" b="1" dirty="0" err="1" smtClean="0"/>
              <a:t>Maka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Penghitungan</a:t>
            </a:r>
            <a:r>
              <a:rPr lang="en-US" sz="2400" b="1" dirty="0" smtClean="0"/>
              <a:t> Arum </a:t>
            </a:r>
            <a:r>
              <a:rPr lang="en-US" sz="2400" b="1" dirty="0" err="1" smtClean="0"/>
              <a:t>Grosir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untuk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melunasi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utang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dagangnya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pada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periode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potongan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pembelian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adalah</a:t>
            </a:r>
            <a:r>
              <a:rPr lang="en-US" sz="2400" b="1" dirty="0" smtClean="0"/>
              <a:t>:</a:t>
            </a:r>
          </a:p>
          <a:p>
            <a:pPr>
              <a:buNone/>
            </a:pPr>
            <a:r>
              <a:rPr lang="fi-FI" sz="2400" dirty="0" smtClean="0"/>
              <a:t>Nilai pembelian + Ongkos kirim 			   Rp3.050.000</a:t>
            </a:r>
          </a:p>
          <a:p>
            <a:pPr>
              <a:buNone/>
            </a:pPr>
            <a:r>
              <a:rPr lang="fi-FI" sz="2400" dirty="0" smtClean="0"/>
              <a:t>Dikurangi: Potongan Pembelian (3% × Rp3.000.000) 	90.000</a:t>
            </a:r>
          </a:p>
          <a:p>
            <a:pPr>
              <a:buNone/>
            </a:pPr>
            <a:r>
              <a:rPr lang="en-US" sz="2400" dirty="0" err="1" smtClean="0"/>
              <a:t>Uang</a:t>
            </a:r>
            <a:r>
              <a:rPr lang="en-US" sz="2400" dirty="0" smtClean="0"/>
              <a:t> </a:t>
            </a:r>
            <a:r>
              <a:rPr lang="en-US" sz="2400" dirty="0" err="1" smtClean="0"/>
              <a:t>kas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dikeluarkan</a:t>
            </a:r>
            <a:r>
              <a:rPr lang="en-US" sz="2400" dirty="0" smtClean="0"/>
              <a:t> 				   Rp2.960.000</a:t>
            </a:r>
            <a:endParaRPr lang="en-US" sz="2400" b="1" dirty="0" smtClean="0"/>
          </a:p>
          <a:p>
            <a:pPr>
              <a:buNone/>
            </a:pPr>
            <a:endParaRPr lang="en-US" sz="2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934200" y="5334000"/>
            <a:ext cx="1752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934200" y="5791200"/>
            <a:ext cx="1752600" cy="0"/>
          </a:xfrm>
          <a:prstGeom prst="line">
            <a:avLst/>
          </a:prstGeom>
          <a:ln w="50800" cmpd="thinThick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Pembantu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 </a:t>
            </a:r>
            <a:r>
              <a:rPr lang="en-US" dirty="0" err="1" smtClean="0"/>
              <a:t>Dagang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905000"/>
            <a:ext cx="8915400" cy="422116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2800" b="1" dirty="0" err="1" smtClean="0"/>
              <a:t>Jurnal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Pembelian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Buku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Besar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Pembantu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Utang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Dagang</a:t>
            </a:r>
            <a:endParaRPr lang="en-US" sz="2800" b="1" dirty="0" smtClean="0"/>
          </a:p>
          <a:p>
            <a:pPr>
              <a:buNone/>
            </a:pPr>
            <a:endParaRPr lang="en-US" sz="2800" b="1" dirty="0" smtClean="0"/>
          </a:p>
          <a:p>
            <a:pPr marL="514350" indent="-514350"/>
            <a:r>
              <a:rPr lang="sv-SE" sz="2800" dirty="0" smtClean="0"/>
              <a:t>1 Mar Arum Grosir membeli beras 1 ton seharga Rp7.000.000 dengan syarat pembayaran 2/10, n/30; loko gudang penjual </a:t>
            </a:r>
            <a:r>
              <a:rPr lang="en-US" sz="2800" dirty="0" err="1" smtClean="0"/>
              <a:t>dari</a:t>
            </a:r>
            <a:r>
              <a:rPr lang="en-US" sz="2800" dirty="0" smtClean="0"/>
              <a:t> PT </a:t>
            </a:r>
            <a:r>
              <a:rPr lang="en-US" sz="2800" dirty="0" err="1" smtClean="0"/>
              <a:t>Swasembada</a:t>
            </a:r>
            <a:r>
              <a:rPr lang="en-US" sz="2800" dirty="0" smtClean="0"/>
              <a:t> </a:t>
            </a:r>
            <a:r>
              <a:rPr lang="en-US" sz="2800" dirty="0" err="1" smtClean="0"/>
              <a:t>Internasional</a:t>
            </a:r>
            <a:r>
              <a:rPr lang="en-US" sz="2800" dirty="0" smtClean="0"/>
              <a:t>. </a:t>
            </a:r>
            <a:r>
              <a:rPr lang="en-US" sz="2800" dirty="0" err="1" smtClean="0"/>
              <a:t>Nomor</a:t>
            </a:r>
            <a:r>
              <a:rPr lang="en-US" sz="2800" dirty="0" smtClean="0"/>
              <a:t> Invoice 001.</a:t>
            </a:r>
          </a:p>
          <a:p>
            <a:pPr marL="514350" indent="-514350"/>
            <a:r>
              <a:rPr lang="en-US" sz="2800" dirty="0" smtClean="0"/>
              <a:t>4 Mar Arum </a:t>
            </a:r>
            <a:r>
              <a:rPr lang="en-US" sz="2800" dirty="0" err="1" smtClean="0"/>
              <a:t>Grosir</a:t>
            </a:r>
            <a:r>
              <a:rPr lang="en-US" sz="2800" dirty="0" smtClean="0"/>
              <a:t> </a:t>
            </a:r>
            <a:r>
              <a:rPr lang="en-US" sz="2800" dirty="0" err="1" smtClean="0"/>
              <a:t>mengembalikan</a:t>
            </a:r>
            <a:r>
              <a:rPr lang="en-US" sz="2800" dirty="0" smtClean="0"/>
              <a:t> 100 kg </a:t>
            </a:r>
            <a:r>
              <a:rPr lang="en-US" sz="2800" dirty="0" err="1" smtClean="0"/>
              <a:t>beras</a:t>
            </a:r>
            <a:r>
              <a:rPr lang="en-US" sz="2800" dirty="0" smtClean="0"/>
              <a:t> </a:t>
            </a:r>
            <a:r>
              <a:rPr lang="en-US" sz="2800" dirty="0" err="1" smtClean="0"/>
              <a:t>senilai</a:t>
            </a:r>
            <a:r>
              <a:rPr lang="en-US" sz="2800" dirty="0" smtClean="0"/>
              <a:t> Rp700.000 </a:t>
            </a:r>
            <a:r>
              <a:rPr lang="en-US" sz="2800" dirty="0" err="1" smtClean="0"/>
              <a:t>kepada</a:t>
            </a:r>
            <a:r>
              <a:rPr lang="en-US" sz="2800" dirty="0" smtClean="0"/>
              <a:t> PT </a:t>
            </a:r>
            <a:r>
              <a:rPr lang="en-US" sz="2800" dirty="0" err="1" smtClean="0"/>
              <a:t>Swasembada</a:t>
            </a:r>
            <a:r>
              <a:rPr lang="en-US" sz="2800" dirty="0" smtClean="0"/>
              <a:t> </a:t>
            </a:r>
            <a:r>
              <a:rPr lang="en-US" sz="2800" dirty="0" err="1" smtClean="0"/>
              <a:t>Internasional</a:t>
            </a:r>
            <a:r>
              <a:rPr lang="en-US" sz="2800" dirty="0" smtClean="0"/>
              <a:t> yang </a:t>
            </a:r>
            <a:r>
              <a:rPr lang="en-US" sz="2800" dirty="0" err="1" smtClean="0"/>
              <a:t>kualitasnya</a:t>
            </a:r>
            <a:r>
              <a:rPr lang="en-US" sz="2800" dirty="0" smtClean="0"/>
              <a:t>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sesuai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kesepakatan</a:t>
            </a:r>
            <a:r>
              <a:rPr lang="en-US" sz="2800" dirty="0" smtClean="0"/>
              <a:t>.</a:t>
            </a:r>
          </a:p>
          <a:p>
            <a:pPr marL="514350" indent="-514350"/>
            <a:r>
              <a:rPr lang="en-US" sz="2800" dirty="0" smtClean="0"/>
              <a:t>12 Mar Arum </a:t>
            </a:r>
            <a:r>
              <a:rPr lang="en-US" sz="2800" dirty="0" err="1" smtClean="0"/>
              <a:t>Grosir</a:t>
            </a:r>
            <a:r>
              <a:rPr lang="en-US" sz="2800" dirty="0" smtClean="0"/>
              <a:t> </a:t>
            </a:r>
            <a:r>
              <a:rPr lang="en-US" sz="2800" dirty="0" err="1" smtClean="0"/>
              <a:t>membeli</a:t>
            </a:r>
            <a:r>
              <a:rPr lang="en-US" sz="2800" dirty="0" smtClean="0"/>
              <a:t> 400 </a:t>
            </a:r>
            <a:r>
              <a:rPr lang="en-US" sz="2800" dirty="0" err="1" smtClean="0"/>
              <a:t>botol</a:t>
            </a:r>
            <a:r>
              <a:rPr lang="en-US" sz="2800" dirty="0" smtClean="0"/>
              <a:t> </a:t>
            </a:r>
            <a:r>
              <a:rPr lang="en-US" sz="2800" dirty="0" err="1" smtClean="0"/>
              <a:t>kecap</a:t>
            </a:r>
            <a:r>
              <a:rPr lang="en-US" sz="2800" dirty="0" smtClean="0"/>
              <a:t> @ Rp7.500 </a:t>
            </a:r>
            <a:r>
              <a:rPr lang="en-US" sz="2800" dirty="0" err="1" smtClean="0"/>
              <a:t>kepada</a:t>
            </a:r>
            <a:r>
              <a:rPr lang="en-US" sz="2800" dirty="0" smtClean="0"/>
              <a:t> PT </a:t>
            </a:r>
            <a:r>
              <a:rPr lang="en-US" sz="2800" dirty="0" err="1" smtClean="0"/>
              <a:t>Kecap</a:t>
            </a:r>
            <a:r>
              <a:rPr lang="en-US" sz="2800" dirty="0" smtClean="0"/>
              <a:t> </a:t>
            </a:r>
            <a:r>
              <a:rPr lang="en-US" sz="2800" dirty="0" err="1" smtClean="0"/>
              <a:t>Kedelai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syarat</a:t>
            </a:r>
            <a:r>
              <a:rPr lang="en-US" sz="2800" dirty="0" smtClean="0"/>
              <a:t> </a:t>
            </a:r>
            <a:r>
              <a:rPr lang="en-US" sz="2800" dirty="0" err="1" smtClean="0"/>
              <a:t>penjualan</a:t>
            </a:r>
            <a:r>
              <a:rPr lang="en-US" sz="2800" dirty="0" smtClean="0"/>
              <a:t> 3/10, n/30, FOB Shipping Point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tanggal</a:t>
            </a:r>
            <a:r>
              <a:rPr lang="en-US" sz="2800" dirty="0" smtClean="0"/>
              <a:t> 12 </a:t>
            </a:r>
            <a:r>
              <a:rPr lang="en-US" sz="2800" dirty="0" err="1" smtClean="0"/>
              <a:t>Maret</a:t>
            </a:r>
            <a:r>
              <a:rPr lang="en-US" sz="2800" dirty="0" smtClean="0"/>
              <a:t> 2013. </a:t>
            </a:r>
            <a:r>
              <a:rPr lang="en-US" sz="2800" dirty="0" err="1" smtClean="0"/>
              <a:t>Biaya</a:t>
            </a:r>
            <a:r>
              <a:rPr lang="en-US" sz="2800" dirty="0" smtClean="0"/>
              <a:t> </a:t>
            </a:r>
            <a:r>
              <a:rPr lang="en-US" sz="2800" dirty="0" err="1" smtClean="0"/>
              <a:t>pengiriman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dibebankan</a:t>
            </a:r>
            <a:r>
              <a:rPr lang="en-US" sz="2800" dirty="0" smtClean="0"/>
              <a:t> </a:t>
            </a:r>
            <a:r>
              <a:rPr lang="en-US" sz="2800" dirty="0" err="1" smtClean="0"/>
              <a:t>kepada</a:t>
            </a:r>
            <a:r>
              <a:rPr lang="en-US" sz="2800" dirty="0" smtClean="0"/>
              <a:t> </a:t>
            </a:r>
            <a:r>
              <a:rPr lang="en-US" sz="2800" dirty="0" err="1" smtClean="0"/>
              <a:t>pembeli</a:t>
            </a:r>
            <a:r>
              <a:rPr lang="en-US" sz="2800" dirty="0" smtClean="0"/>
              <a:t> </a:t>
            </a:r>
            <a:r>
              <a:rPr lang="en-US" sz="2800" dirty="0" err="1" smtClean="0"/>
              <a:t>sebesar</a:t>
            </a:r>
            <a:r>
              <a:rPr lang="en-US" sz="2800" dirty="0" smtClean="0"/>
              <a:t> Rp50.000. </a:t>
            </a:r>
            <a:r>
              <a:rPr lang="en-US" sz="2800" dirty="0" err="1" smtClean="0"/>
              <a:t>Nomor</a:t>
            </a:r>
            <a:r>
              <a:rPr lang="en-US" sz="2800" dirty="0" smtClean="0"/>
              <a:t> Invoice 002.</a:t>
            </a:r>
            <a:endParaRPr lang="en-US" sz="2800" b="1" dirty="0" smtClean="0"/>
          </a:p>
          <a:p>
            <a:pPr>
              <a:buNone/>
            </a:pPr>
            <a:endParaRPr lang="en-US" sz="2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Pembantu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 </a:t>
            </a:r>
            <a:r>
              <a:rPr lang="en-US" dirty="0" err="1" smtClean="0"/>
              <a:t>Dagang</a:t>
            </a:r>
            <a:endParaRPr lang="en-US" dirty="0"/>
          </a:p>
        </p:txBody>
      </p:sp>
      <p:pic>
        <p:nvPicPr>
          <p:cNvPr id="5" name="Content Placeholder 4" descr="Akuntansi Suatu Pengantar new_Page_14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1723" t="43099" r="11723" b="38733"/>
          <a:stretch>
            <a:fillRect/>
          </a:stretch>
        </p:blipFill>
        <p:spPr>
          <a:xfrm>
            <a:off x="728578" y="1981200"/>
            <a:ext cx="8341895" cy="3657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Pembantu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 </a:t>
            </a:r>
            <a:r>
              <a:rPr lang="en-US" dirty="0" err="1" smtClean="0"/>
              <a:t>Dagang</a:t>
            </a:r>
            <a:endParaRPr lang="en-US" dirty="0"/>
          </a:p>
        </p:txBody>
      </p:sp>
      <p:pic>
        <p:nvPicPr>
          <p:cNvPr id="5" name="Content Placeholder 4" descr="Akuntansi Suatu Pengantar new_Page_14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36626" t="61610" r="35704" b="25024"/>
          <a:stretch>
            <a:fillRect/>
          </a:stretch>
        </p:blipFill>
        <p:spPr>
          <a:xfrm>
            <a:off x="2743200" y="1600200"/>
            <a:ext cx="4572000" cy="423639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Pembantu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 </a:t>
            </a:r>
            <a:r>
              <a:rPr lang="en-US" dirty="0" err="1" smtClean="0"/>
              <a:t>Dagang</a:t>
            </a:r>
            <a:endParaRPr lang="en-US" dirty="0"/>
          </a:p>
        </p:txBody>
      </p:sp>
      <p:pic>
        <p:nvPicPr>
          <p:cNvPr id="5" name="Content Placeholder 4" descr="Akuntansi Suatu Pengantar new_Page_14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9671" t="74873" r="47832" b="9087"/>
          <a:stretch>
            <a:fillRect/>
          </a:stretch>
        </p:blipFill>
        <p:spPr>
          <a:xfrm>
            <a:off x="2286000" y="1752600"/>
            <a:ext cx="5572369" cy="47244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411162"/>
          </a:xfrm>
        </p:spPr>
        <p:txBody>
          <a:bodyPr>
            <a:normAutofit fontScale="90000"/>
          </a:bodyPr>
          <a:lstStyle/>
          <a:p>
            <a:r>
              <a:rPr lang="en-US" sz="2400" dirty="0" err="1" smtClean="0"/>
              <a:t>Jurnal</a:t>
            </a:r>
            <a:r>
              <a:rPr lang="en-US" sz="2400" dirty="0" smtClean="0"/>
              <a:t> </a:t>
            </a:r>
            <a:r>
              <a:rPr lang="en-US" sz="2400" dirty="0" err="1" smtClean="0"/>
              <a:t>Pembelian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Buku</a:t>
            </a:r>
            <a:r>
              <a:rPr lang="en-US" sz="2400" dirty="0" smtClean="0"/>
              <a:t> </a:t>
            </a:r>
            <a:r>
              <a:rPr lang="en-US" sz="2400" dirty="0" err="1" smtClean="0"/>
              <a:t>Besar</a:t>
            </a:r>
            <a:r>
              <a:rPr lang="en-US" sz="2400" dirty="0" smtClean="0"/>
              <a:t> </a:t>
            </a:r>
            <a:r>
              <a:rPr lang="en-US" sz="2400" dirty="0" err="1" smtClean="0"/>
              <a:t>Pembantu</a:t>
            </a:r>
            <a:r>
              <a:rPr lang="en-US" sz="2400" dirty="0" smtClean="0"/>
              <a:t> </a:t>
            </a:r>
            <a:r>
              <a:rPr lang="en-US" sz="2400" dirty="0" err="1" smtClean="0"/>
              <a:t>Utang</a:t>
            </a:r>
            <a:r>
              <a:rPr lang="en-US" sz="2400" dirty="0" smtClean="0"/>
              <a:t> </a:t>
            </a:r>
            <a:r>
              <a:rPr lang="en-US" sz="2400" dirty="0" err="1" smtClean="0"/>
              <a:t>Dagang</a:t>
            </a:r>
            <a:endParaRPr lang="en-US" sz="2400" dirty="0"/>
          </a:p>
        </p:txBody>
      </p:sp>
      <p:pic>
        <p:nvPicPr>
          <p:cNvPr id="5" name="Content Placeholder 4" descr="Akuntansi Suatu Pengantar new_Page_14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2960" t="42944" r="10782" b="9085"/>
          <a:stretch>
            <a:fillRect/>
          </a:stretch>
        </p:blipFill>
        <p:spPr>
          <a:xfrm>
            <a:off x="533400" y="762000"/>
            <a:ext cx="8839200" cy="6096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Memo Debit (Debit Memorandum)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95300" y="1066800"/>
            <a:ext cx="8915400" cy="5059367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Dokumen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dikeluarkan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pembeli</a:t>
            </a:r>
            <a:r>
              <a:rPr lang="en-US" sz="2400" dirty="0" smtClean="0"/>
              <a:t> </a:t>
            </a:r>
            <a:r>
              <a:rPr lang="en-US" sz="2400" dirty="0" err="1" smtClean="0"/>
              <a:t>karena</a:t>
            </a:r>
            <a:r>
              <a:rPr lang="en-US" sz="2400" dirty="0" smtClean="0"/>
              <a:t> </a:t>
            </a:r>
            <a:r>
              <a:rPr lang="en-US" sz="2400" dirty="0" err="1" smtClean="0"/>
              <a:t>adanya</a:t>
            </a:r>
            <a:r>
              <a:rPr lang="en-US" sz="2400" dirty="0" smtClean="0"/>
              <a:t> </a:t>
            </a:r>
            <a:r>
              <a:rPr lang="en-US" sz="2400" dirty="0" err="1" smtClean="0"/>
              <a:t>pengembalian</a:t>
            </a:r>
            <a:r>
              <a:rPr lang="en-US" sz="2400" dirty="0" smtClean="0"/>
              <a:t> </a:t>
            </a:r>
            <a:r>
              <a:rPr lang="en-US" sz="2400" dirty="0" err="1" smtClean="0"/>
              <a:t>barang</a:t>
            </a:r>
            <a:r>
              <a:rPr lang="en-US" sz="2400" dirty="0" smtClean="0"/>
              <a:t> yang </a:t>
            </a:r>
            <a:r>
              <a:rPr lang="en-US" sz="2400" dirty="0" err="1" smtClean="0"/>
              <a:t>rusak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ditujukan</a:t>
            </a:r>
            <a:r>
              <a:rPr lang="en-US" sz="2400" dirty="0" smtClean="0"/>
              <a:t> </a:t>
            </a:r>
            <a:r>
              <a:rPr lang="en-US" sz="2400" dirty="0" err="1" smtClean="0"/>
              <a:t>kepada</a:t>
            </a:r>
            <a:r>
              <a:rPr lang="en-US" sz="2400" dirty="0" smtClean="0"/>
              <a:t> </a:t>
            </a:r>
            <a:r>
              <a:rPr lang="en-US" sz="2400" dirty="0" err="1" smtClean="0"/>
              <a:t>penjual</a:t>
            </a:r>
            <a:r>
              <a:rPr lang="en-US" sz="2400" dirty="0" smtClean="0"/>
              <a:t>. </a:t>
            </a:r>
            <a:r>
              <a:rPr lang="en-US" sz="2400" dirty="0" err="1" smtClean="0"/>
              <a:t>Pengembalian</a:t>
            </a:r>
            <a:r>
              <a:rPr lang="en-US" sz="2400" dirty="0" smtClean="0"/>
              <a:t> </a:t>
            </a:r>
            <a:r>
              <a:rPr lang="en-US" sz="2400" dirty="0" err="1" smtClean="0"/>
              <a:t>barang</a:t>
            </a:r>
            <a:r>
              <a:rPr lang="en-US" sz="2400" dirty="0" smtClean="0"/>
              <a:t> </a:t>
            </a:r>
            <a:r>
              <a:rPr lang="en-US" sz="2400" dirty="0" err="1" smtClean="0"/>
              <a:t>dagang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nn-NO" sz="2400" dirty="0" smtClean="0"/>
              <a:t>pengembalian barang dagang yang rusak pembeli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mendebit</a:t>
            </a:r>
            <a:r>
              <a:rPr lang="en-US" sz="2400" dirty="0" smtClean="0"/>
              <a:t> </a:t>
            </a:r>
            <a:r>
              <a:rPr lang="en-US" sz="2400" dirty="0" err="1" smtClean="0"/>
              <a:t>akun</a:t>
            </a:r>
            <a:r>
              <a:rPr lang="en-US" sz="2400" dirty="0" smtClean="0"/>
              <a:t> </a:t>
            </a:r>
            <a:r>
              <a:rPr lang="en-US" sz="2400" dirty="0" err="1" smtClean="0"/>
              <a:t>Utang</a:t>
            </a:r>
            <a:r>
              <a:rPr lang="en-US" sz="2400" dirty="0" smtClean="0"/>
              <a:t> </a:t>
            </a:r>
            <a:r>
              <a:rPr lang="en-US" sz="2400" dirty="0" err="1" smtClean="0"/>
              <a:t>Dagang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mengkredit</a:t>
            </a:r>
            <a:r>
              <a:rPr lang="en-US" sz="2400" dirty="0" smtClean="0"/>
              <a:t> </a:t>
            </a:r>
            <a:r>
              <a:rPr lang="en-US" sz="2400" dirty="0" err="1" smtClean="0"/>
              <a:t>akun</a:t>
            </a:r>
            <a:r>
              <a:rPr lang="en-US" sz="2400" dirty="0" smtClean="0"/>
              <a:t> </a:t>
            </a:r>
            <a:r>
              <a:rPr lang="en-US" sz="2400" dirty="0" err="1" smtClean="0"/>
              <a:t>Retur</a:t>
            </a:r>
            <a:r>
              <a:rPr lang="en-US" sz="2400" dirty="0" smtClean="0"/>
              <a:t> </a:t>
            </a:r>
            <a:r>
              <a:rPr lang="en-US" sz="2400" dirty="0" err="1" smtClean="0"/>
              <a:t>Pembelian</a:t>
            </a:r>
            <a:r>
              <a:rPr lang="en-US" sz="2400" dirty="0" smtClean="0"/>
              <a:t>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8" name="Picture 7" descr="Akuntansi Suatu Pengantar new_Page_146.jpg"/>
          <p:cNvPicPr>
            <a:picLocks noChangeAspect="1"/>
          </p:cNvPicPr>
          <p:nvPr/>
        </p:nvPicPr>
        <p:blipFill>
          <a:blip r:embed="rId3" cstate="print"/>
          <a:srcRect l="18366" t="21111" r="18366" b="62249"/>
          <a:stretch>
            <a:fillRect/>
          </a:stretch>
        </p:blipFill>
        <p:spPr>
          <a:xfrm>
            <a:off x="1219200" y="3276600"/>
            <a:ext cx="74676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 </a:t>
            </a:r>
            <a:r>
              <a:rPr lang="en-US" dirty="0" err="1" smtClean="0"/>
              <a:t>Dagang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err="1" smtClean="0"/>
              <a:t>Jurnal</a:t>
            </a:r>
            <a:r>
              <a:rPr lang="en-US" b="1" dirty="0" smtClean="0"/>
              <a:t> </a:t>
            </a:r>
            <a:r>
              <a:rPr lang="en-US" b="1" dirty="0" err="1" smtClean="0"/>
              <a:t>Khusus</a:t>
            </a:r>
            <a:r>
              <a:rPr lang="en-US" b="1" dirty="0" smtClean="0"/>
              <a:t> </a:t>
            </a:r>
            <a:r>
              <a:rPr lang="en-US" b="1" dirty="0" err="1" smtClean="0"/>
              <a:t>Pengeluaran</a:t>
            </a:r>
            <a:r>
              <a:rPr lang="en-US" b="1" dirty="0" smtClean="0"/>
              <a:t> </a:t>
            </a:r>
            <a:r>
              <a:rPr lang="en-US" b="1" dirty="0" err="1" smtClean="0"/>
              <a:t>Kas</a:t>
            </a:r>
            <a:endParaRPr lang="en-US" b="1" dirty="0" smtClean="0"/>
          </a:p>
          <a:p>
            <a:pPr>
              <a:buNone/>
            </a:pP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mencatat</a:t>
            </a:r>
            <a:r>
              <a:rPr lang="en-US" sz="2400" dirty="0" smtClean="0"/>
              <a:t> </a:t>
            </a:r>
            <a:r>
              <a:rPr lang="en-US" sz="2400" dirty="0" err="1" smtClean="0"/>
              <a:t>semua</a:t>
            </a:r>
            <a:r>
              <a:rPr lang="en-US" sz="2400" dirty="0" smtClean="0"/>
              <a:t> </a:t>
            </a:r>
            <a:r>
              <a:rPr lang="en-US" sz="2400" dirty="0" err="1" smtClean="0"/>
              <a:t>pembayaran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menggunakan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uang</a:t>
            </a:r>
            <a:r>
              <a:rPr lang="en-US" sz="2400" dirty="0" smtClean="0"/>
              <a:t> </a:t>
            </a:r>
            <a:r>
              <a:rPr lang="en-US" sz="2400" dirty="0" err="1" smtClean="0"/>
              <a:t>tunai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cek</a:t>
            </a:r>
            <a:r>
              <a:rPr lang="en-US" sz="2400" dirty="0" smtClean="0"/>
              <a:t>.</a:t>
            </a:r>
          </a:p>
          <a:p>
            <a:pPr>
              <a:buNone/>
            </a:pPr>
            <a:r>
              <a:rPr lang="fi-FI" sz="2400" dirty="0" smtClean="0"/>
              <a:t>Berikut ini tra nsaksi kas Arum Grosir selama Maret 2013.</a:t>
            </a:r>
            <a:endParaRPr lang="en-US" sz="2400" dirty="0" smtClean="0"/>
          </a:p>
          <a:p>
            <a:pPr>
              <a:buNone/>
            </a:pPr>
            <a:r>
              <a:rPr lang="en-US" sz="1800" i="1" dirty="0" smtClean="0"/>
              <a:t>1 Mar </a:t>
            </a:r>
            <a:r>
              <a:rPr lang="en-US" sz="1800" i="1" dirty="0" err="1" smtClean="0"/>
              <a:t>Membayar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sewa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toko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sebesar</a:t>
            </a:r>
            <a:r>
              <a:rPr lang="en-US" sz="1800" i="1" dirty="0" smtClean="0"/>
              <a:t> Rp12.000.000 </a:t>
            </a:r>
            <a:r>
              <a:rPr lang="en-US" sz="1800" i="1" dirty="0" err="1" smtClean="0"/>
              <a:t>untuk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masa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sewa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selama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satu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tahun</a:t>
            </a:r>
            <a:r>
              <a:rPr lang="en-US" sz="1800" i="1" dirty="0" smtClean="0"/>
              <a:t>. </a:t>
            </a:r>
            <a:r>
              <a:rPr lang="en-US" sz="1800" i="1" dirty="0" err="1" smtClean="0"/>
              <a:t>Nomor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Cek</a:t>
            </a:r>
            <a:r>
              <a:rPr lang="en-US" sz="1800" i="1" dirty="0" smtClean="0"/>
              <a:t> BBD.BA.001</a:t>
            </a:r>
          </a:p>
          <a:p>
            <a:pPr>
              <a:buNone/>
            </a:pPr>
            <a:r>
              <a:rPr lang="en-US" sz="1800" i="1" dirty="0" smtClean="0"/>
              <a:t>2 Mar </a:t>
            </a:r>
            <a:r>
              <a:rPr lang="en-US" sz="1800" i="1" dirty="0" err="1" smtClean="0"/>
              <a:t>Membeli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alat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tulis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kantor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seharga</a:t>
            </a:r>
            <a:r>
              <a:rPr lang="en-US" sz="1800" i="1" dirty="0" smtClean="0"/>
              <a:t> Rp500.000 </a:t>
            </a:r>
            <a:r>
              <a:rPr lang="en-US" sz="1800" i="1" dirty="0" err="1" smtClean="0"/>
              <a:t>secara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tunai</a:t>
            </a:r>
            <a:r>
              <a:rPr lang="en-US" sz="1800" i="1" dirty="0" smtClean="0"/>
              <a:t>.</a:t>
            </a:r>
          </a:p>
          <a:p>
            <a:pPr>
              <a:buNone/>
            </a:pPr>
            <a:r>
              <a:rPr lang="sv-SE" sz="1800" i="1" dirty="0" smtClean="0"/>
              <a:t>11 Mar Melunasi utang dagang kepada PT Swasembada Internasional atas pembelian 1 Maret. Nomor Cek BBD.BA.002</a:t>
            </a:r>
          </a:p>
          <a:p>
            <a:pPr>
              <a:buNone/>
            </a:pPr>
            <a:r>
              <a:rPr lang="en-US" sz="1800" i="1" dirty="0" smtClean="0"/>
              <a:t>22 Mar </a:t>
            </a:r>
            <a:r>
              <a:rPr lang="en-US" sz="1800" i="1" dirty="0" err="1" smtClean="0"/>
              <a:t>Melunasi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utang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dagang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kepada</a:t>
            </a:r>
            <a:r>
              <a:rPr lang="en-US" sz="1800" i="1" dirty="0" smtClean="0"/>
              <a:t> PT </a:t>
            </a:r>
            <a:r>
              <a:rPr lang="en-US" sz="1800" i="1" dirty="0" err="1" smtClean="0"/>
              <a:t>Kecap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Kedelai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atas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pembelian</a:t>
            </a:r>
            <a:r>
              <a:rPr lang="en-US" sz="1800" i="1" dirty="0" smtClean="0"/>
              <a:t> 2 </a:t>
            </a:r>
            <a:r>
              <a:rPr lang="en-US" sz="1800" i="1" dirty="0" err="1" smtClean="0"/>
              <a:t>Maret</a:t>
            </a:r>
            <a:r>
              <a:rPr lang="en-US" sz="1800" i="1" dirty="0" smtClean="0"/>
              <a:t>. </a:t>
            </a:r>
            <a:r>
              <a:rPr lang="en-US" sz="1800" i="1" dirty="0" err="1" smtClean="0"/>
              <a:t>Nomor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Cek</a:t>
            </a:r>
            <a:r>
              <a:rPr lang="en-US" sz="1800" i="1" dirty="0" smtClean="0"/>
              <a:t> BBD.BA.003</a:t>
            </a:r>
          </a:p>
          <a:p>
            <a:pPr>
              <a:buNone/>
            </a:pPr>
            <a:r>
              <a:rPr lang="en-US" sz="1800" i="1" dirty="0" smtClean="0"/>
              <a:t>22 Mar </a:t>
            </a:r>
            <a:r>
              <a:rPr lang="en-US" sz="1800" i="1" dirty="0" err="1" smtClean="0"/>
              <a:t>Membayar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gaji</a:t>
            </a:r>
            <a:r>
              <a:rPr lang="en-US" sz="1800" i="1" dirty="0" smtClean="0"/>
              <a:t> 3 </a:t>
            </a:r>
            <a:r>
              <a:rPr lang="en-US" sz="1800" i="1" dirty="0" err="1" smtClean="0"/>
              <a:t>orang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karyawan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untuk</a:t>
            </a:r>
            <a:r>
              <a:rPr lang="en-US" sz="1800" i="1" dirty="0" smtClean="0"/>
              <a:t> 3 </a:t>
            </a:r>
            <a:r>
              <a:rPr lang="en-US" sz="1800" i="1" dirty="0" err="1" smtClean="0"/>
              <a:t>minggu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pertama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di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Maret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sebesar</a:t>
            </a:r>
            <a:r>
              <a:rPr lang="en-US" sz="1800" i="1" dirty="0" smtClean="0"/>
              <a:t> Rp3.600.000</a:t>
            </a:r>
          </a:p>
          <a:p>
            <a:pPr>
              <a:buNone/>
            </a:pPr>
            <a:r>
              <a:rPr lang="en-US" sz="1800" i="1" dirty="0" smtClean="0"/>
              <a:t>25 Mar </a:t>
            </a:r>
            <a:r>
              <a:rPr lang="en-US" sz="1800" i="1" dirty="0" err="1" smtClean="0"/>
              <a:t>Membayar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iuran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kebersihan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dan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keamanan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Maret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sebesar</a:t>
            </a:r>
            <a:r>
              <a:rPr lang="en-US" sz="1800" i="1" dirty="0" smtClean="0"/>
              <a:t> Rp200.000</a:t>
            </a:r>
          </a:p>
          <a:p>
            <a:pPr>
              <a:buNone/>
            </a:pPr>
            <a:r>
              <a:rPr lang="en-US" sz="1800" i="1" dirty="0" smtClean="0"/>
              <a:t>31 Mar </a:t>
            </a:r>
            <a:r>
              <a:rPr lang="en-US" sz="1800" i="1" dirty="0" err="1" smtClean="0"/>
              <a:t>Ibu</a:t>
            </a:r>
            <a:r>
              <a:rPr lang="en-US" sz="1800" i="1" dirty="0" smtClean="0"/>
              <a:t> Arum </a:t>
            </a:r>
            <a:r>
              <a:rPr lang="en-US" sz="1800" i="1" dirty="0" err="1" smtClean="0"/>
              <a:t>mengambil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uang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perusahaan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sebesar</a:t>
            </a:r>
            <a:r>
              <a:rPr lang="en-US" sz="1800" i="1" dirty="0" smtClean="0"/>
              <a:t> Rp250.000 </a:t>
            </a:r>
            <a:r>
              <a:rPr lang="en-US" sz="1800" i="1" dirty="0" err="1" smtClean="0"/>
              <a:t>untuk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kepentingan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pribadinya</a:t>
            </a:r>
            <a:r>
              <a:rPr lang="en-US" sz="1800" i="1" dirty="0" smtClean="0"/>
              <a:t>.</a:t>
            </a:r>
            <a:endParaRPr lang="en-US" sz="1800" dirty="0" smtClean="0"/>
          </a:p>
          <a:p>
            <a:pPr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4111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 </a:t>
            </a:r>
            <a:r>
              <a:rPr lang="en-US" dirty="0" err="1" smtClean="0"/>
              <a:t>Dagang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7" name="Picture 6" descr="Akuntansi Suatu Pengantar new_Page_147.jpg"/>
          <p:cNvPicPr>
            <a:picLocks noChangeAspect="1"/>
          </p:cNvPicPr>
          <p:nvPr/>
        </p:nvPicPr>
        <p:blipFill>
          <a:blip r:embed="rId3" cstate="print"/>
          <a:srcRect l="24118" t="11111" r="24118" b="46667"/>
          <a:stretch>
            <a:fillRect/>
          </a:stretch>
        </p:blipFill>
        <p:spPr>
          <a:xfrm>
            <a:off x="1447800" y="609601"/>
            <a:ext cx="6858000" cy="61044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0"/>
            <a:ext cx="8915400" cy="838200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Tujuan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990600"/>
            <a:ext cx="6477000" cy="4572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 smtClean="0"/>
              <a:t>Setelah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mempelajari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bab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ini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peserta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diharapkan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mampu</a:t>
            </a:r>
            <a:r>
              <a:rPr lang="en-US" sz="2400" b="1" dirty="0" smtClean="0"/>
              <a:t>:</a:t>
            </a:r>
          </a:p>
          <a:p>
            <a:pPr>
              <a:buNone/>
            </a:pPr>
            <a:r>
              <a:rPr lang="en-US" sz="2400" dirty="0" smtClean="0"/>
              <a:t>1. </a:t>
            </a:r>
            <a:r>
              <a:rPr lang="en-US" sz="2400" dirty="0" err="1" smtClean="0"/>
              <a:t>Membedakan</a:t>
            </a:r>
            <a:r>
              <a:rPr lang="en-US" sz="2400" dirty="0" smtClean="0"/>
              <a:t> </a:t>
            </a:r>
            <a:r>
              <a:rPr lang="en-US" sz="2400" dirty="0" err="1" smtClean="0"/>
              <a:t>aktivitas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laporan</a:t>
            </a:r>
            <a:r>
              <a:rPr lang="en-US" sz="2400" dirty="0" smtClean="0"/>
              <a:t> </a:t>
            </a:r>
            <a:r>
              <a:rPr lang="en-US" sz="2400" dirty="0" err="1" smtClean="0"/>
              <a:t>keuangan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perusahaan</a:t>
            </a:r>
            <a:r>
              <a:rPr lang="en-US" sz="2400" dirty="0" smtClean="0"/>
              <a:t> </a:t>
            </a:r>
            <a:r>
              <a:rPr lang="en-US" sz="2400" dirty="0" err="1" smtClean="0"/>
              <a:t>jasa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dagang</a:t>
            </a:r>
            <a:r>
              <a:rPr lang="en-US" sz="2400" dirty="0" smtClean="0"/>
              <a:t>.</a:t>
            </a:r>
          </a:p>
          <a:p>
            <a:pPr>
              <a:buNone/>
            </a:pPr>
            <a:r>
              <a:rPr lang="en-US" sz="2400" dirty="0" smtClean="0"/>
              <a:t>2. </a:t>
            </a:r>
            <a:r>
              <a:rPr lang="en-US" sz="2400" dirty="0" err="1" smtClean="0"/>
              <a:t>Menyiapkan</a:t>
            </a:r>
            <a:r>
              <a:rPr lang="en-US" sz="2400" dirty="0" smtClean="0"/>
              <a:t> </a:t>
            </a:r>
            <a:r>
              <a:rPr lang="en-US" sz="2400" dirty="0" err="1" smtClean="0"/>
              <a:t>ayat</a:t>
            </a:r>
            <a:r>
              <a:rPr lang="en-US" sz="2400" dirty="0" smtClean="0"/>
              <a:t> </a:t>
            </a:r>
            <a:r>
              <a:rPr lang="en-US" sz="2400" dirty="0" err="1" smtClean="0"/>
              <a:t>jurnal</a:t>
            </a:r>
            <a:r>
              <a:rPr lang="en-US" sz="2400" dirty="0" smtClean="0"/>
              <a:t> </a:t>
            </a:r>
            <a:r>
              <a:rPr lang="en-US" sz="2400" dirty="0" err="1" smtClean="0"/>
              <a:t>pembelian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pengeluaran</a:t>
            </a:r>
            <a:r>
              <a:rPr lang="en-US" sz="2400" dirty="0" smtClean="0"/>
              <a:t> </a:t>
            </a:r>
            <a:r>
              <a:rPr lang="en-US" sz="2400" dirty="0" err="1" smtClean="0"/>
              <a:t>kas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perusahaan</a:t>
            </a:r>
            <a:r>
              <a:rPr lang="en-US" sz="2400" dirty="0" smtClean="0"/>
              <a:t> </a:t>
            </a:r>
            <a:r>
              <a:rPr lang="en-US" sz="2400" dirty="0" err="1" smtClean="0"/>
              <a:t>dagang</a:t>
            </a:r>
            <a:r>
              <a:rPr lang="en-US" sz="2400" dirty="0" smtClean="0"/>
              <a:t>.</a:t>
            </a:r>
          </a:p>
          <a:p>
            <a:pPr>
              <a:buNone/>
            </a:pPr>
            <a:r>
              <a:rPr lang="en-US" sz="2400" dirty="0" smtClean="0"/>
              <a:t>3. </a:t>
            </a:r>
            <a:r>
              <a:rPr lang="en-US" sz="2400" dirty="0" err="1" smtClean="0"/>
              <a:t>Menyiapkan</a:t>
            </a:r>
            <a:r>
              <a:rPr lang="en-US" sz="2400" dirty="0" smtClean="0"/>
              <a:t> </a:t>
            </a:r>
            <a:r>
              <a:rPr lang="en-US" sz="2400" dirty="0" err="1" smtClean="0"/>
              <a:t>ayat</a:t>
            </a:r>
            <a:r>
              <a:rPr lang="en-US" sz="2400" dirty="0" smtClean="0"/>
              <a:t> </a:t>
            </a:r>
            <a:r>
              <a:rPr lang="en-US" sz="2400" dirty="0" err="1" smtClean="0"/>
              <a:t>jurnal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mencatat</a:t>
            </a:r>
            <a:r>
              <a:rPr lang="en-US" sz="2400" dirty="0" smtClean="0"/>
              <a:t> </a:t>
            </a:r>
            <a:r>
              <a:rPr lang="en-US" sz="2400" dirty="0" err="1" smtClean="0"/>
              <a:t>potongan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retur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transaksi</a:t>
            </a:r>
            <a:r>
              <a:rPr lang="en-US" sz="2400" dirty="0" smtClean="0"/>
              <a:t> </a:t>
            </a:r>
            <a:r>
              <a:rPr lang="en-US" sz="2400" dirty="0" err="1" smtClean="0"/>
              <a:t>pembelian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pengeluaran</a:t>
            </a:r>
            <a:r>
              <a:rPr lang="en-US" sz="2400" dirty="0" smtClean="0"/>
              <a:t> </a:t>
            </a:r>
            <a:r>
              <a:rPr lang="en-US" sz="2400" dirty="0" err="1" smtClean="0"/>
              <a:t>kas</a:t>
            </a:r>
            <a:r>
              <a:rPr lang="en-US" sz="2400" dirty="0" smtClean="0"/>
              <a:t>.</a:t>
            </a:r>
          </a:p>
          <a:p>
            <a:pPr>
              <a:buNone/>
            </a:pPr>
            <a:r>
              <a:rPr lang="fi-FI" sz="2400" dirty="0" smtClean="0"/>
              <a:t>4. Menyiapkan laporan keuangan perusahaan dagang.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5" name="Picture 4" descr="ind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4343400"/>
            <a:ext cx="2466975" cy="184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Sistem</a:t>
            </a:r>
            <a:r>
              <a:rPr lang="en-US" dirty="0" smtClean="0"/>
              <a:t> Voucher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Sistem</a:t>
            </a:r>
            <a:r>
              <a:rPr lang="en-US" b="1" dirty="0" smtClean="0"/>
              <a:t> voucher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mengendalikan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memerlukan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internal yang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i="1" dirty="0" smtClean="0"/>
              <a:t>voucher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yang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voucher (voucher register)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cek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r>
              <a:rPr lang="en-US" dirty="0" smtClean="0"/>
              <a:t> ( </a:t>
            </a:r>
            <a:r>
              <a:rPr lang="en-US" dirty="0" err="1" smtClean="0"/>
              <a:t>cek</a:t>
            </a:r>
            <a:r>
              <a:rPr lang="en-US" dirty="0" smtClean="0"/>
              <a:t> register).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Sistem</a:t>
            </a:r>
            <a:r>
              <a:rPr lang="en-US" dirty="0" smtClean="0"/>
              <a:t> Voucher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247650" y="1219200"/>
          <a:ext cx="94107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 rot="16200000" flipH="1">
            <a:off x="8115300" y="3390900"/>
            <a:ext cx="685800" cy="762000"/>
            <a:chOff x="6188638" y="836453"/>
            <a:chExt cx="524095" cy="613092"/>
          </a:xfrm>
        </p:grpSpPr>
        <p:sp>
          <p:nvSpPr>
            <p:cNvPr id="10" name="Right Arrow 9"/>
            <p:cNvSpPr/>
            <p:nvPr/>
          </p:nvSpPr>
          <p:spPr>
            <a:xfrm>
              <a:off x="6188638" y="836453"/>
              <a:ext cx="524095" cy="61309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ight Arrow 4"/>
            <p:cNvSpPr/>
            <p:nvPr/>
          </p:nvSpPr>
          <p:spPr>
            <a:xfrm>
              <a:off x="6188638" y="959071"/>
              <a:ext cx="366867" cy="3678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086600" y="4191000"/>
            <a:ext cx="2472146" cy="1483288"/>
            <a:chOff x="6930282" y="401355"/>
            <a:chExt cx="2472146" cy="1483288"/>
          </a:xfrm>
        </p:grpSpPr>
        <p:sp>
          <p:nvSpPr>
            <p:cNvPr id="14" name="Rounded Rectangle 13"/>
            <p:cNvSpPr/>
            <p:nvPr/>
          </p:nvSpPr>
          <p:spPr>
            <a:xfrm>
              <a:off x="6930282" y="401355"/>
              <a:ext cx="2472146" cy="148328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6973726" y="444799"/>
              <a:ext cx="2385258" cy="1396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algn="ctr"/>
              <a:r>
                <a:rPr lang="en-US" sz="2400" dirty="0" err="1" smtClean="0"/>
                <a:t>Saat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mau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dibayar</a:t>
              </a:r>
              <a:r>
                <a:rPr lang="en-US" sz="2400" dirty="0" smtClean="0"/>
                <a:t>, </a:t>
              </a:r>
              <a:r>
                <a:rPr lang="en-US" sz="2400" dirty="0" err="1" smtClean="0"/>
                <a:t>maka</a:t>
              </a:r>
              <a:r>
                <a:rPr lang="en-US" sz="2400" dirty="0" smtClean="0"/>
                <a:t> voucher </a:t>
              </a:r>
              <a:r>
                <a:rPr lang="en-US" sz="2400" dirty="0" err="1" smtClean="0"/>
                <a:t>dibuatkan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cek</a:t>
              </a:r>
              <a:endParaRPr lang="en-US" sz="2200" kern="12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810000" y="4114800"/>
            <a:ext cx="2472146" cy="1940488"/>
            <a:chOff x="6930282" y="401355"/>
            <a:chExt cx="2472146" cy="1483288"/>
          </a:xfrm>
        </p:grpSpPr>
        <p:sp>
          <p:nvSpPr>
            <p:cNvPr id="17" name="Rounded Rectangle 16"/>
            <p:cNvSpPr/>
            <p:nvPr/>
          </p:nvSpPr>
          <p:spPr>
            <a:xfrm>
              <a:off x="6930282" y="401355"/>
              <a:ext cx="2472146" cy="1483288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6973726" y="459601"/>
              <a:ext cx="2385258" cy="138159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algn="ctr"/>
              <a:r>
                <a:rPr lang="en-US" sz="2400" dirty="0" err="1" smtClean="0"/>
                <a:t>Pengeluaran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cek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dicatat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dalam</a:t>
              </a:r>
              <a:endParaRPr lang="en-US" sz="2400" dirty="0" smtClean="0"/>
            </a:p>
            <a:p>
              <a:pPr algn="ctr"/>
              <a:r>
                <a:rPr lang="en-US" sz="2400" dirty="0" err="1" smtClean="0"/>
                <a:t>buku</a:t>
              </a:r>
              <a:r>
                <a:rPr lang="en-US" sz="2400" dirty="0" smtClean="0"/>
                <a:t> voucher </a:t>
              </a:r>
              <a:r>
                <a:rPr lang="en-US" sz="2400" dirty="0" err="1" smtClean="0"/>
                <a:t>dan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buku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cek</a:t>
              </a:r>
              <a:endParaRPr lang="en-US" sz="2400" dirty="0" smtClean="0"/>
            </a:p>
            <a:p>
              <a:pPr algn="ctr"/>
              <a:r>
                <a:rPr lang="en-US" sz="2400" dirty="0" err="1" smtClean="0"/>
                <a:t>keluar</a:t>
              </a:r>
              <a:endParaRPr lang="en-US" sz="2200" kern="12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0" y="4267200"/>
            <a:ext cx="2472146" cy="1483288"/>
            <a:chOff x="6930282" y="401355"/>
            <a:chExt cx="2472146" cy="1483288"/>
          </a:xfrm>
        </p:grpSpPr>
        <p:sp>
          <p:nvSpPr>
            <p:cNvPr id="20" name="Rounded Rectangle 19"/>
            <p:cNvSpPr/>
            <p:nvPr/>
          </p:nvSpPr>
          <p:spPr>
            <a:xfrm>
              <a:off x="6930282" y="401355"/>
              <a:ext cx="2472146" cy="1483288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21" name="Rounded Rectangle 4"/>
            <p:cNvSpPr/>
            <p:nvPr/>
          </p:nvSpPr>
          <p:spPr>
            <a:xfrm>
              <a:off x="6973726" y="444799"/>
              <a:ext cx="2385258" cy="13964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/>
                <a:t>Voucher </a:t>
              </a:r>
              <a:r>
                <a:rPr lang="en-US" sz="2200" kern="1200" dirty="0" err="1" smtClean="0"/>
                <a:t>disimpan</a:t>
              </a:r>
              <a:r>
                <a:rPr lang="en-US" sz="2200" kern="1200" dirty="0" smtClean="0"/>
                <a:t> </a:t>
              </a:r>
              <a:r>
                <a:rPr lang="en-US" sz="2200" kern="1200" dirty="0" err="1" smtClean="0"/>
                <a:t>dalam</a:t>
              </a:r>
              <a:r>
                <a:rPr lang="en-US" sz="2200" kern="1200" dirty="0" smtClean="0"/>
                <a:t> </a:t>
              </a:r>
              <a:r>
                <a:rPr lang="en-US" sz="2200" kern="1200" dirty="0" err="1" smtClean="0"/>
                <a:t>arsip</a:t>
              </a:r>
              <a:r>
                <a:rPr lang="en-US" sz="2200" kern="1200" dirty="0" smtClean="0"/>
                <a:t> voucher yang </a:t>
              </a:r>
              <a:r>
                <a:rPr lang="en-US" sz="2200" kern="1200" dirty="0" err="1" smtClean="0"/>
                <a:t>belum</a:t>
              </a:r>
              <a:r>
                <a:rPr lang="en-US" sz="2200" kern="1200" dirty="0" smtClean="0"/>
                <a:t> </a:t>
              </a:r>
              <a:r>
                <a:rPr lang="en-US" sz="2200" kern="1200" dirty="0" err="1" smtClean="0"/>
                <a:t>dibayar</a:t>
              </a:r>
              <a:endParaRPr lang="en-US" sz="2200" kern="1200" dirty="0"/>
            </a:p>
          </p:txBody>
        </p:sp>
      </p:grpSp>
      <p:grpSp>
        <p:nvGrpSpPr>
          <p:cNvPr id="22" name="Group 21"/>
          <p:cNvGrpSpPr/>
          <p:nvPr/>
        </p:nvGrpSpPr>
        <p:grpSpPr>
          <a:xfrm rot="10800000">
            <a:off x="6400800" y="4724400"/>
            <a:ext cx="524095" cy="613092"/>
            <a:chOff x="6188638" y="836453"/>
            <a:chExt cx="524095" cy="613092"/>
          </a:xfrm>
        </p:grpSpPr>
        <p:sp>
          <p:nvSpPr>
            <p:cNvPr id="23" name="Right Arrow 22"/>
            <p:cNvSpPr/>
            <p:nvPr/>
          </p:nvSpPr>
          <p:spPr>
            <a:xfrm>
              <a:off x="6188638" y="836453"/>
              <a:ext cx="524095" cy="61309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24" name="Right Arrow 4"/>
            <p:cNvSpPr/>
            <p:nvPr/>
          </p:nvSpPr>
          <p:spPr>
            <a:xfrm>
              <a:off x="6188638" y="959071"/>
              <a:ext cx="366867" cy="36785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800" kern="1200"/>
            </a:p>
          </p:txBody>
        </p:sp>
      </p:grpSp>
      <p:grpSp>
        <p:nvGrpSpPr>
          <p:cNvPr id="25" name="Group 24"/>
          <p:cNvGrpSpPr/>
          <p:nvPr/>
        </p:nvGrpSpPr>
        <p:grpSpPr>
          <a:xfrm rot="10800000">
            <a:off x="2819400" y="4800600"/>
            <a:ext cx="524095" cy="613092"/>
            <a:chOff x="6188638" y="836453"/>
            <a:chExt cx="524095" cy="613092"/>
          </a:xfrm>
        </p:grpSpPr>
        <p:sp>
          <p:nvSpPr>
            <p:cNvPr id="26" name="Right Arrow 25"/>
            <p:cNvSpPr/>
            <p:nvPr/>
          </p:nvSpPr>
          <p:spPr>
            <a:xfrm>
              <a:off x="6188638" y="836453"/>
              <a:ext cx="524095" cy="61309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27" name="Right Arrow 4"/>
            <p:cNvSpPr/>
            <p:nvPr/>
          </p:nvSpPr>
          <p:spPr>
            <a:xfrm>
              <a:off x="6188638" y="959071"/>
              <a:ext cx="366867" cy="36785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800" kern="12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Sistem</a:t>
            </a:r>
            <a:r>
              <a:rPr lang="en-US" dirty="0" smtClean="0"/>
              <a:t> Voucher</a:t>
            </a:r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1066800" y="685800"/>
            <a:ext cx="7315200" cy="510540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/>
              <a:t>Transaksi</a:t>
            </a:r>
            <a:r>
              <a:rPr lang="en-US" sz="3200" b="1" dirty="0" smtClean="0"/>
              <a:t> 6</a:t>
            </a:r>
          </a:p>
          <a:p>
            <a:r>
              <a:rPr lang="en-US" sz="3200" dirty="0" smtClean="0"/>
              <a:t>1 </a:t>
            </a:r>
            <a:r>
              <a:rPr lang="en-US" sz="3200" dirty="0" err="1" smtClean="0"/>
              <a:t>Februari</a:t>
            </a:r>
            <a:r>
              <a:rPr lang="en-US" sz="3200" dirty="0" smtClean="0"/>
              <a:t> 2013 PT XYZ </a:t>
            </a:r>
            <a:r>
              <a:rPr lang="en-US" sz="3200" dirty="0" err="1" smtClean="0"/>
              <a:t>melakukan</a:t>
            </a:r>
            <a:r>
              <a:rPr lang="en-US" sz="3200" dirty="0" smtClean="0"/>
              <a:t> </a:t>
            </a:r>
            <a:r>
              <a:rPr lang="en-US" sz="3200" dirty="0" err="1" smtClean="0"/>
              <a:t>pembayaran</a:t>
            </a:r>
            <a:r>
              <a:rPr lang="en-US" sz="3200" dirty="0" smtClean="0"/>
              <a:t> </a:t>
            </a:r>
            <a:r>
              <a:rPr lang="en-US" sz="3200" dirty="0" err="1" smtClean="0"/>
              <a:t>kepada</a:t>
            </a:r>
            <a:r>
              <a:rPr lang="en-US" sz="3200" dirty="0" smtClean="0"/>
              <a:t> PT Metro </a:t>
            </a:r>
            <a:r>
              <a:rPr lang="en-US" sz="3200" dirty="0" err="1" smtClean="0"/>
              <a:t>atas</a:t>
            </a:r>
            <a:r>
              <a:rPr lang="en-US" sz="3200" dirty="0" smtClean="0"/>
              <a:t> </a:t>
            </a:r>
            <a:r>
              <a:rPr lang="en-US" sz="3200" dirty="0" err="1" smtClean="0"/>
              <a:t>pembelian</a:t>
            </a:r>
            <a:r>
              <a:rPr lang="en-US" sz="3200" dirty="0" smtClean="0"/>
              <a:t> </a:t>
            </a:r>
            <a:r>
              <a:rPr lang="en-US" sz="3200" dirty="0" err="1" smtClean="0"/>
              <a:t>barang</a:t>
            </a:r>
            <a:r>
              <a:rPr lang="en-US" sz="3200" dirty="0" smtClean="0"/>
              <a:t> </a:t>
            </a:r>
            <a:r>
              <a:rPr lang="en-US" sz="3200" dirty="0" err="1" smtClean="0"/>
              <a:t>dagang</a:t>
            </a:r>
            <a:r>
              <a:rPr lang="en-US" sz="3200" dirty="0" smtClean="0"/>
              <a:t> </a:t>
            </a:r>
            <a:r>
              <a:rPr lang="en-US" sz="3200" dirty="0" err="1" smtClean="0"/>
              <a:t>secara</a:t>
            </a:r>
            <a:r>
              <a:rPr lang="en-US" sz="3200" dirty="0" smtClean="0"/>
              <a:t> </a:t>
            </a:r>
            <a:r>
              <a:rPr lang="en-US" sz="3200" dirty="0" err="1" smtClean="0"/>
              <a:t>tunai</a:t>
            </a:r>
            <a:r>
              <a:rPr lang="en-US" sz="3200" dirty="0" smtClean="0"/>
              <a:t> </a:t>
            </a:r>
            <a:r>
              <a:rPr lang="en-US" sz="3200" dirty="0" err="1" smtClean="0"/>
              <a:t>senilai</a:t>
            </a:r>
            <a:r>
              <a:rPr lang="en-US" sz="3200" dirty="0" smtClean="0"/>
              <a:t> Rp2.000.000. PT XYZ </a:t>
            </a:r>
            <a:r>
              <a:rPr lang="en-US" sz="3200" dirty="0" err="1" smtClean="0"/>
              <a:t>mengunakan</a:t>
            </a:r>
            <a:r>
              <a:rPr lang="en-US" sz="3200" dirty="0" smtClean="0"/>
              <a:t> </a:t>
            </a:r>
            <a:r>
              <a:rPr lang="en-US" sz="3200" dirty="0" err="1" smtClean="0"/>
              <a:t>sistem</a:t>
            </a:r>
            <a:r>
              <a:rPr lang="en-US" sz="3200" dirty="0" smtClean="0"/>
              <a:t> voucher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pengeluaran</a:t>
            </a:r>
            <a:r>
              <a:rPr lang="en-US" sz="3200" dirty="0" smtClean="0"/>
              <a:t> </a:t>
            </a:r>
            <a:r>
              <a:rPr lang="en-US" sz="3200" dirty="0" err="1" smtClean="0"/>
              <a:t>kas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848600" cy="1219200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Langkah-Langkah</a:t>
            </a:r>
            <a:r>
              <a:rPr lang="en-US" sz="3600" dirty="0" smtClean="0"/>
              <a:t> </a:t>
            </a:r>
            <a:r>
              <a:rPr lang="en-US" sz="3600" dirty="0" err="1" smtClean="0"/>
              <a:t>dalam</a:t>
            </a:r>
            <a:r>
              <a:rPr lang="en-US" sz="3600" dirty="0" smtClean="0"/>
              <a:t> </a:t>
            </a:r>
            <a:r>
              <a:rPr lang="en-US" sz="3600" dirty="0" err="1" smtClean="0"/>
              <a:t>Melakukan</a:t>
            </a:r>
            <a:r>
              <a:rPr lang="en-US" sz="3600" dirty="0" smtClean="0"/>
              <a:t> </a:t>
            </a:r>
            <a:r>
              <a:rPr lang="en-US" sz="3600" dirty="0" err="1" smtClean="0"/>
              <a:t>Sistem</a:t>
            </a:r>
            <a:r>
              <a:rPr lang="en-US" sz="3600" dirty="0" smtClean="0"/>
              <a:t> Voucher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247650" y="1295400"/>
            <a:ext cx="9658350" cy="4876800"/>
          </a:xfrm>
        </p:spPr>
        <p:txBody>
          <a:bodyPr/>
          <a:lstStyle/>
          <a:p>
            <a:pPr>
              <a:buNone/>
            </a:pPr>
            <a:r>
              <a:rPr lang="en-US" sz="2400" b="1" dirty="0" err="1" smtClean="0"/>
              <a:t>Langkah</a:t>
            </a:r>
            <a:r>
              <a:rPr lang="en-US" sz="2400" b="1" dirty="0" smtClean="0"/>
              <a:t> 1: </a:t>
            </a:r>
            <a:r>
              <a:rPr lang="en-US" sz="2400" b="1" dirty="0" err="1" smtClean="0"/>
              <a:t>Pembuatan</a:t>
            </a:r>
            <a:r>
              <a:rPr lang="en-US" sz="2400" b="1" dirty="0" smtClean="0"/>
              <a:t> Voucher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28" name="Picture 27" descr="Akuntansi Suatu Pengantar new_Page_148.jpg"/>
          <p:cNvPicPr>
            <a:picLocks noChangeAspect="1"/>
          </p:cNvPicPr>
          <p:nvPr/>
        </p:nvPicPr>
        <p:blipFill>
          <a:blip r:embed="rId3" cstate="print"/>
          <a:srcRect l="15490" t="43333" r="16928" b="22222"/>
          <a:stretch>
            <a:fillRect/>
          </a:stretch>
        </p:blipFill>
        <p:spPr>
          <a:xfrm>
            <a:off x="609600" y="1843404"/>
            <a:ext cx="8534400" cy="50145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Langkah-Langkah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Voucher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247650" y="1828800"/>
            <a:ext cx="9658350" cy="4724400"/>
          </a:xfrm>
        </p:spPr>
        <p:txBody>
          <a:bodyPr/>
          <a:lstStyle/>
          <a:p>
            <a:pPr>
              <a:buNone/>
            </a:pPr>
            <a:r>
              <a:rPr lang="en-US" sz="2400" b="1" dirty="0" err="1" smtClean="0"/>
              <a:t>Langkah</a:t>
            </a:r>
            <a:r>
              <a:rPr lang="en-US" sz="2400" b="1" dirty="0" smtClean="0"/>
              <a:t> 2: </a:t>
            </a:r>
            <a:r>
              <a:rPr lang="en-US" sz="2400" b="1" dirty="0" err="1" smtClean="0"/>
              <a:t>Pembuatan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Buku</a:t>
            </a:r>
            <a:r>
              <a:rPr lang="en-US" sz="2400" b="1" dirty="0" smtClean="0"/>
              <a:t> Voucher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28" name="Picture 27" descr="Akuntansi Suatu Pengantar new_Page_148.jpg"/>
          <p:cNvPicPr>
            <a:picLocks noChangeAspect="1"/>
          </p:cNvPicPr>
          <p:nvPr/>
        </p:nvPicPr>
        <p:blipFill>
          <a:blip r:embed="rId3" cstate="print"/>
          <a:srcRect l="19212" t="17953" r="13836" b="70046"/>
          <a:stretch>
            <a:fillRect/>
          </a:stretch>
        </p:blipFill>
        <p:spPr>
          <a:xfrm>
            <a:off x="457200" y="2514600"/>
            <a:ext cx="8346141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Langkah-Langkah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Voucher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247650" y="2971800"/>
            <a:ext cx="9658350" cy="3200400"/>
          </a:xfrm>
        </p:spPr>
        <p:txBody>
          <a:bodyPr/>
          <a:lstStyle/>
          <a:p>
            <a:pPr>
              <a:buNone/>
            </a:pPr>
            <a:r>
              <a:rPr lang="en-US" sz="2400" b="1" dirty="0" err="1" smtClean="0"/>
              <a:t>Langkah</a:t>
            </a:r>
            <a:r>
              <a:rPr lang="en-US" sz="2400" b="1" dirty="0" smtClean="0"/>
              <a:t> 3: </a:t>
            </a:r>
            <a:r>
              <a:rPr lang="en-US" sz="2400" b="1" dirty="0" err="1" smtClean="0"/>
              <a:t>Pembuatan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Buku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Cek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Keluar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28" name="Picture 27" descr="Akuntansi Suatu Pengantar new_Page_148.jpg"/>
          <p:cNvPicPr>
            <a:picLocks noChangeAspect="1"/>
          </p:cNvPicPr>
          <p:nvPr/>
        </p:nvPicPr>
        <p:blipFill>
          <a:blip r:embed="rId3" cstate="print"/>
          <a:srcRect l="17403" t="35494" r="13263" b="58505"/>
          <a:stretch>
            <a:fillRect/>
          </a:stretch>
        </p:blipFill>
        <p:spPr>
          <a:xfrm>
            <a:off x="609600" y="3810000"/>
            <a:ext cx="8686800" cy="1851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Langkah-Langkah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Voucher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247650" y="1752600"/>
            <a:ext cx="9658350" cy="4419600"/>
          </a:xfrm>
        </p:spPr>
        <p:txBody>
          <a:bodyPr/>
          <a:lstStyle/>
          <a:p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akhir</a:t>
            </a:r>
            <a:r>
              <a:rPr lang="en-US" sz="2400" dirty="0" smtClean="0"/>
              <a:t> </a:t>
            </a:r>
            <a:r>
              <a:rPr lang="en-US" sz="2400" dirty="0" err="1" smtClean="0"/>
              <a:t>periode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kembali</a:t>
            </a:r>
            <a:r>
              <a:rPr lang="en-US" sz="2400" dirty="0" smtClean="0"/>
              <a:t> </a:t>
            </a:r>
            <a:r>
              <a:rPr lang="en-US" sz="2400" dirty="0" err="1" smtClean="0"/>
              <a:t>direkap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buku</a:t>
            </a:r>
            <a:r>
              <a:rPr lang="en-US" sz="2400" dirty="0" smtClean="0"/>
              <a:t> </a:t>
            </a:r>
            <a:r>
              <a:rPr lang="en-US" sz="2400" dirty="0" err="1" smtClean="0"/>
              <a:t>cek</a:t>
            </a:r>
            <a:r>
              <a:rPr lang="en-US" sz="2400" dirty="0" smtClean="0"/>
              <a:t> </a:t>
            </a:r>
            <a:r>
              <a:rPr lang="en-US" sz="2400" dirty="0" err="1" smtClean="0"/>
              <a:t>keluar</a:t>
            </a:r>
            <a:r>
              <a:rPr lang="en-US" sz="2400" dirty="0" smtClean="0"/>
              <a:t>. </a:t>
            </a:r>
            <a:r>
              <a:rPr lang="en-US" sz="2400" dirty="0" err="1" smtClean="0"/>
              <a:t>Buku</a:t>
            </a:r>
            <a:r>
              <a:rPr lang="en-US" sz="2400" dirty="0" smtClean="0"/>
              <a:t> </a:t>
            </a:r>
            <a:r>
              <a:rPr lang="en-US" sz="2400" dirty="0" err="1" smtClean="0"/>
              <a:t>cek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berguna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melihat</a:t>
            </a:r>
            <a:r>
              <a:rPr lang="en-US" sz="2400" dirty="0" smtClean="0"/>
              <a:t> </a:t>
            </a:r>
            <a:r>
              <a:rPr lang="en-US" sz="2400" dirty="0" err="1" smtClean="0"/>
              <a:t>kedaaan</a:t>
            </a:r>
            <a:r>
              <a:rPr lang="en-US" sz="2400" dirty="0" smtClean="0"/>
              <a:t> </a:t>
            </a:r>
            <a:r>
              <a:rPr lang="en-US" sz="2400" dirty="0" err="1" smtClean="0"/>
              <a:t>jumlah</a:t>
            </a:r>
            <a:r>
              <a:rPr lang="en-US" sz="2400" dirty="0" smtClean="0"/>
              <a:t> debit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kredit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jurnal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telah</a:t>
            </a:r>
            <a:r>
              <a:rPr lang="en-US" sz="2400" dirty="0" smtClean="0"/>
              <a:t> </a:t>
            </a:r>
            <a:r>
              <a:rPr lang="en-US" sz="2400" dirty="0" err="1" smtClean="0"/>
              <a:t>dibuat</a:t>
            </a:r>
            <a:r>
              <a:rPr lang="en-US" sz="2400" dirty="0" smtClean="0"/>
              <a:t>. </a:t>
            </a:r>
            <a:r>
              <a:rPr lang="en-US" sz="2400" dirty="0" err="1" smtClean="0"/>
              <a:t>Berikut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buku</a:t>
            </a:r>
            <a:r>
              <a:rPr lang="en-US" sz="2400" dirty="0" smtClean="0"/>
              <a:t> </a:t>
            </a:r>
            <a:r>
              <a:rPr lang="en-US" sz="2400" dirty="0" err="1" smtClean="0"/>
              <a:t>cek</a:t>
            </a:r>
            <a:r>
              <a:rPr lang="en-US" sz="2400" dirty="0" smtClean="0"/>
              <a:t> </a:t>
            </a:r>
            <a:r>
              <a:rPr lang="en-US" sz="2400" dirty="0" err="1" smtClean="0"/>
              <a:t>keluar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dibuat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PT XYZ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Februari</a:t>
            </a:r>
            <a:r>
              <a:rPr lang="en-US" sz="2400" dirty="0" smtClean="0"/>
              <a:t> 2013.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28" name="Picture 27" descr="Akuntansi Suatu Pengantar new_Page_148.jpg"/>
          <p:cNvPicPr>
            <a:picLocks noChangeAspect="1"/>
          </p:cNvPicPr>
          <p:nvPr/>
        </p:nvPicPr>
        <p:blipFill>
          <a:blip r:embed="rId3" cstate="print"/>
          <a:srcRect l="15982" t="48085" r="10848" b="37034"/>
          <a:stretch>
            <a:fillRect/>
          </a:stretch>
        </p:blipFill>
        <p:spPr>
          <a:xfrm>
            <a:off x="609600" y="3581400"/>
            <a:ext cx="8200571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4873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Daftar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 </a:t>
            </a:r>
            <a:r>
              <a:rPr lang="en-US" dirty="0" err="1" smtClean="0"/>
              <a:t>Dagang</a:t>
            </a:r>
            <a:endParaRPr lang="en-US" dirty="0" smtClean="0"/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247650" y="1447800"/>
            <a:ext cx="9658350" cy="4724400"/>
          </a:xfrm>
        </p:spPr>
        <p:txBody>
          <a:bodyPr/>
          <a:lstStyle/>
          <a:p>
            <a:r>
              <a:rPr lang="en-US" sz="2400" dirty="0" err="1" smtClean="0"/>
              <a:t>Daftar</a:t>
            </a:r>
            <a:r>
              <a:rPr lang="en-US" sz="2400" dirty="0" smtClean="0"/>
              <a:t> </a:t>
            </a:r>
            <a:r>
              <a:rPr lang="en-US" sz="2400" dirty="0" err="1" smtClean="0"/>
              <a:t>utang</a:t>
            </a:r>
            <a:r>
              <a:rPr lang="en-US" sz="2400" dirty="0" smtClean="0"/>
              <a:t> </a:t>
            </a:r>
            <a:r>
              <a:rPr lang="en-US" sz="2400" dirty="0" err="1" smtClean="0"/>
              <a:t>dagang</a:t>
            </a:r>
            <a:r>
              <a:rPr lang="en-US" sz="2400" dirty="0" smtClean="0"/>
              <a:t> </a:t>
            </a:r>
            <a:r>
              <a:rPr lang="en-US" sz="2400" dirty="0" err="1" smtClean="0"/>
              <a:t>disusun</a:t>
            </a:r>
            <a:r>
              <a:rPr lang="en-US" sz="2400" dirty="0" smtClean="0"/>
              <a:t> </a:t>
            </a:r>
            <a:r>
              <a:rPr lang="en-US" sz="2400" dirty="0" err="1" smtClean="0"/>
              <a:t>berdasarkan</a:t>
            </a:r>
            <a:r>
              <a:rPr lang="en-US" sz="2400" dirty="0" smtClean="0"/>
              <a:t> </a:t>
            </a:r>
            <a:r>
              <a:rPr lang="en-US" sz="2400" dirty="0" err="1" smtClean="0"/>
              <a:t>saldo</a:t>
            </a:r>
            <a:r>
              <a:rPr lang="en-US" sz="2400" dirty="0" smtClean="0"/>
              <a:t> </a:t>
            </a:r>
            <a:r>
              <a:rPr lang="en-US" sz="2400" dirty="0" err="1" smtClean="0"/>
              <a:t>akhir</a:t>
            </a:r>
            <a:r>
              <a:rPr lang="en-US" sz="2400" dirty="0" smtClean="0"/>
              <a:t> </a:t>
            </a:r>
            <a:r>
              <a:rPr lang="en-US" sz="2400" dirty="0" err="1" smtClean="0"/>
              <a:t>seluruh</a:t>
            </a:r>
            <a:r>
              <a:rPr lang="en-US" sz="2400" dirty="0" smtClean="0"/>
              <a:t> </a:t>
            </a:r>
            <a:r>
              <a:rPr lang="en-US" sz="2400" dirty="0" err="1" smtClean="0"/>
              <a:t>buku</a:t>
            </a:r>
            <a:r>
              <a:rPr lang="en-US" sz="2400" dirty="0" smtClean="0"/>
              <a:t> </a:t>
            </a:r>
            <a:r>
              <a:rPr lang="en-US" sz="2400" dirty="0" err="1" smtClean="0"/>
              <a:t>besar</a:t>
            </a:r>
            <a:r>
              <a:rPr lang="en-US" sz="2400" dirty="0" smtClean="0"/>
              <a:t> </a:t>
            </a:r>
            <a:r>
              <a:rPr lang="en-US" sz="2400" dirty="0" err="1" smtClean="0"/>
              <a:t>pembantu</a:t>
            </a:r>
            <a:r>
              <a:rPr lang="en-US" sz="2400" dirty="0" smtClean="0"/>
              <a:t> </a:t>
            </a:r>
            <a:r>
              <a:rPr lang="en-US" sz="2400" dirty="0" err="1" smtClean="0"/>
              <a:t>utang</a:t>
            </a:r>
            <a:r>
              <a:rPr lang="en-US" sz="2400" dirty="0" smtClean="0"/>
              <a:t> </a:t>
            </a:r>
            <a:r>
              <a:rPr lang="en-US" sz="2400" dirty="0" err="1" smtClean="0"/>
              <a:t>dagang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terdapat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perusahaan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Total </a:t>
            </a:r>
            <a:r>
              <a:rPr lang="en-US" sz="2400" dirty="0" err="1" smtClean="0"/>
              <a:t>akun</a:t>
            </a:r>
            <a:r>
              <a:rPr lang="en-US" sz="2400" dirty="0" smtClean="0"/>
              <a:t> </a:t>
            </a:r>
            <a:r>
              <a:rPr lang="en-US" sz="2400" dirty="0" err="1" smtClean="0"/>
              <a:t>utang</a:t>
            </a:r>
            <a:r>
              <a:rPr lang="en-US" sz="2400" dirty="0" smtClean="0"/>
              <a:t> </a:t>
            </a:r>
            <a:r>
              <a:rPr lang="en-US" sz="2400" dirty="0" err="1" smtClean="0"/>
              <a:t>dagang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buku</a:t>
            </a:r>
            <a:r>
              <a:rPr lang="en-US" sz="2400" dirty="0" smtClean="0"/>
              <a:t> </a:t>
            </a:r>
            <a:r>
              <a:rPr lang="en-US" sz="2400" dirty="0" err="1" smtClean="0"/>
              <a:t>besar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sama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total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saldo</a:t>
            </a:r>
            <a:r>
              <a:rPr lang="en-US" sz="2400" dirty="0" smtClean="0"/>
              <a:t> </a:t>
            </a:r>
            <a:r>
              <a:rPr lang="en-US" sz="2400" dirty="0" err="1" smtClean="0"/>
              <a:t>akhir</a:t>
            </a:r>
            <a:r>
              <a:rPr lang="en-US" sz="2400" dirty="0" smtClean="0"/>
              <a:t> </a:t>
            </a:r>
            <a:r>
              <a:rPr lang="en-US" sz="2400" dirty="0" err="1" smtClean="0"/>
              <a:t>tiap-tiap</a:t>
            </a:r>
            <a:r>
              <a:rPr lang="en-US" sz="2400" dirty="0" smtClean="0"/>
              <a:t> </a:t>
            </a:r>
            <a:r>
              <a:rPr lang="en-US" sz="2400" dirty="0" err="1" smtClean="0"/>
              <a:t>buku</a:t>
            </a:r>
            <a:r>
              <a:rPr lang="en-US" sz="2400" dirty="0" smtClean="0"/>
              <a:t> </a:t>
            </a:r>
            <a:r>
              <a:rPr lang="en-US" sz="2400" dirty="0" err="1" smtClean="0"/>
              <a:t>besar</a:t>
            </a:r>
            <a:r>
              <a:rPr lang="en-US" sz="2400" dirty="0" smtClean="0"/>
              <a:t> </a:t>
            </a:r>
            <a:r>
              <a:rPr lang="en-US" sz="2400" dirty="0" err="1" smtClean="0"/>
              <a:t>pembantu</a:t>
            </a:r>
            <a:r>
              <a:rPr lang="en-US" sz="2400" dirty="0" smtClean="0"/>
              <a:t> </a:t>
            </a:r>
            <a:r>
              <a:rPr lang="en-US" sz="2400" dirty="0" err="1" smtClean="0"/>
              <a:t>utang</a:t>
            </a:r>
            <a:r>
              <a:rPr lang="en-US" sz="2400" dirty="0" smtClean="0"/>
              <a:t> </a:t>
            </a:r>
            <a:r>
              <a:rPr lang="en-US" sz="2400" dirty="0" err="1" smtClean="0"/>
              <a:t>dagang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terdapat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daftar</a:t>
            </a:r>
            <a:r>
              <a:rPr lang="en-US" sz="2400" dirty="0" smtClean="0"/>
              <a:t> </a:t>
            </a:r>
            <a:r>
              <a:rPr lang="en-US" sz="2400" dirty="0" err="1" smtClean="0"/>
              <a:t>utang</a:t>
            </a:r>
            <a:r>
              <a:rPr lang="en-US" sz="2400" dirty="0" smtClean="0"/>
              <a:t> </a:t>
            </a:r>
            <a:r>
              <a:rPr lang="en-US" sz="2400" dirty="0" err="1" smtClean="0"/>
              <a:t>dagang</a:t>
            </a:r>
            <a:r>
              <a:rPr lang="en-US" sz="2400" dirty="0" smtClean="0"/>
              <a:t>.</a:t>
            </a:r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r>
              <a:rPr lang="en-US" sz="2400" dirty="0" err="1" smtClean="0"/>
              <a:t>Contoh</a:t>
            </a:r>
            <a:r>
              <a:rPr lang="en-US" sz="2400" dirty="0" smtClean="0"/>
              <a:t> </a:t>
            </a:r>
            <a:r>
              <a:rPr lang="en-US" sz="2400" dirty="0" err="1" smtClean="0"/>
              <a:t>daftar</a:t>
            </a:r>
            <a:r>
              <a:rPr lang="en-US" sz="2400" dirty="0" smtClean="0"/>
              <a:t> </a:t>
            </a:r>
            <a:r>
              <a:rPr lang="en-US" sz="2400" dirty="0" err="1" smtClean="0"/>
              <a:t>utang</a:t>
            </a:r>
            <a:r>
              <a:rPr lang="en-US" sz="2400" dirty="0" smtClean="0"/>
              <a:t> </a:t>
            </a:r>
            <a:r>
              <a:rPr lang="en-US" sz="2400" dirty="0" err="1" smtClean="0"/>
              <a:t>dagang</a:t>
            </a:r>
            <a:r>
              <a:rPr lang="en-US" sz="2400" dirty="0" smtClean="0"/>
              <a:t> Arum </a:t>
            </a:r>
            <a:r>
              <a:rPr lang="en-US" sz="2400" dirty="0" err="1" smtClean="0"/>
              <a:t>Grosir</a:t>
            </a:r>
            <a:r>
              <a:rPr lang="en-US" sz="2400" dirty="0" smtClean="0"/>
              <a:t> per 31 </a:t>
            </a:r>
            <a:r>
              <a:rPr lang="en-US" sz="2400" dirty="0" err="1" smtClean="0"/>
              <a:t>Maret</a:t>
            </a:r>
            <a:r>
              <a:rPr lang="en-US" sz="2400" dirty="0" smtClean="0"/>
              <a:t> 2013.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6" name="Picture 5" descr="Akuntansi Suatu Pengantar new_Page_148.jpg"/>
          <p:cNvPicPr>
            <a:picLocks noChangeAspect="1"/>
          </p:cNvPicPr>
          <p:nvPr/>
        </p:nvPicPr>
        <p:blipFill>
          <a:blip r:embed="rId3" cstate="print"/>
          <a:srcRect l="25695" t="76296" r="24446" b="12544"/>
          <a:stretch>
            <a:fillRect/>
          </a:stretch>
        </p:blipFill>
        <p:spPr>
          <a:xfrm>
            <a:off x="1905000" y="4114800"/>
            <a:ext cx="5410200" cy="2386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5635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Neraca</a:t>
            </a:r>
            <a:r>
              <a:rPr lang="en-US" dirty="0" smtClean="0"/>
              <a:t> </a:t>
            </a:r>
            <a:r>
              <a:rPr lang="en-US" dirty="0" err="1" smtClean="0"/>
              <a:t>Saldo</a:t>
            </a:r>
            <a:endParaRPr lang="en-US" dirty="0" smtClean="0"/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247650" y="1371600"/>
            <a:ext cx="9658350" cy="4800600"/>
          </a:xfrm>
        </p:spPr>
        <p:txBody>
          <a:bodyPr/>
          <a:lstStyle/>
          <a:p>
            <a:pPr>
              <a:buNone/>
            </a:pPr>
            <a:r>
              <a:rPr lang="en-US" sz="2400" dirty="0" err="1" smtClean="0"/>
              <a:t>Contoh</a:t>
            </a:r>
            <a:r>
              <a:rPr lang="en-US" sz="2400" dirty="0" smtClean="0"/>
              <a:t> </a:t>
            </a:r>
            <a:r>
              <a:rPr lang="en-US" sz="2400" dirty="0" err="1" smtClean="0"/>
              <a:t>berikut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neraca</a:t>
            </a:r>
            <a:r>
              <a:rPr lang="en-US" sz="2400" dirty="0" smtClean="0"/>
              <a:t> Arum </a:t>
            </a:r>
            <a:r>
              <a:rPr lang="en-US" sz="2400" dirty="0" err="1" smtClean="0"/>
              <a:t>Grosir</a:t>
            </a:r>
            <a:r>
              <a:rPr lang="en-US" sz="2400" dirty="0" smtClean="0"/>
              <a:t> per 31 </a:t>
            </a:r>
            <a:r>
              <a:rPr lang="en-US" sz="2400" dirty="0" err="1" smtClean="0"/>
              <a:t>Maret</a:t>
            </a:r>
            <a:r>
              <a:rPr lang="en-US" sz="2400" dirty="0" smtClean="0"/>
              <a:t> 2013.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7" name="Picture 6" descr="Akuntansi Suatu Pengantar new_Page_150.jpg"/>
          <p:cNvPicPr>
            <a:picLocks noChangeAspect="1"/>
          </p:cNvPicPr>
          <p:nvPr/>
        </p:nvPicPr>
        <p:blipFill>
          <a:blip r:embed="rId3" cstate="print"/>
          <a:srcRect l="18366" t="19633" r="19804" b="43333"/>
          <a:stretch>
            <a:fillRect/>
          </a:stretch>
        </p:blipFill>
        <p:spPr>
          <a:xfrm>
            <a:off x="1447800" y="2057400"/>
            <a:ext cx="6248400" cy="4684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Tujuan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1" y="1447800"/>
            <a:ext cx="6477000" cy="4114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>
              <a:buFont typeface="Arial" charset="0"/>
              <a:buNone/>
              <a:defRPr/>
            </a:pPr>
            <a:r>
              <a:rPr lang="en-US" sz="2400" b="1" dirty="0" err="1" smtClean="0"/>
              <a:t>Setelah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mempelajari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bab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ini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peserta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diharapkan</a:t>
            </a:r>
            <a:r>
              <a:rPr lang="en-US" sz="2400" b="1" dirty="0" smtClean="0"/>
              <a:t> </a:t>
            </a:r>
          </a:p>
          <a:p>
            <a:pPr>
              <a:buFont typeface="Arial" charset="0"/>
              <a:buNone/>
              <a:defRPr/>
            </a:pPr>
            <a:endParaRPr lang="en-US" sz="2400" b="1" dirty="0" smtClean="0"/>
          </a:p>
          <a:p>
            <a:pPr>
              <a:buFont typeface="Arial" charset="0"/>
              <a:buNone/>
              <a:defRPr/>
            </a:pPr>
            <a:r>
              <a:rPr lang="fi-FI" sz="2400" dirty="0" smtClean="0"/>
              <a:t>1. Mencatat perolehan aset tetap.</a:t>
            </a:r>
          </a:p>
          <a:p>
            <a:pPr>
              <a:buFont typeface="Arial" charset="0"/>
              <a:buNone/>
              <a:defRPr/>
            </a:pPr>
            <a:r>
              <a:rPr lang="en-US" sz="2400" dirty="0" smtClean="0"/>
              <a:t>2. </a:t>
            </a:r>
            <a:r>
              <a:rPr lang="en-US" sz="2400" dirty="0" err="1" smtClean="0"/>
              <a:t>Menghitung</a:t>
            </a:r>
            <a:r>
              <a:rPr lang="en-US" sz="2400" dirty="0" smtClean="0"/>
              <a:t> </a:t>
            </a:r>
            <a:r>
              <a:rPr lang="en-US" sz="2400" dirty="0" err="1" smtClean="0"/>
              <a:t>penyusutan</a:t>
            </a:r>
            <a:r>
              <a:rPr lang="en-US" sz="2400" dirty="0" smtClean="0"/>
              <a:t> </a:t>
            </a:r>
            <a:r>
              <a:rPr lang="en-US" sz="2400" dirty="0" err="1" smtClean="0"/>
              <a:t>aset</a:t>
            </a:r>
            <a:r>
              <a:rPr lang="en-US" sz="2400" dirty="0" smtClean="0"/>
              <a:t> </a:t>
            </a:r>
            <a:r>
              <a:rPr lang="en-US" sz="2400" dirty="0" err="1" smtClean="0"/>
              <a:t>tetap</a:t>
            </a:r>
            <a:r>
              <a:rPr lang="en-US" sz="2400" dirty="0" smtClean="0"/>
              <a:t>.</a:t>
            </a:r>
          </a:p>
          <a:p>
            <a:pPr>
              <a:buFont typeface="Arial" charset="0"/>
              <a:buNone/>
              <a:defRPr/>
            </a:pPr>
            <a:r>
              <a:rPr lang="en-US" sz="2400" dirty="0" smtClean="0"/>
              <a:t>3. </a:t>
            </a:r>
            <a:r>
              <a:rPr lang="en-US" sz="2400" dirty="0" err="1" smtClean="0"/>
              <a:t>Mencatat</a:t>
            </a:r>
            <a:r>
              <a:rPr lang="en-US" sz="2400" dirty="0" smtClean="0"/>
              <a:t> </a:t>
            </a:r>
            <a:r>
              <a:rPr lang="en-US" sz="2400" dirty="0" err="1" smtClean="0"/>
              <a:t>biaya</a:t>
            </a:r>
            <a:r>
              <a:rPr lang="en-US" sz="2400" dirty="0" smtClean="0"/>
              <a:t> </a:t>
            </a:r>
            <a:r>
              <a:rPr lang="en-US" sz="2400" dirty="0" err="1" smtClean="0"/>
              <a:t>setelah</a:t>
            </a:r>
            <a:r>
              <a:rPr lang="en-US" sz="2400" dirty="0" smtClean="0"/>
              <a:t> </a:t>
            </a:r>
            <a:r>
              <a:rPr lang="en-US" sz="2400" dirty="0" err="1" smtClean="0"/>
              <a:t>perolehan</a:t>
            </a:r>
            <a:r>
              <a:rPr lang="en-US" sz="2400" dirty="0" smtClean="0"/>
              <a:t> </a:t>
            </a:r>
            <a:r>
              <a:rPr lang="en-US" sz="2400" dirty="0" err="1" smtClean="0"/>
              <a:t>aset</a:t>
            </a:r>
            <a:r>
              <a:rPr lang="en-US" sz="2400" dirty="0" smtClean="0"/>
              <a:t> </a:t>
            </a:r>
            <a:r>
              <a:rPr lang="en-US" sz="2400" dirty="0" err="1" smtClean="0"/>
              <a:t>tetap</a:t>
            </a:r>
            <a:r>
              <a:rPr lang="en-US" sz="2400" dirty="0" smtClean="0"/>
              <a:t>.</a:t>
            </a:r>
          </a:p>
          <a:p>
            <a:pPr>
              <a:buFont typeface="Arial" charset="0"/>
              <a:buNone/>
              <a:defRPr/>
            </a:pPr>
            <a:r>
              <a:rPr lang="fi-FI" sz="2400" dirty="0" smtClean="0"/>
              <a:t>4. Mencatat pelepasan aset tetap.</a:t>
            </a:r>
          </a:p>
          <a:p>
            <a:pPr>
              <a:buFont typeface="Arial" charset="0"/>
              <a:buNone/>
              <a:defRPr/>
            </a:pPr>
            <a:r>
              <a:rPr lang="en-US" sz="2400" dirty="0" smtClean="0"/>
              <a:t>5. </a:t>
            </a:r>
            <a:r>
              <a:rPr lang="en-US" sz="2400" dirty="0" err="1" smtClean="0"/>
              <a:t>Menyajikan</a:t>
            </a:r>
            <a:r>
              <a:rPr lang="en-US" sz="2400" dirty="0" smtClean="0"/>
              <a:t> </a:t>
            </a:r>
            <a:r>
              <a:rPr lang="en-US" sz="2400" dirty="0" err="1" smtClean="0"/>
              <a:t>aset</a:t>
            </a:r>
            <a:r>
              <a:rPr lang="en-US" sz="2400" dirty="0" smtClean="0"/>
              <a:t> </a:t>
            </a:r>
            <a:r>
              <a:rPr lang="en-US" sz="2400" dirty="0" err="1" smtClean="0"/>
              <a:t>tetap</a:t>
            </a:r>
            <a:r>
              <a:rPr lang="en-US" sz="24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C99B26-1C54-4F9B-B7C5-0417FA141B97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6149" name="Picture 4" descr="index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3434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Pembelian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Kegiatan</a:t>
            </a:r>
            <a:r>
              <a:rPr lang="en-US" sz="2800" dirty="0" smtClean="0"/>
              <a:t> </a:t>
            </a:r>
            <a:r>
              <a:rPr lang="en-US" sz="2800" dirty="0" err="1" smtClean="0"/>
              <a:t>pembelian</a:t>
            </a:r>
            <a:r>
              <a:rPr lang="en-US" sz="2800" dirty="0" smtClean="0"/>
              <a:t> </a:t>
            </a:r>
            <a:r>
              <a:rPr lang="en-US" sz="2800" dirty="0" err="1" smtClean="0"/>
              <a:t>barang</a:t>
            </a:r>
            <a:r>
              <a:rPr lang="en-US" sz="2800" dirty="0" smtClean="0"/>
              <a:t> </a:t>
            </a:r>
            <a:r>
              <a:rPr lang="en-US" sz="2800" dirty="0" err="1" smtClean="0"/>
              <a:t>dagang</a:t>
            </a:r>
            <a:r>
              <a:rPr lang="en-US" sz="2800" dirty="0" smtClean="0"/>
              <a:t> </a:t>
            </a:r>
            <a:r>
              <a:rPr lang="en-US" sz="2800" dirty="0" err="1" smtClean="0"/>
              <a:t>dimulai</a:t>
            </a:r>
            <a:r>
              <a:rPr lang="en-US" sz="2800" dirty="0" smtClean="0"/>
              <a:t> </a:t>
            </a:r>
            <a:r>
              <a:rPr lang="en-US" sz="2800" dirty="0" err="1" smtClean="0"/>
              <a:t>ketika</a:t>
            </a:r>
            <a:r>
              <a:rPr lang="en-US" sz="2800" dirty="0" smtClean="0"/>
              <a:t> </a:t>
            </a:r>
            <a:r>
              <a:rPr lang="en-US" sz="2800" dirty="0" err="1" smtClean="0"/>
              <a:t>barang</a:t>
            </a:r>
            <a:r>
              <a:rPr lang="en-US" sz="2800" dirty="0" smtClean="0"/>
              <a:t> </a:t>
            </a:r>
            <a:r>
              <a:rPr lang="en-US" sz="2800" dirty="0" err="1" smtClean="0"/>
              <a:t>dagang</a:t>
            </a:r>
            <a:r>
              <a:rPr lang="en-US" sz="2800" dirty="0" smtClean="0"/>
              <a:t> yang </a:t>
            </a:r>
            <a:r>
              <a:rPr lang="en-US" sz="2800" dirty="0" err="1" smtClean="0"/>
              <a:t>ada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perusahaan</a:t>
            </a:r>
            <a:r>
              <a:rPr lang="en-US" sz="2800" dirty="0" smtClean="0"/>
              <a:t> </a:t>
            </a:r>
            <a:r>
              <a:rPr lang="en-US" sz="2800" dirty="0" err="1" smtClean="0"/>
              <a:t>akan</a:t>
            </a:r>
            <a:r>
              <a:rPr lang="en-US" sz="2800" dirty="0" smtClean="0"/>
              <a:t> </a:t>
            </a:r>
            <a:r>
              <a:rPr lang="en-US" sz="2800" dirty="0" err="1" smtClean="0"/>
              <a:t>segera</a:t>
            </a:r>
            <a:r>
              <a:rPr lang="en-US" sz="2800" dirty="0" smtClean="0"/>
              <a:t> </a:t>
            </a:r>
            <a:r>
              <a:rPr lang="en-US" sz="2800" dirty="0" err="1" smtClean="0"/>
              <a:t>habis</a:t>
            </a:r>
            <a:r>
              <a:rPr lang="en-US" sz="2800" dirty="0" smtClean="0"/>
              <a:t>. Perusahaan </a:t>
            </a:r>
            <a:r>
              <a:rPr lang="en-US" sz="2800" dirty="0" err="1" smtClean="0"/>
              <a:t>kemudian</a:t>
            </a:r>
            <a:r>
              <a:rPr lang="en-US" sz="2800" dirty="0" smtClean="0"/>
              <a:t> </a:t>
            </a:r>
            <a:r>
              <a:rPr lang="en-US" sz="2800" dirty="0" err="1" smtClean="0"/>
              <a:t>membuat</a:t>
            </a:r>
            <a:r>
              <a:rPr lang="en-US" sz="2800" dirty="0" smtClean="0"/>
              <a:t> order </a:t>
            </a:r>
            <a:r>
              <a:rPr lang="en-US" sz="2800" dirty="0" err="1" smtClean="0"/>
              <a:t>pembelian</a:t>
            </a:r>
            <a:r>
              <a:rPr lang="en-US" sz="2800" dirty="0" smtClean="0"/>
              <a:t> (OP)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diberikan</a:t>
            </a:r>
            <a:r>
              <a:rPr lang="en-US" sz="2800" dirty="0" smtClean="0"/>
              <a:t> </a:t>
            </a:r>
            <a:r>
              <a:rPr lang="en-US" sz="2800" dirty="0" err="1" smtClean="0"/>
              <a:t>kepada</a:t>
            </a:r>
            <a:r>
              <a:rPr lang="en-US" sz="2800" dirty="0" smtClean="0"/>
              <a:t> </a:t>
            </a:r>
            <a:r>
              <a:rPr lang="en-US" sz="2800" dirty="0" err="1" smtClean="0"/>
              <a:t>pemasok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err="1" smtClean="0"/>
              <a:t>Karakteristik</a:t>
            </a:r>
            <a:r>
              <a:rPr lang="en-US" b="1" dirty="0" smtClean="0"/>
              <a:t> </a:t>
            </a:r>
            <a:r>
              <a:rPr lang="en-US" b="1" dirty="0" err="1" smtClean="0"/>
              <a:t>Aset</a:t>
            </a:r>
            <a:r>
              <a:rPr lang="en-US" b="1" dirty="0" smtClean="0"/>
              <a:t> </a:t>
            </a:r>
            <a:r>
              <a:rPr lang="en-US" b="1" dirty="0" err="1" smtClean="0"/>
              <a:t>Tetap</a:t>
            </a:r>
            <a:endParaRPr lang="en-US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95300" y="1447800"/>
            <a:ext cx="8915400" cy="51816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514350" indent="-514350" eaLnBrk="1" hangingPunct="1">
              <a:buFont typeface="Arial" charset="0"/>
              <a:buAutoNum type="arabicPeriod"/>
              <a:defRPr/>
            </a:pPr>
            <a:r>
              <a:rPr lang="en-US" sz="2800" dirty="0" err="1" smtClean="0"/>
              <a:t>Memiliki</a:t>
            </a:r>
            <a:r>
              <a:rPr lang="en-US" sz="2800" dirty="0" smtClean="0"/>
              <a:t> </a:t>
            </a:r>
            <a:r>
              <a:rPr lang="en-US" sz="2800" dirty="0" err="1" smtClean="0"/>
              <a:t>wujud</a:t>
            </a:r>
            <a:r>
              <a:rPr lang="en-US" sz="2800" dirty="0" smtClean="0"/>
              <a:t>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</a:t>
            </a:r>
            <a:r>
              <a:rPr lang="en-US" sz="2800" dirty="0" err="1" smtClean="0"/>
              <a:t>fisik</a:t>
            </a:r>
            <a:r>
              <a:rPr lang="en-US" sz="2800" dirty="0" smtClean="0"/>
              <a:t> (</a:t>
            </a:r>
            <a:r>
              <a:rPr lang="en-US" sz="2800" dirty="0" err="1" smtClean="0"/>
              <a:t>aset</a:t>
            </a:r>
            <a:r>
              <a:rPr lang="en-US" sz="2800" dirty="0" smtClean="0"/>
              <a:t> </a:t>
            </a:r>
            <a:r>
              <a:rPr lang="en-US" sz="2800" dirty="0" err="1" smtClean="0"/>
              <a:t>berwujud</a:t>
            </a:r>
            <a:r>
              <a:rPr lang="en-US" sz="2800" dirty="0" smtClean="0"/>
              <a:t>)</a:t>
            </a:r>
          </a:p>
          <a:p>
            <a:pPr marL="514350" indent="-514350" eaLnBrk="1" hangingPunct="1">
              <a:buFont typeface="Arial" charset="0"/>
              <a:buAutoNum type="arabicPeriod"/>
              <a:defRPr/>
            </a:pPr>
            <a:r>
              <a:rPr lang="en-US" sz="2800" dirty="0" err="1" smtClean="0"/>
              <a:t>Dimiliki</a:t>
            </a:r>
            <a:r>
              <a:rPr lang="en-US" sz="2800" dirty="0" smtClean="0"/>
              <a:t>/</a:t>
            </a:r>
            <a:r>
              <a:rPr lang="en-US" sz="2800" dirty="0" err="1" smtClean="0"/>
              <a:t>dibeli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membantu</a:t>
            </a:r>
            <a:r>
              <a:rPr lang="en-US" sz="2800" dirty="0" smtClean="0"/>
              <a:t> </a:t>
            </a:r>
            <a:r>
              <a:rPr lang="en-US" sz="2800" dirty="0" err="1" smtClean="0"/>
              <a:t>kelancaran</a:t>
            </a:r>
            <a:r>
              <a:rPr lang="en-US" sz="2800" dirty="0" smtClean="0"/>
              <a:t> </a:t>
            </a:r>
            <a:r>
              <a:rPr lang="en-US" sz="2800" dirty="0" err="1" smtClean="0"/>
              <a:t>operasi</a:t>
            </a:r>
            <a:r>
              <a:rPr lang="en-US" sz="2800" dirty="0" smtClean="0"/>
              <a:t> </a:t>
            </a:r>
            <a:r>
              <a:rPr lang="en-US" sz="2800" dirty="0" err="1" smtClean="0"/>
              <a:t>perusahaan</a:t>
            </a:r>
            <a:r>
              <a:rPr lang="en-US" sz="2800" dirty="0" smtClean="0"/>
              <a:t> (</a:t>
            </a:r>
            <a:r>
              <a:rPr lang="en-US" sz="2800" dirty="0" err="1" smtClean="0"/>
              <a:t>produksi</a:t>
            </a:r>
            <a:r>
              <a:rPr lang="en-US" sz="2800" dirty="0" smtClean="0"/>
              <a:t>/</a:t>
            </a:r>
            <a:r>
              <a:rPr lang="en-US" sz="2800" dirty="0" err="1" smtClean="0"/>
              <a:t>penyediaan</a:t>
            </a:r>
            <a:r>
              <a:rPr lang="en-US" sz="2800" dirty="0" smtClean="0"/>
              <a:t> </a:t>
            </a:r>
            <a:r>
              <a:rPr lang="en-US" sz="2800" dirty="0" err="1" smtClean="0"/>
              <a:t>barang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jasa</a:t>
            </a:r>
            <a:r>
              <a:rPr lang="en-US" sz="2800" dirty="0" smtClean="0"/>
              <a:t>, </a:t>
            </a:r>
            <a:r>
              <a:rPr lang="en-US" sz="2800" dirty="0" err="1" smtClean="0"/>
              <a:t>direntalkan</a:t>
            </a:r>
            <a:r>
              <a:rPr lang="en-US" sz="2800" dirty="0" smtClean="0"/>
              <a:t>,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tujuan</a:t>
            </a:r>
            <a:r>
              <a:rPr lang="en-US" sz="2800" dirty="0" smtClean="0"/>
              <a:t> </a:t>
            </a:r>
            <a:r>
              <a:rPr lang="en-US" sz="2800" dirty="0" err="1" smtClean="0"/>
              <a:t>administratif</a:t>
            </a:r>
            <a:r>
              <a:rPr lang="en-US" sz="2800" dirty="0" smtClean="0"/>
              <a:t>)</a:t>
            </a:r>
          </a:p>
          <a:p>
            <a:pPr marL="514350" indent="-514350" eaLnBrk="1" hangingPunct="1">
              <a:buFont typeface="Arial" charset="0"/>
              <a:buAutoNum type="arabicPeriod"/>
              <a:defRPr/>
            </a:pP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digunakan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selama</a:t>
            </a:r>
            <a:r>
              <a:rPr lang="en-US" sz="2800" dirty="0" smtClean="0"/>
              <a:t> </a:t>
            </a:r>
            <a:r>
              <a:rPr lang="en-US" sz="2800" dirty="0" err="1" smtClean="0"/>
              <a:t>lebih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satu</a:t>
            </a:r>
            <a:r>
              <a:rPr lang="en-US" sz="2800" dirty="0" smtClean="0"/>
              <a:t> </a:t>
            </a:r>
            <a:r>
              <a:rPr lang="en-US" sz="2800" dirty="0" err="1" smtClean="0"/>
              <a:t>periode</a:t>
            </a:r>
            <a:endParaRPr lang="en-US" sz="2800" dirty="0" smtClean="0"/>
          </a:p>
          <a:p>
            <a:pPr marL="514350" indent="-514350" eaLnBrk="1" hangingPunct="1">
              <a:buFont typeface="Arial" charset="0"/>
              <a:buAutoNum type="arabicPeriod"/>
              <a:defRPr/>
            </a:pPr>
            <a:endParaRPr lang="en-US" sz="2800" dirty="0" smtClean="0"/>
          </a:p>
          <a:p>
            <a:pPr marL="0" indent="0">
              <a:buNone/>
              <a:defRPr/>
            </a:pPr>
            <a:r>
              <a:rPr lang="en-US" sz="2800" dirty="0" err="1" smtClean="0"/>
              <a:t>Umumnya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komponen</a:t>
            </a:r>
            <a:r>
              <a:rPr lang="en-US" sz="2800" dirty="0" smtClean="0"/>
              <a:t> </a:t>
            </a:r>
            <a:r>
              <a:rPr lang="en-US" sz="2800" dirty="0" err="1" smtClean="0"/>
              <a:t>terbesar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Laporan</a:t>
            </a:r>
            <a:r>
              <a:rPr lang="en-US" sz="2800" dirty="0" smtClean="0"/>
              <a:t> </a:t>
            </a:r>
            <a:r>
              <a:rPr lang="en-US" sz="2800" dirty="0" err="1" smtClean="0"/>
              <a:t>Posisi</a:t>
            </a:r>
            <a:r>
              <a:rPr lang="en-US" sz="2800" dirty="0" smtClean="0"/>
              <a:t> </a:t>
            </a:r>
            <a:r>
              <a:rPr lang="en-US" sz="2800" dirty="0" err="1" smtClean="0"/>
              <a:t>Keuangan</a:t>
            </a:r>
            <a:r>
              <a:rPr lang="en-US" sz="2800" dirty="0" smtClean="0"/>
              <a:t> (</a:t>
            </a:r>
            <a:r>
              <a:rPr lang="en-US" sz="2800" dirty="0" err="1" smtClean="0"/>
              <a:t>Neraca</a:t>
            </a:r>
            <a:r>
              <a:rPr lang="en-US" sz="2800" dirty="0" smtClean="0"/>
              <a:t>) </a:t>
            </a:r>
            <a:r>
              <a:rPr lang="en-US" sz="2800" dirty="0" err="1" smtClean="0"/>
              <a:t>sehingga</a:t>
            </a:r>
            <a:r>
              <a:rPr lang="en-US" sz="2800" dirty="0" smtClean="0"/>
              <a:t> </a:t>
            </a:r>
            <a:r>
              <a:rPr lang="en-US" sz="2800" dirty="0" err="1" smtClean="0"/>
              <a:t>pemanfaatannya</a:t>
            </a:r>
            <a:r>
              <a:rPr lang="en-US" sz="2800" dirty="0" smtClean="0"/>
              <a:t>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</a:t>
            </a:r>
            <a:r>
              <a:rPr lang="en-US" sz="2800" dirty="0" err="1" smtClean="0"/>
              <a:t>efektif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efi</a:t>
            </a:r>
            <a:r>
              <a:rPr lang="en-US" sz="2800" dirty="0" smtClean="0"/>
              <a:t> </a:t>
            </a:r>
            <a:r>
              <a:rPr lang="en-US" sz="2800" dirty="0" err="1" smtClean="0"/>
              <a:t>sien</a:t>
            </a:r>
            <a:r>
              <a:rPr lang="en-US" sz="2800" dirty="0" smtClean="0"/>
              <a:t> </a:t>
            </a:r>
            <a:r>
              <a:rPr lang="en-US" sz="2800" dirty="0" err="1" smtClean="0"/>
              <a:t>akan</a:t>
            </a:r>
            <a:r>
              <a:rPr lang="en-US" sz="2800" dirty="0" smtClean="0"/>
              <a:t> </a:t>
            </a:r>
            <a:r>
              <a:rPr lang="en-US" sz="2800" dirty="0" err="1" smtClean="0"/>
              <a:t>membantu</a:t>
            </a:r>
            <a:r>
              <a:rPr lang="en-US" sz="2800" dirty="0" smtClean="0"/>
              <a:t> </a:t>
            </a:r>
            <a:r>
              <a:rPr lang="en-US" sz="2800" dirty="0" err="1" smtClean="0"/>
              <a:t>kinerja</a:t>
            </a:r>
            <a:r>
              <a:rPr lang="en-US" sz="2800" dirty="0" smtClean="0"/>
              <a:t> </a:t>
            </a:r>
            <a:r>
              <a:rPr lang="en-US" sz="2800" dirty="0" err="1" smtClean="0"/>
              <a:t>perusahaan</a:t>
            </a:r>
            <a:r>
              <a:rPr lang="en-US" sz="2800" dirty="0" smtClean="0"/>
              <a:t>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</a:t>
            </a:r>
            <a:r>
              <a:rPr lang="en-US" sz="2800" dirty="0" err="1" smtClean="0"/>
              <a:t>maksimal</a:t>
            </a:r>
            <a:r>
              <a:rPr lang="en-US" sz="2800" dirty="0" smtClean="0"/>
              <a:t>. </a:t>
            </a:r>
            <a:r>
              <a:rPr lang="en-US" sz="2800" dirty="0" err="1" smtClean="0"/>
              <a:t>Contoh</a:t>
            </a:r>
            <a:r>
              <a:rPr lang="en-US" sz="2800" dirty="0" smtClean="0"/>
              <a:t>: </a:t>
            </a:r>
            <a:r>
              <a:rPr lang="fi-FI" sz="2800" dirty="0" smtClean="0"/>
              <a:t>Tanah, bangunan, kendaraan, mesin, peralatan kantor</a:t>
            </a:r>
            <a:endParaRPr lang="en-US" sz="2800" dirty="0" smtClean="0"/>
          </a:p>
          <a:p>
            <a:pPr marL="514350" indent="-514350" eaLnBrk="1" hangingPunct="1">
              <a:buFont typeface="Arial" charset="0"/>
              <a:buAutoNum type="arabicPeriod"/>
              <a:defRPr/>
            </a:pPr>
            <a:endParaRPr lang="en-US" sz="2800" dirty="0" smtClean="0"/>
          </a:p>
          <a:p>
            <a:pPr marL="514350" indent="-514350" eaLnBrk="1" hangingPunct="1">
              <a:buFont typeface="Arial" charset="0"/>
              <a:buAutoNum type="arabicPeriod"/>
              <a:defRPr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E93B8-B7F7-4AFC-8E63-246E6587D1C4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Biaya Perolehan Aset Tetap</a:t>
            </a:r>
            <a:endParaRPr lang="en-US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5257800"/>
          </a:xfrm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r>
              <a:rPr lang="en-US" sz="2800" b="1" smtClean="0"/>
              <a:t>Biaya perolehan </a:t>
            </a:r>
            <a:r>
              <a:rPr lang="en-US" sz="2800" smtClean="0"/>
              <a:t>adalah jumlah kas atau setara kas yang dibayarkan atau aset lain yang diserahkan untuk  memperoleh suatu aset pada saat perolehan sampai aset tersebut siap untuk digunakan.</a:t>
            </a:r>
          </a:p>
          <a:p>
            <a:endParaRPr lang="en-US" sz="28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4CAAFE-8EC0-4928-8E00-44DA80F36709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61999" y="3505200"/>
            <a:ext cx="8534400" cy="3352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000" dirty="0" err="1"/>
              <a:t>Komponen-komponen</a:t>
            </a:r>
            <a:r>
              <a:rPr lang="en-US" sz="2000" dirty="0"/>
              <a:t> </a:t>
            </a:r>
            <a:r>
              <a:rPr lang="en-US" sz="2000" dirty="0" err="1"/>
              <a:t>biaya</a:t>
            </a:r>
            <a:r>
              <a:rPr lang="en-US" sz="2000" dirty="0"/>
              <a:t> </a:t>
            </a:r>
            <a:r>
              <a:rPr lang="en-US" sz="2000" dirty="0" err="1"/>
              <a:t>perolehan</a:t>
            </a:r>
            <a:r>
              <a:rPr lang="en-US" sz="2000" dirty="0"/>
              <a:t> </a:t>
            </a:r>
            <a:r>
              <a:rPr lang="en-US" sz="2000" dirty="0" err="1"/>
              <a:t>aset</a:t>
            </a:r>
            <a:r>
              <a:rPr lang="en-US" sz="2000" dirty="0"/>
              <a:t> </a:t>
            </a:r>
            <a:r>
              <a:rPr lang="en-US" sz="2000" dirty="0" err="1"/>
              <a:t>tetap</a:t>
            </a:r>
            <a:r>
              <a:rPr lang="en-US" sz="2000" dirty="0"/>
              <a:t>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nn-NO" sz="2000" dirty="0"/>
              <a:t>Harga beli aset tetap setelah dikurangi dengan potongan pembelian.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fi-FI" sz="2000" dirty="0"/>
              <a:t>Biaya pengiriman aset tetap, jika ada.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fi-FI" sz="2000" dirty="0"/>
              <a:t>Biaya asuransi selama pengiriman aset tetap, jika ada.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sv-SE" sz="2000" dirty="0"/>
              <a:t>Bea impor masuk barang, jika ada.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000" dirty="0" err="1"/>
              <a:t>Pajak-pajak</a:t>
            </a:r>
            <a:r>
              <a:rPr lang="en-US" sz="2000" dirty="0"/>
              <a:t> yang </a:t>
            </a:r>
            <a:r>
              <a:rPr lang="en-US" sz="2000" dirty="0" err="1"/>
              <a:t>berlaku</a:t>
            </a:r>
            <a:r>
              <a:rPr lang="en-US" sz="2000" dirty="0"/>
              <a:t>, </a:t>
            </a:r>
            <a:r>
              <a:rPr lang="en-US" sz="2000" dirty="0" err="1"/>
              <a:t>jika</a:t>
            </a:r>
            <a:r>
              <a:rPr lang="en-US" sz="2000" dirty="0"/>
              <a:t> </a:t>
            </a:r>
            <a:r>
              <a:rPr lang="en-US" sz="2000" dirty="0" err="1"/>
              <a:t>ada</a:t>
            </a:r>
            <a:r>
              <a:rPr lang="en-US" sz="2000" dirty="0"/>
              <a:t>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fi-FI" sz="2000" dirty="0"/>
              <a:t>Biaya pemasangan aset tetap, jika ada.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000" dirty="0" err="1"/>
              <a:t>Biaya</a:t>
            </a:r>
            <a:r>
              <a:rPr lang="en-US" sz="2000" dirty="0"/>
              <a:t> </a:t>
            </a:r>
            <a:r>
              <a:rPr lang="en-US" sz="2000" dirty="0" err="1"/>
              <a:t>pengetesan</a:t>
            </a:r>
            <a:r>
              <a:rPr lang="en-US" sz="2000" dirty="0"/>
              <a:t> </a:t>
            </a:r>
            <a:r>
              <a:rPr lang="en-US" sz="2000" dirty="0" err="1"/>
              <a:t>aset</a:t>
            </a:r>
            <a:r>
              <a:rPr lang="en-US" sz="2000" dirty="0"/>
              <a:t> </a:t>
            </a:r>
            <a:r>
              <a:rPr lang="en-US" sz="2000" dirty="0" err="1"/>
              <a:t>tetap</a:t>
            </a:r>
            <a:r>
              <a:rPr lang="en-US" sz="2000" dirty="0"/>
              <a:t>, </a:t>
            </a:r>
            <a:r>
              <a:rPr lang="en-US" sz="2000" dirty="0" err="1"/>
              <a:t>jika</a:t>
            </a:r>
            <a:r>
              <a:rPr lang="en-US" sz="2000" dirty="0"/>
              <a:t> </a:t>
            </a:r>
            <a:r>
              <a:rPr lang="en-US" sz="2000" dirty="0" err="1"/>
              <a:t>ada</a:t>
            </a:r>
            <a:r>
              <a:rPr lang="en-US" sz="2000" dirty="0"/>
              <a:t>.</a:t>
            </a:r>
          </a:p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Biaya Perolehan Aset Tetap</a:t>
            </a:r>
            <a:endParaRPr lang="en-US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5257800"/>
          </a:xfrm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r>
              <a:rPr lang="en-US" sz="2800" smtClean="0"/>
              <a:t>Biaya perolehan dicatat dengan </a:t>
            </a:r>
            <a:r>
              <a:rPr lang="en-US" sz="2800" b="1" smtClean="0"/>
              <a:t>mendebit akun aset tetap yang bersangkutan.</a:t>
            </a:r>
            <a:endParaRPr lang="en-US" sz="28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27922-BDE9-4217-B6E9-64F8BCA5F34D}" type="slidenum">
              <a:rPr lang="en-US"/>
              <a:pPr>
                <a:defRPr/>
              </a:pPr>
              <a:t>32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14400" y="3352802"/>
          <a:ext cx="7772399" cy="17117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3759"/>
                <a:gridCol w="1524586"/>
                <a:gridCol w="1674054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AKUN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DEBIT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Kredit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90493">
                <a:tc>
                  <a:txBody>
                    <a:bodyPr/>
                    <a:lstStyle/>
                    <a:p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Aset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Tetap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XXX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64098">
                <a:tc>
                  <a:txBody>
                    <a:bodyPr/>
                    <a:lstStyle/>
                    <a:p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Kas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Utang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Dagang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XXX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/>
              <a:t>Penyusutan</a:t>
            </a:r>
            <a:r>
              <a:rPr lang="en-US" b="1" dirty="0" smtClean="0"/>
              <a:t> </a:t>
            </a:r>
            <a:r>
              <a:rPr lang="en-US" b="1" dirty="0" err="1" smtClean="0"/>
              <a:t>Aset</a:t>
            </a:r>
            <a:r>
              <a:rPr lang="en-US" b="1" dirty="0" smtClean="0"/>
              <a:t> </a:t>
            </a:r>
            <a:r>
              <a:rPr lang="en-US" b="1" dirty="0" err="1" smtClean="0"/>
              <a:t>Tetap</a:t>
            </a:r>
            <a:endParaRPr lang="en-US" dirty="0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5257800"/>
          </a:xfrm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r>
              <a:rPr lang="en-US" sz="2800" dirty="0" err="1" smtClean="0"/>
              <a:t>Aset</a:t>
            </a:r>
            <a:r>
              <a:rPr lang="en-US" sz="2800" dirty="0" smtClean="0"/>
              <a:t> </a:t>
            </a:r>
            <a:r>
              <a:rPr lang="en-US" sz="2800" dirty="0" err="1" smtClean="0"/>
              <a:t>tetap</a:t>
            </a:r>
            <a:r>
              <a:rPr lang="en-US" sz="2800" dirty="0" smtClean="0"/>
              <a:t> </a:t>
            </a:r>
            <a:r>
              <a:rPr lang="en-US" sz="2800" dirty="0" err="1" smtClean="0"/>
              <a:t>seperti</a:t>
            </a:r>
            <a:r>
              <a:rPr lang="en-US" sz="2800" dirty="0" smtClean="0"/>
              <a:t> </a:t>
            </a:r>
            <a:r>
              <a:rPr lang="en-US" sz="2800" dirty="0" err="1" smtClean="0"/>
              <a:t>peralatan</a:t>
            </a:r>
            <a:r>
              <a:rPr lang="en-US" sz="2800" dirty="0" smtClean="0"/>
              <a:t>, </a:t>
            </a:r>
            <a:r>
              <a:rPr lang="en-US" sz="2800" dirty="0" err="1" smtClean="0"/>
              <a:t>bangunan</a:t>
            </a:r>
            <a:r>
              <a:rPr lang="en-US" sz="2800" dirty="0" smtClean="0"/>
              <a:t>,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mesin</a:t>
            </a:r>
            <a:r>
              <a:rPr lang="en-US" sz="2800" dirty="0" smtClean="0"/>
              <a:t> </a:t>
            </a:r>
            <a:r>
              <a:rPr lang="sv-SE" sz="2800" dirty="0" smtClean="0"/>
              <a:t>akan </a:t>
            </a:r>
            <a:r>
              <a:rPr lang="sv-SE" sz="2800" dirty="0" smtClean="0"/>
              <a:t>berkurang kemampuannya seiring berjalannya waktu karena digunakan dalam operasional </a:t>
            </a:r>
            <a:r>
              <a:rPr lang="sv-SE" sz="2800" dirty="0" smtClean="0"/>
              <a:t>perusahaan </a:t>
            </a:r>
            <a:r>
              <a:rPr lang="en-US" sz="2800" dirty="0" err="1" smtClean="0"/>
              <a:t>sehari-harinya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27922-BDE9-4217-B6E9-64F8BCA5F34D}" type="slidenum">
              <a:rPr lang="en-US"/>
              <a:pPr>
                <a:defRPr/>
              </a:pPr>
              <a:t>33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09600" y="4871593"/>
          <a:ext cx="856679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7275"/>
                <a:gridCol w="1644162"/>
                <a:gridCol w="1805353"/>
              </a:tblGrid>
              <a:tr h="37610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AKUN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DEBIT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Kredit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99266">
                <a:tc>
                  <a:txBody>
                    <a:bodyPr/>
                    <a:lstStyle/>
                    <a:p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Beban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Penyusutan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Depresiasi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XXX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49034">
                <a:tc>
                  <a:txBody>
                    <a:bodyPr/>
                    <a:lstStyle/>
                    <a:p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Akumulasi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Penyusutan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Depresiasi</a:t>
                      </a:r>
                      <a:endParaRPr lang="en-US" sz="2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XXX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38200" y="3429000"/>
          <a:ext cx="7848600" cy="990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7848600"/>
              </a:tblGrid>
              <a:tr h="990600">
                <a:tc>
                  <a:txBody>
                    <a:bodyPr/>
                    <a:lstStyle/>
                    <a:p>
                      <a:r>
                        <a:rPr lang="en-US" sz="1800" kern="1200" baseline="0" dirty="0" err="1" smtClean="0">
                          <a:solidFill>
                            <a:schemeClr val="bg1"/>
                          </a:solidFill>
                        </a:rPr>
                        <a:t>Depresiasi</a:t>
                      </a:r>
                      <a:r>
                        <a:rPr lang="en-US" sz="1800" kern="1200" baseline="0" dirty="0" smtClean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en-US" sz="1800" kern="1200" baseline="0" dirty="0" err="1" smtClean="0">
                          <a:solidFill>
                            <a:schemeClr val="bg1"/>
                          </a:solidFill>
                        </a:rPr>
                        <a:t>penyusutan</a:t>
                      </a:r>
                      <a:r>
                        <a:rPr lang="en-US" sz="1800" kern="12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bg1"/>
                          </a:solidFill>
                        </a:rPr>
                        <a:t>adalah</a:t>
                      </a:r>
                      <a:r>
                        <a:rPr lang="en-US" sz="1800" kern="12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bg1"/>
                          </a:solidFill>
                        </a:rPr>
                        <a:t>alokasi</a:t>
                      </a:r>
                      <a:r>
                        <a:rPr lang="en-US" sz="1800" kern="12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bg1"/>
                          </a:solidFill>
                        </a:rPr>
                        <a:t>biaya</a:t>
                      </a:r>
                      <a:r>
                        <a:rPr lang="en-US" sz="1800" kern="12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bg1"/>
                          </a:solidFill>
                        </a:rPr>
                        <a:t>perolehan</a:t>
                      </a:r>
                      <a:r>
                        <a:rPr lang="en-US" sz="1800" kern="12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bg1"/>
                          </a:solidFill>
                        </a:rPr>
                        <a:t>aset</a:t>
                      </a:r>
                      <a:r>
                        <a:rPr lang="en-US" sz="1800" kern="12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bg1"/>
                          </a:solidFill>
                        </a:rPr>
                        <a:t>tetap</a:t>
                      </a:r>
                      <a:r>
                        <a:rPr lang="en-US" sz="1800" kern="12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bg1"/>
                          </a:solidFill>
                        </a:rPr>
                        <a:t>selama</a:t>
                      </a:r>
                      <a:r>
                        <a:rPr lang="en-US" sz="1800" kern="12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bg1"/>
                          </a:solidFill>
                        </a:rPr>
                        <a:t>masa</a:t>
                      </a:r>
                      <a:r>
                        <a:rPr lang="en-US" sz="1800" kern="12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bg1"/>
                          </a:solidFill>
                        </a:rPr>
                        <a:t>manfaatnya</a:t>
                      </a:r>
                      <a:r>
                        <a:rPr lang="en-US" sz="1800" kern="1200" baseline="0" dirty="0" smtClean="0">
                          <a:solidFill>
                            <a:schemeClr val="bg1"/>
                          </a:solidFill>
                        </a:rPr>
                        <a:t>. </a:t>
                      </a:r>
                      <a:r>
                        <a:rPr lang="en-US" sz="1800" kern="1200" baseline="0" dirty="0" err="1" smtClean="0">
                          <a:solidFill>
                            <a:schemeClr val="bg1"/>
                          </a:solidFill>
                        </a:rPr>
                        <a:t>Beban</a:t>
                      </a:r>
                      <a:r>
                        <a:rPr lang="en-US" sz="1800" kern="12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bg1"/>
                          </a:solidFill>
                        </a:rPr>
                        <a:t>depresiasi</a:t>
                      </a:r>
                      <a:r>
                        <a:rPr lang="en-US" sz="1800" kern="12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bg1"/>
                          </a:solidFill>
                        </a:rPr>
                        <a:t>akan</a:t>
                      </a:r>
                      <a:r>
                        <a:rPr lang="en-US" sz="1800" kern="12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bg1"/>
                          </a:solidFill>
                        </a:rPr>
                        <a:t>dibebankan</a:t>
                      </a:r>
                      <a:r>
                        <a:rPr lang="en-US" sz="1800" kern="12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bg1"/>
                          </a:solidFill>
                        </a:rPr>
                        <a:t>di</a:t>
                      </a:r>
                      <a:r>
                        <a:rPr lang="en-US" sz="1800" kern="12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bg1"/>
                          </a:solidFill>
                        </a:rPr>
                        <a:t>laporan</a:t>
                      </a:r>
                      <a:r>
                        <a:rPr lang="en-US" sz="1800" kern="12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bg1"/>
                          </a:solidFill>
                        </a:rPr>
                        <a:t>laba</a:t>
                      </a:r>
                      <a:r>
                        <a:rPr lang="en-US" sz="1800" kern="12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bg1"/>
                          </a:solidFill>
                        </a:rPr>
                        <a:t>rugi</a:t>
                      </a:r>
                      <a:r>
                        <a:rPr lang="en-US" sz="1800" kern="12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bg1"/>
                          </a:solidFill>
                        </a:rPr>
                        <a:t>pada</a:t>
                      </a:r>
                      <a:r>
                        <a:rPr lang="en-US" sz="1800" kern="12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bg1"/>
                          </a:solidFill>
                        </a:rPr>
                        <a:t>periode</a:t>
                      </a:r>
                      <a:r>
                        <a:rPr lang="en-US" sz="1800" kern="12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bg1"/>
                          </a:solidFill>
                        </a:rPr>
                        <a:t>terjadinya</a:t>
                      </a:r>
                      <a:r>
                        <a:rPr lang="en-US" sz="1800" kern="1200" baseline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/>
              <a:t>Penyusutan</a:t>
            </a:r>
            <a:r>
              <a:rPr lang="en-US" b="1" dirty="0" smtClean="0"/>
              <a:t> </a:t>
            </a:r>
            <a:r>
              <a:rPr lang="en-US" b="1" dirty="0" err="1" smtClean="0"/>
              <a:t>Aset</a:t>
            </a:r>
            <a:r>
              <a:rPr lang="en-US" b="1" dirty="0" smtClean="0"/>
              <a:t> </a:t>
            </a:r>
            <a:r>
              <a:rPr lang="en-US" b="1" dirty="0" err="1" smtClean="0"/>
              <a:t>Tetap</a:t>
            </a:r>
            <a:endParaRPr lang="en-US" dirty="0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5257800"/>
          </a:xfrm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r>
              <a:rPr lang="en-US" sz="2800" dirty="0" err="1" smtClean="0"/>
              <a:t>Faktor-faktor</a:t>
            </a:r>
            <a:r>
              <a:rPr lang="en-US" sz="2800" dirty="0" smtClean="0"/>
              <a:t> </a:t>
            </a:r>
            <a:r>
              <a:rPr lang="en-US" sz="2800" dirty="0" smtClean="0"/>
              <a:t>yang </a:t>
            </a:r>
            <a:r>
              <a:rPr lang="en-US" sz="2800" dirty="0" err="1" smtClean="0"/>
              <a:t>harus</a:t>
            </a:r>
            <a:r>
              <a:rPr lang="en-US" sz="2800" dirty="0" smtClean="0"/>
              <a:t> </a:t>
            </a:r>
            <a:r>
              <a:rPr lang="en-US" sz="2800" dirty="0" err="1" smtClean="0"/>
              <a:t>dipertimbangkan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menentukan</a:t>
            </a:r>
            <a:r>
              <a:rPr lang="en-US" sz="2800" dirty="0" smtClean="0"/>
              <a:t> </a:t>
            </a:r>
            <a:r>
              <a:rPr lang="en-US" sz="2800" dirty="0" err="1" smtClean="0"/>
              <a:t>jumlah</a:t>
            </a:r>
            <a:r>
              <a:rPr lang="en-US" sz="2800" dirty="0" smtClean="0"/>
              <a:t> </a:t>
            </a:r>
            <a:r>
              <a:rPr lang="en-US" sz="2800" dirty="0" err="1" smtClean="0"/>
              <a:t>beban</a:t>
            </a:r>
            <a:r>
              <a:rPr lang="en-US" sz="2800" dirty="0" smtClean="0"/>
              <a:t> </a:t>
            </a:r>
            <a:r>
              <a:rPr lang="en-US" sz="2800" dirty="0" err="1" smtClean="0"/>
              <a:t>depresiasi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diakui</a:t>
            </a:r>
            <a:r>
              <a:rPr lang="en-US" sz="2800" dirty="0" smtClean="0"/>
              <a:t> </a:t>
            </a:r>
            <a:r>
              <a:rPr lang="en-US" sz="2800" dirty="0" err="1" smtClean="0"/>
              <a:t>setiap</a:t>
            </a:r>
            <a:r>
              <a:rPr lang="en-US" sz="2800" dirty="0" smtClean="0"/>
              <a:t> </a:t>
            </a:r>
            <a:r>
              <a:rPr lang="en-US" sz="2800" dirty="0" err="1" smtClean="0"/>
              <a:t>periode</a:t>
            </a:r>
            <a:r>
              <a:rPr lang="en-US" sz="2800" dirty="0" smtClean="0"/>
              <a:t> </a:t>
            </a:r>
            <a:r>
              <a:rPr lang="en-US" sz="2800" dirty="0" err="1" smtClean="0"/>
              <a:t>akuntansi</a:t>
            </a:r>
            <a:r>
              <a:rPr lang="en-US" sz="2800" dirty="0" smtClean="0"/>
              <a:t>.</a:t>
            </a:r>
          </a:p>
          <a:p>
            <a:pPr marL="1030288" indent="-682625">
              <a:buNone/>
            </a:pPr>
            <a:r>
              <a:rPr lang="fi-FI" sz="2800" dirty="0" smtClean="0"/>
              <a:t>1</a:t>
            </a:r>
            <a:r>
              <a:rPr lang="fi-FI" sz="2800" dirty="0" smtClean="0"/>
              <a:t>. </a:t>
            </a:r>
            <a:r>
              <a:rPr lang="fi-FI" sz="2800" dirty="0" smtClean="0"/>
              <a:t>	Harga </a:t>
            </a:r>
            <a:r>
              <a:rPr lang="fi-FI" sz="2800" dirty="0" smtClean="0"/>
              <a:t>perolehan aset tetap.</a:t>
            </a:r>
          </a:p>
          <a:p>
            <a:pPr marL="1030288" indent="-682625">
              <a:buNone/>
            </a:pPr>
            <a:r>
              <a:rPr lang="en-US" sz="2800" dirty="0" smtClean="0"/>
              <a:t>2. </a:t>
            </a:r>
            <a:r>
              <a:rPr lang="en-US" sz="2800" dirty="0" smtClean="0"/>
              <a:t>	</a:t>
            </a:r>
            <a:r>
              <a:rPr lang="en-US" sz="2800" dirty="0" err="1" smtClean="0"/>
              <a:t>Estimasi</a:t>
            </a:r>
            <a:r>
              <a:rPr lang="en-US" sz="2800" dirty="0" smtClean="0"/>
              <a:t> </a:t>
            </a:r>
            <a:r>
              <a:rPr lang="en-US" sz="2800" dirty="0" err="1" smtClean="0"/>
              <a:t>umur</a:t>
            </a:r>
            <a:r>
              <a:rPr lang="en-US" sz="2800" dirty="0" smtClean="0"/>
              <a:t> </a:t>
            </a:r>
            <a:r>
              <a:rPr lang="en-US" sz="2800" dirty="0" err="1" smtClean="0"/>
              <a:t>manfaat</a:t>
            </a:r>
            <a:r>
              <a:rPr lang="en-US" sz="2800" dirty="0" smtClean="0"/>
              <a:t>, </a:t>
            </a:r>
            <a:r>
              <a:rPr lang="en-US" sz="2800" dirty="0" err="1" smtClean="0"/>
              <a:t>berapa</a:t>
            </a:r>
            <a:r>
              <a:rPr lang="en-US" sz="2800" dirty="0" smtClean="0"/>
              <a:t> lama </a:t>
            </a:r>
            <a:r>
              <a:rPr lang="en-US" sz="2800" dirty="0" err="1" smtClean="0"/>
              <a:t>aset</a:t>
            </a:r>
            <a:r>
              <a:rPr lang="en-US" sz="2800" dirty="0" smtClean="0"/>
              <a:t> </a:t>
            </a:r>
            <a:r>
              <a:rPr lang="en-US" sz="2800" dirty="0" err="1" smtClean="0"/>
              <a:t>tetap</a:t>
            </a:r>
            <a:r>
              <a:rPr lang="en-US" sz="2800" dirty="0" smtClean="0"/>
              <a:t> </a:t>
            </a:r>
            <a:r>
              <a:rPr lang="en-US" sz="2800" dirty="0" err="1" smtClean="0"/>
              <a:t>akan</a:t>
            </a:r>
            <a:r>
              <a:rPr lang="en-US" sz="2800" dirty="0" smtClean="0"/>
              <a:t> </a:t>
            </a:r>
            <a:r>
              <a:rPr lang="en-US" sz="2800" dirty="0" err="1" smtClean="0"/>
              <a:t>digunakan</a:t>
            </a:r>
            <a:r>
              <a:rPr lang="en-US" sz="2800" dirty="0" smtClean="0"/>
              <a:t>.</a:t>
            </a:r>
          </a:p>
          <a:p>
            <a:pPr marL="1030288" indent="-682625">
              <a:buAutoNum type="arabicPeriod" startAt="3"/>
            </a:pPr>
            <a:r>
              <a:rPr lang="en-US" sz="2800" b="1" dirty="0" err="1" smtClean="0"/>
              <a:t>Nilai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sisa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fi-FI" sz="2800" dirty="0" smtClean="0"/>
              <a:t>estimasi </a:t>
            </a:r>
            <a:r>
              <a:rPr lang="fi-FI" sz="2800" dirty="0" smtClean="0"/>
              <a:t>nilai aset tetap pada akhir masa manfaat</a:t>
            </a:r>
            <a:r>
              <a:rPr lang="fi-FI" sz="2800" dirty="0" smtClean="0"/>
              <a:t>.</a:t>
            </a:r>
          </a:p>
          <a:p>
            <a:pPr marL="1030288" indent="-682625">
              <a:buNone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27922-BDE9-4217-B6E9-64F8BCA5F34D}" type="slidenum">
              <a:rPr lang="en-US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8" name="Flowchart: Terminator 7"/>
          <p:cNvSpPr/>
          <p:nvPr/>
        </p:nvSpPr>
        <p:spPr>
          <a:xfrm>
            <a:off x="1143001" y="5638800"/>
            <a:ext cx="7772400" cy="12192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/>
              <a:t>Ekspektasi</a:t>
            </a:r>
            <a:r>
              <a:rPr lang="en-US" b="1" dirty="0"/>
              <a:t> </a:t>
            </a:r>
            <a:r>
              <a:rPr lang="en-US" b="1" dirty="0" err="1"/>
              <a:t>umur</a:t>
            </a:r>
            <a:r>
              <a:rPr lang="en-US" b="1" dirty="0"/>
              <a:t> </a:t>
            </a:r>
            <a:r>
              <a:rPr lang="en-US" b="1" dirty="0" err="1"/>
              <a:t>manfaat</a:t>
            </a:r>
            <a:r>
              <a:rPr lang="en-US" b="1" dirty="0"/>
              <a:t> </a:t>
            </a:r>
            <a:r>
              <a:rPr lang="en-US" dirty="0" err="1"/>
              <a:t>aset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diestimasi</a:t>
            </a:r>
            <a:r>
              <a:rPr lang="en-US" dirty="0"/>
              <a:t> pula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aset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kali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8915400" cy="4800600"/>
          </a:xfrm>
          <a:noFill/>
        </p:spPr>
        <p:txBody>
          <a:bodyPr/>
          <a:lstStyle/>
          <a:p>
            <a:pPr marL="514350" indent="-514350">
              <a:buAutoNum type="arabicPeriod"/>
            </a:pPr>
            <a:r>
              <a:rPr lang="en-US" sz="2800" b="1" dirty="0" err="1" smtClean="0"/>
              <a:t>Metode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Garis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Lurus</a:t>
            </a:r>
            <a:r>
              <a:rPr lang="en-US" sz="2800" b="1" dirty="0" smtClean="0"/>
              <a:t> </a:t>
            </a:r>
            <a:r>
              <a:rPr lang="en-US" sz="2000" dirty="0" smtClean="0"/>
              <a:t>(</a:t>
            </a:r>
            <a:r>
              <a:rPr lang="en-US" sz="2000" i="1" dirty="0" smtClean="0"/>
              <a:t>straight line method</a:t>
            </a:r>
            <a:r>
              <a:rPr lang="en-US" sz="2000" dirty="0" smtClean="0"/>
              <a:t>) </a:t>
            </a:r>
            <a:r>
              <a:rPr lang="en-US" sz="2000" dirty="0" err="1" smtClean="0"/>
              <a:t>menghasilkan</a:t>
            </a:r>
            <a:r>
              <a:rPr lang="en-US" sz="2000" dirty="0" smtClean="0"/>
              <a:t> </a:t>
            </a:r>
            <a:r>
              <a:rPr lang="en-US" sz="2000" dirty="0" err="1" smtClean="0"/>
              <a:t>jumlah</a:t>
            </a:r>
            <a:r>
              <a:rPr lang="en-US" sz="2000" dirty="0" smtClean="0"/>
              <a:t> </a:t>
            </a:r>
            <a:r>
              <a:rPr lang="en-US" sz="2000" dirty="0" err="1" smtClean="0"/>
              <a:t>beban</a:t>
            </a:r>
            <a:r>
              <a:rPr lang="en-US" sz="2000" dirty="0" smtClean="0"/>
              <a:t> </a:t>
            </a:r>
            <a:r>
              <a:rPr lang="en-US" sz="2000" dirty="0" err="1" smtClean="0"/>
              <a:t>depresiasi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sama</a:t>
            </a:r>
            <a:r>
              <a:rPr lang="en-US" sz="2000" dirty="0" smtClean="0"/>
              <a:t> </a:t>
            </a:r>
            <a:r>
              <a:rPr lang="en-US" sz="2000" dirty="0" err="1" smtClean="0"/>
              <a:t>setiap</a:t>
            </a:r>
            <a:r>
              <a:rPr lang="en-US" sz="2000" dirty="0" smtClean="0"/>
              <a:t> </a:t>
            </a:r>
            <a:r>
              <a:rPr lang="en-US" sz="2000" dirty="0" err="1" smtClean="0"/>
              <a:t>tahunnya</a:t>
            </a:r>
            <a:r>
              <a:rPr lang="en-US" sz="2000" dirty="0" smtClean="0"/>
              <a:t> </a:t>
            </a:r>
            <a:r>
              <a:rPr lang="en-US" sz="2000" dirty="0" err="1" smtClean="0"/>
              <a:t>selama</a:t>
            </a:r>
            <a:r>
              <a:rPr lang="en-US" sz="2000" dirty="0" smtClean="0"/>
              <a:t> </a:t>
            </a:r>
            <a:r>
              <a:rPr lang="en-US" sz="2000" dirty="0" err="1" smtClean="0"/>
              <a:t>masa</a:t>
            </a:r>
            <a:r>
              <a:rPr lang="en-US" sz="2000" dirty="0" smtClean="0"/>
              <a:t> </a:t>
            </a:r>
            <a:r>
              <a:rPr lang="en-US" sz="2000" dirty="0" err="1" smtClean="0"/>
              <a:t>manfaat</a:t>
            </a:r>
            <a:r>
              <a:rPr lang="en-US" sz="2000" dirty="0" smtClean="0"/>
              <a:t> </a:t>
            </a:r>
            <a:r>
              <a:rPr lang="en-US" sz="2000" dirty="0" err="1" smtClean="0"/>
              <a:t>aset</a:t>
            </a:r>
            <a:r>
              <a:rPr lang="en-US" sz="2000" dirty="0" smtClean="0"/>
              <a:t>.</a:t>
            </a:r>
          </a:p>
          <a:p>
            <a:pPr marL="514350" indent="-514350">
              <a:buAutoNum type="arabicPeriod"/>
            </a:pPr>
            <a:endParaRPr lang="en-US" sz="2000" dirty="0" smtClean="0"/>
          </a:p>
          <a:p>
            <a:pPr marL="514350" indent="-514350">
              <a:buAutoNum type="arabicPeriod"/>
            </a:pPr>
            <a:endParaRPr lang="en-US" sz="2000" dirty="0" smtClean="0"/>
          </a:p>
          <a:p>
            <a:pPr marL="0" indent="0">
              <a:buNone/>
            </a:pPr>
            <a:r>
              <a:rPr lang="en-US" sz="1400" dirty="0" smtClean="0"/>
              <a:t>PT </a:t>
            </a:r>
            <a:r>
              <a:rPr lang="en-US" sz="1400" dirty="0" smtClean="0"/>
              <a:t>ABC </a:t>
            </a:r>
            <a:r>
              <a:rPr lang="en-US" sz="1400" dirty="0" err="1" smtClean="0"/>
              <a:t>membeli</a:t>
            </a:r>
            <a:r>
              <a:rPr lang="en-US" sz="1400" dirty="0" smtClean="0"/>
              <a:t> </a:t>
            </a:r>
            <a:r>
              <a:rPr lang="en-US" sz="1400" dirty="0" err="1" smtClean="0"/>
              <a:t>mesin</a:t>
            </a:r>
            <a:r>
              <a:rPr lang="en-US" sz="1400" dirty="0" smtClean="0"/>
              <a:t> X </a:t>
            </a:r>
            <a:r>
              <a:rPr lang="en-US" sz="1400" dirty="0" err="1" smtClean="0"/>
              <a:t>pada</a:t>
            </a:r>
            <a:r>
              <a:rPr lang="en-US" sz="1400" dirty="0" smtClean="0"/>
              <a:t> </a:t>
            </a:r>
            <a:r>
              <a:rPr lang="en-US" sz="1400" dirty="0" err="1" smtClean="0"/>
              <a:t>tanggal</a:t>
            </a:r>
            <a:r>
              <a:rPr lang="en-US" sz="1400" dirty="0" smtClean="0"/>
              <a:t> 2 </a:t>
            </a:r>
            <a:r>
              <a:rPr lang="en-US" sz="1400" dirty="0" err="1" smtClean="0"/>
              <a:t>Januari</a:t>
            </a:r>
            <a:r>
              <a:rPr lang="en-US" sz="1400" dirty="0" smtClean="0"/>
              <a:t> 2013. </a:t>
            </a:r>
            <a:r>
              <a:rPr lang="en-US" sz="1400" dirty="0" err="1" smtClean="0"/>
              <a:t>Harga</a:t>
            </a:r>
            <a:r>
              <a:rPr lang="en-US" sz="1400" dirty="0" smtClean="0"/>
              <a:t> </a:t>
            </a:r>
            <a:r>
              <a:rPr lang="en-US" sz="1400" dirty="0" err="1" smtClean="0"/>
              <a:t>perolehan</a:t>
            </a:r>
            <a:r>
              <a:rPr lang="en-US" sz="1400" dirty="0" smtClean="0"/>
              <a:t> </a:t>
            </a:r>
            <a:r>
              <a:rPr lang="en-US" sz="1400" dirty="0" err="1" smtClean="0"/>
              <a:t>sebuah</a:t>
            </a:r>
            <a:r>
              <a:rPr lang="en-US" sz="1400" dirty="0" smtClean="0"/>
              <a:t> </a:t>
            </a:r>
            <a:r>
              <a:rPr lang="en-US" sz="1400" dirty="0" err="1" smtClean="0"/>
              <a:t>mesin</a:t>
            </a:r>
            <a:r>
              <a:rPr lang="en-US" sz="1400" dirty="0" smtClean="0"/>
              <a:t> X </a:t>
            </a:r>
            <a:r>
              <a:rPr lang="en-US" sz="1400" dirty="0" err="1" smtClean="0"/>
              <a:t>adalah</a:t>
            </a:r>
            <a:r>
              <a:rPr lang="en-US" sz="1400" dirty="0" smtClean="0"/>
              <a:t> Rp24.000.000, </a:t>
            </a:r>
            <a:r>
              <a:rPr lang="en-US" sz="1400" dirty="0" err="1" smtClean="0"/>
              <a:t>estimasi</a:t>
            </a:r>
            <a:r>
              <a:rPr lang="en-US" sz="1400" dirty="0" smtClean="0"/>
              <a:t> </a:t>
            </a:r>
            <a:r>
              <a:rPr lang="en-US" sz="1400" dirty="0" err="1" smtClean="0"/>
              <a:t>nilai</a:t>
            </a:r>
            <a:r>
              <a:rPr lang="en-US" sz="1400" dirty="0" smtClean="0"/>
              <a:t> </a:t>
            </a:r>
            <a:r>
              <a:rPr lang="en-US" sz="1400" dirty="0" err="1" smtClean="0"/>
              <a:t>sisa</a:t>
            </a:r>
            <a:r>
              <a:rPr lang="en-US" sz="1400" dirty="0" smtClean="0"/>
              <a:t> </a:t>
            </a:r>
            <a:r>
              <a:rPr lang="en-US" sz="1400" dirty="0" err="1" smtClean="0"/>
              <a:t>adalah</a:t>
            </a:r>
            <a:r>
              <a:rPr lang="en-US" sz="1400" dirty="0" smtClean="0"/>
              <a:t> Rp2.000.000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 smtClean="0"/>
              <a:t>estimasi</a:t>
            </a:r>
            <a:r>
              <a:rPr lang="en-US" sz="1400" dirty="0" smtClean="0"/>
              <a:t> </a:t>
            </a:r>
            <a:r>
              <a:rPr lang="en-US" sz="1400" dirty="0" err="1" smtClean="0"/>
              <a:t>masa</a:t>
            </a:r>
            <a:r>
              <a:rPr lang="en-US" sz="1400" dirty="0" smtClean="0"/>
              <a:t> </a:t>
            </a:r>
            <a:r>
              <a:rPr lang="en-US" sz="1400" dirty="0" err="1" smtClean="0"/>
              <a:t>manfaat</a:t>
            </a:r>
            <a:r>
              <a:rPr lang="en-US" sz="1400" dirty="0" smtClean="0"/>
              <a:t> </a:t>
            </a:r>
            <a:r>
              <a:rPr lang="en-US" sz="1400" dirty="0" err="1" smtClean="0"/>
              <a:t>adalah</a:t>
            </a:r>
            <a:r>
              <a:rPr lang="en-US" sz="1400" dirty="0" smtClean="0"/>
              <a:t> 5 </a:t>
            </a:r>
            <a:r>
              <a:rPr lang="en-US" sz="1400" dirty="0" err="1" smtClean="0"/>
              <a:t>tahun</a:t>
            </a:r>
            <a:r>
              <a:rPr lang="en-US" sz="1400" dirty="0" smtClean="0"/>
              <a:t>.</a:t>
            </a:r>
          </a:p>
          <a:p>
            <a:pPr marL="0" indent="0">
              <a:buNone/>
            </a:pPr>
            <a:endParaRPr lang="en-US" sz="1400" dirty="0" smtClean="0"/>
          </a:p>
          <a:p>
            <a:pPr marL="457200" indent="-457200">
              <a:buAutoNum type="arabicPeriod"/>
            </a:pPr>
            <a:endParaRPr lang="en-US" sz="2000" dirty="0" smtClean="0"/>
          </a:p>
          <a:p>
            <a:pPr marL="457200" indent="-457200">
              <a:buAutoNum type="arabicPeriod"/>
            </a:pPr>
            <a:endParaRPr lang="en-US" sz="2000" dirty="0" smtClean="0"/>
          </a:p>
          <a:p>
            <a:pPr marL="457200" indent="-457200">
              <a:buAutoNum type="arabicPeriod"/>
            </a:pPr>
            <a:endParaRPr lang="en-US" sz="2000" dirty="0" smtClean="0"/>
          </a:p>
          <a:p>
            <a:pPr marL="457200" indent="-457200">
              <a:buNone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27922-BDE9-4217-B6E9-64F8BCA5F34D}" type="slidenum">
              <a:rPr lang="en-US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6" name="Flowchart: Decision 5"/>
          <p:cNvSpPr/>
          <p:nvPr/>
        </p:nvSpPr>
        <p:spPr>
          <a:xfrm>
            <a:off x="533400" y="0"/>
            <a:ext cx="9372600" cy="1676400"/>
          </a:xfrm>
          <a:prstGeom prst="flowChartDecisi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depresiasi</a:t>
            </a:r>
            <a:r>
              <a:rPr lang="en-US" dirty="0" smtClean="0"/>
              <a:t>: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/>
              <a:t>Garis</a:t>
            </a:r>
            <a:r>
              <a:rPr lang="en-US" dirty="0"/>
              <a:t> </a:t>
            </a:r>
            <a:r>
              <a:rPr lang="en-US" dirty="0" err="1" smtClean="0"/>
              <a:t>Lurus</a:t>
            </a:r>
            <a:endParaRPr lang="en-US" dirty="0" smtClean="0"/>
          </a:p>
          <a:p>
            <a:pPr marL="342900" indent="-342900" algn="ctr">
              <a:buFont typeface="+mj-lt"/>
              <a:buAutoNum type="arabicPeriod"/>
            </a:pPr>
            <a:r>
              <a:rPr lang="en-US" dirty="0" err="1" smtClean="0"/>
              <a:t>Metode</a:t>
            </a:r>
            <a:r>
              <a:rPr lang="en-US" dirty="0" smtClean="0"/>
              <a:t> Unit </a:t>
            </a:r>
            <a:r>
              <a:rPr lang="en-US" dirty="0" err="1" smtClean="0"/>
              <a:t>Produksi</a:t>
            </a:r>
            <a:r>
              <a:rPr lang="en-US" dirty="0" smtClean="0"/>
              <a:t> 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Saldo</a:t>
            </a:r>
            <a:r>
              <a:rPr lang="en-US" dirty="0"/>
              <a:t> </a:t>
            </a:r>
            <a:r>
              <a:rPr lang="en-US" dirty="0" err="1" smtClean="0"/>
              <a:t>Menurun</a:t>
            </a:r>
            <a:endParaRPr lang="en-US" dirty="0"/>
          </a:p>
        </p:txBody>
      </p:sp>
      <p:pic>
        <p:nvPicPr>
          <p:cNvPr id="8" name="Picture 7" descr="Akuntansi Suatu Pengantar new_Page_268.jpg"/>
          <p:cNvPicPr>
            <a:picLocks noChangeAspect="1"/>
          </p:cNvPicPr>
          <p:nvPr/>
        </p:nvPicPr>
        <p:blipFill>
          <a:blip r:embed="rId2" cstate="print"/>
          <a:srcRect l="32026" t="32222" r="34183" b="63612"/>
          <a:stretch>
            <a:fillRect/>
          </a:stretch>
        </p:blipFill>
        <p:spPr>
          <a:xfrm>
            <a:off x="2971800" y="2895600"/>
            <a:ext cx="3962400" cy="632298"/>
          </a:xfrm>
          <a:prstGeom prst="rect">
            <a:avLst/>
          </a:prstGeom>
        </p:spPr>
      </p:pic>
      <p:pic>
        <p:nvPicPr>
          <p:cNvPr id="9" name="Picture 8" descr="Akuntansi Suatu Pengantar new_Page_268.jpg"/>
          <p:cNvPicPr>
            <a:picLocks noChangeAspect="1"/>
          </p:cNvPicPr>
          <p:nvPr/>
        </p:nvPicPr>
        <p:blipFill>
          <a:blip r:embed="rId2" cstate="print"/>
          <a:srcRect l="12614" t="64444" r="13860" b="28296"/>
          <a:stretch>
            <a:fillRect/>
          </a:stretch>
        </p:blipFill>
        <p:spPr>
          <a:xfrm>
            <a:off x="566056" y="4419600"/>
            <a:ext cx="8349344" cy="1066800"/>
          </a:xfrm>
          <a:prstGeom prst="rect">
            <a:avLst/>
          </a:prstGeom>
        </p:spPr>
      </p:pic>
      <p:cxnSp>
        <p:nvCxnSpPr>
          <p:cNvPr id="11" name="Elbow Connector 10"/>
          <p:cNvCxnSpPr/>
          <p:nvPr/>
        </p:nvCxnSpPr>
        <p:spPr>
          <a:xfrm rot="5400000">
            <a:off x="6324600" y="5029200"/>
            <a:ext cx="838200" cy="685800"/>
          </a:xfrm>
          <a:prstGeom prst="bentConnector3">
            <a:avLst>
              <a:gd name="adj1" fmla="val 50000"/>
            </a:avLst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Akuntansi Suatu Pengantar new_Page_268.jpg"/>
          <p:cNvPicPr>
            <a:picLocks noChangeAspect="1"/>
          </p:cNvPicPr>
          <p:nvPr/>
        </p:nvPicPr>
        <p:blipFill>
          <a:blip r:embed="rId2" cstate="print"/>
          <a:srcRect l="15746" t="46899" r="60768" b="45236"/>
          <a:stretch>
            <a:fillRect/>
          </a:stretch>
        </p:blipFill>
        <p:spPr>
          <a:xfrm>
            <a:off x="4876800" y="5867400"/>
            <a:ext cx="2743200" cy="990600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09600" y="533400"/>
            <a:ext cx="8915400" cy="6324600"/>
          </a:xfrm>
          <a:noFill/>
        </p:spPr>
        <p:txBody>
          <a:bodyPr/>
          <a:lstStyle/>
          <a:p>
            <a:pPr>
              <a:buNone/>
            </a:pPr>
            <a:r>
              <a:rPr lang="en-US" sz="2800" b="1" dirty="0" smtClean="0"/>
              <a:t>2.	</a:t>
            </a:r>
            <a:r>
              <a:rPr lang="en-US" sz="2800" b="1" dirty="0" err="1" smtClean="0"/>
              <a:t>Metode</a:t>
            </a:r>
            <a:r>
              <a:rPr lang="en-US" sz="2800" b="1" dirty="0" smtClean="0"/>
              <a:t> unit </a:t>
            </a:r>
            <a:r>
              <a:rPr lang="en-US" sz="2800" b="1" dirty="0" err="1" smtClean="0"/>
              <a:t>produksi</a:t>
            </a:r>
            <a:r>
              <a:rPr lang="en-US" sz="2800" b="1" dirty="0" smtClean="0"/>
              <a:t> </a:t>
            </a:r>
            <a:r>
              <a:rPr lang="en-US" sz="2000" dirty="0" err="1" smtClean="0"/>
              <a:t>menghasilkan</a:t>
            </a:r>
            <a:r>
              <a:rPr lang="en-US" sz="2000" dirty="0" smtClean="0"/>
              <a:t> </a:t>
            </a:r>
            <a:r>
              <a:rPr lang="en-US" sz="2000" dirty="0" err="1" smtClean="0"/>
              <a:t>nilai</a:t>
            </a:r>
            <a:r>
              <a:rPr lang="en-US" sz="2000" dirty="0" smtClean="0"/>
              <a:t> </a:t>
            </a:r>
            <a:r>
              <a:rPr lang="en-US" sz="2000" dirty="0" err="1" smtClean="0"/>
              <a:t>beban</a:t>
            </a:r>
            <a:r>
              <a:rPr lang="en-US" sz="2000" dirty="0" smtClean="0"/>
              <a:t> </a:t>
            </a:r>
            <a:r>
              <a:rPr lang="en-US" sz="2000" dirty="0" err="1" smtClean="0"/>
              <a:t>depresiasi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sama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setiap</a:t>
            </a:r>
            <a:r>
              <a:rPr lang="en-US" sz="2000" dirty="0" smtClean="0"/>
              <a:t> unit yang </a:t>
            </a:r>
            <a:r>
              <a:rPr lang="en-US" sz="2000" dirty="0" err="1" smtClean="0"/>
              <a:t>diproduksi</a:t>
            </a:r>
            <a:r>
              <a:rPr lang="en-US" sz="2000" dirty="0" smtClean="0"/>
              <a:t> </a:t>
            </a:r>
            <a:r>
              <a:rPr lang="nn-NO" sz="2000" dirty="0" smtClean="0"/>
              <a:t>atau </a:t>
            </a:r>
            <a:r>
              <a:rPr lang="nn-NO" sz="2000" dirty="0" smtClean="0"/>
              <a:t>setiap kapasitas yang digunakan oleh aset tetap yang </a:t>
            </a:r>
            <a:r>
              <a:rPr lang="nn-NO" sz="2000" dirty="0" smtClean="0"/>
              <a:t>bersangkutan</a:t>
            </a:r>
            <a:r>
              <a:rPr lang="en-US" sz="2000" dirty="0" smtClean="0"/>
              <a:t>.</a:t>
            </a:r>
            <a:endParaRPr lang="en-US" sz="2000" dirty="0" smtClean="0"/>
          </a:p>
          <a:p>
            <a:pPr marL="514350" indent="-514350">
              <a:buAutoNum type="arabicPeriod"/>
            </a:pPr>
            <a:endParaRPr lang="en-US" sz="2000" dirty="0" smtClean="0"/>
          </a:p>
          <a:p>
            <a:pPr marL="514350" indent="-514350">
              <a:buAutoNum type="arabicPeriod"/>
            </a:pPr>
            <a:endParaRPr lang="en-US" sz="2000" dirty="0" smtClean="0"/>
          </a:p>
          <a:p>
            <a:pPr marL="0" indent="0">
              <a:buNone/>
            </a:pPr>
            <a:endParaRPr lang="es-ES" sz="1400" dirty="0" smtClean="0"/>
          </a:p>
          <a:p>
            <a:pPr marL="0" indent="0">
              <a:buNone/>
            </a:pPr>
            <a:r>
              <a:rPr lang="es-ES" sz="1400" dirty="0" smtClean="0"/>
              <a:t>Pada </a:t>
            </a:r>
            <a:r>
              <a:rPr lang="es-ES" sz="1400" dirty="0" err="1" smtClean="0"/>
              <a:t>tanggal</a:t>
            </a:r>
            <a:r>
              <a:rPr lang="es-ES" sz="1400" dirty="0" smtClean="0"/>
              <a:t> </a:t>
            </a:r>
            <a:r>
              <a:rPr lang="es-ES" sz="1400" dirty="0" smtClean="0"/>
              <a:t>2 </a:t>
            </a:r>
            <a:r>
              <a:rPr lang="es-ES" sz="1400" dirty="0" err="1" smtClean="0"/>
              <a:t>Januari</a:t>
            </a:r>
            <a:r>
              <a:rPr lang="es-ES" sz="1400" dirty="0" smtClean="0"/>
              <a:t> 2013 PT XYZ </a:t>
            </a:r>
            <a:r>
              <a:rPr lang="es-ES" sz="1400" dirty="0" err="1" smtClean="0"/>
              <a:t>membeli</a:t>
            </a:r>
            <a:r>
              <a:rPr lang="es-ES" sz="1400" dirty="0" smtClean="0"/>
              <a:t> </a:t>
            </a:r>
            <a:r>
              <a:rPr lang="es-ES" sz="1400" dirty="0" err="1" smtClean="0"/>
              <a:t>mesin</a:t>
            </a:r>
            <a:r>
              <a:rPr lang="es-ES" sz="1400" dirty="0" smtClean="0"/>
              <a:t> </a:t>
            </a:r>
            <a:r>
              <a:rPr lang="es-ES" sz="1400" dirty="0" err="1" smtClean="0"/>
              <a:t>dengan</a:t>
            </a:r>
            <a:r>
              <a:rPr lang="es-ES" sz="1400" dirty="0" smtClean="0"/>
              <a:t> </a:t>
            </a:r>
            <a:r>
              <a:rPr lang="es-ES" sz="1400" dirty="0" err="1" smtClean="0"/>
              <a:t>harga</a:t>
            </a:r>
            <a:r>
              <a:rPr lang="es-ES" sz="1400" dirty="0" smtClean="0"/>
              <a:t> </a:t>
            </a:r>
            <a:r>
              <a:rPr lang="es-ES" sz="1400" dirty="0" err="1" smtClean="0"/>
              <a:t>perolehan</a:t>
            </a:r>
            <a:r>
              <a:rPr lang="es-ES" sz="1400" dirty="0" smtClean="0"/>
              <a:t> Rp24.000.000 dan </a:t>
            </a:r>
            <a:r>
              <a:rPr lang="es-ES" sz="1400" dirty="0" err="1" smtClean="0"/>
              <a:t>estimasi</a:t>
            </a:r>
            <a:r>
              <a:rPr lang="es-ES" sz="1400" dirty="0" smtClean="0"/>
              <a:t> </a:t>
            </a:r>
            <a:r>
              <a:rPr lang="es-ES" sz="1400" dirty="0" err="1" smtClean="0"/>
              <a:t>nilai</a:t>
            </a:r>
            <a:r>
              <a:rPr lang="es-ES" sz="1400" dirty="0" smtClean="0"/>
              <a:t> sisa </a:t>
            </a:r>
            <a:r>
              <a:rPr lang="es-ES" sz="1400" dirty="0" smtClean="0"/>
              <a:t>Rp2.000.000. </a:t>
            </a:r>
            <a:r>
              <a:rPr lang="en-US" sz="1400" dirty="0" err="1" smtClean="0"/>
              <a:t>Mesin</a:t>
            </a:r>
            <a:r>
              <a:rPr lang="en-US" sz="1400" dirty="0" smtClean="0"/>
              <a:t> </a:t>
            </a:r>
            <a:r>
              <a:rPr lang="en-US" sz="1400" dirty="0" err="1" smtClean="0"/>
              <a:t>tersebut</a:t>
            </a:r>
            <a:r>
              <a:rPr lang="en-US" sz="1400" dirty="0" smtClean="0"/>
              <a:t> </a:t>
            </a:r>
            <a:r>
              <a:rPr lang="en-US" sz="1400" dirty="0" err="1" smtClean="0"/>
              <a:t>diharapkan</a:t>
            </a:r>
            <a:r>
              <a:rPr lang="en-US" sz="1400" dirty="0" smtClean="0"/>
              <a:t> </a:t>
            </a:r>
            <a:r>
              <a:rPr lang="en-US" sz="1400" dirty="0" err="1" smtClean="0"/>
              <a:t>mampu</a:t>
            </a:r>
            <a:r>
              <a:rPr lang="en-US" sz="1400" dirty="0" smtClean="0"/>
              <a:t> </a:t>
            </a:r>
            <a:r>
              <a:rPr lang="en-US" sz="1400" dirty="0" err="1" smtClean="0"/>
              <a:t>berproduksi</a:t>
            </a:r>
            <a:r>
              <a:rPr lang="en-US" sz="1400" dirty="0" smtClean="0"/>
              <a:t> </a:t>
            </a:r>
            <a:r>
              <a:rPr lang="en-US" sz="1400" dirty="0" err="1" smtClean="0"/>
              <a:t>sebanyak</a:t>
            </a:r>
            <a:r>
              <a:rPr lang="en-US" sz="1400" dirty="0" smtClean="0"/>
              <a:t> 10.000 unit.</a:t>
            </a:r>
            <a:endParaRPr lang="en-US" sz="1400" dirty="0" smtClean="0"/>
          </a:p>
          <a:p>
            <a:pPr marL="457200" indent="-457200">
              <a:buAutoNum type="arabicPeriod"/>
            </a:pPr>
            <a:endParaRPr lang="en-US" sz="2000" dirty="0" smtClean="0"/>
          </a:p>
          <a:p>
            <a:pPr marL="457200" indent="-457200">
              <a:buAutoNum type="arabicPeriod"/>
            </a:pPr>
            <a:endParaRPr lang="en-US" sz="2000" dirty="0" smtClean="0"/>
          </a:p>
          <a:p>
            <a:pPr marL="457200" indent="-457200">
              <a:buAutoNum type="arabicPeriod"/>
            </a:pPr>
            <a:endParaRPr lang="en-US" sz="2000" dirty="0" smtClean="0"/>
          </a:p>
          <a:p>
            <a:pPr marL="457200" indent="-457200">
              <a:buNone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27922-BDE9-4217-B6E9-64F8BCA5F34D}" type="slidenum">
              <a:rPr lang="en-US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10" name="Picture 9" descr="Akuntansi Suatu Pengantar new_Page_269.jpg"/>
          <p:cNvPicPr>
            <a:picLocks noChangeAspect="1"/>
          </p:cNvPicPr>
          <p:nvPr/>
        </p:nvPicPr>
        <p:blipFill>
          <a:blip r:embed="rId2" cstate="print"/>
          <a:srcRect l="16928" t="26667" r="28431" b="68889"/>
          <a:stretch>
            <a:fillRect/>
          </a:stretch>
        </p:blipFill>
        <p:spPr>
          <a:xfrm>
            <a:off x="1828802" y="1676400"/>
            <a:ext cx="6096000" cy="641685"/>
          </a:xfrm>
          <a:prstGeom prst="rect">
            <a:avLst/>
          </a:prstGeom>
        </p:spPr>
      </p:pic>
      <p:pic>
        <p:nvPicPr>
          <p:cNvPr id="12" name="Picture 11" descr="Akuntansi Suatu Pengantar new_Page_269.jpg"/>
          <p:cNvPicPr>
            <a:picLocks noChangeAspect="1"/>
          </p:cNvPicPr>
          <p:nvPr/>
        </p:nvPicPr>
        <p:blipFill>
          <a:blip r:embed="rId2" cstate="print"/>
          <a:srcRect l="17611" t="47249" r="39359" b="43780"/>
          <a:stretch>
            <a:fillRect/>
          </a:stretch>
        </p:blipFill>
        <p:spPr>
          <a:xfrm>
            <a:off x="4419601" y="5105400"/>
            <a:ext cx="4800600" cy="1295400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13" name="Picture 12" descr="Akuntansi Suatu Pengantar new_Page_269.jpg"/>
          <p:cNvPicPr>
            <a:picLocks noChangeAspect="1"/>
          </p:cNvPicPr>
          <p:nvPr/>
        </p:nvPicPr>
        <p:blipFill>
          <a:blip r:embed="rId2" cstate="print"/>
          <a:srcRect l="12830" t="65191" r="12039" b="26893"/>
          <a:stretch>
            <a:fillRect/>
          </a:stretch>
        </p:blipFill>
        <p:spPr>
          <a:xfrm>
            <a:off x="609600" y="3352800"/>
            <a:ext cx="8610600" cy="1600200"/>
          </a:xfrm>
          <a:prstGeom prst="rect">
            <a:avLst/>
          </a:prstGeom>
        </p:spPr>
      </p:pic>
      <p:cxnSp>
        <p:nvCxnSpPr>
          <p:cNvPr id="11" name="Elbow Connector 10"/>
          <p:cNvCxnSpPr/>
          <p:nvPr/>
        </p:nvCxnSpPr>
        <p:spPr>
          <a:xfrm rot="5400000">
            <a:off x="6477000" y="4343400"/>
            <a:ext cx="990600" cy="685800"/>
          </a:xfrm>
          <a:prstGeom prst="bentConnector3">
            <a:avLst>
              <a:gd name="adj1" fmla="val 50000"/>
            </a:avLst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09600" y="533400"/>
            <a:ext cx="8915400" cy="6324600"/>
          </a:xfrm>
          <a:noFill/>
        </p:spPr>
        <p:txBody>
          <a:bodyPr/>
          <a:lstStyle/>
          <a:p>
            <a:pPr marL="571500" indent="-571500">
              <a:buNone/>
            </a:pPr>
            <a:r>
              <a:rPr lang="en-US" sz="2800" b="1" dirty="0" smtClean="0"/>
              <a:t>2.	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Metode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saldo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menurun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ganda</a:t>
            </a:r>
            <a:r>
              <a:rPr lang="en-US" sz="2800" b="1" dirty="0" smtClean="0"/>
              <a:t> </a:t>
            </a:r>
            <a:r>
              <a:rPr lang="en-US" sz="2000" dirty="0" err="1" smtClean="0"/>
              <a:t>menghasilkan</a:t>
            </a:r>
            <a:r>
              <a:rPr lang="en-US" sz="2000" dirty="0" smtClean="0"/>
              <a:t> </a:t>
            </a:r>
            <a:r>
              <a:rPr lang="en-US" sz="2000" dirty="0" err="1" smtClean="0"/>
              <a:t>penurunan</a:t>
            </a:r>
            <a:r>
              <a:rPr lang="en-US" sz="2000" dirty="0" smtClean="0"/>
              <a:t> </a:t>
            </a:r>
            <a:r>
              <a:rPr lang="en-US" sz="2000" dirty="0" err="1" smtClean="0"/>
              <a:t>terhadap</a:t>
            </a:r>
            <a:r>
              <a:rPr lang="en-US" sz="2000" dirty="0" smtClean="0"/>
              <a:t> </a:t>
            </a:r>
            <a:r>
              <a:rPr lang="en-US" sz="2000" dirty="0" err="1" smtClean="0"/>
              <a:t>beban</a:t>
            </a:r>
            <a:r>
              <a:rPr lang="en-US" sz="2000" dirty="0" smtClean="0"/>
              <a:t> </a:t>
            </a:r>
            <a:r>
              <a:rPr lang="en-US" sz="2000" dirty="0" err="1" smtClean="0"/>
              <a:t>depresiasi</a:t>
            </a:r>
            <a:r>
              <a:rPr lang="en-US" sz="2000" dirty="0" smtClean="0"/>
              <a:t> </a:t>
            </a:r>
            <a:r>
              <a:rPr lang="en-US" sz="2000" dirty="0" smtClean="0"/>
              <a:t>per </a:t>
            </a:r>
            <a:r>
              <a:rPr lang="en-US" sz="2000" dirty="0" err="1" smtClean="0"/>
              <a:t>periodenya</a:t>
            </a:r>
            <a:r>
              <a:rPr lang="en-US" sz="2000" dirty="0" smtClean="0"/>
              <a:t> </a:t>
            </a:r>
            <a:r>
              <a:rPr lang="en-US" sz="2000" dirty="0" err="1" smtClean="0"/>
              <a:t>sepanjang</a:t>
            </a:r>
            <a:r>
              <a:rPr lang="en-US" sz="2000" dirty="0" smtClean="0"/>
              <a:t> </a:t>
            </a:r>
            <a:r>
              <a:rPr lang="en-US" sz="2000" dirty="0" err="1" smtClean="0"/>
              <a:t>masa</a:t>
            </a:r>
            <a:r>
              <a:rPr lang="en-US" sz="2000" dirty="0" smtClean="0"/>
              <a:t> </a:t>
            </a:r>
            <a:r>
              <a:rPr lang="en-US" sz="2000" dirty="0" err="1" smtClean="0"/>
              <a:t>manfaat</a:t>
            </a:r>
            <a:r>
              <a:rPr lang="en-US" sz="2000" dirty="0" smtClean="0"/>
              <a:t> </a:t>
            </a:r>
            <a:r>
              <a:rPr lang="en-US" sz="2000" dirty="0" err="1" smtClean="0"/>
              <a:t>aset</a:t>
            </a:r>
            <a:r>
              <a:rPr lang="en-US" sz="2000" dirty="0" smtClean="0"/>
              <a:t> </a:t>
            </a:r>
            <a:r>
              <a:rPr lang="en-US" sz="2000" dirty="0" err="1" smtClean="0"/>
              <a:t>tetap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bersangkutan</a:t>
            </a:r>
            <a:r>
              <a:rPr lang="en-US" sz="2000" dirty="0" smtClean="0"/>
              <a:t>.</a:t>
            </a:r>
          </a:p>
          <a:p>
            <a:pPr marL="514350" indent="-514350">
              <a:buAutoNum type="arabicPeriod"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Kita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tabel</a:t>
            </a:r>
            <a:r>
              <a:rPr lang="en-US" sz="2000" dirty="0" smtClean="0"/>
              <a:t> </a:t>
            </a:r>
            <a:r>
              <a:rPr lang="en-US" sz="2000" dirty="0" err="1" smtClean="0"/>
              <a:t>skedul</a:t>
            </a:r>
            <a:r>
              <a:rPr lang="en-US" sz="2000" dirty="0" smtClean="0"/>
              <a:t> </a:t>
            </a:r>
            <a:r>
              <a:rPr lang="en-US" sz="2000" dirty="0" err="1" smtClean="0"/>
              <a:t>depresiasi</a:t>
            </a:r>
            <a:r>
              <a:rPr lang="en-US" sz="2000" dirty="0" smtClean="0"/>
              <a:t> </a:t>
            </a:r>
            <a:r>
              <a:rPr lang="en-US" sz="2000" dirty="0" err="1" smtClean="0"/>
              <a:t>berikut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membantu</a:t>
            </a:r>
            <a:r>
              <a:rPr lang="en-US" sz="2000" dirty="0" smtClean="0"/>
              <a:t> </a:t>
            </a:r>
            <a:r>
              <a:rPr lang="en-US" sz="2000" dirty="0" err="1" smtClean="0"/>
              <a:t>perhitungan</a:t>
            </a:r>
            <a:r>
              <a:rPr lang="en-US" sz="2000" dirty="0" smtClean="0"/>
              <a:t> </a:t>
            </a:r>
            <a:r>
              <a:rPr lang="en-US" sz="2000" dirty="0" err="1" smtClean="0"/>
              <a:t>beban</a:t>
            </a:r>
            <a:r>
              <a:rPr lang="en-US" sz="2000" dirty="0" smtClean="0"/>
              <a:t> </a:t>
            </a:r>
            <a:r>
              <a:rPr lang="en-US" sz="2000" dirty="0" err="1" smtClean="0"/>
              <a:t>depresiasi</a:t>
            </a:r>
            <a:r>
              <a:rPr lang="en-US" sz="2000" dirty="0" smtClean="0"/>
              <a:t> </a:t>
            </a:r>
            <a:r>
              <a:rPr lang="en-US" sz="2000" dirty="0" smtClean="0"/>
              <a:t>per </a:t>
            </a:r>
            <a:r>
              <a:rPr lang="en-US" sz="2000" dirty="0" err="1" smtClean="0"/>
              <a:t>tahun</a:t>
            </a:r>
            <a:r>
              <a:rPr lang="en-US" sz="2000" dirty="0" smtClean="0"/>
              <a:t> </a:t>
            </a:r>
            <a:r>
              <a:rPr lang="en-US" sz="2000" dirty="0" err="1" smtClean="0"/>
              <a:t>sebuah</a:t>
            </a:r>
            <a:r>
              <a:rPr lang="en-US" sz="2000" dirty="0" smtClean="0"/>
              <a:t> </a:t>
            </a:r>
            <a:r>
              <a:rPr lang="en-US" sz="2000" dirty="0" err="1" smtClean="0"/>
              <a:t>aset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metode</a:t>
            </a:r>
            <a:r>
              <a:rPr lang="en-US" sz="2000" dirty="0" smtClean="0"/>
              <a:t> </a:t>
            </a:r>
            <a:r>
              <a:rPr lang="en-US" sz="2000" dirty="0" err="1" smtClean="0"/>
              <a:t>saldo</a:t>
            </a:r>
            <a:r>
              <a:rPr lang="en-US" sz="2000" dirty="0" smtClean="0"/>
              <a:t> </a:t>
            </a:r>
            <a:r>
              <a:rPr lang="en-US" sz="2000" dirty="0" err="1" smtClean="0"/>
              <a:t>menurun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sz="2000" dirty="0" smtClean="0"/>
          </a:p>
          <a:p>
            <a:pPr marL="457200" indent="-457200">
              <a:buAutoNum type="arabicPeriod"/>
            </a:pPr>
            <a:endParaRPr lang="en-US" sz="2000" dirty="0" smtClean="0"/>
          </a:p>
          <a:p>
            <a:pPr marL="457200" indent="-457200">
              <a:buAutoNum type="arabicPeriod"/>
            </a:pPr>
            <a:endParaRPr lang="en-US" sz="2000" dirty="0" smtClean="0"/>
          </a:p>
          <a:p>
            <a:pPr marL="457200" indent="-457200">
              <a:buNone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27922-BDE9-4217-B6E9-64F8BCA5F34D}" type="slidenum">
              <a:rPr lang="en-US"/>
              <a:pPr>
                <a:defRPr/>
              </a:pPr>
              <a:t>37</a:t>
            </a:fld>
            <a:endParaRPr lang="en-US" dirty="0"/>
          </a:p>
        </p:txBody>
      </p:sp>
      <p:cxnSp>
        <p:nvCxnSpPr>
          <p:cNvPr id="11" name="Elbow Connector 10"/>
          <p:cNvCxnSpPr/>
          <p:nvPr/>
        </p:nvCxnSpPr>
        <p:spPr>
          <a:xfrm rot="5400000">
            <a:off x="10515600" y="4876800"/>
            <a:ext cx="990600" cy="685800"/>
          </a:xfrm>
          <a:prstGeom prst="bentConnector3">
            <a:avLst>
              <a:gd name="adj1" fmla="val 50000"/>
            </a:avLst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kuntansi Suatu Pengantar new_Page_270.jpg"/>
          <p:cNvPicPr>
            <a:picLocks noChangeAspect="1"/>
          </p:cNvPicPr>
          <p:nvPr/>
        </p:nvPicPr>
        <p:blipFill>
          <a:blip r:embed="rId2" cstate="print"/>
          <a:srcRect l="11503" t="10000" r="12288" b="77778"/>
          <a:stretch>
            <a:fillRect/>
          </a:stretch>
        </p:blipFill>
        <p:spPr>
          <a:xfrm>
            <a:off x="1066800" y="3124200"/>
            <a:ext cx="8444345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09600" y="533400"/>
            <a:ext cx="8915400" cy="6324600"/>
          </a:xfrm>
          <a:noFill/>
        </p:spPr>
        <p:txBody>
          <a:bodyPr/>
          <a:lstStyle/>
          <a:p>
            <a:pPr marL="571500" indent="-571500">
              <a:buNone/>
            </a:pPr>
            <a:r>
              <a:rPr lang="en-US" sz="2800" b="1" dirty="0" smtClean="0"/>
              <a:t>3.	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Metode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saldo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menurun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ganda</a:t>
            </a:r>
            <a:r>
              <a:rPr lang="en-US" sz="2800" b="1" dirty="0" smtClean="0"/>
              <a:t> </a:t>
            </a:r>
            <a:r>
              <a:rPr lang="en-US" sz="2000" dirty="0" err="1" smtClean="0"/>
              <a:t>menghasilkan</a:t>
            </a:r>
            <a:r>
              <a:rPr lang="en-US" sz="2000" dirty="0" smtClean="0"/>
              <a:t> </a:t>
            </a:r>
            <a:r>
              <a:rPr lang="en-US" sz="2000" dirty="0" err="1" smtClean="0"/>
              <a:t>penurunan</a:t>
            </a:r>
            <a:r>
              <a:rPr lang="en-US" sz="2000" dirty="0" smtClean="0"/>
              <a:t> </a:t>
            </a:r>
            <a:r>
              <a:rPr lang="en-US" sz="2000" dirty="0" err="1" smtClean="0"/>
              <a:t>terhadap</a:t>
            </a:r>
            <a:r>
              <a:rPr lang="en-US" sz="2000" dirty="0" smtClean="0"/>
              <a:t> </a:t>
            </a:r>
            <a:r>
              <a:rPr lang="en-US" sz="2000" dirty="0" err="1" smtClean="0"/>
              <a:t>beban</a:t>
            </a:r>
            <a:r>
              <a:rPr lang="en-US" sz="2000" dirty="0" smtClean="0"/>
              <a:t> </a:t>
            </a:r>
            <a:r>
              <a:rPr lang="en-US" sz="2000" dirty="0" err="1" smtClean="0"/>
              <a:t>depresiasi</a:t>
            </a:r>
            <a:r>
              <a:rPr lang="en-US" sz="2000" dirty="0" smtClean="0"/>
              <a:t> </a:t>
            </a:r>
            <a:r>
              <a:rPr lang="en-US" sz="2000" dirty="0" smtClean="0"/>
              <a:t>per </a:t>
            </a:r>
            <a:r>
              <a:rPr lang="en-US" sz="2000" dirty="0" err="1" smtClean="0"/>
              <a:t>periodenya</a:t>
            </a:r>
            <a:r>
              <a:rPr lang="en-US" sz="2000" dirty="0" smtClean="0"/>
              <a:t> </a:t>
            </a:r>
            <a:r>
              <a:rPr lang="en-US" sz="2000" dirty="0" err="1" smtClean="0"/>
              <a:t>sepanjang</a:t>
            </a:r>
            <a:r>
              <a:rPr lang="en-US" sz="2000" dirty="0" smtClean="0"/>
              <a:t> </a:t>
            </a:r>
            <a:r>
              <a:rPr lang="en-US" sz="2000" dirty="0" err="1" smtClean="0"/>
              <a:t>masa</a:t>
            </a:r>
            <a:r>
              <a:rPr lang="en-US" sz="2000" dirty="0" smtClean="0"/>
              <a:t> </a:t>
            </a:r>
            <a:r>
              <a:rPr lang="en-US" sz="2000" dirty="0" err="1" smtClean="0"/>
              <a:t>manfaat</a:t>
            </a:r>
            <a:r>
              <a:rPr lang="en-US" sz="2000" dirty="0" smtClean="0"/>
              <a:t> </a:t>
            </a:r>
            <a:r>
              <a:rPr lang="en-US" sz="2000" dirty="0" err="1" smtClean="0"/>
              <a:t>aset</a:t>
            </a:r>
            <a:r>
              <a:rPr lang="en-US" sz="2000" dirty="0" smtClean="0"/>
              <a:t> </a:t>
            </a:r>
            <a:r>
              <a:rPr lang="en-US" sz="2000" dirty="0" err="1" smtClean="0"/>
              <a:t>tetap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bersangkutan</a:t>
            </a:r>
            <a:r>
              <a:rPr lang="en-US" sz="2000" dirty="0" smtClean="0"/>
              <a:t>.</a:t>
            </a:r>
          </a:p>
          <a:p>
            <a:pPr marL="514350" indent="-514350">
              <a:buAutoNum type="arabicPeriod"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Kita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tabel</a:t>
            </a:r>
            <a:r>
              <a:rPr lang="en-US" sz="2000" dirty="0" smtClean="0"/>
              <a:t> </a:t>
            </a:r>
            <a:r>
              <a:rPr lang="en-US" sz="2000" dirty="0" err="1" smtClean="0"/>
              <a:t>skedul</a:t>
            </a:r>
            <a:r>
              <a:rPr lang="en-US" sz="2000" dirty="0" smtClean="0"/>
              <a:t> </a:t>
            </a:r>
            <a:r>
              <a:rPr lang="en-US" sz="2000" dirty="0" err="1" smtClean="0"/>
              <a:t>depresiasi</a:t>
            </a:r>
            <a:r>
              <a:rPr lang="en-US" sz="2000" dirty="0" smtClean="0"/>
              <a:t> </a:t>
            </a:r>
            <a:r>
              <a:rPr lang="en-US" sz="2000" dirty="0" err="1" smtClean="0"/>
              <a:t>berikut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membantu</a:t>
            </a:r>
            <a:r>
              <a:rPr lang="en-US" sz="2000" dirty="0" smtClean="0"/>
              <a:t> </a:t>
            </a:r>
            <a:r>
              <a:rPr lang="en-US" sz="2000" dirty="0" err="1" smtClean="0"/>
              <a:t>perhitungan</a:t>
            </a:r>
            <a:r>
              <a:rPr lang="en-US" sz="2000" dirty="0" smtClean="0"/>
              <a:t> </a:t>
            </a:r>
            <a:r>
              <a:rPr lang="en-US" sz="2000" dirty="0" err="1" smtClean="0"/>
              <a:t>beban</a:t>
            </a:r>
            <a:r>
              <a:rPr lang="en-US" sz="2000" dirty="0" smtClean="0"/>
              <a:t> </a:t>
            </a:r>
            <a:r>
              <a:rPr lang="en-US" sz="2000" dirty="0" err="1" smtClean="0"/>
              <a:t>depresiasi</a:t>
            </a:r>
            <a:r>
              <a:rPr lang="en-US" sz="2000" dirty="0" smtClean="0"/>
              <a:t> </a:t>
            </a:r>
            <a:r>
              <a:rPr lang="en-US" sz="2000" dirty="0" smtClean="0"/>
              <a:t>per </a:t>
            </a:r>
            <a:r>
              <a:rPr lang="en-US" sz="2000" dirty="0" err="1" smtClean="0"/>
              <a:t>tahun</a:t>
            </a:r>
            <a:r>
              <a:rPr lang="en-US" sz="2000" dirty="0" smtClean="0"/>
              <a:t> </a:t>
            </a:r>
            <a:r>
              <a:rPr lang="en-US" sz="2000" dirty="0" err="1" smtClean="0"/>
              <a:t>sebuah</a:t>
            </a:r>
            <a:r>
              <a:rPr lang="en-US" sz="2000" dirty="0" smtClean="0"/>
              <a:t> </a:t>
            </a:r>
            <a:r>
              <a:rPr lang="en-US" sz="2000" dirty="0" err="1" smtClean="0"/>
              <a:t>aset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metode</a:t>
            </a:r>
            <a:r>
              <a:rPr lang="en-US" sz="2000" dirty="0" smtClean="0"/>
              <a:t> </a:t>
            </a:r>
            <a:r>
              <a:rPr lang="en-US" sz="2000" dirty="0" err="1" smtClean="0"/>
              <a:t>saldo</a:t>
            </a:r>
            <a:r>
              <a:rPr lang="en-US" sz="2000" dirty="0" smtClean="0"/>
              <a:t> </a:t>
            </a:r>
            <a:r>
              <a:rPr lang="en-US" sz="2000" dirty="0" err="1" smtClean="0"/>
              <a:t>menurun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sz="2000" dirty="0" smtClean="0"/>
          </a:p>
          <a:p>
            <a:pPr marL="457200" indent="-457200">
              <a:buAutoNum type="arabicPeriod"/>
            </a:pPr>
            <a:endParaRPr lang="en-US" sz="2000" dirty="0" smtClean="0"/>
          </a:p>
          <a:p>
            <a:pPr marL="457200" indent="-457200">
              <a:buAutoNum type="arabicPeriod"/>
            </a:pPr>
            <a:endParaRPr lang="en-US" sz="2000" dirty="0" smtClean="0"/>
          </a:p>
          <a:p>
            <a:pPr marL="457200" indent="-457200">
              <a:buNone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27922-BDE9-4217-B6E9-64F8BCA5F34D}" type="slidenum">
              <a:rPr lang="en-US"/>
              <a:pPr>
                <a:defRPr/>
              </a:pPr>
              <a:t>38</a:t>
            </a:fld>
            <a:endParaRPr lang="en-US" dirty="0"/>
          </a:p>
        </p:txBody>
      </p:sp>
      <p:cxnSp>
        <p:nvCxnSpPr>
          <p:cNvPr id="11" name="Elbow Connector 10"/>
          <p:cNvCxnSpPr/>
          <p:nvPr/>
        </p:nvCxnSpPr>
        <p:spPr>
          <a:xfrm rot="5400000">
            <a:off x="10515600" y="4876800"/>
            <a:ext cx="990600" cy="685800"/>
          </a:xfrm>
          <a:prstGeom prst="bentConnector3">
            <a:avLst>
              <a:gd name="adj1" fmla="val 50000"/>
            </a:avLst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kuntansi Suatu Pengantar new_Page_270.jpg"/>
          <p:cNvPicPr>
            <a:picLocks noChangeAspect="1"/>
          </p:cNvPicPr>
          <p:nvPr/>
        </p:nvPicPr>
        <p:blipFill>
          <a:blip r:embed="rId2" cstate="print"/>
          <a:srcRect l="11503" t="10000" r="12288" b="77778"/>
          <a:stretch>
            <a:fillRect/>
          </a:stretch>
        </p:blipFill>
        <p:spPr>
          <a:xfrm>
            <a:off x="1066800" y="3124200"/>
            <a:ext cx="8444345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09600" y="0"/>
            <a:ext cx="8915400" cy="6858000"/>
          </a:xfrm>
          <a:noFill/>
        </p:spPr>
        <p:txBody>
          <a:bodyPr/>
          <a:lstStyle/>
          <a:p>
            <a:pPr marL="571500" indent="-571500">
              <a:buAutoNum type="arabicPeriod" startAt="3"/>
            </a:pPr>
            <a:r>
              <a:rPr lang="en-US" sz="2800" b="1" dirty="0" err="1" smtClean="0"/>
              <a:t>Metode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saldo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menurun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ganda</a:t>
            </a:r>
            <a:endParaRPr lang="en-US" sz="2800" b="1" dirty="0" smtClean="0"/>
          </a:p>
          <a:p>
            <a:pPr>
              <a:buNone/>
            </a:pPr>
            <a:r>
              <a:rPr lang="en-US" sz="2000" b="1" dirty="0" err="1" smtClean="0"/>
              <a:t>Contoh</a:t>
            </a:r>
            <a:r>
              <a:rPr lang="en-US" sz="2000" b="1" dirty="0" smtClean="0"/>
              <a:t>: </a:t>
            </a:r>
            <a:r>
              <a:rPr lang="es-ES" sz="2000" dirty="0" smtClean="0"/>
              <a:t>PT Sari </a:t>
            </a:r>
            <a:r>
              <a:rPr lang="es-ES" sz="2000" dirty="0" err="1" smtClean="0"/>
              <a:t>Kencana</a:t>
            </a:r>
            <a:r>
              <a:rPr lang="es-ES" sz="2000" dirty="0" smtClean="0"/>
              <a:t> </a:t>
            </a:r>
            <a:r>
              <a:rPr lang="es-ES" sz="2000" dirty="0" err="1" smtClean="0"/>
              <a:t>membeli</a:t>
            </a:r>
            <a:r>
              <a:rPr lang="es-ES" sz="2000" dirty="0" smtClean="0"/>
              <a:t> </a:t>
            </a:r>
            <a:r>
              <a:rPr lang="es-ES" sz="2000" dirty="0" err="1" smtClean="0"/>
              <a:t>mesin</a:t>
            </a:r>
            <a:r>
              <a:rPr lang="es-ES" sz="2000" dirty="0" smtClean="0"/>
              <a:t> A pada </a:t>
            </a:r>
            <a:r>
              <a:rPr lang="es-ES" sz="2000" dirty="0" err="1" smtClean="0"/>
              <a:t>tanggal</a:t>
            </a:r>
            <a:r>
              <a:rPr lang="es-ES" sz="2000" dirty="0" smtClean="0"/>
              <a:t> 1 </a:t>
            </a:r>
            <a:r>
              <a:rPr lang="es-ES" sz="2000" dirty="0" err="1" smtClean="0"/>
              <a:t>Januari</a:t>
            </a:r>
            <a:r>
              <a:rPr lang="es-ES" sz="2000" dirty="0" smtClean="0"/>
              <a:t> 2013. </a:t>
            </a:r>
            <a:r>
              <a:rPr lang="es-ES" sz="2000" dirty="0" err="1" smtClean="0"/>
              <a:t>Harga</a:t>
            </a:r>
            <a:r>
              <a:rPr lang="es-ES" sz="2000" dirty="0" smtClean="0"/>
              <a:t> </a:t>
            </a:r>
            <a:r>
              <a:rPr lang="es-ES" sz="2000" dirty="0" err="1" smtClean="0"/>
              <a:t>perolehan</a:t>
            </a:r>
            <a:r>
              <a:rPr lang="es-ES" sz="2000" dirty="0" smtClean="0"/>
              <a:t> </a:t>
            </a:r>
            <a:r>
              <a:rPr lang="es-ES" sz="2000" dirty="0" err="1" smtClean="0"/>
              <a:t>mesin</a:t>
            </a:r>
            <a:r>
              <a:rPr lang="es-ES" sz="2000" dirty="0" smtClean="0"/>
              <a:t> A </a:t>
            </a:r>
            <a:r>
              <a:rPr lang="es-ES" sz="2000" dirty="0" err="1" smtClean="0"/>
              <a:t>sebesar</a:t>
            </a:r>
            <a:r>
              <a:rPr lang="es-ES" sz="2000" dirty="0" smtClean="0"/>
              <a:t> Rp24.000.000 </a:t>
            </a:r>
            <a:r>
              <a:rPr lang="es-ES" sz="2000" dirty="0" err="1" smtClean="0"/>
              <a:t>dengan</a:t>
            </a:r>
            <a:r>
              <a:rPr lang="es-ES" sz="2000" dirty="0" smtClean="0"/>
              <a:t> </a:t>
            </a:r>
            <a:r>
              <a:rPr lang="en-US" sz="2000" dirty="0" err="1" smtClean="0"/>
              <a:t>masa</a:t>
            </a:r>
            <a:r>
              <a:rPr lang="en-US" sz="2000" dirty="0" smtClean="0"/>
              <a:t> </a:t>
            </a:r>
            <a:r>
              <a:rPr lang="en-US" sz="2000" dirty="0" err="1" smtClean="0"/>
              <a:t>manfaat</a:t>
            </a:r>
            <a:r>
              <a:rPr lang="en-US" sz="2000" dirty="0" smtClean="0"/>
              <a:t> 5 </a:t>
            </a:r>
            <a:r>
              <a:rPr lang="en-US" sz="2000" dirty="0" err="1" smtClean="0"/>
              <a:t>tahun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nilai</a:t>
            </a:r>
            <a:r>
              <a:rPr lang="en-US" sz="2000" dirty="0" smtClean="0"/>
              <a:t> </a:t>
            </a:r>
            <a:r>
              <a:rPr lang="en-US" sz="2000" dirty="0" err="1" smtClean="0"/>
              <a:t>sisa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akhir</a:t>
            </a:r>
            <a:r>
              <a:rPr lang="en-US" sz="2000" dirty="0" smtClean="0"/>
              <a:t> </a:t>
            </a:r>
            <a:r>
              <a:rPr lang="en-US" sz="2000" dirty="0" err="1" smtClean="0"/>
              <a:t>tahun</a:t>
            </a:r>
            <a:r>
              <a:rPr lang="en-US" sz="2000" dirty="0" smtClean="0"/>
              <a:t> </a:t>
            </a:r>
            <a:r>
              <a:rPr lang="en-US" sz="2000" dirty="0" err="1" smtClean="0"/>
              <a:t>sebesar</a:t>
            </a:r>
            <a:r>
              <a:rPr lang="en-US" sz="2000" dirty="0" smtClean="0"/>
              <a:t> Rp2.000.000. </a:t>
            </a:r>
            <a:r>
              <a:rPr lang="en-US" sz="2000" dirty="0" err="1" smtClean="0"/>
              <a:t>Metode</a:t>
            </a:r>
            <a:r>
              <a:rPr lang="en-US" sz="2000" dirty="0" smtClean="0"/>
              <a:t> </a:t>
            </a:r>
            <a:r>
              <a:rPr lang="en-US" sz="2000" dirty="0" err="1" smtClean="0"/>
              <a:t>penyusutan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metode</a:t>
            </a:r>
            <a:r>
              <a:rPr lang="en-US" sz="2000" dirty="0" smtClean="0"/>
              <a:t> </a:t>
            </a:r>
            <a:r>
              <a:rPr lang="en-US" sz="2000" dirty="0" err="1" smtClean="0"/>
              <a:t>aldo</a:t>
            </a:r>
            <a:r>
              <a:rPr lang="en-US" sz="2000" dirty="0" smtClean="0"/>
              <a:t> </a:t>
            </a:r>
            <a:r>
              <a:rPr lang="en-US" sz="2000" dirty="0" err="1" smtClean="0"/>
              <a:t>menurun</a:t>
            </a:r>
            <a:r>
              <a:rPr lang="en-US" sz="2000" dirty="0" smtClean="0"/>
              <a:t> </a:t>
            </a:r>
            <a:r>
              <a:rPr lang="en-US" sz="2000" dirty="0" err="1" smtClean="0"/>
              <a:t>ganda</a:t>
            </a:r>
            <a:r>
              <a:rPr lang="en-US" sz="2000" dirty="0" smtClean="0"/>
              <a:t>. Kita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tabel</a:t>
            </a:r>
            <a:r>
              <a:rPr lang="en-US" sz="2000" dirty="0" smtClean="0"/>
              <a:t> </a:t>
            </a:r>
            <a:r>
              <a:rPr lang="en-US" sz="2000" dirty="0" err="1" smtClean="0"/>
              <a:t>skedul</a:t>
            </a:r>
            <a:r>
              <a:rPr lang="en-US" sz="2000" dirty="0" smtClean="0"/>
              <a:t> </a:t>
            </a:r>
            <a:r>
              <a:rPr lang="en-US" sz="2000" dirty="0" err="1" smtClean="0"/>
              <a:t>depresiasi</a:t>
            </a:r>
            <a:r>
              <a:rPr lang="en-US" sz="2000" dirty="0" smtClean="0"/>
              <a:t> </a:t>
            </a:r>
            <a:r>
              <a:rPr lang="en-US" sz="2000" dirty="0" err="1" smtClean="0"/>
              <a:t>berikut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membantu</a:t>
            </a:r>
            <a:r>
              <a:rPr lang="en-US" sz="2000" dirty="0" smtClean="0"/>
              <a:t> </a:t>
            </a:r>
            <a:r>
              <a:rPr lang="en-US" sz="2000" dirty="0" err="1" smtClean="0"/>
              <a:t>perhitungan</a:t>
            </a:r>
            <a:r>
              <a:rPr lang="en-US" sz="2000" dirty="0" smtClean="0"/>
              <a:t> </a:t>
            </a:r>
            <a:r>
              <a:rPr lang="en-US" sz="2000" dirty="0" err="1" smtClean="0"/>
              <a:t>beban</a:t>
            </a:r>
            <a:r>
              <a:rPr lang="en-US" sz="2000" dirty="0" smtClean="0"/>
              <a:t> </a:t>
            </a:r>
            <a:r>
              <a:rPr lang="en-US" sz="2000" dirty="0" err="1" smtClean="0"/>
              <a:t>depresiasi</a:t>
            </a:r>
            <a:r>
              <a:rPr lang="en-US" sz="2000" dirty="0" smtClean="0"/>
              <a:t> per </a:t>
            </a:r>
            <a:r>
              <a:rPr lang="en-US" sz="2000" dirty="0" err="1" smtClean="0"/>
              <a:t>tahun</a:t>
            </a:r>
            <a:r>
              <a:rPr lang="en-US" sz="2000" dirty="0" smtClean="0"/>
              <a:t> </a:t>
            </a:r>
            <a:r>
              <a:rPr lang="en-US" sz="2000" dirty="0" err="1" smtClean="0"/>
              <a:t>sebuah</a:t>
            </a:r>
            <a:r>
              <a:rPr lang="en-US" sz="2000" dirty="0" smtClean="0"/>
              <a:t> </a:t>
            </a:r>
            <a:r>
              <a:rPr lang="en-US" sz="2000" dirty="0" err="1" smtClean="0"/>
              <a:t>aset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metode</a:t>
            </a:r>
            <a:r>
              <a:rPr lang="en-US" sz="2000" dirty="0" smtClean="0"/>
              <a:t> </a:t>
            </a:r>
            <a:r>
              <a:rPr lang="en-US" sz="2000" dirty="0" err="1" smtClean="0"/>
              <a:t>saldo</a:t>
            </a:r>
            <a:r>
              <a:rPr lang="en-US" sz="2000" dirty="0" smtClean="0"/>
              <a:t> </a:t>
            </a:r>
            <a:r>
              <a:rPr lang="en-US" sz="2000" dirty="0" err="1" smtClean="0"/>
              <a:t>menurun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sz="2000" dirty="0" smtClean="0"/>
          </a:p>
          <a:p>
            <a:pPr marL="457200" indent="-457200">
              <a:buAutoNum type="arabicPeriod"/>
            </a:pPr>
            <a:r>
              <a:rPr lang="it-IT" sz="2000" b="1" dirty="0" smtClean="0"/>
              <a:t>Mengisi tabel skedul depresiasi di bawah ini untuk tahun 0.</a:t>
            </a:r>
            <a:endParaRPr lang="en-US" sz="2000" dirty="0" smtClean="0"/>
          </a:p>
          <a:p>
            <a:pPr marL="457200" indent="-457200">
              <a:buAutoNum type="arabicPeriod"/>
            </a:pPr>
            <a:endParaRPr lang="en-US" sz="2000" dirty="0" smtClean="0"/>
          </a:p>
          <a:p>
            <a:pPr marL="457200" indent="-457200">
              <a:buNone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27922-BDE9-4217-B6E9-64F8BCA5F34D}" type="slidenum">
              <a:rPr lang="en-US"/>
              <a:pPr>
                <a:defRPr/>
              </a:pPr>
              <a:t>39</a:t>
            </a:fld>
            <a:endParaRPr lang="en-US" dirty="0"/>
          </a:p>
        </p:txBody>
      </p:sp>
      <p:cxnSp>
        <p:nvCxnSpPr>
          <p:cNvPr id="11" name="Elbow Connector 10"/>
          <p:cNvCxnSpPr/>
          <p:nvPr/>
        </p:nvCxnSpPr>
        <p:spPr>
          <a:xfrm rot="5400000">
            <a:off x="10515600" y="4876800"/>
            <a:ext cx="990600" cy="685800"/>
          </a:xfrm>
          <a:prstGeom prst="bentConnector3">
            <a:avLst>
              <a:gd name="adj1" fmla="val 50000"/>
            </a:avLst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kuntansi Suatu Pengantar new_Page_270.jpg"/>
          <p:cNvPicPr>
            <a:picLocks noChangeAspect="1"/>
          </p:cNvPicPr>
          <p:nvPr/>
        </p:nvPicPr>
        <p:blipFill>
          <a:blip r:embed="rId2" cstate="print"/>
          <a:srcRect l="11503" t="33913" r="13538" b="55461"/>
          <a:stretch>
            <a:fillRect/>
          </a:stretch>
        </p:blipFill>
        <p:spPr>
          <a:xfrm>
            <a:off x="990600" y="3124201"/>
            <a:ext cx="7543800" cy="1384183"/>
          </a:xfrm>
          <a:prstGeom prst="rect">
            <a:avLst/>
          </a:prstGeom>
        </p:spPr>
      </p:pic>
      <p:cxnSp>
        <p:nvCxnSpPr>
          <p:cNvPr id="6" name="Elbow Connector 5"/>
          <p:cNvCxnSpPr/>
          <p:nvPr/>
        </p:nvCxnSpPr>
        <p:spPr>
          <a:xfrm rot="5400000">
            <a:off x="4769646" y="4145756"/>
            <a:ext cx="1052513" cy="990600"/>
          </a:xfrm>
          <a:prstGeom prst="bentConnector3">
            <a:avLst>
              <a:gd name="adj1" fmla="val 50000"/>
            </a:avLst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295400" y="5181600"/>
            <a:ext cx="69342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err="1"/>
              <a:t>Tarif</a:t>
            </a:r>
            <a:r>
              <a:rPr lang="en-US" dirty="0"/>
              <a:t> </a:t>
            </a:r>
            <a:r>
              <a:rPr lang="en-US" b="1" dirty="0" err="1">
                <a:solidFill>
                  <a:schemeClr val="bg1"/>
                </a:solidFill>
              </a:rPr>
              <a:t>metode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saldo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menurun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ganda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= </a:t>
            </a:r>
            <a:r>
              <a:rPr lang="en-US" b="1" dirty="0">
                <a:solidFill>
                  <a:schemeClr val="bg1"/>
                </a:solidFill>
              </a:rPr>
              <a:t>2 × </a:t>
            </a:r>
            <a:r>
              <a:rPr lang="en-US" b="1" dirty="0" err="1">
                <a:solidFill>
                  <a:schemeClr val="bg1"/>
                </a:solidFill>
              </a:rPr>
              <a:t>Tarif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garis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lurus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57400" y="5638802"/>
            <a:ext cx="4953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err="1"/>
              <a:t>Tarif</a:t>
            </a:r>
            <a:r>
              <a:rPr lang="en-US" sz="1400" dirty="0"/>
              <a:t> = 2 × </a:t>
            </a:r>
            <a:r>
              <a:rPr lang="en-US" sz="1400" dirty="0" err="1"/>
              <a:t>Tarif</a:t>
            </a:r>
            <a:r>
              <a:rPr lang="en-US" sz="1400" dirty="0"/>
              <a:t> </a:t>
            </a:r>
            <a:r>
              <a:rPr lang="en-US" sz="1400" dirty="0" err="1"/>
              <a:t>garis</a:t>
            </a:r>
            <a:r>
              <a:rPr lang="en-US" sz="1400" dirty="0"/>
              <a:t> </a:t>
            </a:r>
            <a:r>
              <a:rPr lang="en-US" sz="1400" dirty="0" err="1" smtClean="0"/>
              <a:t>lurus</a:t>
            </a:r>
            <a:endParaRPr lang="en-US" sz="1400" dirty="0" smtClean="0"/>
          </a:p>
          <a:p>
            <a:r>
              <a:rPr lang="en-US" sz="1400" dirty="0" err="1"/>
              <a:t>Tarif</a:t>
            </a:r>
            <a:r>
              <a:rPr lang="en-US" sz="1400" dirty="0"/>
              <a:t> = 2 × </a:t>
            </a:r>
            <a:r>
              <a:rPr lang="en-US" sz="1400" dirty="0" smtClean="0"/>
              <a:t>(100% </a:t>
            </a:r>
            <a:r>
              <a:rPr lang="en-US" sz="1400" dirty="0" err="1" smtClean="0"/>
              <a:t>dibagi</a:t>
            </a:r>
            <a:r>
              <a:rPr lang="en-US" sz="1400" dirty="0" smtClean="0"/>
              <a:t> </a:t>
            </a:r>
            <a:r>
              <a:rPr lang="en-US" sz="1400" dirty="0" err="1" smtClean="0"/>
              <a:t>masa</a:t>
            </a:r>
            <a:r>
              <a:rPr lang="en-US" sz="1400" dirty="0" smtClean="0"/>
              <a:t> </a:t>
            </a:r>
            <a:r>
              <a:rPr lang="en-US" sz="1400" dirty="0" err="1" smtClean="0"/>
              <a:t>manfaat</a:t>
            </a:r>
            <a:r>
              <a:rPr lang="en-US" sz="1400" dirty="0" smtClean="0"/>
              <a:t>)</a:t>
            </a:r>
            <a:endParaRPr lang="en-US" sz="1400" dirty="0"/>
          </a:p>
          <a:p>
            <a:r>
              <a:rPr lang="en-US" sz="1400" dirty="0" err="1"/>
              <a:t>Tarif</a:t>
            </a:r>
            <a:r>
              <a:rPr lang="en-US" sz="1400" dirty="0"/>
              <a:t> = 2 × </a:t>
            </a:r>
            <a:r>
              <a:rPr lang="en-US" sz="1400" dirty="0" smtClean="0"/>
              <a:t>(100% : 5)</a:t>
            </a:r>
            <a:endParaRPr lang="en-US" sz="1400" dirty="0"/>
          </a:p>
          <a:p>
            <a:r>
              <a:rPr lang="en-US" sz="1400" dirty="0" err="1" smtClean="0"/>
              <a:t>Tarif</a:t>
            </a:r>
            <a:r>
              <a:rPr lang="en-US" sz="1400" dirty="0" smtClean="0"/>
              <a:t> </a:t>
            </a:r>
            <a:r>
              <a:rPr lang="en-US" sz="1400" dirty="0"/>
              <a:t>= 2 × 20%</a:t>
            </a:r>
          </a:p>
          <a:p>
            <a:r>
              <a:rPr lang="en-US" sz="1400" dirty="0" err="1"/>
              <a:t>Tarif</a:t>
            </a:r>
            <a:r>
              <a:rPr lang="en-US" sz="1400" dirty="0"/>
              <a:t> = 40%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868362"/>
          </a:xfrm>
        </p:spPr>
        <p:txBody>
          <a:bodyPr/>
          <a:lstStyle/>
          <a:p>
            <a:r>
              <a:rPr lang="en-US" dirty="0" err="1" smtClean="0"/>
              <a:t>Pembelian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000" b="1" dirty="0" err="1" smtClean="0"/>
              <a:t>Transaksi</a:t>
            </a:r>
            <a:r>
              <a:rPr lang="en-US" sz="2000" b="1" dirty="0" smtClean="0"/>
              <a:t> 1: </a:t>
            </a:r>
            <a:r>
              <a:rPr lang="en-US" sz="2000" dirty="0" smtClean="0"/>
              <a:t>1 </a:t>
            </a:r>
            <a:r>
              <a:rPr lang="en-US" sz="2000" dirty="0" err="1" smtClean="0"/>
              <a:t>Maret</a:t>
            </a:r>
            <a:r>
              <a:rPr lang="en-US" sz="2000" dirty="0" smtClean="0"/>
              <a:t> 2013 Arum </a:t>
            </a:r>
            <a:r>
              <a:rPr lang="en-US" sz="2000" dirty="0" err="1" smtClean="0"/>
              <a:t>Grosir</a:t>
            </a:r>
            <a:r>
              <a:rPr lang="en-US" sz="2000" dirty="0" smtClean="0"/>
              <a:t> </a:t>
            </a:r>
            <a:r>
              <a:rPr lang="en-US" sz="2000" dirty="0" err="1" smtClean="0"/>
              <a:t>membeli</a:t>
            </a:r>
            <a:r>
              <a:rPr lang="en-US" sz="2000" dirty="0" smtClean="0"/>
              <a:t> </a:t>
            </a:r>
            <a:r>
              <a:rPr lang="en-US" sz="2000" dirty="0" err="1" smtClean="0"/>
              <a:t>beras</a:t>
            </a:r>
            <a:r>
              <a:rPr lang="en-US" sz="2000" dirty="0" smtClean="0"/>
              <a:t> 1 ton </a:t>
            </a:r>
            <a:r>
              <a:rPr lang="en-US" sz="2000" dirty="0" err="1" smtClean="0"/>
              <a:t>seharga</a:t>
            </a:r>
            <a:r>
              <a:rPr lang="en-US" sz="2000" dirty="0" smtClean="0"/>
              <a:t> Rp7.000.000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syarat</a:t>
            </a:r>
            <a:r>
              <a:rPr lang="en-US" sz="2000" dirty="0" smtClean="0"/>
              <a:t> </a:t>
            </a:r>
            <a:r>
              <a:rPr lang="en-US" sz="2000" dirty="0" err="1" smtClean="0"/>
              <a:t>pembayaran</a:t>
            </a:r>
            <a:r>
              <a:rPr lang="en-US" sz="2000" dirty="0" smtClean="0"/>
              <a:t> 2/10, n/30; </a:t>
            </a:r>
            <a:r>
              <a:rPr lang="en-US" sz="2000" dirty="0" err="1" smtClean="0"/>
              <a:t>loko</a:t>
            </a:r>
            <a:r>
              <a:rPr lang="en-US" sz="2000" dirty="0" smtClean="0"/>
              <a:t> </a:t>
            </a:r>
            <a:r>
              <a:rPr lang="en-US" sz="2000" dirty="0" err="1" smtClean="0"/>
              <a:t>gudangpenjual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PT </a:t>
            </a:r>
            <a:r>
              <a:rPr lang="en-US" sz="2000" dirty="0" err="1" smtClean="0"/>
              <a:t>Swasembada</a:t>
            </a:r>
            <a:r>
              <a:rPr lang="en-US" sz="2000" dirty="0" smtClean="0"/>
              <a:t> </a:t>
            </a:r>
            <a:r>
              <a:rPr lang="en-US" sz="2000" dirty="0" err="1" smtClean="0"/>
              <a:t>Internasional</a:t>
            </a:r>
            <a:r>
              <a:rPr lang="en-US" sz="2000" dirty="0" smtClean="0"/>
              <a:t>.</a:t>
            </a:r>
          </a:p>
          <a:p>
            <a:pPr>
              <a:buNone/>
            </a:pPr>
            <a:r>
              <a:rPr lang="en-US" sz="2000" dirty="0" err="1" smtClean="0"/>
              <a:t>Analisis</a:t>
            </a:r>
            <a:r>
              <a:rPr lang="en-US" sz="2000" dirty="0" smtClean="0"/>
              <a:t> </a:t>
            </a:r>
            <a:r>
              <a:rPr lang="en-US" sz="2000" dirty="0" err="1" smtClean="0"/>
              <a:t>transaksi</a:t>
            </a:r>
            <a:r>
              <a:rPr lang="en-US" sz="2000" dirty="0" smtClean="0"/>
              <a:t>: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err="1" smtClean="0"/>
              <a:t>Ayat</a:t>
            </a:r>
            <a:r>
              <a:rPr lang="en-US" sz="2000" dirty="0" smtClean="0"/>
              <a:t> </a:t>
            </a:r>
            <a:r>
              <a:rPr lang="en-US" sz="2000" dirty="0" err="1" smtClean="0"/>
              <a:t>jurnal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transaksi</a:t>
            </a:r>
            <a:r>
              <a:rPr lang="en-US" sz="2000" dirty="0" smtClean="0"/>
              <a:t>: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5" name="Picture 4" descr="Akuntansi Suatu Pengantar new_Page_142.jpg"/>
          <p:cNvPicPr>
            <a:picLocks noChangeAspect="1"/>
          </p:cNvPicPr>
          <p:nvPr/>
        </p:nvPicPr>
        <p:blipFill>
          <a:blip r:embed="rId2" cstate="print"/>
          <a:srcRect l="12614" t="39660" r="13436" b="52870"/>
          <a:stretch>
            <a:fillRect/>
          </a:stretch>
        </p:blipFill>
        <p:spPr>
          <a:xfrm>
            <a:off x="457200" y="2971800"/>
            <a:ext cx="9144000" cy="1676400"/>
          </a:xfrm>
          <a:prstGeom prst="rect">
            <a:avLst/>
          </a:prstGeom>
        </p:spPr>
      </p:pic>
      <p:pic>
        <p:nvPicPr>
          <p:cNvPr id="6" name="Picture 5" descr="Akuntansi Suatu Pengantar new_Page_142.jpg"/>
          <p:cNvPicPr>
            <a:picLocks noChangeAspect="1"/>
          </p:cNvPicPr>
          <p:nvPr/>
        </p:nvPicPr>
        <p:blipFill>
          <a:blip r:embed="rId2" cstate="print"/>
          <a:srcRect l="12614" t="47469" r="13658" b="48117"/>
          <a:stretch>
            <a:fillRect/>
          </a:stretch>
        </p:blipFill>
        <p:spPr>
          <a:xfrm>
            <a:off x="304800" y="5181600"/>
            <a:ext cx="9220200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09600" y="0"/>
            <a:ext cx="8915400" cy="6858000"/>
          </a:xfrm>
          <a:noFill/>
        </p:spPr>
        <p:txBody>
          <a:bodyPr/>
          <a:lstStyle/>
          <a:p>
            <a:pPr marL="571500" indent="-571500">
              <a:buAutoNum type="arabicPeriod" startAt="3"/>
            </a:pPr>
            <a:r>
              <a:rPr lang="en-US" sz="2800" b="1" dirty="0" err="1" smtClean="0"/>
              <a:t>Metode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saldo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menurun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ganda</a:t>
            </a:r>
            <a:endParaRPr lang="en-US" sz="2800" b="1" dirty="0" smtClean="0"/>
          </a:p>
          <a:p>
            <a:pPr>
              <a:buNone/>
            </a:pPr>
            <a:r>
              <a:rPr lang="en-US" sz="2000" b="1" dirty="0" err="1" smtClean="0"/>
              <a:t>Contoh</a:t>
            </a:r>
            <a:r>
              <a:rPr lang="en-US" sz="2000" b="1" dirty="0" smtClean="0"/>
              <a:t>: </a:t>
            </a:r>
            <a:r>
              <a:rPr lang="es-ES" sz="2000" dirty="0" smtClean="0"/>
              <a:t>PT Sari </a:t>
            </a:r>
            <a:r>
              <a:rPr lang="es-ES" sz="2000" dirty="0" err="1" smtClean="0"/>
              <a:t>Kencana</a:t>
            </a:r>
            <a:r>
              <a:rPr lang="es-ES" sz="2000" dirty="0" smtClean="0"/>
              <a:t> </a:t>
            </a:r>
            <a:r>
              <a:rPr lang="es-ES" sz="2000" dirty="0" err="1" smtClean="0"/>
              <a:t>membeli</a:t>
            </a:r>
            <a:r>
              <a:rPr lang="es-ES" sz="2000" dirty="0" smtClean="0"/>
              <a:t> </a:t>
            </a:r>
            <a:r>
              <a:rPr lang="es-ES" sz="2000" dirty="0" err="1" smtClean="0"/>
              <a:t>mesin</a:t>
            </a:r>
            <a:r>
              <a:rPr lang="es-ES" sz="2000" dirty="0" smtClean="0"/>
              <a:t> A pada </a:t>
            </a:r>
            <a:r>
              <a:rPr lang="es-ES" sz="2000" dirty="0" err="1" smtClean="0"/>
              <a:t>tanggal</a:t>
            </a:r>
            <a:r>
              <a:rPr lang="es-ES" sz="2000" dirty="0" smtClean="0"/>
              <a:t> 1 </a:t>
            </a:r>
            <a:r>
              <a:rPr lang="es-ES" sz="2000" dirty="0" err="1" smtClean="0"/>
              <a:t>Januari</a:t>
            </a:r>
            <a:r>
              <a:rPr lang="es-ES" sz="2000" dirty="0" smtClean="0"/>
              <a:t> 2013. </a:t>
            </a:r>
            <a:r>
              <a:rPr lang="es-ES" sz="2000" dirty="0" err="1" smtClean="0"/>
              <a:t>Harga</a:t>
            </a:r>
            <a:r>
              <a:rPr lang="es-ES" sz="2000" dirty="0" smtClean="0"/>
              <a:t> </a:t>
            </a:r>
            <a:r>
              <a:rPr lang="es-ES" sz="2000" dirty="0" err="1" smtClean="0"/>
              <a:t>perolehan</a:t>
            </a:r>
            <a:r>
              <a:rPr lang="es-ES" sz="2000" dirty="0" smtClean="0"/>
              <a:t> </a:t>
            </a:r>
            <a:r>
              <a:rPr lang="es-ES" sz="2000" dirty="0" err="1" smtClean="0"/>
              <a:t>mesin</a:t>
            </a:r>
            <a:r>
              <a:rPr lang="es-ES" sz="2000" dirty="0" smtClean="0"/>
              <a:t> A </a:t>
            </a:r>
            <a:r>
              <a:rPr lang="es-ES" sz="2000" dirty="0" err="1" smtClean="0"/>
              <a:t>sebesar</a:t>
            </a:r>
            <a:r>
              <a:rPr lang="es-ES" sz="2000" dirty="0" smtClean="0"/>
              <a:t> Rp24.000.000 </a:t>
            </a:r>
            <a:r>
              <a:rPr lang="es-ES" sz="2000" dirty="0" err="1" smtClean="0"/>
              <a:t>dengan</a:t>
            </a:r>
            <a:r>
              <a:rPr lang="es-ES" sz="2000" dirty="0" smtClean="0"/>
              <a:t> </a:t>
            </a:r>
            <a:r>
              <a:rPr lang="en-US" sz="2000" dirty="0" err="1" smtClean="0"/>
              <a:t>masa</a:t>
            </a:r>
            <a:r>
              <a:rPr lang="en-US" sz="2000" dirty="0" smtClean="0"/>
              <a:t> </a:t>
            </a:r>
            <a:r>
              <a:rPr lang="en-US" sz="2000" dirty="0" err="1" smtClean="0"/>
              <a:t>manfaat</a:t>
            </a:r>
            <a:r>
              <a:rPr lang="en-US" sz="2000" dirty="0" smtClean="0"/>
              <a:t> 5 </a:t>
            </a:r>
            <a:r>
              <a:rPr lang="en-US" sz="2000" dirty="0" err="1" smtClean="0"/>
              <a:t>tahun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nilai</a:t>
            </a:r>
            <a:r>
              <a:rPr lang="en-US" sz="2000" dirty="0" smtClean="0"/>
              <a:t> </a:t>
            </a:r>
            <a:r>
              <a:rPr lang="en-US" sz="2000" dirty="0" err="1" smtClean="0"/>
              <a:t>sisa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akhir</a:t>
            </a:r>
            <a:r>
              <a:rPr lang="en-US" sz="2000" dirty="0" smtClean="0"/>
              <a:t> </a:t>
            </a:r>
            <a:r>
              <a:rPr lang="en-US" sz="2000" dirty="0" err="1" smtClean="0"/>
              <a:t>tahun</a:t>
            </a:r>
            <a:r>
              <a:rPr lang="en-US" sz="2000" dirty="0" smtClean="0"/>
              <a:t> </a:t>
            </a:r>
            <a:r>
              <a:rPr lang="en-US" sz="2000" dirty="0" err="1" smtClean="0"/>
              <a:t>sebesar</a:t>
            </a:r>
            <a:r>
              <a:rPr lang="en-US" sz="2000" dirty="0" smtClean="0"/>
              <a:t> Rp2.000.000. </a:t>
            </a:r>
            <a:r>
              <a:rPr lang="en-US" sz="2000" dirty="0" err="1" smtClean="0"/>
              <a:t>Metode</a:t>
            </a:r>
            <a:r>
              <a:rPr lang="en-US" sz="2000" dirty="0" smtClean="0"/>
              <a:t> </a:t>
            </a:r>
            <a:r>
              <a:rPr lang="en-US" sz="2000" dirty="0" err="1" smtClean="0"/>
              <a:t>penyusutan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metode</a:t>
            </a:r>
            <a:r>
              <a:rPr lang="en-US" sz="2000" dirty="0" smtClean="0"/>
              <a:t> </a:t>
            </a:r>
            <a:r>
              <a:rPr lang="en-US" sz="2000" dirty="0" err="1" smtClean="0"/>
              <a:t>aldo</a:t>
            </a:r>
            <a:r>
              <a:rPr lang="en-US" sz="2000" dirty="0" smtClean="0"/>
              <a:t> </a:t>
            </a:r>
            <a:r>
              <a:rPr lang="en-US" sz="2000" dirty="0" err="1" smtClean="0"/>
              <a:t>menurun</a:t>
            </a:r>
            <a:r>
              <a:rPr lang="en-US" sz="2000" dirty="0" smtClean="0"/>
              <a:t> </a:t>
            </a:r>
            <a:r>
              <a:rPr lang="en-US" sz="2000" dirty="0" err="1" smtClean="0"/>
              <a:t>ganda</a:t>
            </a:r>
            <a:r>
              <a:rPr lang="en-US" sz="2000" dirty="0" smtClean="0"/>
              <a:t>. Kita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tabel</a:t>
            </a:r>
            <a:r>
              <a:rPr lang="en-US" sz="2000" dirty="0" smtClean="0"/>
              <a:t> </a:t>
            </a:r>
            <a:r>
              <a:rPr lang="en-US" sz="2000" dirty="0" err="1" smtClean="0"/>
              <a:t>skedul</a:t>
            </a:r>
            <a:r>
              <a:rPr lang="en-US" sz="2000" dirty="0" smtClean="0"/>
              <a:t> </a:t>
            </a:r>
            <a:r>
              <a:rPr lang="en-US" sz="2000" dirty="0" err="1" smtClean="0"/>
              <a:t>depresiasi</a:t>
            </a:r>
            <a:r>
              <a:rPr lang="en-US" sz="2000" dirty="0" smtClean="0"/>
              <a:t> </a:t>
            </a:r>
            <a:r>
              <a:rPr lang="en-US" sz="2000" dirty="0" err="1" smtClean="0"/>
              <a:t>berikut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membantu</a:t>
            </a:r>
            <a:r>
              <a:rPr lang="en-US" sz="2000" dirty="0" smtClean="0"/>
              <a:t> </a:t>
            </a:r>
            <a:r>
              <a:rPr lang="en-US" sz="2000" dirty="0" err="1" smtClean="0"/>
              <a:t>perhitungan</a:t>
            </a:r>
            <a:r>
              <a:rPr lang="en-US" sz="2000" dirty="0" smtClean="0"/>
              <a:t> </a:t>
            </a:r>
            <a:r>
              <a:rPr lang="en-US" sz="2000" dirty="0" err="1" smtClean="0"/>
              <a:t>beban</a:t>
            </a:r>
            <a:r>
              <a:rPr lang="en-US" sz="2000" dirty="0" smtClean="0"/>
              <a:t> </a:t>
            </a:r>
            <a:r>
              <a:rPr lang="en-US" sz="2000" dirty="0" err="1" smtClean="0"/>
              <a:t>depresiasi</a:t>
            </a:r>
            <a:r>
              <a:rPr lang="en-US" sz="2000" dirty="0" smtClean="0"/>
              <a:t> per </a:t>
            </a:r>
            <a:r>
              <a:rPr lang="en-US" sz="2000" dirty="0" err="1" smtClean="0"/>
              <a:t>tahun</a:t>
            </a:r>
            <a:r>
              <a:rPr lang="en-US" sz="2000" dirty="0" smtClean="0"/>
              <a:t> </a:t>
            </a:r>
            <a:r>
              <a:rPr lang="en-US" sz="2000" dirty="0" err="1" smtClean="0"/>
              <a:t>sebuah</a:t>
            </a:r>
            <a:r>
              <a:rPr lang="en-US" sz="2000" dirty="0" smtClean="0"/>
              <a:t> </a:t>
            </a:r>
            <a:r>
              <a:rPr lang="en-US" sz="2000" dirty="0" err="1" smtClean="0"/>
              <a:t>aset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metode</a:t>
            </a:r>
            <a:r>
              <a:rPr lang="en-US" sz="2000" dirty="0" smtClean="0"/>
              <a:t> </a:t>
            </a:r>
            <a:r>
              <a:rPr lang="en-US" sz="2000" dirty="0" err="1" smtClean="0"/>
              <a:t>saldo</a:t>
            </a:r>
            <a:r>
              <a:rPr lang="en-US" sz="2000" dirty="0" smtClean="0"/>
              <a:t> </a:t>
            </a:r>
            <a:r>
              <a:rPr lang="en-US" sz="2000" dirty="0" err="1" smtClean="0"/>
              <a:t>menurun</a:t>
            </a:r>
            <a:r>
              <a:rPr lang="en-US" sz="2000" dirty="0" smtClean="0"/>
              <a:t>.</a:t>
            </a:r>
          </a:p>
          <a:p>
            <a:pPr>
              <a:buNone/>
            </a:pPr>
            <a:endParaRPr lang="en-US" sz="2000" dirty="0" smtClean="0"/>
          </a:p>
          <a:p>
            <a:pPr marL="457200" indent="-457200">
              <a:buNone/>
            </a:pPr>
            <a:r>
              <a:rPr lang="en-US" sz="2000" dirty="0" smtClean="0"/>
              <a:t>2. </a:t>
            </a:r>
            <a:r>
              <a:rPr lang="en-US" sz="2000" b="1" dirty="0" err="1" smtClean="0"/>
              <a:t>Mengisi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tabel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skedul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depresiasi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dengan</a:t>
            </a:r>
            <a:r>
              <a:rPr lang="en-US" sz="2000" b="1" dirty="0" smtClean="0"/>
              <a:t> data </a:t>
            </a:r>
            <a:r>
              <a:rPr lang="en-US" sz="2000" b="1" dirty="0" err="1" smtClean="0"/>
              <a:t>beban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depresiasi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tahun</a:t>
            </a:r>
            <a:r>
              <a:rPr lang="en-US" sz="2000" b="1" dirty="0" smtClean="0"/>
              <a:t> ke-1.</a:t>
            </a:r>
            <a:endParaRPr lang="en-US" sz="2000" dirty="0" smtClean="0"/>
          </a:p>
          <a:p>
            <a:pPr marL="457200" indent="-457200">
              <a:buNone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27922-BDE9-4217-B6E9-64F8BCA5F34D}" type="slidenum">
              <a:rPr lang="en-US"/>
              <a:pPr>
                <a:defRPr/>
              </a:pPr>
              <a:t>40</a:t>
            </a:fld>
            <a:endParaRPr lang="en-US" dirty="0"/>
          </a:p>
        </p:txBody>
      </p:sp>
      <p:cxnSp>
        <p:nvCxnSpPr>
          <p:cNvPr id="11" name="Elbow Connector 10"/>
          <p:cNvCxnSpPr/>
          <p:nvPr/>
        </p:nvCxnSpPr>
        <p:spPr>
          <a:xfrm rot="5400000">
            <a:off x="10515600" y="4876800"/>
            <a:ext cx="990600" cy="685800"/>
          </a:xfrm>
          <a:prstGeom prst="bentConnector3">
            <a:avLst>
              <a:gd name="adj1" fmla="val 50000"/>
            </a:avLst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kuntansi Suatu Pengantar new_Page_270.jpg"/>
          <p:cNvPicPr>
            <a:picLocks noChangeAspect="1"/>
          </p:cNvPicPr>
          <p:nvPr/>
        </p:nvPicPr>
        <p:blipFill>
          <a:blip r:embed="rId2" cstate="print"/>
          <a:srcRect l="17288" t="14313" r="12255" b="72475"/>
          <a:stretch>
            <a:fillRect/>
          </a:stretch>
        </p:blipFill>
        <p:spPr>
          <a:xfrm>
            <a:off x="571499" y="3200400"/>
            <a:ext cx="9334501" cy="1524000"/>
          </a:xfrm>
          <a:prstGeom prst="rect">
            <a:avLst/>
          </a:prstGeom>
        </p:spPr>
      </p:pic>
      <p:cxnSp>
        <p:nvCxnSpPr>
          <p:cNvPr id="6" name="Elbow Connector 5"/>
          <p:cNvCxnSpPr/>
          <p:nvPr/>
        </p:nvCxnSpPr>
        <p:spPr>
          <a:xfrm rot="5400000">
            <a:off x="6831105" y="4294096"/>
            <a:ext cx="914400" cy="860610"/>
          </a:xfrm>
          <a:prstGeom prst="bentConnector3">
            <a:avLst>
              <a:gd name="adj1" fmla="val 46875"/>
            </a:avLst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295400" y="5181600"/>
            <a:ext cx="69342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err="1"/>
              <a:t>Beban</a:t>
            </a:r>
            <a:r>
              <a:rPr lang="en-US" b="1" dirty="0"/>
              <a:t> </a:t>
            </a:r>
            <a:r>
              <a:rPr lang="en-US" b="1" dirty="0" err="1"/>
              <a:t>depresiasi</a:t>
            </a:r>
            <a:r>
              <a:rPr lang="en-US" b="1" dirty="0"/>
              <a:t> = </a:t>
            </a:r>
            <a:r>
              <a:rPr lang="en-US" b="1" dirty="0" err="1"/>
              <a:t>Nilai</a:t>
            </a:r>
            <a:r>
              <a:rPr lang="en-US" b="1" dirty="0"/>
              <a:t> </a:t>
            </a:r>
            <a:r>
              <a:rPr lang="en-US" b="1" dirty="0" err="1"/>
              <a:t>buku</a:t>
            </a:r>
            <a:r>
              <a:rPr lang="en-US" b="1" dirty="0"/>
              <a:t> </a:t>
            </a:r>
            <a:r>
              <a:rPr lang="en-US" b="1" dirty="0" err="1"/>
              <a:t>awal</a:t>
            </a:r>
            <a:r>
              <a:rPr lang="en-US" b="1" dirty="0"/>
              <a:t> </a:t>
            </a:r>
            <a:r>
              <a:rPr lang="en-US" b="1" dirty="0" err="1"/>
              <a:t>tahun</a:t>
            </a:r>
            <a:r>
              <a:rPr lang="en-US" b="1" dirty="0"/>
              <a:t> ke-1 × </a:t>
            </a:r>
            <a:r>
              <a:rPr lang="en-US" b="1" dirty="0" err="1"/>
              <a:t>tarif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57400" y="5638800"/>
            <a:ext cx="4953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err="1"/>
              <a:t>Beban</a:t>
            </a:r>
            <a:r>
              <a:rPr lang="en-US" sz="1400" dirty="0"/>
              <a:t> </a:t>
            </a:r>
            <a:r>
              <a:rPr lang="en-US" sz="1400" dirty="0" err="1"/>
              <a:t>depresiasi</a:t>
            </a:r>
            <a:r>
              <a:rPr lang="en-US" sz="1400" dirty="0"/>
              <a:t> = Rp24.000.000 × 40%</a:t>
            </a:r>
          </a:p>
          <a:p>
            <a:r>
              <a:rPr lang="en-US" sz="1400" dirty="0" err="1"/>
              <a:t>Beban</a:t>
            </a:r>
            <a:r>
              <a:rPr lang="en-US" sz="1400" dirty="0"/>
              <a:t> </a:t>
            </a:r>
            <a:r>
              <a:rPr lang="en-US" sz="1400" dirty="0" err="1"/>
              <a:t>depresiasi</a:t>
            </a:r>
            <a:r>
              <a:rPr lang="en-US" sz="1400" dirty="0"/>
              <a:t> = Rp9.600.000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09600" y="0"/>
            <a:ext cx="8915400" cy="6858000"/>
          </a:xfrm>
          <a:noFill/>
        </p:spPr>
        <p:txBody>
          <a:bodyPr/>
          <a:lstStyle/>
          <a:p>
            <a:pPr marL="571500" indent="-571500">
              <a:buAutoNum type="arabicPeriod" startAt="3"/>
            </a:pPr>
            <a:r>
              <a:rPr lang="en-US" sz="2800" b="1" dirty="0" err="1" smtClean="0"/>
              <a:t>Metode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saldo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menurun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ganda</a:t>
            </a:r>
            <a:endParaRPr lang="en-US" sz="2800" b="1" dirty="0" smtClean="0"/>
          </a:p>
          <a:p>
            <a:pPr>
              <a:buNone/>
            </a:pPr>
            <a:r>
              <a:rPr lang="en-US" sz="2000" b="1" dirty="0" err="1" smtClean="0"/>
              <a:t>Contoh</a:t>
            </a:r>
            <a:r>
              <a:rPr lang="en-US" sz="2000" b="1" dirty="0" smtClean="0"/>
              <a:t>: </a:t>
            </a:r>
            <a:r>
              <a:rPr lang="es-ES" sz="2000" dirty="0" smtClean="0"/>
              <a:t>PT Sari </a:t>
            </a:r>
            <a:r>
              <a:rPr lang="es-ES" sz="2000" dirty="0" err="1" smtClean="0"/>
              <a:t>Kencana</a:t>
            </a:r>
            <a:r>
              <a:rPr lang="es-ES" sz="2000" dirty="0" smtClean="0"/>
              <a:t> </a:t>
            </a:r>
            <a:r>
              <a:rPr lang="es-ES" sz="2000" dirty="0" err="1" smtClean="0"/>
              <a:t>membeli</a:t>
            </a:r>
            <a:r>
              <a:rPr lang="es-ES" sz="2000" dirty="0" smtClean="0"/>
              <a:t> </a:t>
            </a:r>
            <a:r>
              <a:rPr lang="es-ES" sz="2000" dirty="0" err="1" smtClean="0"/>
              <a:t>mesin</a:t>
            </a:r>
            <a:r>
              <a:rPr lang="es-ES" sz="2000" dirty="0" smtClean="0"/>
              <a:t> A pada </a:t>
            </a:r>
            <a:r>
              <a:rPr lang="es-ES" sz="2000" dirty="0" err="1" smtClean="0"/>
              <a:t>tanggal</a:t>
            </a:r>
            <a:r>
              <a:rPr lang="es-ES" sz="2000" dirty="0" smtClean="0"/>
              <a:t> 1 </a:t>
            </a:r>
            <a:r>
              <a:rPr lang="es-ES" sz="2000" dirty="0" err="1" smtClean="0"/>
              <a:t>Januari</a:t>
            </a:r>
            <a:r>
              <a:rPr lang="es-ES" sz="2000" dirty="0" smtClean="0"/>
              <a:t> 2013. </a:t>
            </a:r>
            <a:r>
              <a:rPr lang="es-ES" sz="2000" dirty="0" err="1" smtClean="0"/>
              <a:t>Harga</a:t>
            </a:r>
            <a:r>
              <a:rPr lang="es-ES" sz="2000" dirty="0" smtClean="0"/>
              <a:t> </a:t>
            </a:r>
            <a:r>
              <a:rPr lang="es-ES" sz="2000" dirty="0" err="1" smtClean="0"/>
              <a:t>perolehan</a:t>
            </a:r>
            <a:r>
              <a:rPr lang="es-ES" sz="2000" dirty="0" smtClean="0"/>
              <a:t> </a:t>
            </a:r>
            <a:r>
              <a:rPr lang="es-ES" sz="2000" dirty="0" err="1" smtClean="0"/>
              <a:t>mesin</a:t>
            </a:r>
            <a:r>
              <a:rPr lang="es-ES" sz="2000" dirty="0" smtClean="0"/>
              <a:t> A </a:t>
            </a:r>
            <a:r>
              <a:rPr lang="es-ES" sz="2000" dirty="0" err="1" smtClean="0"/>
              <a:t>sebesar</a:t>
            </a:r>
            <a:r>
              <a:rPr lang="es-ES" sz="2000" dirty="0" smtClean="0"/>
              <a:t> Rp24.000.000 </a:t>
            </a:r>
            <a:r>
              <a:rPr lang="es-ES" sz="2000" dirty="0" err="1" smtClean="0"/>
              <a:t>dengan</a:t>
            </a:r>
            <a:r>
              <a:rPr lang="es-ES" sz="2000" dirty="0" smtClean="0"/>
              <a:t> </a:t>
            </a:r>
            <a:r>
              <a:rPr lang="en-US" sz="2000" dirty="0" err="1" smtClean="0"/>
              <a:t>masa</a:t>
            </a:r>
            <a:r>
              <a:rPr lang="en-US" sz="2000" dirty="0" smtClean="0"/>
              <a:t> </a:t>
            </a:r>
            <a:r>
              <a:rPr lang="en-US" sz="2000" dirty="0" err="1" smtClean="0"/>
              <a:t>manfaat</a:t>
            </a:r>
            <a:r>
              <a:rPr lang="en-US" sz="2000" dirty="0" smtClean="0"/>
              <a:t> 5 </a:t>
            </a:r>
            <a:r>
              <a:rPr lang="en-US" sz="2000" dirty="0" err="1" smtClean="0"/>
              <a:t>tahun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nilai</a:t>
            </a:r>
            <a:r>
              <a:rPr lang="en-US" sz="2000" dirty="0" smtClean="0"/>
              <a:t> </a:t>
            </a:r>
            <a:r>
              <a:rPr lang="en-US" sz="2000" dirty="0" err="1" smtClean="0"/>
              <a:t>sisa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akhir</a:t>
            </a:r>
            <a:r>
              <a:rPr lang="en-US" sz="2000" dirty="0" smtClean="0"/>
              <a:t> </a:t>
            </a:r>
            <a:r>
              <a:rPr lang="en-US" sz="2000" dirty="0" err="1" smtClean="0"/>
              <a:t>tahun</a:t>
            </a:r>
            <a:r>
              <a:rPr lang="en-US" sz="2000" dirty="0" smtClean="0"/>
              <a:t> </a:t>
            </a:r>
            <a:r>
              <a:rPr lang="en-US" sz="2000" dirty="0" err="1" smtClean="0"/>
              <a:t>sebesar</a:t>
            </a:r>
            <a:r>
              <a:rPr lang="en-US" sz="2000" dirty="0" smtClean="0"/>
              <a:t> Rp2.000.000. </a:t>
            </a:r>
            <a:r>
              <a:rPr lang="en-US" sz="2000" dirty="0" err="1" smtClean="0"/>
              <a:t>Metode</a:t>
            </a:r>
            <a:r>
              <a:rPr lang="en-US" sz="2000" dirty="0" smtClean="0"/>
              <a:t> </a:t>
            </a:r>
            <a:r>
              <a:rPr lang="en-US" sz="2000" dirty="0" err="1" smtClean="0"/>
              <a:t>penyusutan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metode</a:t>
            </a:r>
            <a:r>
              <a:rPr lang="en-US" sz="2000" dirty="0" smtClean="0"/>
              <a:t> </a:t>
            </a:r>
            <a:r>
              <a:rPr lang="en-US" sz="2000" dirty="0" err="1" smtClean="0"/>
              <a:t>aldo</a:t>
            </a:r>
            <a:r>
              <a:rPr lang="en-US" sz="2000" dirty="0" smtClean="0"/>
              <a:t> </a:t>
            </a:r>
            <a:r>
              <a:rPr lang="en-US" sz="2000" dirty="0" err="1" smtClean="0"/>
              <a:t>menurun</a:t>
            </a:r>
            <a:r>
              <a:rPr lang="en-US" sz="2000" dirty="0" smtClean="0"/>
              <a:t> </a:t>
            </a:r>
            <a:r>
              <a:rPr lang="en-US" sz="2000" dirty="0" err="1" smtClean="0"/>
              <a:t>ganda</a:t>
            </a:r>
            <a:r>
              <a:rPr lang="en-US" sz="2000" dirty="0" smtClean="0"/>
              <a:t>. Kita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tabel</a:t>
            </a:r>
            <a:r>
              <a:rPr lang="en-US" sz="2000" dirty="0" smtClean="0"/>
              <a:t> </a:t>
            </a:r>
            <a:r>
              <a:rPr lang="en-US" sz="2000" dirty="0" err="1" smtClean="0"/>
              <a:t>skedul</a:t>
            </a:r>
            <a:r>
              <a:rPr lang="en-US" sz="2000" dirty="0" smtClean="0"/>
              <a:t> </a:t>
            </a:r>
            <a:r>
              <a:rPr lang="en-US" sz="2000" dirty="0" err="1" smtClean="0"/>
              <a:t>depresiasi</a:t>
            </a:r>
            <a:r>
              <a:rPr lang="en-US" sz="2000" dirty="0" smtClean="0"/>
              <a:t> </a:t>
            </a:r>
            <a:r>
              <a:rPr lang="en-US" sz="2000" dirty="0" err="1" smtClean="0"/>
              <a:t>berikut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membantu</a:t>
            </a:r>
            <a:r>
              <a:rPr lang="en-US" sz="2000" dirty="0" smtClean="0"/>
              <a:t> </a:t>
            </a:r>
            <a:r>
              <a:rPr lang="en-US" sz="2000" dirty="0" err="1" smtClean="0"/>
              <a:t>perhitungan</a:t>
            </a:r>
            <a:r>
              <a:rPr lang="en-US" sz="2000" dirty="0" smtClean="0"/>
              <a:t> </a:t>
            </a:r>
            <a:r>
              <a:rPr lang="en-US" sz="2000" dirty="0" err="1" smtClean="0"/>
              <a:t>beban</a:t>
            </a:r>
            <a:r>
              <a:rPr lang="en-US" sz="2000" dirty="0" smtClean="0"/>
              <a:t> </a:t>
            </a:r>
            <a:r>
              <a:rPr lang="en-US" sz="2000" dirty="0" err="1" smtClean="0"/>
              <a:t>depresiasi</a:t>
            </a:r>
            <a:r>
              <a:rPr lang="en-US" sz="2000" dirty="0" smtClean="0"/>
              <a:t> per </a:t>
            </a:r>
            <a:r>
              <a:rPr lang="en-US" sz="2000" dirty="0" err="1" smtClean="0"/>
              <a:t>tahun</a:t>
            </a:r>
            <a:r>
              <a:rPr lang="en-US" sz="2000" dirty="0" smtClean="0"/>
              <a:t> </a:t>
            </a:r>
            <a:r>
              <a:rPr lang="en-US" sz="2000" dirty="0" err="1" smtClean="0"/>
              <a:t>sebuah</a:t>
            </a:r>
            <a:r>
              <a:rPr lang="en-US" sz="2000" dirty="0" smtClean="0"/>
              <a:t> </a:t>
            </a:r>
            <a:r>
              <a:rPr lang="en-US" sz="2000" dirty="0" err="1" smtClean="0"/>
              <a:t>aset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metode</a:t>
            </a:r>
            <a:r>
              <a:rPr lang="en-US" sz="2000" dirty="0" smtClean="0"/>
              <a:t> </a:t>
            </a:r>
            <a:r>
              <a:rPr lang="en-US" sz="2000" dirty="0" err="1" smtClean="0"/>
              <a:t>saldo</a:t>
            </a:r>
            <a:r>
              <a:rPr lang="en-US" sz="2000" dirty="0" smtClean="0"/>
              <a:t> </a:t>
            </a:r>
            <a:r>
              <a:rPr lang="en-US" sz="2000" dirty="0" err="1" smtClean="0"/>
              <a:t>menurun</a:t>
            </a:r>
            <a:r>
              <a:rPr lang="en-US" sz="2000" dirty="0" smtClean="0"/>
              <a:t>.</a:t>
            </a:r>
          </a:p>
          <a:p>
            <a:pPr>
              <a:buNone/>
            </a:pPr>
            <a:endParaRPr lang="en-US" sz="2000" dirty="0" smtClean="0"/>
          </a:p>
          <a:p>
            <a:pPr marL="457200" indent="-457200">
              <a:buNone/>
            </a:pPr>
            <a:r>
              <a:rPr lang="en-US" sz="2000" dirty="0" smtClean="0"/>
              <a:t>3. </a:t>
            </a:r>
            <a:r>
              <a:rPr lang="en-US" sz="2000" b="1" dirty="0" err="1" smtClean="0"/>
              <a:t>Mengisi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tabel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skedul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depresiasi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dengan</a:t>
            </a:r>
            <a:r>
              <a:rPr lang="en-US" sz="2000" b="1" dirty="0" smtClean="0"/>
              <a:t> data </a:t>
            </a:r>
            <a:r>
              <a:rPr lang="en-US" sz="2000" b="1" dirty="0" err="1" smtClean="0"/>
              <a:t>beban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depresiasi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tahun</a:t>
            </a:r>
            <a:r>
              <a:rPr lang="en-US" sz="2000" b="1" dirty="0" smtClean="0"/>
              <a:t> ke-2</a:t>
            </a:r>
            <a:r>
              <a:rPr lang="en-US" sz="2000" b="1" dirty="0" smtClean="0"/>
              <a:t>.</a:t>
            </a:r>
            <a:endParaRPr lang="en-US" sz="2000" dirty="0" smtClean="0"/>
          </a:p>
          <a:p>
            <a:pPr marL="457200" indent="-457200">
              <a:buNone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27922-BDE9-4217-B6E9-64F8BCA5F34D}" type="slidenum">
              <a:rPr lang="en-US"/>
              <a:pPr>
                <a:defRPr/>
              </a:pPr>
              <a:t>41</a:t>
            </a:fld>
            <a:endParaRPr lang="en-US" dirty="0"/>
          </a:p>
        </p:txBody>
      </p:sp>
      <p:cxnSp>
        <p:nvCxnSpPr>
          <p:cNvPr id="11" name="Elbow Connector 10"/>
          <p:cNvCxnSpPr/>
          <p:nvPr/>
        </p:nvCxnSpPr>
        <p:spPr>
          <a:xfrm rot="5400000">
            <a:off x="10515600" y="4876800"/>
            <a:ext cx="990600" cy="685800"/>
          </a:xfrm>
          <a:prstGeom prst="bentConnector3">
            <a:avLst>
              <a:gd name="adj1" fmla="val 50000"/>
            </a:avLst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kuntansi Suatu Pengantar new_Page_270.jpg"/>
          <p:cNvPicPr>
            <a:picLocks noChangeAspect="1"/>
          </p:cNvPicPr>
          <p:nvPr/>
        </p:nvPicPr>
        <p:blipFill>
          <a:blip r:embed="rId2" cstate="print"/>
          <a:srcRect l="17288" t="53288" r="12255" b="33500"/>
          <a:stretch>
            <a:fillRect/>
          </a:stretch>
        </p:blipFill>
        <p:spPr>
          <a:xfrm>
            <a:off x="571499" y="3124200"/>
            <a:ext cx="9334501" cy="1524000"/>
          </a:xfrm>
          <a:prstGeom prst="rect">
            <a:avLst/>
          </a:prstGeom>
        </p:spPr>
      </p:pic>
      <p:cxnSp>
        <p:nvCxnSpPr>
          <p:cNvPr id="6" name="Elbow Connector 5"/>
          <p:cNvCxnSpPr/>
          <p:nvPr/>
        </p:nvCxnSpPr>
        <p:spPr>
          <a:xfrm rot="5400000">
            <a:off x="7124700" y="4610101"/>
            <a:ext cx="685800" cy="457200"/>
          </a:xfrm>
          <a:prstGeom prst="bentConnector3">
            <a:avLst>
              <a:gd name="adj1" fmla="val 50000"/>
            </a:avLst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295400" y="5181600"/>
            <a:ext cx="69342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err="1"/>
              <a:t>Beban</a:t>
            </a:r>
            <a:r>
              <a:rPr lang="en-US" b="1" dirty="0"/>
              <a:t> </a:t>
            </a:r>
            <a:r>
              <a:rPr lang="en-US" b="1" dirty="0" err="1"/>
              <a:t>depresiasi</a:t>
            </a:r>
            <a:r>
              <a:rPr lang="en-US" b="1" dirty="0"/>
              <a:t> = </a:t>
            </a:r>
            <a:r>
              <a:rPr lang="en-US" b="1" dirty="0" err="1"/>
              <a:t>Nilai</a:t>
            </a:r>
            <a:r>
              <a:rPr lang="en-US" b="1" dirty="0"/>
              <a:t> </a:t>
            </a:r>
            <a:r>
              <a:rPr lang="en-US" b="1" dirty="0" err="1"/>
              <a:t>buku</a:t>
            </a:r>
            <a:r>
              <a:rPr lang="en-US" b="1" dirty="0"/>
              <a:t> </a:t>
            </a:r>
            <a:r>
              <a:rPr lang="en-US" b="1" dirty="0" err="1"/>
              <a:t>awal</a:t>
            </a:r>
            <a:r>
              <a:rPr lang="en-US" b="1" dirty="0"/>
              <a:t> </a:t>
            </a:r>
            <a:r>
              <a:rPr lang="en-US" b="1" dirty="0" err="1"/>
              <a:t>tahun</a:t>
            </a:r>
            <a:r>
              <a:rPr lang="en-US" b="1" dirty="0"/>
              <a:t> ke-2 × </a:t>
            </a:r>
            <a:r>
              <a:rPr lang="en-US" b="1" dirty="0" err="1"/>
              <a:t>tarif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57400" y="5638800"/>
            <a:ext cx="4953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err="1"/>
              <a:t>Beban</a:t>
            </a:r>
            <a:r>
              <a:rPr lang="en-US" sz="1400" dirty="0"/>
              <a:t> </a:t>
            </a:r>
            <a:r>
              <a:rPr lang="en-US" sz="1400" dirty="0" err="1"/>
              <a:t>depresiasi</a:t>
            </a:r>
            <a:r>
              <a:rPr lang="en-US" sz="1400" dirty="0"/>
              <a:t> = Rp14.400.000 × 40%</a:t>
            </a:r>
          </a:p>
          <a:p>
            <a:r>
              <a:rPr lang="en-US" sz="1400" dirty="0" err="1"/>
              <a:t>Beban</a:t>
            </a:r>
            <a:r>
              <a:rPr lang="en-US" sz="1400" dirty="0"/>
              <a:t> </a:t>
            </a:r>
            <a:r>
              <a:rPr lang="en-US" sz="1400" dirty="0" err="1"/>
              <a:t>depresiasi</a:t>
            </a:r>
            <a:r>
              <a:rPr lang="en-US" sz="1400" dirty="0"/>
              <a:t> = Rp5.760.000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09600" y="0"/>
            <a:ext cx="8915400" cy="6858000"/>
          </a:xfrm>
          <a:noFill/>
        </p:spPr>
        <p:txBody>
          <a:bodyPr/>
          <a:lstStyle/>
          <a:p>
            <a:pPr marL="571500" indent="-571500">
              <a:buNone/>
            </a:pPr>
            <a:r>
              <a:rPr lang="en-US" sz="2800" b="1" dirty="0" err="1" smtClean="0"/>
              <a:t>Metode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saldo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menurun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ganda</a:t>
            </a:r>
            <a:endParaRPr lang="en-US" sz="2800" b="1" dirty="0" smtClean="0"/>
          </a:p>
          <a:p>
            <a:pPr>
              <a:buNone/>
            </a:pPr>
            <a:r>
              <a:rPr lang="en-US" sz="2000" b="1" dirty="0" err="1" smtClean="0"/>
              <a:t>Contoh</a:t>
            </a:r>
            <a:r>
              <a:rPr lang="en-US" sz="2000" b="1" dirty="0" smtClean="0"/>
              <a:t>: </a:t>
            </a:r>
            <a:r>
              <a:rPr lang="es-ES" sz="2000" dirty="0" smtClean="0"/>
              <a:t>PT Sari </a:t>
            </a:r>
            <a:r>
              <a:rPr lang="es-ES" sz="2000" dirty="0" err="1" smtClean="0"/>
              <a:t>Kencana</a:t>
            </a:r>
            <a:r>
              <a:rPr lang="es-ES" sz="2000" dirty="0" smtClean="0"/>
              <a:t> </a:t>
            </a:r>
            <a:r>
              <a:rPr lang="es-ES" sz="2000" dirty="0" err="1" smtClean="0"/>
              <a:t>membeli</a:t>
            </a:r>
            <a:r>
              <a:rPr lang="es-ES" sz="2000" dirty="0" smtClean="0"/>
              <a:t> </a:t>
            </a:r>
            <a:r>
              <a:rPr lang="es-ES" sz="2000" dirty="0" err="1" smtClean="0"/>
              <a:t>mesin</a:t>
            </a:r>
            <a:r>
              <a:rPr lang="es-ES" sz="2000" dirty="0" smtClean="0"/>
              <a:t> A pada </a:t>
            </a:r>
            <a:r>
              <a:rPr lang="es-ES" sz="2000" dirty="0" err="1" smtClean="0"/>
              <a:t>tanggal</a:t>
            </a:r>
            <a:r>
              <a:rPr lang="es-ES" sz="2000" dirty="0" smtClean="0"/>
              <a:t> 1 </a:t>
            </a:r>
            <a:r>
              <a:rPr lang="es-ES" sz="2000" dirty="0" err="1" smtClean="0"/>
              <a:t>Januari</a:t>
            </a:r>
            <a:r>
              <a:rPr lang="es-ES" sz="2000" dirty="0" smtClean="0"/>
              <a:t> 2013. </a:t>
            </a:r>
            <a:r>
              <a:rPr lang="es-ES" sz="2000" dirty="0" err="1" smtClean="0"/>
              <a:t>Harga</a:t>
            </a:r>
            <a:r>
              <a:rPr lang="es-ES" sz="2000" dirty="0" smtClean="0"/>
              <a:t> </a:t>
            </a:r>
            <a:r>
              <a:rPr lang="es-ES" sz="2000" dirty="0" err="1" smtClean="0"/>
              <a:t>perolehan</a:t>
            </a:r>
            <a:r>
              <a:rPr lang="es-ES" sz="2000" dirty="0" smtClean="0"/>
              <a:t> </a:t>
            </a:r>
            <a:r>
              <a:rPr lang="es-ES" sz="2000" dirty="0" err="1" smtClean="0"/>
              <a:t>mesin</a:t>
            </a:r>
            <a:r>
              <a:rPr lang="es-ES" sz="2000" dirty="0" smtClean="0"/>
              <a:t> A </a:t>
            </a:r>
            <a:r>
              <a:rPr lang="es-ES" sz="2000" dirty="0" err="1" smtClean="0"/>
              <a:t>sebesar</a:t>
            </a:r>
            <a:r>
              <a:rPr lang="es-ES" sz="2000" dirty="0" smtClean="0"/>
              <a:t> Rp24.000.000 </a:t>
            </a:r>
            <a:r>
              <a:rPr lang="es-ES" sz="2000" dirty="0" err="1" smtClean="0"/>
              <a:t>dengan</a:t>
            </a:r>
            <a:r>
              <a:rPr lang="es-ES" sz="2000" dirty="0" smtClean="0"/>
              <a:t> </a:t>
            </a:r>
            <a:r>
              <a:rPr lang="en-US" sz="2000" dirty="0" err="1" smtClean="0"/>
              <a:t>masa</a:t>
            </a:r>
            <a:r>
              <a:rPr lang="en-US" sz="2000" dirty="0" smtClean="0"/>
              <a:t> </a:t>
            </a:r>
            <a:r>
              <a:rPr lang="en-US" sz="2000" dirty="0" err="1" smtClean="0"/>
              <a:t>manfaat</a:t>
            </a:r>
            <a:r>
              <a:rPr lang="en-US" sz="2000" dirty="0" smtClean="0"/>
              <a:t> 5 </a:t>
            </a:r>
            <a:r>
              <a:rPr lang="en-US" sz="2000" dirty="0" err="1" smtClean="0"/>
              <a:t>tahun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nilai</a:t>
            </a:r>
            <a:r>
              <a:rPr lang="en-US" sz="2000" dirty="0" smtClean="0"/>
              <a:t> </a:t>
            </a:r>
            <a:r>
              <a:rPr lang="en-US" sz="2000" dirty="0" err="1" smtClean="0"/>
              <a:t>sisa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akhir</a:t>
            </a:r>
            <a:r>
              <a:rPr lang="en-US" sz="2000" dirty="0" smtClean="0"/>
              <a:t> </a:t>
            </a:r>
            <a:r>
              <a:rPr lang="en-US" sz="2000" dirty="0" err="1" smtClean="0"/>
              <a:t>tahun</a:t>
            </a:r>
            <a:r>
              <a:rPr lang="en-US" sz="2000" dirty="0" smtClean="0"/>
              <a:t> </a:t>
            </a:r>
            <a:r>
              <a:rPr lang="en-US" sz="2000" dirty="0" err="1" smtClean="0"/>
              <a:t>sebesar</a:t>
            </a:r>
            <a:r>
              <a:rPr lang="en-US" sz="2000" dirty="0" smtClean="0"/>
              <a:t> Rp2.000.000. </a:t>
            </a:r>
            <a:r>
              <a:rPr lang="en-US" sz="2000" dirty="0" err="1" smtClean="0"/>
              <a:t>Metode</a:t>
            </a:r>
            <a:r>
              <a:rPr lang="en-US" sz="2000" dirty="0" smtClean="0"/>
              <a:t> </a:t>
            </a:r>
            <a:r>
              <a:rPr lang="en-US" sz="2000" dirty="0" err="1" smtClean="0"/>
              <a:t>penyusutan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metode</a:t>
            </a:r>
            <a:r>
              <a:rPr lang="en-US" sz="2000" dirty="0" smtClean="0"/>
              <a:t> </a:t>
            </a:r>
            <a:r>
              <a:rPr lang="en-US" sz="2000" dirty="0" err="1" smtClean="0"/>
              <a:t>aldo</a:t>
            </a:r>
            <a:r>
              <a:rPr lang="en-US" sz="2000" dirty="0" smtClean="0"/>
              <a:t> </a:t>
            </a:r>
            <a:r>
              <a:rPr lang="en-US" sz="2000" dirty="0" err="1" smtClean="0"/>
              <a:t>menurun</a:t>
            </a:r>
            <a:r>
              <a:rPr lang="en-US" sz="2000" dirty="0" smtClean="0"/>
              <a:t> </a:t>
            </a:r>
            <a:r>
              <a:rPr lang="en-US" sz="2000" dirty="0" err="1" smtClean="0"/>
              <a:t>ganda</a:t>
            </a:r>
            <a:r>
              <a:rPr lang="en-US" sz="2000" dirty="0" smtClean="0"/>
              <a:t>. Kita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tabel</a:t>
            </a:r>
            <a:r>
              <a:rPr lang="en-US" sz="2000" dirty="0" smtClean="0"/>
              <a:t> </a:t>
            </a:r>
            <a:r>
              <a:rPr lang="en-US" sz="2000" dirty="0" err="1" smtClean="0"/>
              <a:t>skedul</a:t>
            </a:r>
            <a:r>
              <a:rPr lang="en-US" sz="2000" dirty="0" smtClean="0"/>
              <a:t> </a:t>
            </a:r>
            <a:r>
              <a:rPr lang="en-US" sz="2000" dirty="0" err="1" smtClean="0"/>
              <a:t>depresiasi</a:t>
            </a:r>
            <a:r>
              <a:rPr lang="en-US" sz="2000" dirty="0" smtClean="0"/>
              <a:t> </a:t>
            </a:r>
            <a:r>
              <a:rPr lang="en-US" sz="2000" dirty="0" err="1" smtClean="0"/>
              <a:t>berikut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membantu</a:t>
            </a:r>
            <a:r>
              <a:rPr lang="en-US" sz="2000" dirty="0" smtClean="0"/>
              <a:t> </a:t>
            </a:r>
            <a:r>
              <a:rPr lang="en-US" sz="2000" dirty="0" err="1" smtClean="0"/>
              <a:t>perhitungan</a:t>
            </a:r>
            <a:r>
              <a:rPr lang="en-US" sz="2000" dirty="0" smtClean="0"/>
              <a:t> </a:t>
            </a:r>
            <a:r>
              <a:rPr lang="en-US" sz="2000" dirty="0" err="1" smtClean="0"/>
              <a:t>beban</a:t>
            </a:r>
            <a:r>
              <a:rPr lang="en-US" sz="2000" dirty="0" smtClean="0"/>
              <a:t> </a:t>
            </a:r>
            <a:r>
              <a:rPr lang="en-US" sz="2000" dirty="0" err="1" smtClean="0"/>
              <a:t>depresiasi</a:t>
            </a:r>
            <a:r>
              <a:rPr lang="en-US" sz="2000" dirty="0" smtClean="0"/>
              <a:t> per </a:t>
            </a:r>
            <a:r>
              <a:rPr lang="en-US" sz="2000" dirty="0" err="1" smtClean="0"/>
              <a:t>tahun</a:t>
            </a:r>
            <a:r>
              <a:rPr lang="en-US" sz="2000" dirty="0" smtClean="0"/>
              <a:t> </a:t>
            </a:r>
            <a:r>
              <a:rPr lang="en-US" sz="2000" dirty="0" err="1" smtClean="0"/>
              <a:t>sebuah</a:t>
            </a:r>
            <a:r>
              <a:rPr lang="en-US" sz="2000" dirty="0" smtClean="0"/>
              <a:t> </a:t>
            </a:r>
            <a:r>
              <a:rPr lang="en-US" sz="2000" dirty="0" err="1" smtClean="0"/>
              <a:t>aset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metode</a:t>
            </a:r>
            <a:r>
              <a:rPr lang="en-US" sz="2000" dirty="0" smtClean="0"/>
              <a:t> </a:t>
            </a:r>
            <a:r>
              <a:rPr lang="en-US" sz="2000" dirty="0" err="1" smtClean="0"/>
              <a:t>saldo</a:t>
            </a:r>
            <a:r>
              <a:rPr lang="en-US" sz="2000" dirty="0" smtClean="0"/>
              <a:t> </a:t>
            </a:r>
            <a:r>
              <a:rPr lang="en-US" sz="2000" dirty="0" err="1" smtClean="0"/>
              <a:t>menurun</a:t>
            </a:r>
            <a:r>
              <a:rPr lang="en-US" sz="2000" dirty="0" smtClean="0"/>
              <a:t>.</a:t>
            </a:r>
          </a:p>
          <a:p>
            <a:pPr>
              <a:buNone/>
            </a:pPr>
            <a:endParaRPr lang="en-US" sz="2000" dirty="0" smtClean="0"/>
          </a:p>
          <a:p>
            <a:pPr marL="457200" indent="-457200">
              <a:buNone/>
            </a:pPr>
            <a:r>
              <a:rPr lang="en-US" sz="2000" dirty="0" smtClean="0"/>
              <a:t>4</a:t>
            </a:r>
            <a:r>
              <a:rPr lang="en-US" sz="2000" dirty="0" smtClean="0"/>
              <a:t>. </a:t>
            </a:r>
            <a:r>
              <a:rPr lang="en-US" sz="2000" b="1" dirty="0" err="1" smtClean="0"/>
              <a:t>Hasil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akhir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tabel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skedul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depresiasi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setelah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masa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manfaat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berakhir</a:t>
            </a:r>
            <a:r>
              <a:rPr lang="en-US" sz="2000" b="1" dirty="0" smtClean="0"/>
              <a:t>.</a:t>
            </a:r>
            <a:endParaRPr lang="en-US" sz="2000" dirty="0" smtClean="0"/>
          </a:p>
          <a:p>
            <a:pPr marL="457200" indent="-457200">
              <a:buNone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27922-BDE9-4217-B6E9-64F8BCA5F34D}" type="slidenum">
              <a:rPr lang="en-US"/>
              <a:pPr>
                <a:defRPr/>
              </a:pPr>
              <a:t>42</a:t>
            </a:fld>
            <a:endParaRPr lang="en-US" dirty="0"/>
          </a:p>
        </p:txBody>
      </p:sp>
      <p:cxnSp>
        <p:nvCxnSpPr>
          <p:cNvPr id="11" name="Elbow Connector 10"/>
          <p:cNvCxnSpPr/>
          <p:nvPr/>
        </p:nvCxnSpPr>
        <p:spPr>
          <a:xfrm rot="5400000">
            <a:off x="10515600" y="4876800"/>
            <a:ext cx="990600" cy="685800"/>
          </a:xfrm>
          <a:prstGeom prst="bentConnector3">
            <a:avLst>
              <a:gd name="adj1" fmla="val 50000"/>
            </a:avLst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kuntansi Suatu Pengantar new_Page_270.jpg"/>
          <p:cNvPicPr>
            <a:picLocks noChangeAspect="1"/>
          </p:cNvPicPr>
          <p:nvPr/>
        </p:nvPicPr>
        <p:blipFill>
          <a:blip r:embed="rId2" cstate="print"/>
          <a:srcRect l="17288" t="72445" r="12255" b="11700"/>
          <a:stretch>
            <a:fillRect/>
          </a:stretch>
        </p:blipFill>
        <p:spPr>
          <a:xfrm>
            <a:off x="571499" y="3124200"/>
            <a:ext cx="9334501" cy="1828800"/>
          </a:xfrm>
          <a:prstGeom prst="rect">
            <a:avLst/>
          </a:prstGeom>
        </p:spPr>
      </p:pic>
      <p:cxnSp>
        <p:nvCxnSpPr>
          <p:cNvPr id="6" name="Elbow Connector 5"/>
          <p:cNvCxnSpPr/>
          <p:nvPr/>
        </p:nvCxnSpPr>
        <p:spPr>
          <a:xfrm rot="5400000">
            <a:off x="8534400" y="4876800"/>
            <a:ext cx="685800" cy="685800"/>
          </a:xfrm>
          <a:prstGeom prst="bentConnector3">
            <a:avLst>
              <a:gd name="adj1" fmla="val 100794"/>
            </a:avLst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486400" y="5257801"/>
            <a:ext cx="29718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b="1" dirty="0" smtClean="0"/>
              <a:t>(2.000.000) akan </a:t>
            </a:r>
            <a:r>
              <a:rPr lang="it-IT" b="1" dirty="0"/>
              <a:t>menjadi nilai buku </a:t>
            </a:r>
            <a:r>
              <a:rPr lang="it-IT" b="1" dirty="0" smtClean="0"/>
              <a:t>di </a:t>
            </a:r>
            <a:r>
              <a:rPr lang="en-US" b="1" dirty="0" err="1" smtClean="0"/>
              <a:t>akhir</a:t>
            </a:r>
            <a:r>
              <a:rPr lang="en-US" b="1" dirty="0" smtClean="0"/>
              <a:t> </a:t>
            </a:r>
            <a:r>
              <a:rPr lang="en-US" b="1" dirty="0" err="1"/>
              <a:t>tahun</a:t>
            </a:r>
            <a:r>
              <a:rPr lang="en-US" b="1" dirty="0"/>
              <a:t> </a:t>
            </a:r>
            <a:r>
              <a:rPr lang="en-US" b="1" dirty="0" smtClean="0"/>
              <a:t>ke-5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7921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err="1" smtClean="0"/>
              <a:t>Penyusutan</a:t>
            </a:r>
            <a:r>
              <a:rPr lang="en-US" b="1" dirty="0" smtClean="0"/>
              <a:t> </a:t>
            </a:r>
            <a:r>
              <a:rPr lang="en-US" b="1" dirty="0" err="1" smtClean="0"/>
              <a:t>Aset</a:t>
            </a:r>
            <a:r>
              <a:rPr lang="en-US" b="1" dirty="0" smtClean="0"/>
              <a:t> </a:t>
            </a:r>
            <a:r>
              <a:rPr lang="en-US" b="1" dirty="0" err="1" smtClean="0"/>
              <a:t>Tetap</a:t>
            </a:r>
            <a:r>
              <a:rPr lang="en-US" b="1" dirty="0" smtClean="0"/>
              <a:t> yang </a:t>
            </a:r>
            <a:r>
              <a:rPr lang="en-US" b="1" dirty="0" err="1" smtClean="0"/>
              <a:t>Dibeli</a:t>
            </a:r>
            <a:r>
              <a:rPr lang="en-US" b="1" dirty="0" smtClean="0"/>
              <a:t> </a:t>
            </a:r>
            <a:r>
              <a:rPr lang="en-US" b="1" dirty="0" err="1" smtClean="0"/>
              <a:t>Bukan</a:t>
            </a:r>
            <a:r>
              <a:rPr lang="en-US" b="1" dirty="0" smtClean="0"/>
              <a:t> </a:t>
            </a:r>
            <a:r>
              <a:rPr lang="en-US" b="1" dirty="0" err="1" smtClean="0"/>
              <a:t>pada</a:t>
            </a:r>
            <a:r>
              <a:rPr lang="en-US" b="1" dirty="0" smtClean="0"/>
              <a:t> </a:t>
            </a:r>
            <a:r>
              <a:rPr lang="en-US" b="1" dirty="0" err="1" smtClean="0"/>
              <a:t>Awal</a:t>
            </a:r>
            <a:r>
              <a:rPr lang="en-US" b="1" dirty="0" smtClean="0"/>
              <a:t> </a:t>
            </a:r>
            <a:r>
              <a:rPr lang="en-US" b="1" dirty="0" err="1" smtClean="0"/>
              <a:t>Tahun</a:t>
            </a:r>
            <a:endParaRPr lang="en-US" dirty="0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9220200" cy="5257800"/>
          </a:xfrm>
          <a:noFill/>
        </p:spPr>
        <p:txBody>
          <a:bodyPr/>
          <a:lstStyle/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r>
              <a:rPr lang="en-US" sz="2000" b="1" dirty="0" err="1" smtClean="0"/>
              <a:t>Contoh</a:t>
            </a:r>
            <a:r>
              <a:rPr lang="en-US" sz="2000" b="1" dirty="0" smtClean="0"/>
              <a:t>: </a:t>
            </a:r>
            <a:r>
              <a:rPr lang="en-US" sz="2000" dirty="0" smtClean="0"/>
              <a:t>PT </a:t>
            </a:r>
            <a:r>
              <a:rPr lang="en-US" sz="2000" dirty="0" smtClean="0"/>
              <a:t>EFG </a:t>
            </a:r>
            <a:r>
              <a:rPr lang="en-US" sz="2000" dirty="0" err="1" smtClean="0"/>
              <a:t>membeli</a:t>
            </a:r>
            <a:r>
              <a:rPr lang="en-US" sz="2000" dirty="0" smtClean="0"/>
              <a:t> </a:t>
            </a:r>
            <a:r>
              <a:rPr lang="en-US" sz="2000" dirty="0" err="1" smtClean="0"/>
              <a:t>mesin</a:t>
            </a:r>
            <a:r>
              <a:rPr lang="en-US" sz="2000" dirty="0" smtClean="0"/>
              <a:t> </a:t>
            </a:r>
            <a:r>
              <a:rPr lang="en-US" sz="2000" dirty="0" err="1" smtClean="0"/>
              <a:t>seharga</a:t>
            </a:r>
            <a:r>
              <a:rPr lang="en-US" sz="2000" dirty="0" smtClean="0"/>
              <a:t> Rp100.000.000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tanggal</a:t>
            </a:r>
            <a:r>
              <a:rPr lang="en-US" sz="2000" dirty="0" smtClean="0"/>
              <a:t> 1 </a:t>
            </a:r>
            <a:r>
              <a:rPr lang="en-US" sz="2000" dirty="0" err="1" smtClean="0"/>
              <a:t>Juli</a:t>
            </a:r>
            <a:r>
              <a:rPr lang="en-US" sz="2000" dirty="0" smtClean="0"/>
              <a:t> 2013. </a:t>
            </a:r>
            <a:r>
              <a:rPr lang="en-US" sz="2000" dirty="0" err="1" smtClean="0"/>
              <a:t>Mesin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r>
              <a:rPr lang="en-US" sz="2000" dirty="0" err="1" smtClean="0"/>
              <a:t>memiliki</a:t>
            </a:r>
            <a:r>
              <a:rPr lang="en-US" sz="2000" dirty="0" smtClean="0"/>
              <a:t> </a:t>
            </a:r>
            <a:r>
              <a:rPr lang="en-US" sz="2000" dirty="0" err="1" smtClean="0"/>
              <a:t>masa</a:t>
            </a:r>
            <a:r>
              <a:rPr lang="en-US" sz="2000" dirty="0" smtClean="0"/>
              <a:t> </a:t>
            </a:r>
            <a:r>
              <a:rPr lang="en-US" sz="2000" dirty="0" err="1" smtClean="0"/>
              <a:t>manfaat</a:t>
            </a:r>
            <a:r>
              <a:rPr lang="en-US" sz="2000" dirty="0" smtClean="0"/>
              <a:t> </a:t>
            </a:r>
            <a:r>
              <a:rPr lang="en-US" sz="2000" dirty="0" err="1" smtClean="0"/>
              <a:t>selama</a:t>
            </a:r>
            <a:r>
              <a:rPr lang="en-US" sz="2000" dirty="0" smtClean="0"/>
              <a:t> </a:t>
            </a:r>
            <a:r>
              <a:rPr lang="en-US" sz="2000" dirty="0" smtClean="0"/>
              <a:t>5 </a:t>
            </a:r>
            <a:r>
              <a:rPr lang="fi-FI" sz="2000" dirty="0" smtClean="0"/>
              <a:t>tahun </a:t>
            </a:r>
            <a:r>
              <a:rPr lang="fi-FI" sz="2000" dirty="0" smtClean="0"/>
              <a:t>dengan nilai sisa sebesar 0</a:t>
            </a:r>
            <a:r>
              <a:rPr lang="fi-FI" sz="2000" dirty="0" smtClean="0"/>
              <a:t>.</a:t>
            </a:r>
          </a:p>
          <a:p>
            <a:pPr>
              <a:buNone/>
            </a:pPr>
            <a:r>
              <a:rPr lang="fi-FI" sz="2000" dirty="0" smtClean="0"/>
              <a:t>	</a:t>
            </a:r>
            <a:endParaRPr lang="fi-FI" sz="2000" dirty="0" smtClean="0"/>
          </a:p>
          <a:p>
            <a:pPr>
              <a:buNone/>
            </a:pPr>
            <a:r>
              <a:rPr lang="fi-FI" sz="2000" dirty="0" smtClean="0"/>
              <a:t>	</a:t>
            </a:r>
            <a:r>
              <a:rPr lang="fi-FI" sz="2000" dirty="0" smtClean="0"/>
              <a:t>Dengan metode hgaris lurus:</a:t>
            </a:r>
          </a:p>
          <a:p>
            <a:pPr>
              <a:buNone/>
            </a:pPr>
            <a:endParaRPr lang="fi-FI" sz="2000" dirty="0" smtClean="0"/>
          </a:p>
          <a:p>
            <a:pPr>
              <a:buNone/>
            </a:pPr>
            <a:endParaRPr lang="fi-FI" sz="2000" dirty="0" smtClean="0"/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Periode</a:t>
            </a:r>
            <a:r>
              <a:rPr lang="en-US" sz="2000" dirty="0" smtClean="0"/>
              <a:t> </a:t>
            </a:r>
            <a:r>
              <a:rPr lang="en-US" sz="2000" dirty="0" err="1" smtClean="0"/>
              <a:t>waktu</a:t>
            </a:r>
            <a:r>
              <a:rPr lang="en-US" sz="2000" dirty="0" smtClean="0"/>
              <a:t> </a:t>
            </a:r>
            <a:r>
              <a:rPr lang="en-US" sz="2000" dirty="0" err="1" smtClean="0"/>
              <a:t>sejak</a:t>
            </a:r>
            <a:r>
              <a:rPr lang="en-US" sz="2000" dirty="0" smtClean="0"/>
              <a:t> </a:t>
            </a:r>
            <a:r>
              <a:rPr lang="en-US" sz="2000" dirty="0" err="1" smtClean="0"/>
              <a:t>tanggal</a:t>
            </a:r>
            <a:r>
              <a:rPr lang="en-US" sz="2000" dirty="0" smtClean="0"/>
              <a:t> </a:t>
            </a:r>
            <a:r>
              <a:rPr lang="en-US" sz="2000" dirty="0" err="1" smtClean="0"/>
              <a:t>beli</a:t>
            </a:r>
            <a:r>
              <a:rPr lang="en-US" sz="2000" dirty="0" smtClean="0"/>
              <a:t> (1 </a:t>
            </a:r>
            <a:r>
              <a:rPr lang="en-US" sz="2000" dirty="0" err="1" smtClean="0"/>
              <a:t>Juli</a:t>
            </a:r>
            <a:r>
              <a:rPr lang="en-US" sz="2000" dirty="0" smtClean="0"/>
              <a:t> 2013) </a:t>
            </a:r>
            <a:r>
              <a:rPr lang="en-US" sz="2000" dirty="0" err="1" smtClean="0"/>
              <a:t>sampai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disusunnya</a:t>
            </a:r>
            <a:r>
              <a:rPr lang="en-US" sz="2000" dirty="0" smtClean="0"/>
              <a:t> </a:t>
            </a:r>
            <a:r>
              <a:rPr lang="en-US" sz="2000" dirty="0" err="1" smtClean="0"/>
              <a:t>laporan</a:t>
            </a:r>
            <a:r>
              <a:rPr lang="en-US" sz="2000" dirty="0" smtClean="0"/>
              <a:t> </a:t>
            </a:r>
            <a:r>
              <a:rPr lang="en-US" sz="2000" dirty="0" err="1" smtClean="0"/>
              <a:t>keuangan</a:t>
            </a:r>
            <a:r>
              <a:rPr lang="en-US" sz="2000" dirty="0" smtClean="0"/>
              <a:t> (31 </a:t>
            </a:r>
            <a:r>
              <a:rPr lang="en-US" sz="2000" dirty="0" err="1" smtClean="0"/>
              <a:t>Desember</a:t>
            </a:r>
            <a:r>
              <a:rPr lang="en-US" sz="2000" dirty="0" smtClean="0"/>
              <a:t> 2013</a:t>
            </a:r>
            <a:r>
              <a:rPr lang="en-US" sz="2000" dirty="0" smtClean="0"/>
              <a:t>)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6 </a:t>
            </a:r>
            <a:r>
              <a:rPr lang="en-US" sz="2000" dirty="0" err="1" smtClean="0"/>
              <a:t>bulan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½ </a:t>
            </a:r>
            <a:r>
              <a:rPr lang="en-US" sz="2000" dirty="0" err="1" smtClean="0"/>
              <a:t>tahun</a:t>
            </a:r>
            <a:r>
              <a:rPr lang="en-US" sz="2000" dirty="0" smtClean="0"/>
              <a:t>, </a:t>
            </a:r>
            <a:r>
              <a:rPr lang="en-US" sz="2000" dirty="0" err="1" smtClean="0"/>
              <a:t>maka</a:t>
            </a:r>
            <a:r>
              <a:rPr lang="en-US" sz="2000" dirty="0" smtClean="0"/>
              <a:t> </a:t>
            </a:r>
            <a:r>
              <a:rPr lang="en-US" sz="2000" dirty="0" err="1" smtClean="0"/>
              <a:t>beban</a:t>
            </a:r>
            <a:r>
              <a:rPr lang="en-US" sz="2000" dirty="0" smtClean="0"/>
              <a:t> </a:t>
            </a:r>
            <a:r>
              <a:rPr lang="en-US" sz="2000" dirty="0" err="1" smtClean="0"/>
              <a:t>penyusutan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tahun</a:t>
            </a:r>
            <a:r>
              <a:rPr lang="en-US" sz="2000" dirty="0" smtClean="0"/>
              <a:t> 2013 </a:t>
            </a:r>
            <a:r>
              <a:rPr lang="en-US" sz="2000" dirty="0" err="1" smtClean="0"/>
              <a:t>sebesar</a:t>
            </a:r>
            <a:r>
              <a:rPr lang="en-US" sz="2000" dirty="0" smtClean="0"/>
              <a:t> </a:t>
            </a:r>
            <a:r>
              <a:rPr lang="en-US" sz="2000" dirty="0" smtClean="0"/>
              <a:t>Rp10.000.000 (Rp20.000.000/2</a:t>
            </a:r>
            <a:r>
              <a:rPr lang="en-US" sz="2000" dirty="0" smtClean="0"/>
              <a:t>).</a:t>
            </a:r>
            <a:endParaRPr lang="fi-FI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27922-BDE9-4217-B6E9-64F8BCA5F34D}" type="slidenum">
              <a:rPr lang="en-US"/>
              <a:pPr>
                <a:defRPr/>
              </a:pPr>
              <a:t>43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38200" y="1752600"/>
          <a:ext cx="7848600" cy="9144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7848600"/>
              </a:tblGrid>
              <a:tr h="914400">
                <a:tc>
                  <a:txBody>
                    <a:bodyPr/>
                    <a:lstStyle/>
                    <a:p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Beban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penyusutan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tahun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pertama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untuk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aset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dibeli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bukan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awal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tahun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adalah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sejak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tanggal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pembelian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sampai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tanggal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disusunnya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laporan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keuangan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misalnya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31 </a:t>
                      </a: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Desember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7" descr="Akuntansi Suatu Pengantar new_Page_272.jpg"/>
          <p:cNvPicPr>
            <a:picLocks noChangeAspect="1"/>
          </p:cNvPicPr>
          <p:nvPr/>
        </p:nvPicPr>
        <p:blipFill>
          <a:blip r:embed="rId2" cstate="print"/>
          <a:srcRect l="32324" t="44444" r="35271" b="48889"/>
          <a:stretch>
            <a:fillRect/>
          </a:stretch>
        </p:blipFill>
        <p:spPr>
          <a:xfrm>
            <a:off x="3733800" y="3810002"/>
            <a:ext cx="3352800" cy="91439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7921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err="1" smtClean="0"/>
              <a:t>Penyusutan</a:t>
            </a:r>
            <a:r>
              <a:rPr lang="en-US" b="1" dirty="0" smtClean="0"/>
              <a:t> </a:t>
            </a:r>
            <a:r>
              <a:rPr lang="en-US" b="1" dirty="0" err="1" smtClean="0"/>
              <a:t>Aset</a:t>
            </a:r>
            <a:r>
              <a:rPr lang="en-US" b="1" dirty="0" smtClean="0"/>
              <a:t> </a:t>
            </a:r>
            <a:r>
              <a:rPr lang="en-US" b="1" dirty="0" err="1" smtClean="0"/>
              <a:t>Tetap</a:t>
            </a:r>
            <a:r>
              <a:rPr lang="en-US" b="1" dirty="0" smtClean="0"/>
              <a:t> yang </a:t>
            </a:r>
            <a:r>
              <a:rPr lang="en-US" b="1" dirty="0" err="1" smtClean="0"/>
              <a:t>Dibeli</a:t>
            </a:r>
            <a:r>
              <a:rPr lang="en-US" b="1" dirty="0" smtClean="0"/>
              <a:t> </a:t>
            </a:r>
            <a:r>
              <a:rPr lang="en-US" b="1" dirty="0" err="1" smtClean="0"/>
              <a:t>Bukan</a:t>
            </a:r>
            <a:r>
              <a:rPr lang="en-US" b="1" dirty="0" smtClean="0"/>
              <a:t> </a:t>
            </a:r>
            <a:r>
              <a:rPr lang="en-US" b="1" dirty="0" err="1" smtClean="0"/>
              <a:t>pada</a:t>
            </a:r>
            <a:r>
              <a:rPr lang="en-US" b="1" dirty="0" smtClean="0"/>
              <a:t> </a:t>
            </a:r>
            <a:r>
              <a:rPr lang="en-US" b="1" dirty="0" err="1" smtClean="0"/>
              <a:t>Awal</a:t>
            </a:r>
            <a:r>
              <a:rPr lang="en-US" b="1" dirty="0" smtClean="0"/>
              <a:t> </a:t>
            </a:r>
            <a:r>
              <a:rPr lang="en-US" b="1" dirty="0" err="1" smtClean="0"/>
              <a:t>Tahun</a:t>
            </a:r>
            <a:endParaRPr lang="en-US" dirty="0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9220200" cy="5257800"/>
          </a:xfrm>
          <a:noFill/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000" b="1" dirty="0" err="1" smtClean="0"/>
              <a:t>Lanjutan</a:t>
            </a:r>
            <a:r>
              <a:rPr lang="en-US" sz="2000" b="1" dirty="0" smtClean="0"/>
              <a:t> --- </a:t>
            </a:r>
          </a:p>
          <a:p>
            <a:pPr>
              <a:buNone/>
            </a:pPr>
            <a:r>
              <a:rPr lang="en-US" sz="2000" b="1" dirty="0" smtClean="0"/>
              <a:t> 	</a:t>
            </a:r>
            <a:r>
              <a:rPr lang="en-US" sz="2000" dirty="0" smtClean="0"/>
              <a:t>PT </a:t>
            </a:r>
            <a:r>
              <a:rPr lang="en-US" sz="2000" dirty="0" smtClean="0"/>
              <a:t>EFG </a:t>
            </a:r>
            <a:r>
              <a:rPr lang="en-US" sz="2000" dirty="0" err="1" smtClean="0"/>
              <a:t>membeli</a:t>
            </a:r>
            <a:r>
              <a:rPr lang="en-US" sz="2000" dirty="0" smtClean="0"/>
              <a:t> </a:t>
            </a:r>
            <a:r>
              <a:rPr lang="en-US" sz="2000" dirty="0" err="1" smtClean="0"/>
              <a:t>mesin</a:t>
            </a:r>
            <a:r>
              <a:rPr lang="en-US" sz="2000" dirty="0" smtClean="0"/>
              <a:t> </a:t>
            </a:r>
            <a:r>
              <a:rPr lang="en-US" sz="2000" dirty="0" err="1" smtClean="0"/>
              <a:t>seharga</a:t>
            </a:r>
            <a:r>
              <a:rPr lang="en-US" sz="2000" dirty="0" smtClean="0"/>
              <a:t> Rp100.000.000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tanggal</a:t>
            </a:r>
            <a:r>
              <a:rPr lang="en-US" sz="2000" dirty="0" smtClean="0"/>
              <a:t> 1 </a:t>
            </a:r>
            <a:r>
              <a:rPr lang="en-US" sz="2000" dirty="0" err="1" smtClean="0"/>
              <a:t>Juli</a:t>
            </a:r>
            <a:r>
              <a:rPr lang="en-US" sz="2000" dirty="0" smtClean="0"/>
              <a:t> 2013. </a:t>
            </a:r>
            <a:r>
              <a:rPr lang="en-US" sz="2000" dirty="0" err="1" smtClean="0"/>
              <a:t>Mesin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r>
              <a:rPr lang="en-US" sz="2000" dirty="0" err="1" smtClean="0"/>
              <a:t>memiliki</a:t>
            </a:r>
            <a:r>
              <a:rPr lang="en-US" sz="2000" dirty="0" smtClean="0"/>
              <a:t> </a:t>
            </a:r>
            <a:r>
              <a:rPr lang="en-US" sz="2000" dirty="0" err="1" smtClean="0"/>
              <a:t>masa</a:t>
            </a:r>
            <a:r>
              <a:rPr lang="en-US" sz="2000" dirty="0" smtClean="0"/>
              <a:t> </a:t>
            </a:r>
            <a:r>
              <a:rPr lang="en-US" sz="2000" dirty="0" err="1" smtClean="0"/>
              <a:t>manfaat</a:t>
            </a:r>
            <a:r>
              <a:rPr lang="en-US" sz="2000" dirty="0" smtClean="0"/>
              <a:t> </a:t>
            </a:r>
            <a:r>
              <a:rPr lang="en-US" sz="2000" dirty="0" err="1" smtClean="0"/>
              <a:t>selama</a:t>
            </a:r>
            <a:r>
              <a:rPr lang="en-US" sz="2000" dirty="0" smtClean="0"/>
              <a:t> </a:t>
            </a:r>
            <a:r>
              <a:rPr lang="en-US" sz="2000" dirty="0" smtClean="0"/>
              <a:t>5 </a:t>
            </a:r>
            <a:r>
              <a:rPr lang="fi-FI" sz="2000" dirty="0" smtClean="0"/>
              <a:t>tahun </a:t>
            </a:r>
            <a:r>
              <a:rPr lang="fi-FI" sz="2000" dirty="0" smtClean="0"/>
              <a:t>dengan nilai sisa sebesar 0</a:t>
            </a:r>
            <a:r>
              <a:rPr lang="fi-FI" sz="2000" dirty="0" smtClean="0"/>
              <a:t>.</a:t>
            </a:r>
          </a:p>
          <a:p>
            <a:pPr>
              <a:buNone/>
            </a:pPr>
            <a:endParaRPr lang="fi-FI" sz="2000" dirty="0" smtClean="0"/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Jika</a:t>
            </a:r>
            <a:r>
              <a:rPr lang="en-US" sz="2000" dirty="0" smtClean="0"/>
              <a:t> </a:t>
            </a:r>
            <a:r>
              <a:rPr lang="en-US" sz="2000" dirty="0" err="1" smtClean="0"/>
              <a:t>mesin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r>
              <a:rPr lang="en-US" sz="2000" dirty="0" err="1" smtClean="0"/>
              <a:t>terus</a:t>
            </a:r>
            <a:r>
              <a:rPr lang="en-US" sz="2000" dirty="0" smtClean="0"/>
              <a:t> </a:t>
            </a:r>
            <a:r>
              <a:rPr lang="en-US" sz="2000" dirty="0" err="1" smtClean="0"/>
              <a:t>dipakai</a:t>
            </a:r>
            <a:r>
              <a:rPr lang="en-US" sz="2000" dirty="0" smtClean="0"/>
              <a:t> </a:t>
            </a:r>
            <a:r>
              <a:rPr lang="en-US" sz="2000" dirty="0" err="1" smtClean="0"/>
              <a:t>sampai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masa</a:t>
            </a:r>
            <a:r>
              <a:rPr lang="en-US" sz="2000" dirty="0" smtClean="0"/>
              <a:t> </a:t>
            </a:r>
            <a:r>
              <a:rPr lang="en-US" sz="2000" dirty="0" err="1" smtClean="0"/>
              <a:t>manfaatnya</a:t>
            </a:r>
            <a:r>
              <a:rPr lang="en-US" sz="2000" dirty="0" smtClean="0"/>
              <a:t> </a:t>
            </a:r>
            <a:r>
              <a:rPr lang="en-US" sz="2000" dirty="0" err="1" smtClean="0"/>
              <a:t>berakhir</a:t>
            </a:r>
            <a:r>
              <a:rPr lang="en-US" sz="2000" dirty="0" smtClean="0"/>
              <a:t> </a:t>
            </a:r>
            <a:r>
              <a:rPr lang="en-US" sz="2000" dirty="0" err="1" smtClean="0"/>
              <a:t>maka</a:t>
            </a:r>
            <a:r>
              <a:rPr lang="en-US" sz="2000" dirty="0" smtClean="0"/>
              <a:t> </a:t>
            </a:r>
            <a:r>
              <a:rPr lang="en-US" sz="2000" dirty="0" err="1" smtClean="0"/>
              <a:t>seluruh</a:t>
            </a:r>
            <a:r>
              <a:rPr lang="en-US" sz="2000" dirty="0" smtClean="0"/>
              <a:t> </a:t>
            </a:r>
            <a:r>
              <a:rPr lang="en-US" sz="2000" dirty="0" err="1" smtClean="0"/>
              <a:t>penyusutan</a:t>
            </a:r>
            <a:r>
              <a:rPr lang="en-US" sz="2000" dirty="0" smtClean="0"/>
              <a:t> </a:t>
            </a:r>
            <a:r>
              <a:rPr lang="sv-SE" sz="2000" dirty="0" smtClean="0"/>
              <a:t>yang </a:t>
            </a:r>
            <a:r>
              <a:rPr lang="sv-SE" sz="2000" dirty="0" smtClean="0"/>
              <a:t>dibebankan pada laporan laba rugi PT EFG adalah sebagai berikut.</a:t>
            </a:r>
          </a:p>
          <a:p>
            <a:pPr marL="855663" indent="-508000">
              <a:buNone/>
            </a:pPr>
            <a:r>
              <a:rPr lang="en-US" sz="2000" dirty="0" smtClean="0"/>
              <a:t>1. </a:t>
            </a:r>
            <a:r>
              <a:rPr lang="en-US" sz="2000" dirty="0" err="1" smtClean="0"/>
              <a:t>Beban</a:t>
            </a:r>
            <a:r>
              <a:rPr lang="en-US" sz="2000" dirty="0" smtClean="0"/>
              <a:t> </a:t>
            </a:r>
            <a:r>
              <a:rPr lang="en-US" sz="2000" dirty="0" err="1" smtClean="0"/>
              <a:t>penyusutan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tahun</a:t>
            </a:r>
            <a:r>
              <a:rPr lang="en-US" sz="2000" dirty="0" smtClean="0"/>
              <a:t> 2013 = Rp10.000.000 (</a:t>
            </a:r>
            <a:r>
              <a:rPr lang="en-US" sz="2000" dirty="0" err="1" smtClean="0"/>
              <a:t>hanya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6 </a:t>
            </a:r>
            <a:r>
              <a:rPr lang="en-US" sz="2000" dirty="0" err="1" smtClean="0"/>
              <a:t>bulan</a:t>
            </a:r>
            <a:r>
              <a:rPr lang="en-US" sz="2000" dirty="0" smtClean="0"/>
              <a:t> </a:t>
            </a:r>
            <a:r>
              <a:rPr lang="en-US" sz="2000" dirty="0" err="1" smtClean="0"/>
              <a:t>saja</a:t>
            </a:r>
            <a:r>
              <a:rPr lang="en-US" sz="2000" dirty="0" smtClean="0"/>
              <a:t>)</a:t>
            </a:r>
          </a:p>
          <a:p>
            <a:pPr marL="855663" indent="-508000">
              <a:buNone/>
            </a:pPr>
            <a:r>
              <a:rPr lang="en-US" sz="2000" dirty="0" smtClean="0"/>
              <a:t>2. </a:t>
            </a:r>
            <a:r>
              <a:rPr lang="en-US" sz="2000" dirty="0" err="1" smtClean="0"/>
              <a:t>Beban</a:t>
            </a:r>
            <a:r>
              <a:rPr lang="en-US" sz="2000" dirty="0" smtClean="0"/>
              <a:t> </a:t>
            </a:r>
            <a:r>
              <a:rPr lang="en-US" sz="2000" dirty="0" err="1" smtClean="0"/>
              <a:t>penyusutan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tahun</a:t>
            </a:r>
            <a:r>
              <a:rPr lang="en-US" sz="2000" dirty="0" smtClean="0"/>
              <a:t> 2014 = Rp20.000.000</a:t>
            </a:r>
          </a:p>
          <a:p>
            <a:pPr marL="855663" indent="-508000">
              <a:buNone/>
            </a:pPr>
            <a:r>
              <a:rPr lang="en-US" sz="2000" dirty="0" smtClean="0"/>
              <a:t>3. </a:t>
            </a:r>
            <a:r>
              <a:rPr lang="en-US" sz="2000" dirty="0" err="1" smtClean="0"/>
              <a:t>Beban</a:t>
            </a:r>
            <a:r>
              <a:rPr lang="en-US" sz="2000" dirty="0" smtClean="0"/>
              <a:t> </a:t>
            </a:r>
            <a:r>
              <a:rPr lang="en-US" sz="2000" dirty="0" err="1" smtClean="0"/>
              <a:t>penyusutan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tahun</a:t>
            </a:r>
            <a:r>
              <a:rPr lang="en-US" sz="2000" dirty="0" smtClean="0"/>
              <a:t> 2015 = Rp20.000.000</a:t>
            </a:r>
          </a:p>
          <a:p>
            <a:pPr marL="855663" indent="-508000">
              <a:buNone/>
            </a:pPr>
            <a:r>
              <a:rPr lang="en-US" sz="2000" dirty="0" smtClean="0"/>
              <a:t>4. </a:t>
            </a:r>
            <a:r>
              <a:rPr lang="en-US" sz="2000" dirty="0" err="1" smtClean="0"/>
              <a:t>Beban</a:t>
            </a:r>
            <a:r>
              <a:rPr lang="en-US" sz="2000" dirty="0" smtClean="0"/>
              <a:t> </a:t>
            </a:r>
            <a:r>
              <a:rPr lang="en-US" sz="2000" dirty="0" err="1" smtClean="0"/>
              <a:t>penyusutan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tahun</a:t>
            </a:r>
            <a:r>
              <a:rPr lang="en-US" sz="2000" dirty="0" smtClean="0"/>
              <a:t> 2016 = Rp20.000.000</a:t>
            </a:r>
          </a:p>
          <a:p>
            <a:pPr marL="855663" indent="-508000">
              <a:buNone/>
            </a:pPr>
            <a:r>
              <a:rPr lang="en-US" sz="2000" dirty="0" smtClean="0"/>
              <a:t>5. </a:t>
            </a:r>
            <a:r>
              <a:rPr lang="en-US" sz="2000" dirty="0" err="1" smtClean="0"/>
              <a:t>Beban</a:t>
            </a:r>
            <a:r>
              <a:rPr lang="en-US" sz="2000" dirty="0" smtClean="0"/>
              <a:t> </a:t>
            </a:r>
            <a:r>
              <a:rPr lang="en-US" sz="2000" dirty="0" err="1" smtClean="0"/>
              <a:t>penyusutan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tahun</a:t>
            </a:r>
            <a:r>
              <a:rPr lang="en-US" sz="2000" dirty="0" smtClean="0"/>
              <a:t> 2017 = Rp20.000.000</a:t>
            </a:r>
          </a:p>
          <a:p>
            <a:pPr marL="855663" indent="-508000">
              <a:buNone/>
            </a:pPr>
            <a:r>
              <a:rPr lang="en-US" sz="2000" dirty="0" smtClean="0"/>
              <a:t>6. </a:t>
            </a:r>
            <a:r>
              <a:rPr lang="en-US" sz="2000" dirty="0" err="1" smtClean="0"/>
              <a:t>Beban</a:t>
            </a:r>
            <a:r>
              <a:rPr lang="en-US" sz="2000" dirty="0" smtClean="0"/>
              <a:t> </a:t>
            </a:r>
            <a:r>
              <a:rPr lang="en-US" sz="2000" dirty="0" err="1" smtClean="0"/>
              <a:t>penyusutan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tahun</a:t>
            </a:r>
            <a:r>
              <a:rPr lang="en-US" sz="2000" dirty="0" smtClean="0"/>
              <a:t> 2018 = Rp10.000.000 (</a:t>
            </a:r>
            <a:r>
              <a:rPr lang="en-US" sz="2000" dirty="0" err="1" smtClean="0"/>
              <a:t>hanya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6 </a:t>
            </a:r>
            <a:r>
              <a:rPr lang="en-US" sz="2000" dirty="0" err="1" smtClean="0"/>
              <a:t>bulan</a:t>
            </a:r>
            <a:r>
              <a:rPr lang="en-US" sz="2000" dirty="0" smtClean="0"/>
              <a:t> </a:t>
            </a:r>
            <a:r>
              <a:rPr lang="en-US" sz="2000" dirty="0" err="1" smtClean="0"/>
              <a:t>saja</a:t>
            </a:r>
            <a:r>
              <a:rPr lang="en-US" sz="2000" dirty="0" smtClean="0"/>
              <a:t>)</a:t>
            </a:r>
            <a:endParaRPr lang="fi-FI" sz="2000" dirty="0" smtClean="0"/>
          </a:p>
          <a:p>
            <a:pPr>
              <a:buNone/>
            </a:pPr>
            <a:r>
              <a:rPr lang="fi-FI" sz="2000" dirty="0" smtClean="0"/>
              <a:t>	</a:t>
            </a:r>
            <a:endParaRPr lang="fi-FI" sz="2000" dirty="0" smtClean="0"/>
          </a:p>
          <a:p>
            <a:pPr>
              <a:buNone/>
            </a:pPr>
            <a:r>
              <a:rPr lang="fi-FI" sz="2000" dirty="0" smtClean="0"/>
              <a:t>	</a:t>
            </a:r>
            <a:endParaRPr lang="fi-FI" sz="2000" dirty="0" smtClean="0"/>
          </a:p>
          <a:p>
            <a:pPr>
              <a:buNone/>
            </a:pPr>
            <a:endParaRPr lang="fi-FI" sz="2000" dirty="0" smtClean="0"/>
          </a:p>
          <a:p>
            <a:pPr>
              <a:buNone/>
            </a:pPr>
            <a:endParaRPr lang="fi-FI" sz="2000" dirty="0" smtClean="0"/>
          </a:p>
          <a:p>
            <a:pPr>
              <a:buNone/>
            </a:pPr>
            <a:r>
              <a:rPr lang="en-US" sz="2000" dirty="0" smtClean="0"/>
              <a:t>	</a:t>
            </a:r>
            <a:endParaRPr lang="fi-FI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27922-BDE9-4217-B6E9-64F8BCA5F34D}" type="slidenum">
              <a:rPr lang="en-US"/>
              <a:pPr>
                <a:defRPr/>
              </a:pPr>
              <a:t>44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792162"/>
          </a:xfrm>
        </p:spPr>
        <p:txBody>
          <a:bodyPr/>
          <a:lstStyle/>
          <a:p>
            <a:pPr eaLnBrk="1" hangingPunct="1"/>
            <a:r>
              <a:rPr lang="en-US" b="1" dirty="0" err="1" smtClean="0"/>
              <a:t>Biaya</a:t>
            </a:r>
            <a:r>
              <a:rPr lang="en-US" b="1" dirty="0" smtClean="0"/>
              <a:t> </a:t>
            </a:r>
            <a:r>
              <a:rPr lang="en-US" b="1" dirty="0" err="1" smtClean="0"/>
              <a:t>Setelah</a:t>
            </a:r>
            <a:r>
              <a:rPr lang="en-US" b="1" dirty="0" smtClean="0"/>
              <a:t> </a:t>
            </a:r>
            <a:r>
              <a:rPr lang="en-US" b="1" dirty="0" err="1" smtClean="0"/>
              <a:t>Perolehan</a:t>
            </a:r>
            <a:r>
              <a:rPr lang="en-US" b="1" dirty="0" smtClean="0"/>
              <a:t> </a:t>
            </a:r>
            <a:r>
              <a:rPr lang="en-US" b="1" dirty="0" err="1" smtClean="0"/>
              <a:t>Awal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27922-BDE9-4217-B6E9-64F8BCA5F34D}" type="slidenum">
              <a:rPr lang="en-US"/>
              <a:pPr>
                <a:defRPr/>
              </a:pPr>
              <a:t>45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14400" y="1447800"/>
          <a:ext cx="8382000" cy="14630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8382000"/>
              </a:tblGrid>
              <a:tr h="1295400">
                <a:tc>
                  <a:txBody>
                    <a:bodyPr/>
                    <a:lstStyle/>
                    <a:p>
                      <a:endParaRPr lang="en-US" sz="1800" b="0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90513" indent="-290513">
                        <a:buFont typeface="Arial" pitchFamily="34" charset="0"/>
                        <a:buChar char="•"/>
                      </a:pP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Biaya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penambahan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aset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tetap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perbaikan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aset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tetap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penggantian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komponen</a:t>
                      </a:r>
                      <a:endParaRPr lang="en-US" sz="1800" b="1" i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90513" indent="-290513">
                        <a:buFont typeface="Arial" pitchFamily="34" charset="0"/>
                        <a:buChar char="•"/>
                      </a:pPr>
                      <a:r>
                        <a:rPr lang="it-IT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Dicatat dengan mendebit akun aset atau akun akumulasi depresiasi yang </a:t>
                      </a: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bersangkutan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mengkredit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akun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kas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utang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dagang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800" b="1" i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Flowchart: Terminator 9"/>
          <p:cNvSpPr/>
          <p:nvPr/>
        </p:nvSpPr>
        <p:spPr>
          <a:xfrm>
            <a:off x="914400" y="1143000"/>
            <a:ext cx="4267200" cy="609600"/>
          </a:xfrm>
          <a:prstGeom prst="flowChartTermina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</a:rPr>
              <a:t>Capital </a:t>
            </a: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</a:rPr>
              <a:t>expenditures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066800" y="3429000"/>
          <a:ext cx="8382000" cy="173736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8382000"/>
              </a:tblGrid>
              <a:tr h="1295400">
                <a:tc>
                  <a:txBody>
                    <a:bodyPr/>
                    <a:lstStyle/>
                    <a:p>
                      <a:endParaRPr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90513" indent="-290513">
                        <a:buFont typeface="Arial" pitchFamily="34" charset="0"/>
                        <a:buChar char="•"/>
                      </a:pP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Biaya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dikeluarkan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hanya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memberika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masa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manfaat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hanya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pada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periode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tersebut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biaya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dikeluarkan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untuk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perbaikan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pengelolaan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sehari-hari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90513" indent="-290513">
                        <a:buFont typeface="Arial" pitchFamily="34" charset="0"/>
                        <a:buChar char="•"/>
                      </a:pPr>
                      <a:r>
                        <a:rPr lang="it-IT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Mendebit akun aset atau akun akumulasi depresiasi yang </a:t>
                      </a: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bersangkutan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mengkredit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akun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kas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utang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dagang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800" b="1" i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Flowchart: Terminator 11"/>
          <p:cNvSpPr/>
          <p:nvPr/>
        </p:nvSpPr>
        <p:spPr>
          <a:xfrm>
            <a:off x="1066800" y="3124200"/>
            <a:ext cx="4267200" cy="609600"/>
          </a:xfrm>
          <a:prstGeom prst="flowChartTermina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</a:rPr>
              <a:t>Revenue expenditures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792162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495300" y="1676400"/>
          <a:ext cx="89154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27922-BDE9-4217-B6E9-64F8BCA5F34D}" type="slidenum">
              <a:rPr lang="en-US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10" name="Flowchart: Terminator 9"/>
          <p:cNvSpPr/>
          <p:nvPr/>
        </p:nvSpPr>
        <p:spPr>
          <a:xfrm>
            <a:off x="228600" y="533400"/>
            <a:ext cx="5638800" cy="990600"/>
          </a:xfrm>
          <a:prstGeom prst="flowChartTermina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chemeClr val="accent6">
                    <a:lumMod val="50000"/>
                  </a:schemeClr>
                </a:solidFill>
              </a:rPr>
              <a:t>Capital </a:t>
            </a:r>
            <a:r>
              <a:rPr lang="en-US" sz="3600" b="1" i="1" dirty="0" smtClean="0">
                <a:solidFill>
                  <a:schemeClr val="accent6">
                    <a:lumMod val="50000"/>
                  </a:schemeClr>
                </a:solidFill>
              </a:rPr>
              <a:t>expenditures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792162"/>
          </a:xfrm>
        </p:spPr>
        <p:txBody>
          <a:bodyPr/>
          <a:lstStyle/>
          <a:p>
            <a:pPr eaLnBrk="1" hangingPunct="1"/>
            <a:r>
              <a:rPr lang="en-US" b="1" dirty="0" err="1" smtClean="0"/>
              <a:t>Pelepasan</a:t>
            </a:r>
            <a:r>
              <a:rPr lang="en-US" b="1" dirty="0" smtClean="0"/>
              <a:t> </a:t>
            </a:r>
            <a:r>
              <a:rPr lang="en-US" b="1" dirty="0" err="1" smtClean="0"/>
              <a:t>Aset</a:t>
            </a:r>
            <a:r>
              <a:rPr lang="en-US" b="1" dirty="0" smtClean="0"/>
              <a:t> </a:t>
            </a:r>
            <a:r>
              <a:rPr lang="en-US" b="1" dirty="0" err="1" smtClean="0"/>
              <a:t>Tetap</a:t>
            </a:r>
            <a:endParaRPr lang="en-US" dirty="0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9220200" cy="5257800"/>
          </a:xfrm>
          <a:noFill/>
        </p:spPr>
        <p:txBody>
          <a:bodyPr/>
          <a:lstStyle/>
          <a:p>
            <a:r>
              <a:rPr lang="en-US" sz="2000" dirty="0" err="1" smtClean="0"/>
              <a:t>Aset</a:t>
            </a:r>
            <a:r>
              <a:rPr lang="en-US" sz="2000" dirty="0" smtClean="0"/>
              <a:t> </a:t>
            </a:r>
            <a:r>
              <a:rPr lang="en-US" sz="2000" dirty="0" err="1" smtClean="0"/>
              <a:t>tetap</a:t>
            </a:r>
            <a:r>
              <a:rPr lang="en-US" sz="2000" dirty="0" smtClean="0"/>
              <a:t> yang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lagi</a:t>
            </a:r>
            <a:r>
              <a:rPr lang="en-US" sz="2000" dirty="0" smtClean="0"/>
              <a:t>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operasi</a:t>
            </a:r>
            <a:r>
              <a:rPr lang="en-US" sz="2000" dirty="0" smtClean="0"/>
              <a:t> </a:t>
            </a:r>
            <a:r>
              <a:rPr lang="en-US" sz="2000" dirty="0" err="1" smtClean="0"/>
              <a:t>perusahaan</a:t>
            </a:r>
            <a:r>
              <a:rPr lang="en-US" sz="2000" dirty="0" smtClean="0"/>
              <a:t> </a:t>
            </a:r>
            <a:r>
              <a:rPr lang="en-US" sz="2000" dirty="0" err="1" smtClean="0"/>
              <a:t>bisa</a:t>
            </a:r>
            <a:r>
              <a:rPr lang="en-US" sz="2000" dirty="0" smtClean="0"/>
              <a:t> </a:t>
            </a:r>
            <a:r>
              <a:rPr lang="en-US" sz="2000" dirty="0" err="1" smtClean="0"/>
              <a:t>ditarik</a:t>
            </a:r>
            <a:r>
              <a:rPr lang="en-US" sz="2000" dirty="0" smtClean="0"/>
              <a:t>, </a:t>
            </a:r>
            <a:r>
              <a:rPr lang="en-US" sz="2000" dirty="0" err="1" smtClean="0"/>
              <a:t>dijual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ditukar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aset</a:t>
            </a:r>
            <a:r>
              <a:rPr lang="en-US" sz="2000" dirty="0" smtClean="0"/>
              <a:t> </a:t>
            </a:r>
            <a:r>
              <a:rPr lang="en-US" sz="2000" dirty="0" err="1" smtClean="0"/>
              <a:t>tetap</a:t>
            </a:r>
            <a:r>
              <a:rPr lang="en-US" sz="2000" dirty="0" smtClean="0"/>
              <a:t> </a:t>
            </a:r>
            <a:r>
              <a:rPr lang="en-US" sz="2000" dirty="0" err="1" smtClean="0"/>
              <a:t>lainnya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semua</a:t>
            </a:r>
            <a:r>
              <a:rPr lang="en-US" sz="2000" dirty="0" smtClean="0"/>
              <a:t> </a:t>
            </a:r>
            <a:r>
              <a:rPr lang="en-US" sz="2000" dirty="0" err="1" smtClean="0"/>
              <a:t>kejadian</a:t>
            </a:r>
            <a:r>
              <a:rPr lang="en-US" sz="2000" dirty="0" smtClean="0"/>
              <a:t>, </a:t>
            </a:r>
            <a:r>
              <a:rPr lang="en-US" sz="2000" dirty="0" err="1" smtClean="0"/>
              <a:t>nilai</a:t>
            </a:r>
            <a:r>
              <a:rPr lang="en-US" sz="2000" dirty="0" smtClean="0"/>
              <a:t> </a:t>
            </a:r>
            <a:r>
              <a:rPr lang="en-US" sz="2000" dirty="0" err="1" smtClean="0"/>
              <a:t>buku</a:t>
            </a:r>
            <a:r>
              <a:rPr lang="en-US" sz="2000" dirty="0" smtClean="0"/>
              <a:t> </a:t>
            </a:r>
            <a:r>
              <a:rPr lang="en-US" sz="2000" dirty="0" err="1" smtClean="0"/>
              <a:t>aset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bersangkutan</a:t>
            </a:r>
            <a:r>
              <a:rPr lang="en-US" sz="2000" dirty="0" smtClean="0"/>
              <a:t>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dihapus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akun</a:t>
            </a:r>
            <a:r>
              <a:rPr lang="en-US" sz="2000" dirty="0" smtClean="0"/>
              <a:t> </a:t>
            </a:r>
            <a:r>
              <a:rPr lang="en-US" sz="2000" dirty="0" smtClean="0"/>
              <a:t>yang </a:t>
            </a:r>
            <a:r>
              <a:rPr lang="en-US" sz="2000" dirty="0" err="1" smtClean="0"/>
              <a:t>bersangkutan</a:t>
            </a:r>
            <a:r>
              <a:rPr lang="en-US" sz="2000" dirty="0" smtClean="0"/>
              <a:t>.</a:t>
            </a:r>
          </a:p>
          <a:p>
            <a:pPr>
              <a:buNone/>
            </a:pPr>
            <a:endParaRPr lang="fi-FI" sz="2000" dirty="0" smtClean="0"/>
          </a:p>
          <a:p>
            <a:pPr>
              <a:buNone/>
            </a:pPr>
            <a:r>
              <a:rPr lang="fi-FI" sz="2000" dirty="0" smtClean="0"/>
              <a:t>	</a:t>
            </a:r>
            <a:r>
              <a:rPr lang="en-US" sz="2000" dirty="0" err="1" smtClean="0"/>
              <a:t>Jika</a:t>
            </a:r>
            <a:r>
              <a:rPr lang="en-US" sz="2000" dirty="0" smtClean="0"/>
              <a:t> </a:t>
            </a:r>
            <a:r>
              <a:rPr lang="en-US" sz="2000" dirty="0" err="1" smtClean="0"/>
              <a:t>aset</a:t>
            </a:r>
            <a:r>
              <a:rPr lang="en-US" sz="2000" dirty="0" smtClean="0"/>
              <a:t> </a:t>
            </a:r>
            <a:r>
              <a:rPr lang="en-US" sz="2000" dirty="0" err="1" smtClean="0"/>
              <a:t>tetap</a:t>
            </a:r>
            <a:r>
              <a:rPr lang="en-US" sz="2000" dirty="0" smtClean="0"/>
              <a:t> </a:t>
            </a:r>
            <a:r>
              <a:rPr lang="en-US" sz="2000" dirty="0" err="1" smtClean="0"/>
              <a:t>telah</a:t>
            </a:r>
            <a:r>
              <a:rPr lang="en-US" sz="2000" dirty="0" smtClean="0"/>
              <a:t> </a:t>
            </a:r>
            <a:r>
              <a:rPr lang="en-US" sz="2000" dirty="0" err="1" smtClean="0"/>
              <a:t>habis</a:t>
            </a:r>
            <a:r>
              <a:rPr lang="en-US" sz="2000" dirty="0" smtClean="0"/>
              <a:t> </a:t>
            </a:r>
            <a:r>
              <a:rPr lang="en-US" sz="2000" dirty="0" err="1" smtClean="0"/>
              <a:t>masa</a:t>
            </a:r>
            <a:r>
              <a:rPr lang="en-US" sz="2000" dirty="0" smtClean="0"/>
              <a:t> </a:t>
            </a:r>
            <a:r>
              <a:rPr lang="en-US" sz="2000" dirty="0" err="1" smtClean="0"/>
              <a:t>manfaatnya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masih</a:t>
            </a:r>
            <a:r>
              <a:rPr lang="en-US" sz="2000" dirty="0" smtClean="0"/>
              <a:t>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perusahaan</a:t>
            </a:r>
            <a:r>
              <a:rPr lang="en-US" sz="2000" dirty="0" smtClean="0"/>
              <a:t>, </a:t>
            </a:r>
            <a:r>
              <a:rPr lang="en-US" sz="2000" dirty="0" err="1" smtClean="0"/>
              <a:t>harga</a:t>
            </a:r>
            <a:r>
              <a:rPr lang="en-US" sz="2000" dirty="0" smtClean="0"/>
              <a:t> </a:t>
            </a:r>
            <a:r>
              <a:rPr lang="en-US" sz="2000" dirty="0" err="1" smtClean="0"/>
              <a:t>perolehan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akumulasi</a:t>
            </a:r>
            <a:r>
              <a:rPr lang="en-US" sz="2000" dirty="0" smtClean="0"/>
              <a:t> </a:t>
            </a:r>
            <a:r>
              <a:rPr lang="en-US" sz="2000" dirty="0" err="1" smtClean="0"/>
              <a:t>depresiasi</a:t>
            </a:r>
            <a:r>
              <a:rPr lang="en-US" sz="2000" dirty="0" smtClean="0"/>
              <a:t>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tetap</a:t>
            </a:r>
            <a:r>
              <a:rPr lang="en-US" sz="2000" dirty="0" smtClean="0"/>
              <a:t> </a:t>
            </a:r>
            <a:r>
              <a:rPr lang="en-US" sz="2000" dirty="0" err="1" smtClean="0"/>
              <a:t>disajikan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buku</a:t>
            </a:r>
            <a:r>
              <a:rPr lang="en-US" sz="2000" dirty="0" smtClean="0"/>
              <a:t> </a:t>
            </a:r>
            <a:r>
              <a:rPr lang="en-US" sz="2000" dirty="0" err="1" smtClean="0"/>
              <a:t>besar</a:t>
            </a:r>
            <a:r>
              <a:rPr lang="en-US" sz="2000" dirty="0" smtClean="0"/>
              <a:t>  </a:t>
            </a:r>
            <a:r>
              <a:rPr lang="en-US" sz="2000" dirty="0" err="1" smtClean="0"/>
              <a:t>karena</a:t>
            </a:r>
            <a:r>
              <a:rPr lang="en-US" sz="2000" dirty="0" smtClean="0"/>
              <a:t> </a:t>
            </a:r>
            <a:r>
              <a:rPr lang="en-US" sz="2000" dirty="0" err="1" smtClean="0"/>
              <a:t>dibutuhkan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penghitungan</a:t>
            </a:r>
            <a:r>
              <a:rPr lang="en-US" sz="2000" dirty="0" smtClean="0"/>
              <a:t> </a:t>
            </a:r>
            <a:r>
              <a:rPr lang="en-US" sz="2000" dirty="0" err="1" smtClean="0"/>
              <a:t>pajak</a:t>
            </a:r>
            <a:r>
              <a:rPr lang="en-US" sz="2000" dirty="0" smtClean="0"/>
              <a:t>.</a:t>
            </a:r>
          </a:p>
          <a:p>
            <a:pPr>
              <a:buNone/>
            </a:pPr>
            <a:endParaRPr lang="fi-FI" sz="2000" dirty="0" smtClean="0"/>
          </a:p>
          <a:p>
            <a:pPr>
              <a:buNone/>
            </a:pPr>
            <a:r>
              <a:rPr lang="fi-FI" sz="2000" dirty="0" smtClean="0"/>
              <a:t>	</a:t>
            </a:r>
            <a:endParaRPr lang="fi-FI" sz="2000" dirty="0" smtClean="0"/>
          </a:p>
          <a:p>
            <a:pPr>
              <a:buNone/>
            </a:pPr>
            <a:endParaRPr lang="fi-FI" sz="2000" dirty="0" smtClean="0"/>
          </a:p>
          <a:p>
            <a:pPr>
              <a:buNone/>
            </a:pPr>
            <a:endParaRPr lang="fi-FI" sz="2000" dirty="0" smtClean="0"/>
          </a:p>
          <a:p>
            <a:pPr>
              <a:buNone/>
            </a:pPr>
            <a:r>
              <a:rPr lang="en-US" sz="2000" dirty="0" smtClean="0"/>
              <a:t>	</a:t>
            </a:r>
            <a:endParaRPr lang="fi-FI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27922-BDE9-4217-B6E9-64F8BCA5F34D}" type="slidenum">
              <a:rPr lang="en-US"/>
              <a:pPr>
                <a:defRPr/>
              </a:pPr>
              <a:t>47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792162"/>
          </a:xfrm>
        </p:spPr>
        <p:txBody>
          <a:bodyPr/>
          <a:lstStyle/>
          <a:p>
            <a:pPr eaLnBrk="1" hangingPunct="1"/>
            <a:r>
              <a:rPr lang="en-US" b="1" dirty="0" err="1" smtClean="0"/>
              <a:t>Penarikan</a:t>
            </a:r>
            <a:r>
              <a:rPr lang="en-US" b="1" dirty="0" smtClean="0"/>
              <a:t> </a:t>
            </a:r>
            <a:r>
              <a:rPr lang="en-US" b="1" dirty="0" err="1" smtClean="0"/>
              <a:t>Aset</a:t>
            </a:r>
            <a:r>
              <a:rPr lang="en-US" b="1" dirty="0" smtClean="0"/>
              <a:t> </a:t>
            </a:r>
            <a:r>
              <a:rPr lang="en-US" b="1" dirty="0" err="1" smtClean="0"/>
              <a:t>Tetap</a:t>
            </a:r>
            <a:endParaRPr lang="en-US" dirty="0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9220200" cy="5257800"/>
          </a:xfrm>
          <a:noFill/>
        </p:spPr>
        <p:txBody>
          <a:bodyPr/>
          <a:lstStyle/>
          <a:p>
            <a:r>
              <a:rPr lang="en-US" sz="2000" dirty="0" err="1" smtClean="0"/>
              <a:t>Ketika</a:t>
            </a:r>
            <a:r>
              <a:rPr lang="en-US" sz="2000" dirty="0" smtClean="0"/>
              <a:t> </a:t>
            </a:r>
            <a:r>
              <a:rPr lang="en-US" sz="2000" dirty="0" err="1" smtClean="0"/>
              <a:t>aset</a:t>
            </a:r>
            <a:r>
              <a:rPr lang="en-US" sz="2000" dirty="0" smtClean="0"/>
              <a:t> </a:t>
            </a:r>
            <a:r>
              <a:rPr lang="en-US" sz="2000" dirty="0" err="1" smtClean="0"/>
              <a:t>tetap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lagi</a:t>
            </a:r>
            <a:r>
              <a:rPr lang="en-US" sz="2000" dirty="0" smtClean="0"/>
              <a:t>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perusahaan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telah</a:t>
            </a:r>
            <a:r>
              <a:rPr lang="en-US" sz="2000" dirty="0" smtClean="0"/>
              <a:t> </a:t>
            </a:r>
            <a:r>
              <a:rPr lang="en-US" sz="2000" dirty="0" err="1" smtClean="0"/>
              <a:t>didepresiasikan</a:t>
            </a:r>
            <a:r>
              <a:rPr lang="en-US" sz="2000" dirty="0" smtClean="0"/>
              <a:t> </a:t>
            </a:r>
            <a:r>
              <a:rPr lang="en-US" sz="2000" dirty="0" err="1" smtClean="0"/>
              <a:t>penuh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memiliki</a:t>
            </a:r>
            <a:r>
              <a:rPr lang="en-US" sz="2000" dirty="0" smtClean="0"/>
              <a:t> </a:t>
            </a:r>
            <a:r>
              <a:rPr lang="en-US" sz="2000" dirty="0" err="1" smtClean="0"/>
              <a:t>nilai</a:t>
            </a:r>
            <a:r>
              <a:rPr lang="en-US" sz="2000" dirty="0" smtClean="0"/>
              <a:t> </a:t>
            </a:r>
            <a:r>
              <a:rPr lang="en-US" sz="2000" dirty="0" err="1" smtClean="0"/>
              <a:t>sisa</a:t>
            </a:r>
            <a:r>
              <a:rPr lang="en-US" sz="2000" dirty="0" smtClean="0"/>
              <a:t> ( </a:t>
            </a:r>
            <a:r>
              <a:rPr lang="en-US" sz="2000" dirty="0" err="1" smtClean="0"/>
              <a:t>nilai</a:t>
            </a:r>
            <a:r>
              <a:rPr lang="en-US" sz="2000" dirty="0" smtClean="0"/>
              <a:t> </a:t>
            </a:r>
            <a:r>
              <a:rPr lang="en-US" sz="2000" dirty="0" err="1" smtClean="0"/>
              <a:t>tercatat</a:t>
            </a:r>
            <a:r>
              <a:rPr lang="en-US" sz="2000" dirty="0" smtClean="0"/>
              <a:t> </a:t>
            </a:r>
            <a:r>
              <a:rPr lang="en-US" sz="2000" dirty="0" err="1" smtClean="0"/>
              <a:t>nol</a:t>
            </a:r>
            <a:r>
              <a:rPr lang="en-US" sz="2000" dirty="0" smtClean="0"/>
              <a:t>), </a:t>
            </a:r>
            <a:r>
              <a:rPr lang="en-US" sz="2000" dirty="0" err="1" smtClean="0"/>
              <a:t>maka</a:t>
            </a:r>
            <a:r>
              <a:rPr lang="en-US" sz="2000" dirty="0" smtClean="0"/>
              <a:t> </a:t>
            </a:r>
            <a:r>
              <a:rPr lang="en-US" sz="2000" dirty="0" err="1" smtClean="0"/>
              <a:t>aset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ditarik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kegiatan</a:t>
            </a:r>
            <a:r>
              <a:rPr lang="en-US" sz="2000" dirty="0" smtClean="0"/>
              <a:t> </a:t>
            </a:r>
            <a:r>
              <a:rPr lang="en-US" sz="2000" dirty="0" err="1" smtClean="0"/>
              <a:t>operasional</a:t>
            </a:r>
            <a:r>
              <a:rPr lang="en-US" sz="2000" dirty="0" smtClean="0"/>
              <a:t> </a:t>
            </a:r>
            <a:r>
              <a:rPr lang="en-US" sz="2000" dirty="0" err="1" smtClean="0"/>
              <a:t>perusahaan</a:t>
            </a:r>
            <a:r>
              <a:rPr lang="en-US" sz="2000" dirty="0" smtClean="0"/>
              <a:t>. </a:t>
            </a:r>
            <a:r>
              <a:rPr lang="fi-FI" sz="2000" dirty="0" smtClean="0"/>
              <a:t>	</a:t>
            </a:r>
            <a:endParaRPr lang="fi-FI" sz="2000" dirty="0" smtClean="0"/>
          </a:p>
          <a:p>
            <a:pPr>
              <a:buNone/>
            </a:pPr>
            <a:endParaRPr lang="en-US" sz="1050" b="1" dirty="0" smtClean="0"/>
          </a:p>
          <a:p>
            <a:pPr>
              <a:buNone/>
            </a:pPr>
            <a:r>
              <a:rPr lang="en-US" sz="2000" b="1" dirty="0" smtClean="0"/>
              <a:t>	</a:t>
            </a:r>
            <a:r>
              <a:rPr lang="en-US" sz="2000" b="1" dirty="0" err="1" smtClean="0"/>
              <a:t>Contoh</a:t>
            </a:r>
            <a:r>
              <a:rPr lang="en-US" sz="2000" b="1" dirty="0" smtClean="0"/>
              <a:t>: </a:t>
            </a:r>
            <a:r>
              <a:rPr lang="en-US" sz="2000" dirty="0" err="1" smtClean="0"/>
              <a:t>Peralatan</a:t>
            </a:r>
            <a:r>
              <a:rPr lang="en-US" sz="2000" dirty="0" smtClean="0"/>
              <a:t> </a:t>
            </a:r>
            <a:r>
              <a:rPr lang="en-US" sz="2000" dirty="0" smtClean="0"/>
              <a:t>yang </a:t>
            </a:r>
            <a:r>
              <a:rPr lang="en-US" sz="2000" dirty="0" err="1" smtClean="0"/>
              <a:t>dibeli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harga</a:t>
            </a:r>
            <a:r>
              <a:rPr lang="en-US" sz="2000" dirty="0" smtClean="0"/>
              <a:t> Rp25.000.000 </a:t>
            </a:r>
            <a:r>
              <a:rPr lang="en-US" sz="2000" dirty="0" err="1" smtClean="0"/>
              <a:t>telah</a:t>
            </a:r>
            <a:r>
              <a:rPr lang="en-US" sz="2000" dirty="0" smtClean="0"/>
              <a:t> </a:t>
            </a:r>
            <a:r>
              <a:rPr lang="en-US" sz="2000" dirty="0" err="1" smtClean="0"/>
              <a:t>didepresiasikan</a:t>
            </a:r>
            <a:r>
              <a:rPr lang="en-US" sz="2000" dirty="0" smtClean="0"/>
              <a:t> </a:t>
            </a:r>
            <a:r>
              <a:rPr lang="en-US" sz="2000" dirty="0" err="1" smtClean="0"/>
              <a:t>seluruhnya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tanggal</a:t>
            </a:r>
            <a:r>
              <a:rPr lang="en-US" sz="2000" dirty="0" smtClean="0"/>
              <a:t> 31 </a:t>
            </a:r>
            <a:r>
              <a:rPr lang="en-US" sz="2000" dirty="0" err="1" smtClean="0"/>
              <a:t>Desember</a:t>
            </a:r>
            <a:r>
              <a:rPr lang="en-US" sz="2000" dirty="0" smtClean="0"/>
              <a:t> 2013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memiliki</a:t>
            </a:r>
            <a:r>
              <a:rPr lang="en-US" sz="2000" dirty="0" smtClean="0"/>
              <a:t> </a:t>
            </a:r>
            <a:r>
              <a:rPr lang="en-US" sz="2000" dirty="0" err="1" smtClean="0"/>
              <a:t>nilai</a:t>
            </a:r>
            <a:r>
              <a:rPr lang="en-US" sz="2000" dirty="0" smtClean="0"/>
              <a:t> </a:t>
            </a:r>
            <a:r>
              <a:rPr lang="en-US" sz="2000" dirty="0" err="1" smtClean="0"/>
              <a:t>sisa</a:t>
            </a:r>
            <a:r>
              <a:rPr lang="en-US" sz="2000" dirty="0" smtClean="0"/>
              <a:t>.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tanggal</a:t>
            </a:r>
            <a:r>
              <a:rPr lang="en-US" sz="2000" dirty="0" smtClean="0"/>
              <a:t> 14 </a:t>
            </a:r>
            <a:r>
              <a:rPr lang="en-US" sz="2000" dirty="0" err="1" smtClean="0"/>
              <a:t>Februari</a:t>
            </a:r>
            <a:r>
              <a:rPr lang="en-US" sz="2000" dirty="0" smtClean="0"/>
              <a:t> 2014 </a:t>
            </a:r>
            <a:r>
              <a:rPr lang="en-US" sz="2000" dirty="0" err="1" smtClean="0"/>
              <a:t>perusahaan</a:t>
            </a:r>
            <a:r>
              <a:rPr lang="en-US" sz="2000" dirty="0" smtClean="0"/>
              <a:t> </a:t>
            </a:r>
            <a:r>
              <a:rPr lang="en-US" sz="2000" dirty="0" err="1" smtClean="0"/>
              <a:t>memutuskan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menarik</a:t>
            </a:r>
            <a:r>
              <a:rPr lang="en-US" sz="2000" dirty="0" smtClean="0"/>
              <a:t> </a:t>
            </a:r>
            <a:r>
              <a:rPr lang="en-US" sz="2000" dirty="0" err="1" smtClean="0"/>
              <a:t>peralatan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operasional</a:t>
            </a:r>
            <a:r>
              <a:rPr lang="sv-SE" sz="2000" dirty="0" smtClean="0"/>
              <a:t>perusahaan </a:t>
            </a:r>
            <a:r>
              <a:rPr lang="sv-SE" sz="2000" dirty="0" smtClean="0"/>
              <a:t>karena akan diganti dengan yang baru.</a:t>
            </a:r>
            <a:endParaRPr lang="fi-FI" sz="2000" dirty="0" smtClean="0"/>
          </a:p>
          <a:p>
            <a:pPr>
              <a:buNone/>
            </a:pPr>
            <a:endParaRPr lang="fi-FI" sz="2000" dirty="0" smtClean="0"/>
          </a:p>
          <a:p>
            <a:pPr>
              <a:buNone/>
            </a:pPr>
            <a:r>
              <a:rPr lang="en-US" sz="2000" dirty="0" smtClean="0"/>
              <a:t>	</a:t>
            </a:r>
            <a:endParaRPr lang="fi-FI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27922-BDE9-4217-B6E9-64F8BCA5F34D}" type="slidenum">
              <a:rPr lang="en-US"/>
              <a:pPr>
                <a:defRPr/>
              </a:pPr>
              <a:t>48</a:t>
            </a:fld>
            <a:endParaRPr lang="en-US" dirty="0"/>
          </a:p>
        </p:txBody>
      </p:sp>
      <p:pic>
        <p:nvPicPr>
          <p:cNvPr id="5" name="Picture 4" descr="Akuntansi Suatu Pengantar new_Page_275.jpg"/>
          <p:cNvPicPr>
            <a:picLocks noChangeAspect="1"/>
          </p:cNvPicPr>
          <p:nvPr/>
        </p:nvPicPr>
        <p:blipFill>
          <a:blip r:embed="rId2" cstate="print"/>
          <a:srcRect l="14052" t="50000" r="12614" b="42222"/>
          <a:stretch>
            <a:fillRect/>
          </a:stretch>
        </p:blipFill>
        <p:spPr>
          <a:xfrm>
            <a:off x="685801" y="4495800"/>
            <a:ext cx="8327571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3349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err="1" smtClean="0"/>
              <a:t>Penjualan</a:t>
            </a:r>
            <a:r>
              <a:rPr lang="en-US" b="1" dirty="0" smtClean="0"/>
              <a:t> </a:t>
            </a:r>
            <a:r>
              <a:rPr lang="en-US" b="1" dirty="0" err="1" smtClean="0"/>
              <a:t>Aset</a:t>
            </a:r>
            <a:r>
              <a:rPr lang="en-US" b="1" dirty="0" smtClean="0"/>
              <a:t> </a:t>
            </a:r>
            <a:r>
              <a:rPr lang="en-US" b="1" dirty="0" err="1" smtClean="0"/>
              <a:t>Tetap</a:t>
            </a:r>
            <a:endParaRPr lang="en-US" dirty="0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9220200" cy="5715000"/>
          </a:xfrm>
          <a:noFill/>
        </p:spPr>
        <p:txBody>
          <a:bodyPr/>
          <a:lstStyle/>
          <a:p>
            <a:r>
              <a:rPr lang="en-US" sz="2000" dirty="0" err="1" smtClean="0"/>
              <a:t>Aset</a:t>
            </a:r>
            <a:r>
              <a:rPr lang="en-US" sz="2000" dirty="0" smtClean="0"/>
              <a:t> </a:t>
            </a:r>
            <a:r>
              <a:rPr lang="en-US" sz="2000" dirty="0" err="1" smtClean="0"/>
              <a:t>tetap</a:t>
            </a:r>
            <a:r>
              <a:rPr lang="en-US" sz="2000" dirty="0" smtClean="0"/>
              <a:t> </a:t>
            </a:r>
            <a:r>
              <a:rPr lang="en-US" sz="2000" dirty="0" err="1" smtClean="0"/>
              <a:t>bisa</a:t>
            </a:r>
            <a:r>
              <a:rPr lang="en-US" sz="2000" dirty="0" smtClean="0"/>
              <a:t> </a:t>
            </a:r>
            <a:r>
              <a:rPr lang="en-US" sz="2000" dirty="0" err="1" smtClean="0"/>
              <a:t>saja</a:t>
            </a:r>
            <a:r>
              <a:rPr lang="en-US" sz="2000" dirty="0" smtClean="0"/>
              <a:t> </a:t>
            </a:r>
            <a:r>
              <a:rPr lang="en-US" sz="2000" dirty="0" err="1" smtClean="0"/>
              <a:t>dijual</a:t>
            </a:r>
            <a:r>
              <a:rPr lang="en-US" sz="2000" dirty="0" smtClean="0"/>
              <a:t> </a:t>
            </a:r>
            <a:r>
              <a:rPr lang="en-US" sz="2000" dirty="0" err="1" smtClean="0"/>
              <a:t>ketika</a:t>
            </a:r>
            <a:r>
              <a:rPr lang="en-US" sz="2000" dirty="0" smtClean="0"/>
              <a:t> </a:t>
            </a:r>
            <a:r>
              <a:rPr lang="en-US" sz="2000" dirty="0" err="1" smtClean="0"/>
              <a:t>masa</a:t>
            </a:r>
            <a:r>
              <a:rPr lang="en-US" sz="2000" dirty="0" smtClean="0"/>
              <a:t> </a:t>
            </a:r>
            <a:r>
              <a:rPr lang="en-US" sz="2000" dirty="0" err="1" smtClean="0"/>
              <a:t>manfaatnya</a:t>
            </a:r>
            <a:r>
              <a:rPr lang="en-US" sz="2000" dirty="0" smtClean="0"/>
              <a:t> </a:t>
            </a:r>
            <a:r>
              <a:rPr lang="en-US" sz="2000" dirty="0" err="1" smtClean="0"/>
              <a:t>telah</a:t>
            </a:r>
            <a:r>
              <a:rPr lang="en-US" sz="2000" dirty="0" smtClean="0"/>
              <a:t> </a:t>
            </a:r>
            <a:r>
              <a:rPr lang="en-US" sz="2000" dirty="0" err="1" smtClean="0"/>
              <a:t>berakhir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fi-FI" sz="2000" dirty="0" smtClean="0"/>
              <a:t>ketika </a:t>
            </a:r>
            <a:r>
              <a:rPr lang="fi-FI" sz="2000" dirty="0" smtClean="0"/>
              <a:t>masih dipakai oleh perusahaan.</a:t>
            </a:r>
          </a:p>
          <a:p>
            <a:r>
              <a:rPr lang="en-US" sz="2000" dirty="0" err="1" smtClean="0"/>
              <a:t>Setiap</a:t>
            </a:r>
            <a:r>
              <a:rPr lang="en-US" sz="2000" dirty="0" smtClean="0"/>
              <a:t> kali </a:t>
            </a:r>
            <a:r>
              <a:rPr lang="en-US" sz="2000" dirty="0" err="1" smtClean="0"/>
              <a:t>perusahaan</a:t>
            </a:r>
            <a:r>
              <a:rPr lang="en-US" sz="2000" dirty="0" smtClean="0"/>
              <a:t> </a:t>
            </a:r>
            <a:r>
              <a:rPr lang="en-US" sz="2000" dirty="0" err="1" smtClean="0"/>
              <a:t>menjual</a:t>
            </a:r>
            <a:r>
              <a:rPr lang="en-US" sz="2000" dirty="0" smtClean="0"/>
              <a:t> </a:t>
            </a:r>
            <a:r>
              <a:rPr lang="en-US" sz="2000" dirty="0" err="1" smtClean="0"/>
              <a:t>aset</a:t>
            </a:r>
            <a:r>
              <a:rPr lang="en-US" sz="2000" dirty="0" smtClean="0"/>
              <a:t> </a:t>
            </a:r>
            <a:r>
              <a:rPr lang="en-US" sz="2000" dirty="0" err="1" smtClean="0"/>
              <a:t>tetapnya</a:t>
            </a:r>
            <a:r>
              <a:rPr lang="en-US" sz="2000" dirty="0" smtClean="0"/>
              <a:t>, </a:t>
            </a:r>
            <a:r>
              <a:rPr lang="en-US" sz="2000" dirty="0" err="1" smtClean="0"/>
              <a:t>perusahaan</a:t>
            </a:r>
            <a:r>
              <a:rPr lang="en-US" sz="2000" dirty="0" smtClean="0"/>
              <a:t>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menghitung</a:t>
            </a:r>
            <a:r>
              <a:rPr lang="en-US" sz="2000" dirty="0" smtClean="0"/>
              <a:t> </a:t>
            </a:r>
            <a:r>
              <a:rPr lang="en-US" sz="2000" dirty="0" err="1" smtClean="0"/>
              <a:t>keuntungan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kerugian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diperoleh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penjualan</a:t>
            </a:r>
            <a:r>
              <a:rPr lang="en-US" sz="2000" dirty="0" smtClean="0"/>
              <a:t> </a:t>
            </a:r>
            <a:r>
              <a:rPr lang="en-US" sz="2000" dirty="0" err="1" smtClean="0"/>
              <a:t>aset</a:t>
            </a:r>
            <a:r>
              <a:rPr lang="en-US" sz="2000" dirty="0" smtClean="0"/>
              <a:t> </a:t>
            </a:r>
            <a:r>
              <a:rPr lang="en-US" sz="2000" dirty="0" err="1" smtClean="0"/>
              <a:t>tetap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pPr>
              <a:buNone/>
            </a:pPr>
            <a:r>
              <a:rPr lang="en-US" sz="2000" dirty="0" err="1" smtClean="0"/>
              <a:t>Keuntungan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kerugian</a:t>
            </a:r>
            <a:r>
              <a:rPr lang="en-US" sz="2000" dirty="0" smtClean="0"/>
              <a:t> </a:t>
            </a:r>
            <a:r>
              <a:rPr lang="en-US" sz="2000" dirty="0" err="1" smtClean="0"/>
              <a:t>penjualan</a:t>
            </a:r>
            <a:r>
              <a:rPr lang="en-US" sz="2000" dirty="0" smtClean="0"/>
              <a:t> </a:t>
            </a:r>
            <a:r>
              <a:rPr lang="en-US" sz="2000" dirty="0" err="1" smtClean="0"/>
              <a:t>aset</a:t>
            </a:r>
            <a:r>
              <a:rPr lang="en-US" sz="2000" dirty="0" smtClean="0"/>
              <a:t> </a:t>
            </a:r>
            <a:r>
              <a:rPr lang="en-US" sz="2000" dirty="0" err="1" smtClean="0"/>
              <a:t>tetap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selisih</a:t>
            </a:r>
            <a:r>
              <a:rPr lang="en-US" sz="2000" dirty="0" smtClean="0"/>
              <a:t> </a:t>
            </a:r>
            <a:r>
              <a:rPr lang="en-US" sz="2000" dirty="0" err="1" smtClean="0"/>
              <a:t>antara</a:t>
            </a:r>
            <a:r>
              <a:rPr lang="en-US" sz="2000" dirty="0" smtClean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000" b="1" dirty="0" smtClean="0"/>
              <a:t>harga jual kembali aset tetap;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err="1" smtClean="0"/>
              <a:t>nilai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tercatat</a:t>
            </a:r>
            <a:r>
              <a:rPr lang="en-US" sz="2000" b="1" dirty="0" smtClean="0"/>
              <a:t> (</a:t>
            </a:r>
            <a:r>
              <a:rPr lang="en-US" sz="2000" b="1" dirty="0" err="1" smtClean="0"/>
              <a:t>harga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perolehan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dikurangi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akumulasi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penyusutan</a:t>
            </a:r>
            <a:r>
              <a:rPr lang="en-US" sz="2000" b="1" dirty="0" smtClean="0"/>
              <a:t>) </a:t>
            </a:r>
            <a:r>
              <a:rPr lang="en-US" sz="2000" b="1" dirty="0" err="1" smtClean="0"/>
              <a:t>pada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saat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aset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tetap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dijual</a:t>
            </a:r>
            <a:r>
              <a:rPr lang="en-US" sz="2000" b="1" dirty="0" smtClean="0"/>
              <a:t>.</a:t>
            </a:r>
            <a:endParaRPr lang="fi-FI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27922-BDE9-4217-B6E9-64F8BCA5F34D}" type="slidenum">
              <a:rPr lang="en-US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6" name="Flowchart: Alternate Process 5"/>
          <p:cNvSpPr/>
          <p:nvPr/>
        </p:nvSpPr>
        <p:spPr>
          <a:xfrm>
            <a:off x="533400" y="4267200"/>
            <a:ext cx="6934200" cy="762000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/>
              <a:t>Keuntungan</a:t>
            </a:r>
            <a:r>
              <a:rPr lang="en-US" dirty="0"/>
              <a:t> </a:t>
            </a:r>
            <a:r>
              <a:rPr lang="en-US" dirty="0" err="1" smtClean="0"/>
              <a:t>diperoleh</a:t>
            </a:r>
            <a:r>
              <a:rPr lang="en-US" dirty="0" smtClean="0"/>
              <a:t>”  </a:t>
            </a:r>
            <a:r>
              <a:rPr lang="en-US" dirty="0" err="1"/>
              <a:t>apabila</a:t>
            </a:r>
            <a:r>
              <a:rPr lang="en-US" dirty="0"/>
              <a:t>:</a:t>
            </a:r>
          </a:p>
          <a:p>
            <a:r>
              <a:rPr lang="fi-FI" b="1" dirty="0"/>
              <a:t>HARGA JUAL ASET TETAP &gt; NILAI TERCATAT ASET TETAP</a:t>
            </a:r>
            <a:endParaRPr lang="en-US" dirty="0"/>
          </a:p>
        </p:txBody>
      </p:sp>
      <p:sp>
        <p:nvSpPr>
          <p:cNvPr id="7" name="Flowchart: Alternate Process 6"/>
          <p:cNvSpPr/>
          <p:nvPr/>
        </p:nvSpPr>
        <p:spPr>
          <a:xfrm>
            <a:off x="1295400" y="5105400"/>
            <a:ext cx="6553200" cy="1066800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/>
              <a:t>Kerugian</a:t>
            </a:r>
            <a:r>
              <a:rPr lang="en-US" dirty="0" smtClean="0"/>
              <a:t> </a:t>
            </a: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 smtClean="0"/>
              <a:t>apabila</a:t>
            </a:r>
            <a:r>
              <a:rPr lang="en-US" dirty="0" smtClean="0"/>
              <a:t>:,</a:t>
            </a:r>
            <a:r>
              <a:rPr lang="fi-FI" b="1" dirty="0" smtClean="0"/>
              <a:t>ARGA </a:t>
            </a:r>
            <a:r>
              <a:rPr lang="fi-FI" b="1" dirty="0"/>
              <a:t>JUAL ASET TETAP &lt; NILAI TERCATAT ASET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Pembelian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066799"/>
            <a:ext cx="8915400" cy="5059367"/>
          </a:xfrm>
        </p:spPr>
        <p:txBody>
          <a:bodyPr/>
          <a:lstStyle/>
          <a:p>
            <a:pPr>
              <a:buNone/>
            </a:pPr>
            <a:r>
              <a:rPr lang="en-US" sz="2800" b="1" dirty="0" err="1" smtClean="0"/>
              <a:t>Pembelian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Selain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Barang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Dagang</a:t>
            </a:r>
            <a:r>
              <a:rPr lang="en-US" sz="2800" b="1" dirty="0" smtClean="0"/>
              <a:t> </a:t>
            </a:r>
          </a:p>
          <a:p>
            <a:pPr>
              <a:buNone/>
            </a:pPr>
            <a:r>
              <a:rPr lang="en-US" sz="2400" b="1" dirty="0" err="1" smtClean="0"/>
              <a:t>Transaksi</a:t>
            </a:r>
            <a:r>
              <a:rPr lang="en-US" sz="2400" b="1" dirty="0" smtClean="0"/>
              <a:t>  2: </a:t>
            </a:r>
            <a:r>
              <a:rPr lang="en-US" sz="2400" dirty="0" smtClean="0"/>
              <a:t>2 </a:t>
            </a:r>
            <a:r>
              <a:rPr lang="en-US" sz="2400" dirty="0" err="1" smtClean="0"/>
              <a:t>Maret</a:t>
            </a:r>
            <a:r>
              <a:rPr lang="en-US" sz="2400" dirty="0" smtClean="0"/>
              <a:t> 2013 Arum </a:t>
            </a:r>
            <a:r>
              <a:rPr lang="en-US" sz="2400" dirty="0" err="1" smtClean="0"/>
              <a:t>Grosir</a:t>
            </a:r>
            <a:r>
              <a:rPr lang="en-US" sz="2400" dirty="0" smtClean="0"/>
              <a:t> </a:t>
            </a:r>
            <a:r>
              <a:rPr lang="en-US" sz="2400" dirty="0" err="1" smtClean="0"/>
              <a:t>membeli</a:t>
            </a:r>
            <a:r>
              <a:rPr lang="en-US" sz="2400" dirty="0" smtClean="0"/>
              <a:t> </a:t>
            </a:r>
            <a:r>
              <a:rPr lang="en-US" sz="2400" dirty="0" err="1" smtClean="0"/>
              <a:t>alat</a:t>
            </a:r>
            <a:r>
              <a:rPr lang="en-US" sz="2400" dirty="0" smtClean="0"/>
              <a:t> </a:t>
            </a:r>
            <a:r>
              <a:rPr lang="en-US" sz="2400" dirty="0" err="1" smtClean="0"/>
              <a:t>tulis</a:t>
            </a:r>
            <a:r>
              <a:rPr lang="en-US" sz="2400" dirty="0" smtClean="0"/>
              <a:t> </a:t>
            </a:r>
            <a:r>
              <a:rPr lang="en-US" sz="2400" dirty="0" err="1" smtClean="0"/>
              <a:t>kantor</a:t>
            </a:r>
            <a:r>
              <a:rPr lang="en-US" sz="2400" dirty="0" smtClean="0"/>
              <a:t> </a:t>
            </a:r>
            <a:r>
              <a:rPr lang="en-US" sz="2400" dirty="0" err="1" smtClean="0"/>
              <a:t>seharga</a:t>
            </a:r>
            <a:r>
              <a:rPr lang="en-US" sz="2400" dirty="0" smtClean="0"/>
              <a:t> Rp500.000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tunai</a:t>
            </a:r>
            <a:r>
              <a:rPr lang="en-US" sz="2400" dirty="0" smtClean="0"/>
              <a:t>.</a:t>
            </a:r>
          </a:p>
          <a:p>
            <a:pPr>
              <a:buNone/>
            </a:pPr>
            <a:r>
              <a:rPr lang="en-US" sz="2400" dirty="0" err="1" smtClean="0"/>
              <a:t>Analisis</a:t>
            </a:r>
            <a:r>
              <a:rPr lang="en-US" sz="2400" dirty="0" smtClean="0"/>
              <a:t> </a:t>
            </a:r>
            <a:r>
              <a:rPr lang="en-US" sz="2400" dirty="0" err="1" smtClean="0"/>
              <a:t>transaksi</a:t>
            </a:r>
            <a:r>
              <a:rPr lang="en-US" sz="2400" dirty="0" smtClean="0"/>
              <a:t>: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err="1" smtClean="0"/>
              <a:t>Ayat</a:t>
            </a:r>
            <a:r>
              <a:rPr lang="en-US" sz="2400" dirty="0" smtClean="0"/>
              <a:t> </a:t>
            </a:r>
            <a:r>
              <a:rPr lang="en-US" sz="2400" dirty="0" err="1" smtClean="0"/>
              <a:t>jurnal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transaksi</a:t>
            </a:r>
            <a:r>
              <a:rPr lang="en-US" sz="2400" dirty="0" smtClean="0"/>
              <a:t>: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5" name="Picture 4" descr="Akuntansi Suatu Pengantar new_Page_142.jpg"/>
          <p:cNvPicPr>
            <a:picLocks noChangeAspect="1"/>
          </p:cNvPicPr>
          <p:nvPr/>
        </p:nvPicPr>
        <p:blipFill>
          <a:blip r:embed="rId2" cstate="print"/>
          <a:srcRect l="12614" t="82783" r="13436" b="9407"/>
          <a:stretch>
            <a:fillRect/>
          </a:stretch>
        </p:blipFill>
        <p:spPr>
          <a:xfrm>
            <a:off x="304800" y="2971800"/>
            <a:ext cx="9144000" cy="1752600"/>
          </a:xfrm>
          <a:prstGeom prst="rect">
            <a:avLst/>
          </a:prstGeom>
        </p:spPr>
      </p:pic>
      <p:pic>
        <p:nvPicPr>
          <p:cNvPr id="7" name="Picture 6" descr="Akuntansi Suatu Pengantar new_Page_143.jpg"/>
          <p:cNvPicPr>
            <a:picLocks noChangeAspect="1"/>
          </p:cNvPicPr>
          <p:nvPr/>
        </p:nvPicPr>
        <p:blipFill>
          <a:blip r:embed="rId3" cstate="print"/>
          <a:srcRect l="12794" t="12026" r="12614" b="81568"/>
          <a:stretch>
            <a:fillRect/>
          </a:stretch>
        </p:blipFill>
        <p:spPr>
          <a:xfrm>
            <a:off x="457200" y="5638800"/>
            <a:ext cx="9035143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3349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err="1" smtClean="0"/>
              <a:t>Penjualan</a:t>
            </a:r>
            <a:r>
              <a:rPr lang="en-US" b="1" dirty="0" smtClean="0"/>
              <a:t> </a:t>
            </a:r>
            <a:r>
              <a:rPr lang="en-US" b="1" dirty="0" err="1" smtClean="0"/>
              <a:t>Aset</a:t>
            </a:r>
            <a:r>
              <a:rPr lang="en-US" b="1" dirty="0" smtClean="0"/>
              <a:t> </a:t>
            </a:r>
            <a:r>
              <a:rPr lang="en-US" b="1" dirty="0" err="1" smtClean="0"/>
              <a:t>Tetap</a:t>
            </a:r>
            <a:endParaRPr lang="en-US" dirty="0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9220200" cy="59436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sz="2000" b="1" dirty="0" err="1" smtClean="0"/>
              <a:t>Contoh</a:t>
            </a:r>
            <a:r>
              <a:rPr lang="en-US" sz="2000" b="1" dirty="0" smtClean="0"/>
              <a:t>: </a:t>
            </a:r>
            <a:r>
              <a:rPr lang="en-US" sz="2000" dirty="0" smtClean="0"/>
              <a:t>PT </a:t>
            </a:r>
            <a:r>
              <a:rPr lang="en-US" sz="2000" dirty="0" smtClean="0"/>
              <a:t>ABC </a:t>
            </a:r>
            <a:r>
              <a:rPr lang="en-US" sz="2000" dirty="0" err="1" smtClean="0"/>
              <a:t>membeli</a:t>
            </a:r>
            <a:r>
              <a:rPr lang="en-US" sz="2000" dirty="0" smtClean="0"/>
              <a:t> </a:t>
            </a:r>
            <a:r>
              <a:rPr lang="en-US" sz="2000" dirty="0" err="1" smtClean="0"/>
              <a:t>komputer</a:t>
            </a:r>
            <a:r>
              <a:rPr lang="en-US" sz="2000" dirty="0" smtClean="0"/>
              <a:t> </a:t>
            </a:r>
            <a:r>
              <a:rPr lang="en-US" sz="2000" dirty="0" err="1" smtClean="0"/>
              <a:t>seharga</a:t>
            </a:r>
            <a:r>
              <a:rPr lang="en-US" sz="2000" dirty="0" smtClean="0"/>
              <a:t> Rp20.000.000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tanggal</a:t>
            </a:r>
            <a:r>
              <a:rPr lang="en-US" sz="2000" dirty="0" smtClean="0"/>
              <a:t> 1 </a:t>
            </a:r>
            <a:r>
              <a:rPr lang="en-US" sz="2000" dirty="0" err="1" smtClean="0"/>
              <a:t>Januari</a:t>
            </a:r>
            <a:r>
              <a:rPr lang="en-US" sz="2000" dirty="0" smtClean="0"/>
              <a:t> 2010. </a:t>
            </a:r>
            <a:r>
              <a:rPr lang="en-US" sz="2000" dirty="0" err="1" smtClean="0"/>
              <a:t>Umur</a:t>
            </a:r>
            <a:r>
              <a:rPr lang="en-US" sz="2000" dirty="0" smtClean="0"/>
              <a:t> </a:t>
            </a:r>
            <a:r>
              <a:rPr lang="en-US" sz="2000" dirty="0" err="1" smtClean="0"/>
              <a:t>manfaat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diharapkan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komputer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r>
              <a:rPr lang="en-US" sz="2000" dirty="0" err="1" smtClean="0"/>
              <a:t>sebesar</a:t>
            </a:r>
            <a:r>
              <a:rPr lang="en-US" sz="2000" dirty="0" smtClean="0"/>
              <a:t> 3 </a:t>
            </a:r>
            <a:r>
              <a:rPr lang="en-US" sz="2000" dirty="0" err="1" smtClean="0"/>
              <a:t>tahun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nilai</a:t>
            </a:r>
            <a:r>
              <a:rPr lang="en-US" sz="2000" dirty="0" smtClean="0"/>
              <a:t> </a:t>
            </a:r>
            <a:r>
              <a:rPr lang="en-US" sz="2000" dirty="0" err="1" smtClean="0"/>
              <a:t>sisa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akhir</a:t>
            </a:r>
            <a:r>
              <a:rPr lang="en-US" sz="2000" dirty="0" smtClean="0"/>
              <a:t> </a:t>
            </a:r>
            <a:r>
              <a:rPr lang="en-US" sz="2000" dirty="0" err="1" smtClean="0"/>
              <a:t>tahun</a:t>
            </a:r>
            <a:r>
              <a:rPr lang="en-US" sz="2000" dirty="0" smtClean="0"/>
              <a:t> ke-3 </a:t>
            </a:r>
            <a:r>
              <a:rPr lang="en-US" sz="2000" dirty="0" err="1" smtClean="0"/>
              <a:t>diperkirakan</a:t>
            </a:r>
            <a:r>
              <a:rPr lang="en-US" sz="2000" dirty="0" smtClean="0"/>
              <a:t> </a:t>
            </a:r>
            <a:r>
              <a:rPr lang="en-US" sz="2000" dirty="0" err="1" smtClean="0"/>
              <a:t>sebesar</a:t>
            </a:r>
            <a:r>
              <a:rPr lang="en-US" sz="2000" dirty="0" smtClean="0"/>
              <a:t> </a:t>
            </a:r>
            <a:r>
              <a:rPr lang="en-US" sz="2000" dirty="0" smtClean="0"/>
              <a:t>Rp2.000.000.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tanggal</a:t>
            </a:r>
            <a:r>
              <a:rPr lang="en-US" sz="2000" dirty="0" smtClean="0"/>
              <a:t> 1 </a:t>
            </a:r>
            <a:r>
              <a:rPr lang="en-US" sz="2000" dirty="0" err="1" smtClean="0"/>
              <a:t>Januari</a:t>
            </a:r>
            <a:r>
              <a:rPr lang="en-US" sz="2000" dirty="0" smtClean="0"/>
              <a:t> 2012 </a:t>
            </a:r>
            <a:r>
              <a:rPr lang="en-US" sz="2000" dirty="0" err="1" smtClean="0"/>
              <a:t>komputer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r>
              <a:rPr lang="en-US" sz="2000" dirty="0" err="1" smtClean="0"/>
              <a:t>dijual</a:t>
            </a:r>
            <a:r>
              <a:rPr lang="en-US" sz="2000" dirty="0" smtClean="0"/>
              <a:t> </a:t>
            </a:r>
            <a:r>
              <a:rPr lang="en-US" sz="2000" dirty="0" err="1" smtClean="0"/>
              <a:t>seharga</a:t>
            </a:r>
            <a:r>
              <a:rPr lang="en-US" sz="2000" dirty="0" smtClean="0"/>
              <a:t> </a:t>
            </a:r>
            <a:r>
              <a:rPr lang="en-US" sz="2000" dirty="0" smtClean="0"/>
              <a:t>Rp6.000.000. </a:t>
            </a:r>
            <a:r>
              <a:rPr lang="en-US" sz="2000" dirty="0" err="1" smtClean="0"/>
              <a:t>Berapakah</a:t>
            </a:r>
            <a:r>
              <a:rPr lang="en-US" sz="2000" dirty="0" smtClean="0"/>
              <a:t> </a:t>
            </a:r>
            <a:r>
              <a:rPr lang="en-US" sz="2000" dirty="0" err="1" smtClean="0"/>
              <a:t>keuntungan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kerugian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diperoleh</a:t>
            </a:r>
            <a:r>
              <a:rPr lang="en-US" sz="2000" dirty="0" smtClean="0"/>
              <a:t> PT ABC </a:t>
            </a:r>
            <a:r>
              <a:rPr lang="en-US" sz="2000" dirty="0" err="1" smtClean="0"/>
              <a:t>atas</a:t>
            </a:r>
            <a:r>
              <a:rPr lang="en-US" sz="2000" dirty="0" smtClean="0"/>
              <a:t> </a:t>
            </a:r>
            <a:r>
              <a:rPr lang="en-US" sz="2000" dirty="0" err="1" smtClean="0"/>
              <a:t>penjualan</a:t>
            </a:r>
            <a:r>
              <a:rPr lang="en-US" sz="2000" dirty="0" smtClean="0"/>
              <a:t> </a:t>
            </a:r>
            <a:r>
              <a:rPr lang="en-US" sz="2000" dirty="0" err="1" smtClean="0"/>
              <a:t>komputer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r>
              <a:rPr lang="en-US" sz="2000" dirty="0" err="1" smtClean="0"/>
              <a:t>jika</a:t>
            </a:r>
            <a:r>
              <a:rPr lang="en-US" sz="2000" dirty="0" smtClean="0"/>
              <a:t> </a:t>
            </a:r>
            <a:r>
              <a:rPr lang="en-US" sz="2000" dirty="0" err="1" smtClean="0"/>
              <a:t>metode</a:t>
            </a:r>
            <a:r>
              <a:rPr lang="en-US" sz="2000" dirty="0" smtClean="0"/>
              <a:t> </a:t>
            </a:r>
            <a:r>
              <a:rPr lang="en-US" sz="2000" dirty="0" err="1" smtClean="0"/>
              <a:t>depresiasi</a:t>
            </a:r>
            <a:r>
              <a:rPr lang="en-US" sz="2000" dirty="0" smtClean="0"/>
              <a:t> </a:t>
            </a:r>
            <a:r>
              <a:rPr lang="en-US" sz="2000" dirty="0" smtClean="0"/>
              <a:t>yang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metode</a:t>
            </a:r>
            <a:r>
              <a:rPr lang="en-US" sz="2000" dirty="0" smtClean="0"/>
              <a:t> </a:t>
            </a:r>
            <a:r>
              <a:rPr lang="en-US" sz="2000" dirty="0" err="1" smtClean="0"/>
              <a:t>garis</a:t>
            </a:r>
            <a:r>
              <a:rPr lang="en-US" sz="2000" dirty="0" smtClean="0"/>
              <a:t> </a:t>
            </a:r>
            <a:r>
              <a:rPr lang="en-US" sz="2000" dirty="0" err="1" smtClean="0"/>
              <a:t>lurus</a:t>
            </a:r>
            <a:r>
              <a:rPr lang="en-US" sz="2000" dirty="0" smtClean="0"/>
              <a:t>?</a:t>
            </a:r>
          </a:p>
          <a:p>
            <a:endParaRPr lang="en-US" sz="2000" dirty="0" smtClean="0"/>
          </a:p>
          <a:p>
            <a:pPr>
              <a:buNone/>
            </a:pPr>
            <a:r>
              <a:rPr lang="en-US" sz="2400" dirty="0" err="1" smtClean="0"/>
              <a:t>Penyelesaian</a:t>
            </a:r>
            <a:r>
              <a:rPr lang="en-US" sz="2400" dirty="0" smtClean="0"/>
              <a:t>:</a:t>
            </a:r>
          </a:p>
          <a:p>
            <a:pPr>
              <a:buNone/>
            </a:pPr>
            <a:r>
              <a:rPr lang="da-DK" sz="2000" dirty="0" smtClean="0"/>
              <a:t>1.Beban </a:t>
            </a:r>
            <a:r>
              <a:rPr lang="da-DK" sz="2000" dirty="0" smtClean="0"/>
              <a:t>penyusutan komputer per </a:t>
            </a:r>
            <a:r>
              <a:rPr lang="da-DK" sz="2000" dirty="0" smtClean="0"/>
              <a:t>tahun =                                                   = Rp6.000.000</a:t>
            </a:r>
          </a:p>
          <a:p>
            <a:pPr>
              <a:buNone/>
            </a:pPr>
            <a:r>
              <a:rPr lang="da-DK" sz="2000" dirty="0" smtClean="0"/>
              <a:t>2. </a:t>
            </a:r>
            <a:r>
              <a:rPr lang="en-US" sz="2000" dirty="0" err="1" smtClean="0"/>
              <a:t>Menghitung</a:t>
            </a:r>
            <a:r>
              <a:rPr lang="en-US" sz="2000" dirty="0" smtClean="0"/>
              <a:t> </a:t>
            </a:r>
            <a:r>
              <a:rPr lang="en-US" sz="2000" dirty="0" err="1" smtClean="0"/>
              <a:t>nilai</a:t>
            </a:r>
            <a:r>
              <a:rPr lang="en-US" sz="2000" dirty="0" smtClean="0"/>
              <a:t> </a:t>
            </a:r>
            <a:r>
              <a:rPr lang="en-US" sz="2000" dirty="0" err="1" smtClean="0"/>
              <a:t>tercatat</a:t>
            </a:r>
            <a:r>
              <a:rPr lang="en-US" sz="2000" dirty="0" smtClean="0"/>
              <a:t> </a:t>
            </a:r>
            <a:r>
              <a:rPr lang="en-US" sz="2000" dirty="0" err="1" smtClean="0"/>
              <a:t>komputer</a:t>
            </a:r>
            <a:r>
              <a:rPr lang="en-US" sz="2000" dirty="0" smtClean="0"/>
              <a:t> </a:t>
            </a:r>
            <a:r>
              <a:rPr lang="en-US" sz="2000" dirty="0" err="1" smtClean="0"/>
              <a:t>saat</a:t>
            </a:r>
            <a:r>
              <a:rPr lang="en-US" sz="2000" dirty="0" smtClean="0"/>
              <a:t> </a:t>
            </a:r>
            <a:r>
              <a:rPr lang="en-US" sz="2000" dirty="0" err="1" smtClean="0"/>
              <a:t>dijual</a:t>
            </a:r>
            <a:r>
              <a:rPr lang="en-US" sz="2000" dirty="0" smtClean="0"/>
              <a:t> </a:t>
            </a:r>
            <a:r>
              <a:rPr lang="en-US" sz="2000" dirty="0" err="1" smtClean="0"/>
              <a:t>yaitu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tanggal</a:t>
            </a:r>
            <a:r>
              <a:rPr lang="en-US" sz="2000" dirty="0" smtClean="0"/>
              <a:t> 1 </a:t>
            </a:r>
            <a:r>
              <a:rPr lang="en-US" sz="2000" dirty="0" err="1" smtClean="0"/>
              <a:t>Januari</a:t>
            </a:r>
            <a:r>
              <a:rPr lang="en-US" sz="2000" dirty="0" smtClean="0"/>
              <a:t> 2012</a:t>
            </a:r>
            <a:r>
              <a:rPr lang="en-US" sz="2000" dirty="0" smtClean="0"/>
              <a:t>.</a:t>
            </a:r>
          </a:p>
          <a:p>
            <a:pPr>
              <a:buNone/>
              <a:tabLst>
                <a:tab pos="914400" algn="l"/>
                <a:tab pos="7315200" algn="l"/>
              </a:tabLst>
            </a:pPr>
            <a:r>
              <a:rPr lang="en-US" sz="2000" dirty="0" smtClean="0"/>
              <a:t>		</a:t>
            </a:r>
            <a:r>
              <a:rPr lang="en-US" sz="2000" dirty="0" err="1" smtClean="0"/>
              <a:t>Harga</a:t>
            </a:r>
            <a:r>
              <a:rPr lang="en-US" sz="2000" dirty="0" smtClean="0"/>
              <a:t> </a:t>
            </a:r>
            <a:r>
              <a:rPr lang="en-US" sz="2000" dirty="0" err="1" smtClean="0"/>
              <a:t>perolehan</a:t>
            </a:r>
            <a:r>
              <a:rPr lang="en-US" sz="2000" dirty="0" smtClean="0"/>
              <a:t> </a:t>
            </a:r>
            <a:r>
              <a:rPr lang="en-US" sz="2000" dirty="0" smtClean="0"/>
              <a:t>	= Rp20.000.000</a:t>
            </a:r>
          </a:p>
          <a:p>
            <a:pPr>
              <a:buNone/>
              <a:tabLst>
                <a:tab pos="914400" algn="l"/>
                <a:tab pos="7315200" algn="l"/>
              </a:tabLst>
            </a:pPr>
            <a:r>
              <a:rPr lang="en-US" sz="2000" dirty="0" smtClean="0"/>
              <a:t>	</a:t>
            </a:r>
            <a:r>
              <a:rPr lang="en-US" sz="2000" dirty="0" smtClean="0"/>
              <a:t>	</a:t>
            </a:r>
            <a:r>
              <a:rPr lang="en-US" sz="2000" dirty="0" err="1" smtClean="0"/>
              <a:t>Dikurangi</a:t>
            </a:r>
            <a:r>
              <a:rPr lang="en-US" sz="2000" dirty="0" smtClean="0"/>
              <a:t>:</a:t>
            </a:r>
          </a:p>
          <a:p>
            <a:pPr>
              <a:buNone/>
              <a:tabLst>
                <a:tab pos="914400" algn="l"/>
                <a:tab pos="7315200" algn="l"/>
              </a:tabLst>
            </a:pPr>
            <a:r>
              <a:rPr lang="en-US" sz="2000" dirty="0" smtClean="0"/>
              <a:t>		</a:t>
            </a:r>
            <a:r>
              <a:rPr lang="en-US" sz="2000" dirty="0" err="1" smtClean="0"/>
              <a:t>Saldo</a:t>
            </a:r>
            <a:r>
              <a:rPr lang="en-US" sz="2000" dirty="0" smtClean="0"/>
              <a:t> </a:t>
            </a:r>
            <a:r>
              <a:rPr lang="en-US" sz="2000" dirty="0" err="1" smtClean="0"/>
              <a:t>akumulasi</a:t>
            </a:r>
            <a:r>
              <a:rPr lang="en-US" sz="2000" dirty="0" smtClean="0"/>
              <a:t> </a:t>
            </a:r>
            <a:r>
              <a:rPr lang="en-US" sz="2000" dirty="0" err="1" smtClean="0"/>
              <a:t>penyusutan</a:t>
            </a:r>
            <a:r>
              <a:rPr lang="en-US" sz="2000" dirty="0" smtClean="0"/>
              <a:t> 2 </a:t>
            </a:r>
            <a:r>
              <a:rPr lang="en-US" sz="2000" dirty="0" err="1" smtClean="0"/>
              <a:t>tahun</a:t>
            </a:r>
            <a:r>
              <a:rPr lang="en-US" sz="2000" dirty="0" smtClean="0"/>
              <a:t> (1/1/2010–1/1/2012</a:t>
            </a:r>
            <a:r>
              <a:rPr lang="en-US" sz="2000" dirty="0" smtClean="0"/>
              <a:t>)	 </a:t>
            </a:r>
            <a:r>
              <a:rPr lang="en-US" sz="2000" dirty="0" smtClean="0"/>
              <a:t>= </a:t>
            </a:r>
            <a:r>
              <a:rPr lang="en-US" sz="2000" dirty="0" smtClean="0"/>
              <a:t>Rp12.000.000</a:t>
            </a:r>
          </a:p>
          <a:p>
            <a:pPr>
              <a:buNone/>
              <a:tabLst>
                <a:tab pos="914400" algn="l"/>
                <a:tab pos="7372350" algn="l"/>
              </a:tabLst>
            </a:pPr>
            <a:r>
              <a:rPr lang="en-US" sz="2000" dirty="0" smtClean="0"/>
              <a:t>		</a:t>
            </a:r>
            <a:r>
              <a:rPr lang="en-US" sz="2000" dirty="0" err="1" smtClean="0"/>
              <a:t>Nilai</a:t>
            </a:r>
            <a:r>
              <a:rPr lang="en-US" sz="2000" dirty="0" smtClean="0"/>
              <a:t> </a:t>
            </a:r>
            <a:r>
              <a:rPr lang="en-US" sz="2000" dirty="0" err="1" smtClean="0"/>
              <a:t>buku</a:t>
            </a:r>
            <a:r>
              <a:rPr lang="en-US" sz="2000" dirty="0" smtClean="0"/>
              <a:t> </a:t>
            </a:r>
            <a:r>
              <a:rPr lang="en-US" sz="2000" dirty="0" err="1" smtClean="0"/>
              <a:t>komputer</a:t>
            </a:r>
            <a:r>
              <a:rPr lang="en-US" sz="2000" dirty="0" smtClean="0"/>
              <a:t> </a:t>
            </a:r>
            <a:r>
              <a:rPr lang="en-US" sz="2000" dirty="0" smtClean="0"/>
              <a:t>per 1 </a:t>
            </a:r>
            <a:r>
              <a:rPr lang="en-US" sz="2000" dirty="0" err="1" smtClean="0"/>
              <a:t>Januari</a:t>
            </a:r>
            <a:r>
              <a:rPr lang="en-US" sz="2000" dirty="0" smtClean="0"/>
              <a:t> 2006 </a:t>
            </a:r>
            <a:r>
              <a:rPr lang="en-US" sz="2000" dirty="0" smtClean="0"/>
              <a:t>	=   Rp8.000.000</a:t>
            </a:r>
          </a:p>
          <a:p>
            <a:pPr>
              <a:buNone/>
              <a:tabLst>
                <a:tab pos="914400" algn="l"/>
                <a:tab pos="7372350" algn="l"/>
              </a:tabLst>
            </a:pPr>
            <a:r>
              <a:rPr lang="en-US" sz="2000" dirty="0" smtClean="0"/>
              <a:t>3. </a:t>
            </a:r>
            <a:r>
              <a:rPr lang="en-US" sz="2000" dirty="0" err="1" smtClean="0"/>
              <a:t>Menghitung</a:t>
            </a:r>
            <a:r>
              <a:rPr lang="en-US" sz="2000" dirty="0" smtClean="0"/>
              <a:t> </a:t>
            </a:r>
            <a:r>
              <a:rPr lang="en-US" sz="2000" dirty="0" err="1" smtClean="0"/>
              <a:t>keuntungan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kerugian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diperoleh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penjualan</a:t>
            </a:r>
            <a:r>
              <a:rPr lang="en-US" sz="2000" dirty="0" smtClean="0"/>
              <a:t> </a:t>
            </a:r>
            <a:r>
              <a:rPr lang="en-US" sz="2000" dirty="0" err="1" smtClean="0"/>
              <a:t>aset</a:t>
            </a:r>
            <a:r>
              <a:rPr lang="en-US" sz="2000" dirty="0" smtClean="0"/>
              <a:t> </a:t>
            </a:r>
            <a:r>
              <a:rPr lang="en-US" sz="2000" dirty="0" err="1" smtClean="0"/>
              <a:t>tetap</a:t>
            </a:r>
            <a:endParaRPr lang="en-US" sz="2000" dirty="0" smtClean="0"/>
          </a:p>
          <a:p>
            <a:pPr>
              <a:buNone/>
            </a:pPr>
            <a:r>
              <a:rPr lang="fi-FI" sz="2000" dirty="0" smtClean="0"/>
              <a:t>	Kerugian </a:t>
            </a:r>
            <a:r>
              <a:rPr lang="fi-FI" sz="2000" dirty="0" smtClean="0"/>
              <a:t>penjualan aset </a:t>
            </a:r>
            <a:r>
              <a:rPr lang="fi-FI" sz="2000" dirty="0" smtClean="0"/>
              <a:t>tetap	 </a:t>
            </a:r>
            <a:r>
              <a:rPr lang="fi-FI" sz="2000" dirty="0" smtClean="0"/>
              <a:t>= Rp8.000.000 – Rp6.000.000</a:t>
            </a:r>
          </a:p>
          <a:p>
            <a:pPr>
              <a:buNone/>
            </a:pPr>
            <a:r>
              <a:rPr lang="en-US" sz="2000" dirty="0" smtClean="0"/>
              <a:t>					 = </a:t>
            </a:r>
            <a:r>
              <a:rPr lang="en-US" sz="2000" dirty="0" smtClean="0"/>
              <a:t>Rp2.000.000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27922-BDE9-4217-B6E9-64F8BCA5F34D}" type="slidenum">
              <a:rPr lang="en-US"/>
              <a:pPr>
                <a:defRPr/>
              </a:pPr>
              <a:t>50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4800600" y="4002559"/>
            <a:ext cx="2667000" cy="360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572000" y="3276600"/>
            <a:ext cx="30480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>
                <a:solidFill>
                  <a:schemeClr val="tx1"/>
                </a:solidFill>
              </a:rPr>
              <a:t>    Rp</a:t>
            </a:r>
            <a:r>
              <a:rPr lang="en-US" dirty="0" smtClean="0">
                <a:solidFill>
                  <a:schemeClr val="tx1"/>
                </a:solidFill>
              </a:rPr>
              <a:t>20.000.000 − 2.000.000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7467600" y="5410200"/>
            <a:ext cx="1828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467600" y="5791200"/>
            <a:ext cx="1828800" cy="0"/>
          </a:xfrm>
          <a:prstGeom prst="line">
            <a:avLst/>
          </a:prstGeom>
          <a:ln w="635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3349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err="1" smtClean="0"/>
              <a:t>Akuntansi</a:t>
            </a:r>
            <a:r>
              <a:rPr lang="en-US" b="1" dirty="0" smtClean="0"/>
              <a:t> </a:t>
            </a:r>
            <a:r>
              <a:rPr lang="en-US" b="1" dirty="0" err="1" smtClean="0"/>
              <a:t>Penjualan</a:t>
            </a:r>
            <a:r>
              <a:rPr lang="en-US" b="1" dirty="0" smtClean="0"/>
              <a:t> </a:t>
            </a:r>
            <a:r>
              <a:rPr lang="en-US" b="1" dirty="0" err="1" smtClean="0"/>
              <a:t>Aset</a:t>
            </a:r>
            <a:r>
              <a:rPr lang="en-US" b="1" dirty="0" smtClean="0"/>
              <a:t> </a:t>
            </a:r>
            <a:r>
              <a:rPr lang="en-US" b="1" dirty="0" err="1" smtClean="0"/>
              <a:t>Tetap</a:t>
            </a:r>
            <a:endParaRPr lang="en-US" dirty="0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9220200" cy="5715000"/>
          </a:xfrm>
          <a:noFill/>
        </p:spPr>
        <p:txBody>
          <a:bodyPr/>
          <a:lstStyle/>
          <a:p>
            <a:pPr marL="514350" lvl="1" indent="-57150">
              <a:buNone/>
            </a:pPr>
            <a:r>
              <a:rPr lang="en-US" sz="2400" dirty="0" err="1" smtClean="0"/>
              <a:t>Langkah-langkah</a:t>
            </a:r>
            <a:r>
              <a:rPr lang="en-US" sz="2400" dirty="0" smtClean="0"/>
              <a:t> </a:t>
            </a:r>
            <a:r>
              <a:rPr lang="en-US" sz="2400" dirty="0" smtClean="0"/>
              <a:t>yang </a:t>
            </a:r>
            <a:r>
              <a:rPr lang="en-US" sz="2400" dirty="0" err="1" smtClean="0"/>
              <a:t>diperlukan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mencatat</a:t>
            </a:r>
            <a:r>
              <a:rPr lang="en-US" sz="2400" dirty="0" smtClean="0"/>
              <a:t> </a:t>
            </a:r>
            <a:r>
              <a:rPr lang="en-US" sz="2400" dirty="0" err="1" smtClean="0"/>
              <a:t>transaksi</a:t>
            </a:r>
            <a:r>
              <a:rPr lang="en-US" sz="2400" dirty="0" smtClean="0"/>
              <a:t> </a:t>
            </a:r>
            <a:r>
              <a:rPr lang="en-US" sz="2400" dirty="0" err="1" smtClean="0"/>
              <a:t>penjualan</a:t>
            </a:r>
            <a:r>
              <a:rPr lang="en-US" sz="2400" dirty="0" smtClean="0"/>
              <a:t> </a:t>
            </a:r>
            <a:r>
              <a:rPr lang="en-US" sz="2400" dirty="0" err="1" smtClean="0"/>
              <a:t>aset</a:t>
            </a:r>
            <a:r>
              <a:rPr lang="en-US" sz="2400" dirty="0" smtClean="0"/>
              <a:t> </a:t>
            </a:r>
            <a:r>
              <a:rPr lang="en-US" sz="2400" dirty="0" err="1" smtClean="0"/>
              <a:t>tetap</a:t>
            </a:r>
            <a:r>
              <a:rPr lang="en-US" sz="2400" dirty="0" smtClean="0"/>
              <a:t>.</a:t>
            </a:r>
          </a:p>
          <a:p>
            <a:pPr marL="514350" lvl="1" indent="-57150">
              <a:buNone/>
            </a:pPr>
            <a:endParaRPr lang="en-US" sz="2400" dirty="0" smtClean="0"/>
          </a:p>
          <a:p>
            <a:pPr marL="514350" lvl="1" indent="-57150">
              <a:buNone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27922-BDE9-4217-B6E9-64F8BCA5F34D}" type="slidenum">
              <a:rPr lang="en-US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11" name="Flowchart: Decision 10"/>
          <p:cNvSpPr/>
          <p:nvPr/>
        </p:nvSpPr>
        <p:spPr>
          <a:xfrm>
            <a:off x="1" y="2209800"/>
            <a:ext cx="1752600" cy="990600"/>
          </a:xfrm>
          <a:prstGeom prst="flowChartDecisi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1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2" name="Flowchart: Terminator 11"/>
          <p:cNvSpPr/>
          <p:nvPr/>
        </p:nvSpPr>
        <p:spPr>
          <a:xfrm>
            <a:off x="1676400" y="2133600"/>
            <a:ext cx="7010400" cy="1066800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</a:rPr>
              <a:t>keuntungan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atau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kerugian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penjualan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aset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adalah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selisih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antara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harga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jual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aset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tetap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dengan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nilai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buku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dijual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3" name="Flowchart: Decision 12"/>
          <p:cNvSpPr/>
          <p:nvPr/>
        </p:nvSpPr>
        <p:spPr>
          <a:xfrm>
            <a:off x="1" y="3581400"/>
            <a:ext cx="1752600" cy="990600"/>
          </a:xfrm>
          <a:prstGeom prst="flowChartDecisi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2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5" name="Flowchart: Terminator 14"/>
          <p:cNvSpPr/>
          <p:nvPr/>
        </p:nvSpPr>
        <p:spPr>
          <a:xfrm>
            <a:off x="1676400" y="3352800"/>
            <a:ext cx="7086600" cy="990600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dirty="0">
                <a:solidFill>
                  <a:schemeClr val="tx1"/>
                </a:solidFill>
              </a:rPr>
              <a:t>menentukan akun-akun yang diperlukan untuk mencatat transaksi penjualan aset tetap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1828800" y="4343400"/>
            <a:ext cx="6858001" cy="2514600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00050" indent="-400050"/>
            <a:r>
              <a:rPr lang="en-US" dirty="0"/>
              <a:t>a. </a:t>
            </a:r>
            <a:r>
              <a:rPr lang="en-US" dirty="0" smtClean="0"/>
              <a:t>	</a:t>
            </a:r>
            <a:r>
              <a:rPr lang="en-US" b="1" dirty="0" smtClean="0"/>
              <a:t>Debit </a:t>
            </a:r>
            <a:r>
              <a:rPr lang="en-US" b="1" dirty="0"/>
              <a:t>: </a:t>
            </a:r>
            <a:r>
              <a:rPr lang="en-US" b="1" dirty="0" err="1"/>
              <a:t>Kas</a:t>
            </a:r>
            <a:r>
              <a:rPr lang="en-US" b="1" dirty="0"/>
              <a:t> </a:t>
            </a:r>
            <a:r>
              <a:rPr lang="en-US" b="1" dirty="0" err="1"/>
              <a:t>sebesar</a:t>
            </a:r>
            <a:r>
              <a:rPr lang="en-US" b="1" dirty="0"/>
              <a:t> </a:t>
            </a:r>
            <a:r>
              <a:rPr lang="en-US" b="1" dirty="0" err="1"/>
              <a:t>harga</a:t>
            </a:r>
            <a:r>
              <a:rPr lang="en-US" b="1" dirty="0"/>
              <a:t> </a:t>
            </a:r>
            <a:r>
              <a:rPr lang="en-US" b="1" dirty="0" err="1"/>
              <a:t>jual</a:t>
            </a:r>
            <a:r>
              <a:rPr lang="en-US" b="1" dirty="0"/>
              <a:t> </a:t>
            </a:r>
            <a:r>
              <a:rPr lang="en-US" b="1" dirty="0" err="1"/>
              <a:t>kembali</a:t>
            </a:r>
            <a:r>
              <a:rPr lang="en-US" b="1" dirty="0"/>
              <a:t> </a:t>
            </a:r>
            <a:r>
              <a:rPr lang="en-US" b="1" dirty="0" err="1"/>
              <a:t>aset</a:t>
            </a:r>
            <a:r>
              <a:rPr lang="en-US" b="1" dirty="0"/>
              <a:t> </a:t>
            </a:r>
            <a:r>
              <a:rPr lang="en-US" b="1" dirty="0" err="1"/>
              <a:t>tetap</a:t>
            </a:r>
            <a:r>
              <a:rPr lang="en-US" b="1" dirty="0"/>
              <a:t>.</a:t>
            </a:r>
          </a:p>
          <a:p>
            <a:pPr marL="400050" indent="-400050"/>
            <a:r>
              <a:rPr lang="en-US" dirty="0"/>
              <a:t>b. </a:t>
            </a:r>
            <a:r>
              <a:rPr lang="en-US" dirty="0" smtClean="0"/>
              <a:t>	</a:t>
            </a:r>
            <a:r>
              <a:rPr lang="en-US" b="1" dirty="0" smtClean="0"/>
              <a:t>Debit: </a:t>
            </a:r>
            <a:r>
              <a:rPr lang="en-US" b="1" dirty="0" err="1"/>
              <a:t>Akumulasi</a:t>
            </a:r>
            <a:r>
              <a:rPr lang="en-US" b="1" dirty="0"/>
              <a:t> </a:t>
            </a:r>
            <a:r>
              <a:rPr lang="en-US" b="1" dirty="0" err="1"/>
              <a:t>penyusutan</a:t>
            </a:r>
            <a:r>
              <a:rPr lang="en-US" b="1" dirty="0"/>
              <a:t> </a:t>
            </a:r>
            <a:r>
              <a:rPr lang="en-US" b="1" dirty="0" err="1"/>
              <a:t>aset</a:t>
            </a:r>
            <a:r>
              <a:rPr lang="en-US" b="1" dirty="0"/>
              <a:t> </a:t>
            </a:r>
            <a:r>
              <a:rPr lang="en-US" b="1" dirty="0" err="1"/>
              <a:t>tetap</a:t>
            </a:r>
            <a:r>
              <a:rPr lang="en-US" b="1" dirty="0"/>
              <a:t> </a:t>
            </a:r>
            <a:r>
              <a:rPr lang="en-US" b="1" dirty="0" err="1"/>
              <a:t>sebesar</a:t>
            </a:r>
            <a:r>
              <a:rPr lang="en-US" b="1" dirty="0"/>
              <a:t> </a:t>
            </a:r>
            <a:r>
              <a:rPr lang="en-US" b="1" dirty="0" err="1"/>
              <a:t>saldonya</a:t>
            </a:r>
            <a:r>
              <a:rPr lang="en-US" b="1" dirty="0"/>
              <a:t> </a:t>
            </a:r>
            <a:r>
              <a:rPr lang="en-US" b="1" dirty="0" err="1"/>
              <a:t>saat</a:t>
            </a:r>
            <a:r>
              <a:rPr lang="en-US" b="1" dirty="0"/>
              <a:t> </a:t>
            </a:r>
            <a:r>
              <a:rPr lang="en-US" b="1" dirty="0" err="1"/>
              <a:t>aset</a:t>
            </a:r>
            <a:r>
              <a:rPr lang="en-US" b="1" dirty="0"/>
              <a:t> </a:t>
            </a:r>
            <a:r>
              <a:rPr lang="en-US" b="1" dirty="0" err="1"/>
              <a:t>tetap</a:t>
            </a:r>
            <a:r>
              <a:rPr lang="en-US" b="1" dirty="0"/>
              <a:t> </a:t>
            </a:r>
            <a:r>
              <a:rPr lang="en-US" b="1" dirty="0" err="1"/>
              <a:t>dijual</a:t>
            </a:r>
            <a:r>
              <a:rPr lang="en-US" b="1" dirty="0"/>
              <a:t>.</a:t>
            </a:r>
          </a:p>
          <a:p>
            <a:pPr marL="400050" indent="-400050"/>
            <a:r>
              <a:rPr lang="en-US" dirty="0"/>
              <a:t>c. </a:t>
            </a:r>
            <a:r>
              <a:rPr lang="en-US" dirty="0" smtClean="0"/>
              <a:t>	</a:t>
            </a:r>
            <a:r>
              <a:rPr lang="en-US" b="1" dirty="0" smtClean="0"/>
              <a:t>Debit: </a:t>
            </a:r>
            <a:r>
              <a:rPr lang="en-US" b="1" dirty="0" err="1"/>
              <a:t>Kerugian</a:t>
            </a:r>
            <a:r>
              <a:rPr lang="en-US" b="1" dirty="0"/>
              <a:t> </a:t>
            </a:r>
            <a:r>
              <a:rPr lang="en-US" b="1" dirty="0" err="1"/>
              <a:t>penjualan</a:t>
            </a:r>
            <a:r>
              <a:rPr lang="en-US" b="1" dirty="0"/>
              <a:t> </a:t>
            </a:r>
            <a:r>
              <a:rPr lang="en-US" b="1" dirty="0" err="1"/>
              <a:t>aset</a:t>
            </a:r>
            <a:r>
              <a:rPr lang="en-US" b="1" dirty="0"/>
              <a:t> </a:t>
            </a:r>
            <a:r>
              <a:rPr lang="en-US" b="1" dirty="0" err="1"/>
              <a:t>tetap</a:t>
            </a:r>
            <a:r>
              <a:rPr lang="en-US" b="1" dirty="0"/>
              <a:t> </a:t>
            </a:r>
            <a:r>
              <a:rPr lang="en-US" b="1" dirty="0" err="1"/>
              <a:t>apabila</a:t>
            </a:r>
            <a:r>
              <a:rPr lang="en-US" b="1" dirty="0"/>
              <a:t> </a:t>
            </a:r>
            <a:r>
              <a:rPr lang="en-US" b="1" dirty="0" err="1"/>
              <a:t>penjualan</a:t>
            </a:r>
            <a:r>
              <a:rPr lang="en-US" b="1" dirty="0"/>
              <a:t> </a:t>
            </a:r>
            <a:r>
              <a:rPr lang="en-US" b="1" dirty="0" err="1"/>
              <a:t>aset</a:t>
            </a:r>
            <a:r>
              <a:rPr lang="en-US" b="1" dirty="0"/>
              <a:t> </a:t>
            </a:r>
            <a:r>
              <a:rPr lang="en-US" b="1" dirty="0" err="1"/>
              <a:t>tetap</a:t>
            </a:r>
            <a:r>
              <a:rPr lang="en-US" b="1" dirty="0"/>
              <a:t> </a:t>
            </a:r>
            <a:r>
              <a:rPr lang="en-US" b="1" dirty="0" err="1"/>
              <a:t>menghasilkan</a:t>
            </a:r>
            <a:r>
              <a:rPr lang="en-US" b="1" dirty="0"/>
              <a:t> </a:t>
            </a:r>
            <a:r>
              <a:rPr lang="en-US" b="1" dirty="0" err="1"/>
              <a:t>kerugian</a:t>
            </a:r>
            <a:r>
              <a:rPr lang="en-US" b="1" dirty="0"/>
              <a:t>.</a:t>
            </a:r>
          </a:p>
          <a:p>
            <a:pPr marL="400050" indent="-400050"/>
            <a:r>
              <a:rPr lang="fi-FI" dirty="0"/>
              <a:t>d</a:t>
            </a:r>
            <a:r>
              <a:rPr lang="fi-FI" dirty="0" smtClean="0"/>
              <a:t>.	 </a:t>
            </a:r>
            <a:r>
              <a:rPr lang="fi-FI" b="1" dirty="0"/>
              <a:t>Kredit: Harga perolehan aset tetap ketika pertama kali dibeli.</a:t>
            </a:r>
          </a:p>
          <a:p>
            <a:pPr marL="400050" indent="-400050"/>
            <a:r>
              <a:rPr lang="en-US" dirty="0"/>
              <a:t>e. </a:t>
            </a:r>
            <a:r>
              <a:rPr lang="en-US" dirty="0" smtClean="0"/>
              <a:t>	</a:t>
            </a:r>
            <a:r>
              <a:rPr lang="en-US" b="1" dirty="0" err="1" smtClean="0"/>
              <a:t>Kredit</a:t>
            </a:r>
            <a:r>
              <a:rPr lang="en-US" b="1" dirty="0" smtClean="0"/>
              <a:t>: </a:t>
            </a:r>
            <a:r>
              <a:rPr lang="en-US" b="1" dirty="0" err="1"/>
              <a:t>Keuntungan</a:t>
            </a:r>
            <a:r>
              <a:rPr lang="en-US" b="1" dirty="0"/>
              <a:t> </a:t>
            </a:r>
            <a:r>
              <a:rPr lang="en-US" b="1" dirty="0" err="1"/>
              <a:t>penjualan</a:t>
            </a:r>
            <a:r>
              <a:rPr lang="en-US" b="1" dirty="0"/>
              <a:t> </a:t>
            </a:r>
            <a:r>
              <a:rPr lang="en-US" b="1" dirty="0" err="1"/>
              <a:t>aset</a:t>
            </a:r>
            <a:r>
              <a:rPr lang="en-US" b="1" dirty="0"/>
              <a:t> </a:t>
            </a:r>
            <a:r>
              <a:rPr lang="en-US" b="1" dirty="0" err="1"/>
              <a:t>tetap</a:t>
            </a:r>
            <a:r>
              <a:rPr lang="en-US" b="1" dirty="0"/>
              <a:t> </a:t>
            </a:r>
            <a:r>
              <a:rPr lang="en-US" b="1" dirty="0" err="1"/>
              <a:t>apabila</a:t>
            </a:r>
            <a:r>
              <a:rPr lang="en-US" b="1" dirty="0"/>
              <a:t> </a:t>
            </a:r>
            <a:r>
              <a:rPr lang="en-US" b="1" dirty="0" err="1"/>
              <a:t>penjualan</a:t>
            </a:r>
            <a:r>
              <a:rPr lang="en-US" b="1" dirty="0"/>
              <a:t> </a:t>
            </a:r>
            <a:r>
              <a:rPr lang="en-US" b="1" dirty="0" err="1"/>
              <a:t>aset</a:t>
            </a:r>
            <a:r>
              <a:rPr lang="en-US" b="1" dirty="0"/>
              <a:t> </a:t>
            </a:r>
            <a:r>
              <a:rPr lang="en-US" b="1" dirty="0" err="1"/>
              <a:t>tetap</a:t>
            </a:r>
            <a:r>
              <a:rPr lang="en-US" b="1" dirty="0"/>
              <a:t> </a:t>
            </a:r>
            <a:r>
              <a:rPr lang="en-US" b="1" dirty="0" err="1"/>
              <a:t>menghasilkan</a:t>
            </a:r>
            <a:r>
              <a:rPr lang="en-US" b="1" dirty="0"/>
              <a:t> </a:t>
            </a:r>
            <a:r>
              <a:rPr lang="en-US" b="1" dirty="0" err="1"/>
              <a:t>keuntungan</a:t>
            </a:r>
            <a:r>
              <a:rPr lang="en-US" b="1" dirty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3349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err="1" smtClean="0"/>
              <a:t>Akuntansi</a:t>
            </a:r>
            <a:r>
              <a:rPr lang="en-US" b="1" dirty="0" smtClean="0"/>
              <a:t> </a:t>
            </a:r>
            <a:r>
              <a:rPr lang="en-US" b="1" dirty="0" err="1" smtClean="0"/>
              <a:t>Penjualan</a:t>
            </a:r>
            <a:r>
              <a:rPr lang="en-US" b="1" dirty="0" smtClean="0"/>
              <a:t> </a:t>
            </a:r>
            <a:r>
              <a:rPr lang="en-US" b="1" dirty="0" err="1" smtClean="0"/>
              <a:t>Aset</a:t>
            </a:r>
            <a:r>
              <a:rPr lang="en-US" b="1" dirty="0" smtClean="0"/>
              <a:t> </a:t>
            </a:r>
            <a:r>
              <a:rPr lang="en-US" b="1" dirty="0" err="1" smtClean="0"/>
              <a:t>Tetap</a:t>
            </a:r>
            <a:endParaRPr lang="en-US" dirty="0" smtClean="0"/>
          </a:p>
        </p:txBody>
      </p:sp>
      <p:pic>
        <p:nvPicPr>
          <p:cNvPr id="14" name="Content Placeholder 13" descr="Akuntansi Suatu Pengantar new_Page_2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3073" t="72396" r="10669" b="15819"/>
          <a:stretch>
            <a:fillRect/>
          </a:stretch>
        </p:blipFill>
        <p:spPr>
          <a:xfrm>
            <a:off x="304801" y="3581400"/>
            <a:ext cx="9144000" cy="1828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27922-BDE9-4217-B6E9-64F8BCA5F34D}" type="slidenum">
              <a:rPr lang="en-US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09601" y="1447800"/>
            <a:ext cx="716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+mn-lt"/>
                <a:cs typeface="+mn-cs"/>
              </a:rPr>
              <a:t>Ayat</a:t>
            </a:r>
            <a:r>
              <a:rPr lang="en-US" sz="2400" dirty="0">
                <a:latin typeface="+mn-lt"/>
                <a:cs typeface="+mn-cs"/>
              </a:rPr>
              <a:t> </a:t>
            </a:r>
            <a:r>
              <a:rPr lang="en-US" sz="2400" dirty="0" err="1">
                <a:latin typeface="+mn-lt"/>
                <a:cs typeface="+mn-cs"/>
              </a:rPr>
              <a:t>jurnal</a:t>
            </a:r>
            <a:r>
              <a:rPr lang="en-US" sz="2400" dirty="0">
                <a:latin typeface="+mn-lt"/>
                <a:cs typeface="+mn-cs"/>
              </a:rPr>
              <a:t> </a:t>
            </a:r>
            <a:r>
              <a:rPr lang="en-US" sz="2400" dirty="0" err="1">
                <a:latin typeface="+mn-lt"/>
                <a:cs typeface="+mn-cs"/>
              </a:rPr>
              <a:t>untuk</a:t>
            </a:r>
            <a:r>
              <a:rPr lang="en-US" sz="2400" dirty="0">
                <a:latin typeface="+mn-lt"/>
                <a:cs typeface="+mn-cs"/>
              </a:rPr>
              <a:t> </a:t>
            </a:r>
            <a:r>
              <a:rPr lang="en-US" sz="2400" dirty="0" err="1">
                <a:latin typeface="+mn-lt"/>
                <a:cs typeface="+mn-cs"/>
              </a:rPr>
              <a:t>mencatat</a:t>
            </a:r>
            <a:r>
              <a:rPr lang="en-US" sz="2400" dirty="0">
                <a:latin typeface="+mn-lt"/>
                <a:cs typeface="+mn-cs"/>
              </a:rPr>
              <a:t> </a:t>
            </a:r>
            <a:r>
              <a:rPr lang="en-US" sz="2400" dirty="0" err="1">
                <a:latin typeface="+mn-lt"/>
                <a:cs typeface="+mn-cs"/>
              </a:rPr>
              <a:t>penjualan</a:t>
            </a:r>
            <a:r>
              <a:rPr lang="en-US" sz="2400" dirty="0">
                <a:latin typeface="+mn-lt"/>
                <a:cs typeface="+mn-cs"/>
              </a:rPr>
              <a:t> </a:t>
            </a:r>
            <a:r>
              <a:rPr lang="en-US" sz="2400" dirty="0" err="1">
                <a:latin typeface="+mn-lt"/>
                <a:cs typeface="+mn-cs"/>
              </a:rPr>
              <a:t>komputer</a:t>
            </a:r>
            <a:r>
              <a:rPr lang="en-US" sz="2400" dirty="0">
                <a:latin typeface="+mn-lt"/>
                <a:cs typeface="+mn-cs"/>
              </a:rPr>
              <a:t> PT ABC </a:t>
            </a:r>
            <a:r>
              <a:rPr lang="en-US" sz="2400" dirty="0" err="1">
                <a:latin typeface="+mn-lt"/>
                <a:cs typeface="+mn-cs"/>
              </a:rPr>
              <a:t>pada</a:t>
            </a:r>
            <a:r>
              <a:rPr lang="en-US" sz="2400" dirty="0">
                <a:latin typeface="+mn-lt"/>
                <a:cs typeface="+mn-cs"/>
              </a:rPr>
              <a:t> </a:t>
            </a:r>
            <a:r>
              <a:rPr lang="en-US" sz="2400" dirty="0" err="1">
                <a:latin typeface="+mn-lt"/>
                <a:cs typeface="+mn-cs"/>
              </a:rPr>
              <a:t>tanggal</a:t>
            </a:r>
            <a:r>
              <a:rPr lang="en-US" sz="2400" dirty="0">
                <a:latin typeface="+mn-lt"/>
                <a:cs typeface="+mn-cs"/>
              </a:rPr>
              <a:t> 1 </a:t>
            </a:r>
            <a:r>
              <a:rPr lang="en-US" sz="2400" dirty="0" err="1">
                <a:latin typeface="+mn-lt"/>
                <a:cs typeface="+mn-cs"/>
              </a:rPr>
              <a:t>Januari</a:t>
            </a:r>
            <a:r>
              <a:rPr lang="en-US" sz="2400" dirty="0">
                <a:latin typeface="+mn-lt"/>
                <a:cs typeface="+mn-cs"/>
              </a:rPr>
              <a:t> 2012: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3349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err="1" smtClean="0"/>
              <a:t>Pertukaran</a:t>
            </a:r>
            <a:r>
              <a:rPr lang="en-US" b="1" dirty="0" smtClean="0"/>
              <a:t> </a:t>
            </a:r>
            <a:r>
              <a:rPr lang="en-US" b="1" dirty="0" err="1" smtClean="0"/>
              <a:t>Aset</a:t>
            </a:r>
            <a:r>
              <a:rPr lang="en-US" b="1" dirty="0" smtClean="0"/>
              <a:t> </a:t>
            </a:r>
            <a:r>
              <a:rPr lang="en-US" b="1" dirty="0" err="1" smtClean="0"/>
              <a:t>Tetap</a:t>
            </a:r>
            <a:endParaRPr lang="en-US" dirty="0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9220200" cy="5715000"/>
          </a:xfrm>
          <a:noFill/>
        </p:spPr>
        <p:txBody>
          <a:bodyPr/>
          <a:lstStyle/>
          <a:p>
            <a:r>
              <a:rPr lang="en-US" sz="2400" dirty="0" err="1" smtClean="0"/>
              <a:t>Aset</a:t>
            </a:r>
            <a:r>
              <a:rPr lang="en-US" sz="2400" dirty="0" smtClean="0"/>
              <a:t> </a:t>
            </a:r>
            <a:r>
              <a:rPr lang="en-US" sz="2400" dirty="0" err="1" smtClean="0"/>
              <a:t>tetap</a:t>
            </a:r>
            <a:r>
              <a:rPr lang="en-US" sz="2400" dirty="0" smtClean="0"/>
              <a:t> lama </a:t>
            </a:r>
            <a:r>
              <a:rPr lang="en-US" sz="2400" dirty="0" err="1" smtClean="0"/>
              <a:t>sering</a:t>
            </a:r>
            <a:r>
              <a:rPr lang="en-US" sz="2400" dirty="0" smtClean="0"/>
              <a:t> kali </a:t>
            </a:r>
            <a:r>
              <a:rPr lang="en-US" sz="2400" dirty="0" err="1" smtClean="0"/>
              <a:t>ditukar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aset</a:t>
            </a:r>
            <a:r>
              <a:rPr lang="en-US" sz="2400" dirty="0" smtClean="0"/>
              <a:t> </a:t>
            </a:r>
            <a:r>
              <a:rPr lang="en-US" sz="2400" dirty="0" err="1" smtClean="0"/>
              <a:t>tetap</a:t>
            </a:r>
            <a:r>
              <a:rPr lang="en-US" sz="2400" dirty="0" smtClean="0"/>
              <a:t> yang </a:t>
            </a:r>
            <a:r>
              <a:rPr lang="en-US" sz="2400" dirty="0" smtClean="0"/>
              <a:t>lain </a:t>
            </a:r>
          </a:p>
          <a:p>
            <a:r>
              <a:rPr lang="en-US" sz="2400" dirty="0" err="1" smtClean="0"/>
              <a:t>Pertukaran</a:t>
            </a:r>
            <a:r>
              <a:rPr lang="en-US" sz="2400" dirty="0" smtClean="0"/>
              <a:t> </a:t>
            </a:r>
            <a:r>
              <a:rPr lang="en-US" sz="2400" dirty="0" err="1" smtClean="0"/>
              <a:t>aset</a:t>
            </a:r>
            <a:r>
              <a:rPr lang="en-US" sz="2400" dirty="0" smtClean="0"/>
              <a:t> </a:t>
            </a:r>
            <a:r>
              <a:rPr lang="en-US" sz="2400" dirty="0" err="1" smtClean="0"/>
              <a:t>tetap</a:t>
            </a:r>
            <a:r>
              <a:rPr lang="en-US" sz="2400" dirty="0" smtClean="0"/>
              <a:t> lama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aset</a:t>
            </a:r>
            <a:r>
              <a:rPr lang="en-US" sz="2400" dirty="0" smtClean="0"/>
              <a:t> </a:t>
            </a:r>
            <a:r>
              <a:rPr lang="en-US" sz="2400" dirty="0" err="1" smtClean="0"/>
              <a:t>tetap</a:t>
            </a:r>
            <a:r>
              <a:rPr lang="en-US" sz="2400" dirty="0" smtClean="0"/>
              <a:t> </a:t>
            </a:r>
            <a:r>
              <a:rPr lang="en-US" sz="2400" dirty="0" err="1" smtClean="0"/>
              <a:t>baru</a:t>
            </a:r>
            <a:r>
              <a:rPr lang="en-US" sz="2400" dirty="0" smtClean="0"/>
              <a:t> </a:t>
            </a:r>
            <a:r>
              <a:rPr lang="en-US" sz="2400" dirty="0" err="1" smtClean="0"/>
              <a:t>bisa</a:t>
            </a:r>
            <a:r>
              <a:rPr lang="en-US" sz="2400" dirty="0" smtClean="0"/>
              <a:t> </a:t>
            </a:r>
            <a:r>
              <a:rPr lang="en-US" sz="2400" dirty="0" err="1" smtClean="0"/>
              <a:t>memunculkan</a:t>
            </a:r>
            <a:r>
              <a:rPr lang="en-US" sz="2400" dirty="0" smtClean="0"/>
              <a:t> </a:t>
            </a:r>
            <a:r>
              <a:rPr lang="en-US" sz="2400" dirty="0" err="1" smtClean="0"/>
              <a:t>keuntungan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kerugian</a:t>
            </a:r>
            <a:r>
              <a:rPr lang="en-US" sz="2400" dirty="0" smtClean="0"/>
              <a:t> </a:t>
            </a:r>
            <a:r>
              <a:rPr lang="en-US" sz="2400" dirty="0" err="1" smtClean="0"/>
              <a:t>bergantung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b="1" dirty="0" err="1" smtClean="0"/>
              <a:t>perkiraan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nilai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pertukaran</a:t>
            </a:r>
            <a:r>
              <a:rPr lang="en-US" sz="2400" b="1" dirty="0" smtClean="0"/>
              <a:t> </a:t>
            </a:r>
            <a:r>
              <a:rPr lang="en-US" sz="2400" b="1" dirty="0" smtClean="0"/>
              <a:t>(</a:t>
            </a:r>
            <a:r>
              <a:rPr lang="en-US" sz="2400" b="1" i="1" dirty="0" smtClean="0"/>
              <a:t>trade-in allowance</a:t>
            </a:r>
            <a:r>
              <a:rPr lang="en-US" sz="2400" b="1" dirty="0" smtClean="0"/>
              <a:t>)</a:t>
            </a:r>
            <a:endParaRPr lang="en-US" sz="2400" dirty="0" smtClean="0"/>
          </a:p>
          <a:p>
            <a:r>
              <a:rPr lang="sv-SE" sz="2400" dirty="0" smtClean="0"/>
              <a:t>Pengakuan keuntungan dan kerugian didasarkan ada tidaknya substansi komersial dari </a:t>
            </a:r>
            <a:r>
              <a:rPr lang="sv-SE" sz="2400" dirty="0" smtClean="0"/>
              <a:t>pertukaran </a:t>
            </a:r>
            <a:r>
              <a:rPr lang="en-US" sz="2400" dirty="0" err="1" smtClean="0"/>
              <a:t>tersebut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27922-BDE9-4217-B6E9-64F8BCA5F34D}" type="slidenum">
              <a:rPr lang="en-US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6" name="Flowchart: Alternate Process 5"/>
          <p:cNvSpPr/>
          <p:nvPr/>
        </p:nvSpPr>
        <p:spPr>
          <a:xfrm>
            <a:off x="228600" y="3810000"/>
            <a:ext cx="9372600" cy="1447800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>
                <a:solidFill>
                  <a:schemeClr val="bg1"/>
                </a:solidFill>
              </a:rPr>
              <a:t>Terdapat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substansi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komersial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keuntungan</a:t>
            </a:r>
            <a:r>
              <a:rPr lang="en-US" sz="2000" b="1" dirty="0">
                <a:solidFill>
                  <a:schemeClr val="bg1"/>
                </a:solidFill>
              </a:rPr>
              <a:t>/</a:t>
            </a:r>
            <a:r>
              <a:rPr lang="en-US" sz="2000" b="1" dirty="0" err="1">
                <a:solidFill>
                  <a:schemeClr val="bg1"/>
                </a:solidFill>
              </a:rPr>
              <a:t>kerugian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pertukaran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diakui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2000" b="1" dirty="0" err="1" smtClean="0">
                <a:solidFill>
                  <a:schemeClr val="bg1"/>
                </a:solidFill>
              </a:rPr>
              <a:t>Tidak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terdapat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substansi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komersial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keuntungan</a:t>
            </a:r>
            <a:r>
              <a:rPr lang="en-US" sz="2000" b="1" dirty="0">
                <a:solidFill>
                  <a:schemeClr val="bg1"/>
                </a:solidFill>
              </a:rPr>
              <a:t>/</a:t>
            </a:r>
            <a:r>
              <a:rPr lang="en-US" sz="2000" b="1" dirty="0" err="1">
                <a:solidFill>
                  <a:schemeClr val="bg1"/>
                </a:solidFill>
              </a:rPr>
              <a:t>kerugian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pertukaran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tidak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diakui</a:t>
            </a:r>
            <a:r>
              <a:rPr lang="en-US" b="1" dirty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334962"/>
          </a:xfrm>
        </p:spPr>
        <p:txBody>
          <a:bodyPr>
            <a:normAutofit fontScale="90000"/>
          </a:bodyPr>
          <a:lstStyle/>
          <a:p>
            <a:r>
              <a:rPr lang="nn-NO" b="1" dirty="0"/>
              <a:t>Pertukaran Aset Tetap yang Tidak Memiliki Substansi Komersial</a:t>
            </a:r>
            <a:endParaRPr lang="en-US" dirty="0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9220200" cy="5715000"/>
          </a:xfrm>
          <a:noFill/>
        </p:spPr>
        <p:txBody>
          <a:bodyPr/>
          <a:lstStyle/>
          <a:p>
            <a:r>
              <a:rPr lang="sv-SE" sz="2400" dirty="0" smtClean="0"/>
              <a:t>Keuntungan petukaran yang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substansi</a:t>
            </a:r>
            <a:r>
              <a:rPr lang="en-US" sz="2400" dirty="0"/>
              <a:t> </a:t>
            </a:r>
            <a:r>
              <a:rPr lang="en-US" sz="2400" dirty="0" err="1"/>
              <a:t>komersial</a:t>
            </a:r>
            <a:r>
              <a:rPr lang="en-US" sz="2400" dirty="0"/>
              <a:t> </a:t>
            </a:r>
            <a:r>
              <a:rPr lang="sv-SE" sz="2400" dirty="0" smtClean="0"/>
              <a:t>tidak </a:t>
            </a:r>
            <a:r>
              <a:rPr lang="sv-SE" sz="2400" dirty="0"/>
              <a:t>boleh diakui sehingga harga perolehan aset yang baru </a:t>
            </a:r>
            <a:r>
              <a:rPr lang="sv-SE" sz="2400" dirty="0" smtClean="0"/>
              <a:t>dihitung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/>
              <a:t>cara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 smtClean="0"/>
              <a:t>berikut</a:t>
            </a:r>
            <a:r>
              <a:rPr lang="en-US" sz="2400" dirty="0" smtClean="0"/>
              <a:t>.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27922-BDE9-4217-B6E9-64F8BCA5F34D}" type="slidenum">
              <a:rPr lang="en-US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6" name="Flowchart: Alternate Process 5"/>
          <p:cNvSpPr/>
          <p:nvPr/>
        </p:nvSpPr>
        <p:spPr>
          <a:xfrm>
            <a:off x="228600" y="2895600"/>
            <a:ext cx="9372600" cy="3200400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Harga</a:t>
            </a:r>
            <a:r>
              <a:rPr lang="en-US" sz="2000" b="1" dirty="0"/>
              <a:t> </a:t>
            </a:r>
            <a:r>
              <a:rPr lang="en-US" sz="2000" b="1" dirty="0" err="1"/>
              <a:t>Perolehan</a:t>
            </a:r>
            <a:r>
              <a:rPr lang="en-US" sz="2000" b="1" dirty="0"/>
              <a:t> </a:t>
            </a:r>
            <a:r>
              <a:rPr lang="en-US" sz="2000" b="1" dirty="0" err="1"/>
              <a:t>Aset</a:t>
            </a:r>
            <a:r>
              <a:rPr lang="en-US" sz="2000" b="1" dirty="0"/>
              <a:t> </a:t>
            </a:r>
            <a:r>
              <a:rPr lang="en-US" sz="2000" b="1" dirty="0" err="1"/>
              <a:t>Baru</a:t>
            </a:r>
            <a:r>
              <a:rPr lang="en-US" sz="2000" b="1" dirty="0"/>
              <a:t> =</a:t>
            </a:r>
          </a:p>
          <a:p>
            <a:pPr algn="ctr"/>
            <a:r>
              <a:rPr lang="en-US" sz="2000" b="1" dirty="0" err="1"/>
              <a:t>Harga</a:t>
            </a:r>
            <a:r>
              <a:rPr lang="en-US" sz="2000" b="1" dirty="0"/>
              <a:t> </a:t>
            </a:r>
            <a:r>
              <a:rPr lang="en-US" sz="2000" b="1" dirty="0" err="1"/>
              <a:t>Aset</a:t>
            </a:r>
            <a:r>
              <a:rPr lang="en-US" sz="2000" b="1" dirty="0"/>
              <a:t> </a:t>
            </a:r>
            <a:r>
              <a:rPr lang="en-US" sz="2000" b="1" dirty="0" err="1"/>
              <a:t>Baru</a:t>
            </a:r>
            <a:r>
              <a:rPr lang="en-US" sz="2000" b="1" dirty="0"/>
              <a:t> – </a:t>
            </a:r>
            <a:r>
              <a:rPr lang="en-US" sz="2000" b="1" dirty="0" err="1"/>
              <a:t>Keuntungan</a:t>
            </a:r>
            <a:r>
              <a:rPr lang="en-US" sz="2000" b="1" dirty="0"/>
              <a:t> yang </a:t>
            </a:r>
            <a:r>
              <a:rPr lang="en-US" sz="2000" b="1" dirty="0" err="1"/>
              <a:t>Tidak</a:t>
            </a:r>
            <a:r>
              <a:rPr lang="en-US" sz="2000" b="1" dirty="0"/>
              <a:t> </a:t>
            </a:r>
            <a:r>
              <a:rPr lang="en-US" sz="2000" b="1" dirty="0" err="1" smtClean="0"/>
              <a:t>Diakui</a:t>
            </a:r>
            <a:endParaRPr lang="en-US" sz="2000" b="1" dirty="0" smtClean="0"/>
          </a:p>
          <a:p>
            <a:pPr algn="ctr"/>
            <a:endParaRPr lang="en-US" sz="2000" b="1" dirty="0"/>
          </a:p>
          <a:p>
            <a:pPr algn="ctr"/>
            <a:r>
              <a:rPr lang="en-US" sz="2000" dirty="0" err="1" smtClean="0"/>
              <a:t>Atau</a:t>
            </a:r>
            <a:endParaRPr lang="en-US" sz="2000" dirty="0" smtClean="0"/>
          </a:p>
          <a:p>
            <a:pPr algn="ctr"/>
            <a:endParaRPr lang="en-US" sz="2000" dirty="0"/>
          </a:p>
          <a:p>
            <a:pPr algn="ctr"/>
            <a:r>
              <a:rPr lang="en-US" sz="2000" b="1" dirty="0" err="1"/>
              <a:t>Harga</a:t>
            </a:r>
            <a:r>
              <a:rPr lang="en-US" sz="2000" b="1" dirty="0"/>
              <a:t> </a:t>
            </a:r>
            <a:r>
              <a:rPr lang="en-US" sz="2000" b="1" dirty="0" err="1"/>
              <a:t>Perolehan</a:t>
            </a:r>
            <a:r>
              <a:rPr lang="en-US" sz="2000" b="1" dirty="0"/>
              <a:t> </a:t>
            </a:r>
            <a:r>
              <a:rPr lang="en-US" sz="2000" b="1" dirty="0" err="1"/>
              <a:t>Aset</a:t>
            </a:r>
            <a:r>
              <a:rPr lang="en-US" sz="2000" b="1" dirty="0"/>
              <a:t> </a:t>
            </a:r>
            <a:r>
              <a:rPr lang="en-US" sz="2000" b="1" dirty="0" err="1"/>
              <a:t>Baru</a:t>
            </a:r>
            <a:r>
              <a:rPr lang="en-US" sz="2000" b="1" dirty="0"/>
              <a:t> =</a:t>
            </a:r>
          </a:p>
          <a:p>
            <a:pPr algn="ctr"/>
            <a:r>
              <a:rPr lang="en-US" sz="2000" b="1" dirty="0" err="1"/>
              <a:t>Kas</a:t>
            </a:r>
            <a:r>
              <a:rPr lang="en-US" sz="2000" b="1" dirty="0"/>
              <a:t> yang </a:t>
            </a:r>
            <a:r>
              <a:rPr lang="en-US" sz="2000" b="1" dirty="0" err="1"/>
              <a:t>Diberikan</a:t>
            </a:r>
            <a:r>
              <a:rPr lang="en-US" sz="2000" b="1" dirty="0"/>
              <a:t> (</a:t>
            </a:r>
            <a:r>
              <a:rPr lang="en-US" sz="2000" b="1" dirty="0" err="1"/>
              <a:t>atau</a:t>
            </a:r>
            <a:r>
              <a:rPr lang="en-US" sz="2000" b="1" dirty="0"/>
              <a:t> </a:t>
            </a:r>
            <a:r>
              <a:rPr lang="en-US" sz="2000" b="1" dirty="0" err="1"/>
              <a:t>liabilitas</a:t>
            </a:r>
            <a:r>
              <a:rPr lang="en-US" sz="2000" b="1" dirty="0"/>
              <a:t> yang </a:t>
            </a:r>
            <a:r>
              <a:rPr lang="en-US" sz="2000" b="1" dirty="0" err="1"/>
              <a:t>seharusnya</a:t>
            </a:r>
            <a:r>
              <a:rPr lang="en-US" sz="2000" b="1" dirty="0"/>
              <a:t> </a:t>
            </a:r>
            <a:r>
              <a:rPr lang="en-US" sz="2000" b="1" dirty="0" err="1"/>
              <a:t>dibayarkan</a:t>
            </a:r>
            <a:r>
              <a:rPr lang="en-US" sz="2000" b="1" dirty="0"/>
              <a:t>) + </a:t>
            </a:r>
            <a:r>
              <a:rPr lang="en-US" sz="2000" b="1" dirty="0" err="1"/>
              <a:t>Nilai</a:t>
            </a:r>
            <a:r>
              <a:rPr lang="en-US" sz="2000" b="1" dirty="0"/>
              <a:t> </a:t>
            </a:r>
            <a:r>
              <a:rPr lang="en-US" sz="2000" b="1" dirty="0" err="1"/>
              <a:t>Buku</a:t>
            </a:r>
            <a:r>
              <a:rPr lang="en-US" sz="2000" b="1" dirty="0"/>
              <a:t> </a:t>
            </a:r>
            <a:r>
              <a:rPr lang="en-US" sz="2000" b="1" dirty="0" err="1"/>
              <a:t>Aset</a:t>
            </a:r>
            <a:r>
              <a:rPr lang="en-US" sz="2000" b="1" dirty="0"/>
              <a:t> Lama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915400" cy="334962"/>
          </a:xfrm>
        </p:spPr>
        <p:txBody>
          <a:bodyPr>
            <a:noAutofit/>
          </a:bodyPr>
          <a:lstStyle/>
          <a:p>
            <a:r>
              <a:rPr lang="nn-NO" sz="3200" b="1" dirty="0"/>
              <a:t>Pertukaran Aset Tetap yang Tidak Memiliki Substansi Komersial</a:t>
            </a:r>
            <a:endParaRPr lang="en-US" sz="3200" dirty="0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9220200" cy="5715000"/>
          </a:xfrm>
          <a:noFill/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/>
              <a:t>	</a:t>
            </a:r>
            <a:r>
              <a:rPr lang="en-US" sz="2000" b="1" dirty="0" err="1" smtClean="0"/>
              <a:t>Contoh</a:t>
            </a:r>
            <a:r>
              <a:rPr lang="en-US" sz="2000" b="1" dirty="0" smtClean="0"/>
              <a:t>: </a:t>
            </a:r>
            <a:r>
              <a:rPr lang="en-US" sz="2000" dirty="0" smtClean="0"/>
              <a:t>PT ABC </a:t>
            </a:r>
            <a:r>
              <a:rPr lang="en-US" sz="2000" dirty="0" err="1" smtClean="0"/>
              <a:t>menukarkan</a:t>
            </a:r>
            <a:r>
              <a:rPr lang="en-US" sz="2000" dirty="0" smtClean="0"/>
              <a:t> </a:t>
            </a:r>
            <a:r>
              <a:rPr lang="en-US" sz="2000" dirty="0" err="1" smtClean="0"/>
              <a:t>mesin</a:t>
            </a:r>
            <a:r>
              <a:rPr lang="en-US" sz="2000" dirty="0" smtClean="0"/>
              <a:t> </a:t>
            </a:r>
            <a:r>
              <a:rPr lang="en-US" sz="2000" dirty="0" err="1" smtClean="0"/>
              <a:t>lamanya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dimiliki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mesin</a:t>
            </a:r>
            <a:r>
              <a:rPr lang="en-US" sz="2000" dirty="0" smtClean="0"/>
              <a:t> yang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baru</a:t>
            </a:r>
            <a:r>
              <a:rPr lang="en-US" sz="2000" dirty="0" smtClean="0"/>
              <a:t>. </a:t>
            </a:r>
            <a:r>
              <a:rPr lang="en-US" sz="2000" dirty="0" err="1" smtClean="0"/>
              <a:t>Berikut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data-data yang </a:t>
            </a:r>
            <a:r>
              <a:rPr lang="en-US" sz="2000" dirty="0" err="1" smtClean="0"/>
              <a:t>ada</a:t>
            </a:r>
            <a:r>
              <a:rPr lang="en-US" sz="2000" dirty="0" smtClean="0"/>
              <a:t> </a:t>
            </a:r>
            <a:r>
              <a:rPr lang="en-US" sz="2000" dirty="0" err="1" smtClean="0"/>
              <a:t>tentang</a:t>
            </a:r>
            <a:r>
              <a:rPr lang="en-US" sz="2000" dirty="0" smtClean="0"/>
              <a:t> </a:t>
            </a:r>
            <a:r>
              <a:rPr lang="en-US" sz="2000" dirty="0" err="1" smtClean="0"/>
              <a:t>pertukaran</a:t>
            </a:r>
            <a:r>
              <a:rPr lang="en-US" sz="2000" dirty="0" smtClean="0"/>
              <a:t> </a:t>
            </a:r>
            <a:r>
              <a:rPr lang="en-US" sz="2000" dirty="0" err="1" smtClean="0"/>
              <a:t>aset</a:t>
            </a:r>
            <a:r>
              <a:rPr lang="en-US" sz="2000" dirty="0" smtClean="0"/>
              <a:t> </a:t>
            </a:r>
            <a:r>
              <a:rPr lang="en-US" sz="2000" dirty="0" err="1" smtClean="0"/>
              <a:t>tetap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.</a:t>
            </a:r>
          </a:p>
          <a:p>
            <a:pPr marL="685800">
              <a:buNone/>
            </a:pPr>
            <a:r>
              <a:rPr lang="en-US" sz="2000" dirty="0" smtClean="0"/>
              <a:t>1. 	</a:t>
            </a:r>
            <a:r>
              <a:rPr lang="en-US" sz="2000" dirty="0" err="1" smtClean="0"/>
              <a:t>Harga</a:t>
            </a:r>
            <a:r>
              <a:rPr lang="en-US" sz="2000" dirty="0" smtClean="0"/>
              <a:t> </a:t>
            </a:r>
            <a:r>
              <a:rPr lang="en-US" sz="2000" dirty="0" err="1" smtClean="0"/>
              <a:t>perolehan</a:t>
            </a:r>
            <a:r>
              <a:rPr lang="en-US" sz="2000" dirty="0" smtClean="0"/>
              <a:t> </a:t>
            </a:r>
            <a:r>
              <a:rPr lang="en-US" sz="2000" dirty="0" err="1" smtClean="0"/>
              <a:t>mesin</a:t>
            </a:r>
            <a:r>
              <a:rPr lang="en-US" sz="2000" dirty="0" smtClean="0"/>
              <a:t> lama Rp4.000.000.</a:t>
            </a:r>
          </a:p>
          <a:p>
            <a:pPr marL="685800">
              <a:buNone/>
            </a:pPr>
            <a:r>
              <a:rPr lang="fi-FI" sz="2000" dirty="0" smtClean="0"/>
              <a:t>2. 	Akumulasi depresiasi mesin lama saat pertukaran Rp3.200.000.</a:t>
            </a:r>
          </a:p>
          <a:p>
            <a:pPr marL="685800">
              <a:buNone/>
            </a:pPr>
            <a:r>
              <a:rPr lang="fi-FI" sz="2000" dirty="0" smtClean="0"/>
              <a:t>3. 	Nilai tukar mesin lama Rp1.100.000.</a:t>
            </a:r>
          </a:p>
          <a:p>
            <a:pPr marL="800100" indent="-457200">
              <a:buAutoNum type="arabicPeriod" startAt="4"/>
            </a:pPr>
            <a:r>
              <a:rPr lang="en-US" sz="2000" dirty="0" err="1" smtClean="0"/>
              <a:t>Harga</a:t>
            </a:r>
            <a:r>
              <a:rPr lang="en-US" sz="2000" dirty="0" smtClean="0"/>
              <a:t> </a:t>
            </a:r>
            <a:r>
              <a:rPr lang="en-US" sz="2000" dirty="0" err="1" smtClean="0"/>
              <a:t>mesin</a:t>
            </a:r>
            <a:r>
              <a:rPr lang="en-US" sz="2000" dirty="0" smtClean="0"/>
              <a:t> </a:t>
            </a:r>
            <a:r>
              <a:rPr lang="en-US" sz="2000" dirty="0" err="1" smtClean="0"/>
              <a:t>baru</a:t>
            </a:r>
            <a:r>
              <a:rPr lang="en-US" sz="2000" dirty="0" smtClean="0"/>
              <a:t> Rp5.000.000.</a:t>
            </a:r>
          </a:p>
          <a:p>
            <a:pPr marL="800100" indent="-457200">
              <a:buAutoNum type="arabicPeriod" startAt="4"/>
            </a:pPr>
            <a:endParaRPr lang="en-US" sz="2000" dirty="0" smtClean="0"/>
          </a:p>
          <a:p>
            <a:pPr marL="457200" indent="-457200">
              <a:buNone/>
            </a:pPr>
            <a:r>
              <a:rPr lang="en-US" sz="2000" dirty="0" err="1" smtClean="0"/>
              <a:t>Penyelesaian</a:t>
            </a:r>
            <a:r>
              <a:rPr lang="en-US" sz="2000" dirty="0" smtClean="0"/>
              <a:t>:</a:t>
            </a:r>
          </a:p>
          <a:p>
            <a:pPr marL="457200" indent="-457200">
              <a:buNone/>
            </a:pPr>
            <a:endParaRPr lang="en-US" sz="2000" dirty="0"/>
          </a:p>
          <a:p>
            <a:pPr marL="457200" indent="-457200">
              <a:buNone/>
            </a:pPr>
            <a:endParaRPr lang="en-US" sz="2000" dirty="0" smtClean="0"/>
          </a:p>
          <a:p>
            <a:pPr marL="457200" indent="-457200">
              <a:buNone/>
            </a:pPr>
            <a:endParaRPr lang="en-US" sz="2000" dirty="0" smtClean="0"/>
          </a:p>
          <a:p>
            <a:pPr marL="800100" indent="0">
              <a:buNone/>
            </a:pPr>
            <a:r>
              <a:rPr lang="en-US" sz="2000" dirty="0" err="1"/>
              <a:t>Harga</a:t>
            </a:r>
            <a:r>
              <a:rPr lang="en-US" sz="2000" dirty="0"/>
              <a:t> </a:t>
            </a:r>
            <a:r>
              <a:rPr lang="en-US" sz="2000" dirty="0" err="1"/>
              <a:t>perolehan</a:t>
            </a:r>
            <a:r>
              <a:rPr lang="en-US" sz="2000" dirty="0"/>
              <a:t> </a:t>
            </a:r>
            <a:r>
              <a:rPr lang="en-US" sz="2000" dirty="0" err="1"/>
              <a:t>mesin</a:t>
            </a:r>
            <a:r>
              <a:rPr lang="en-US" sz="2000" dirty="0"/>
              <a:t> </a:t>
            </a:r>
            <a:r>
              <a:rPr lang="en-US" sz="2000" dirty="0" smtClean="0"/>
              <a:t>lama	 </a:t>
            </a:r>
            <a:r>
              <a:rPr lang="en-US" sz="2000" dirty="0"/>
              <a:t>Rp4.000.000</a:t>
            </a:r>
          </a:p>
          <a:p>
            <a:pPr marL="800100" indent="0">
              <a:buNone/>
            </a:pPr>
            <a:r>
              <a:rPr lang="en-US" sz="2000" dirty="0" err="1"/>
              <a:t>Akumulasi</a:t>
            </a:r>
            <a:r>
              <a:rPr lang="en-US" sz="2000" dirty="0"/>
              <a:t> </a:t>
            </a:r>
            <a:r>
              <a:rPr lang="en-US" sz="2000" dirty="0" err="1"/>
              <a:t>depresiasinya</a:t>
            </a:r>
            <a:r>
              <a:rPr lang="en-US" sz="2000" dirty="0"/>
              <a:t> </a:t>
            </a:r>
            <a:r>
              <a:rPr lang="en-US" sz="2000" dirty="0" smtClean="0"/>
              <a:t>		 Rp3.200.000</a:t>
            </a:r>
            <a:endParaRPr lang="en-US" sz="2000" dirty="0"/>
          </a:p>
          <a:p>
            <a:pPr marL="800100" indent="0">
              <a:buNone/>
            </a:pPr>
            <a:r>
              <a:rPr lang="en-US" sz="2000" dirty="0" err="1"/>
              <a:t>Nilai</a:t>
            </a:r>
            <a:r>
              <a:rPr lang="en-US" sz="2000" dirty="0"/>
              <a:t> </a:t>
            </a:r>
            <a:r>
              <a:rPr lang="en-US" sz="2000" dirty="0" err="1"/>
              <a:t>tercatat</a:t>
            </a:r>
            <a:r>
              <a:rPr lang="en-US" sz="2000" dirty="0"/>
              <a:t> </a:t>
            </a:r>
            <a:r>
              <a:rPr lang="en-US" sz="2000" dirty="0" err="1"/>
              <a:t>mesin</a:t>
            </a:r>
            <a:r>
              <a:rPr lang="en-US" sz="2000" dirty="0"/>
              <a:t> lama </a:t>
            </a:r>
            <a:r>
              <a:rPr lang="en-US" sz="2000" dirty="0" smtClean="0"/>
              <a:t>		    </a:t>
            </a:r>
            <a:r>
              <a:rPr lang="en-US" sz="2000" dirty="0" err="1" smtClean="0"/>
              <a:t>Rp</a:t>
            </a:r>
            <a:r>
              <a:rPr lang="en-US" sz="2000" dirty="0" smtClean="0"/>
              <a:t> </a:t>
            </a:r>
            <a:r>
              <a:rPr lang="en-US" sz="2000" dirty="0"/>
              <a:t>800.000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27922-BDE9-4217-B6E9-64F8BCA5F34D}" type="slidenum">
              <a:rPr lang="en-US"/>
              <a:pPr>
                <a:defRPr/>
              </a:pPr>
              <a:t>55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04800" y="4267200"/>
            <a:ext cx="609600" cy="7620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8" name="Flowchart: Terminator 7"/>
          <p:cNvSpPr/>
          <p:nvPr/>
        </p:nvSpPr>
        <p:spPr>
          <a:xfrm>
            <a:off x="914401" y="4267200"/>
            <a:ext cx="7467600" cy="762000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2000" dirty="0"/>
              <a:t>Menentukan nilai tercatat mesin lama saat pertukaran</a:t>
            </a:r>
            <a:r>
              <a:rPr lang="fi-FI" sz="2400" dirty="0"/>
              <a:t>.</a:t>
            </a:r>
            <a:endParaRPr lang="en-US" sz="24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800600" y="5867400"/>
            <a:ext cx="152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800600" y="6248400"/>
            <a:ext cx="1524000" cy="0"/>
          </a:xfrm>
          <a:prstGeom prst="line">
            <a:avLst/>
          </a:prstGeom>
          <a:ln w="508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915400" cy="334962"/>
          </a:xfrm>
        </p:spPr>
        <p:txBody>
          <a:bodyPr>
            <a:noAutofit/>
          </a:bodyPr>
          <a:lstStyle/>
          <a:p>
            <a:r>
              <a:rPr lang="nn-NO" sz="3200" b="1" dirty="0"/>
              <a:t>Pertukaran Aset Tetap yang Tidak Memiliki Substansi Komersial</a:t>
            </a:r>
            <a:endParaRPr lang="en-US" sz="3200" dirty="0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9220200" cy="5715000"/>
          </a:xfrm>
          <a:noFill/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/>
              <a:t>	</a:t>
            </a:r>
            <a:r>
              <a:rPr lang="en-US" sz="2000" b="1" dirty="0" err="1" smtClean="0"/>
              <a:t>Lanjutan</a:t>
            </a:r>
            <a:r>
              <a:rPr lang="en-US" sz="2000" b="1" dirty="0" smtClean="0"/>
              <a:t>, </a:t>
            </a:r>
            <a:r>
              <a:rPr lang="en-US" sz="2000" dirty="0" err="1" smtClean="0"/>
              <a:t>Penyelesaian</a:t>
            </a:r>
            <a:r>
              <a:rPr lang="en-US" sz="2000" dirty="0" smtClean="0"/>
              <a:t>: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 smtClean="0"/>
          </a:p>
          <a:p>
            <a:pPr marL="628650" indent="0">
              <a:buNone/>
            </a:pPr>
            <a:r>
              <a:rPr lang="fi-FI" sz="2000" dirty="0" smtClean="0"/>
              <a:t>	Nilai </a:t>
            </a:r>
            <a:r>
              <a:rPr lang="fi-FI" sz="2000" dirty="0"/>
              <a:t>tukar mesin lama </a:t>
            </a:r>
            <a:r>
              <a:rPr lang="fi-FI" sz="2000" dirty="0" smtClean="0"/>
              <a:t>		Rp1.100.000</a:t>
            </a:r>
            <a:endParaRPr lang="fi-FI" sz="2000" dirty="0"/>
          </a:p>
          <a:p>
            <a:pPr marL="628650" indent="0">
              <a:buNone/>
            </a:pPr>
            <a:r>
              <a:rPr lang="en-US" sz="2000" dirty="0" smtClean="0"/>
              <a:t>	-/-</a:t>
            </a:r>
            <a:r>
              <a:rPr lang="en-US" sz="2000" dirty="0" err="1"/>
              <a:t>Nilai</a:t>
            </a:r>
            <a:r>
              <a:rPr lang="en-US" sz="2000" dirty="0"/>
              <a:t> </a:t>
            </a:r>
            <a:r>
              <a:rPr lang="en-US" sz="2000" dirty="0" err="1"/>
              <a:t>tercatat</a:t>
            </a:r>
            <a:r>
              <a:rPr lang="en-US" sz="2000" dirty="0"/>
              <a:t> </a:t>
            </a:r>
            <a:r>
              <a:rPr lang="en-US" sz="2000" dirty="0" err="1"/>
              <a:t>mesin</a:t>
            </a:r>
            <a:r>
              <a:rPr lang="en-US" sz="2000" dirty="0"/>
              <a:t> </a:t>
            </a:r>
            <a:r>
              <a:rPr lang="en-US" sz="2000" dirty="0" smtClean="0"/>
              <a:t>lama	   </a:t>
            </a:r>
            <a:r>
              <a:rPr lang="en-US" sz="2000" dirty="0" err="1" smtClean="0"/>
              <a:t>Rp</a:t>
            </a:r>
            <a:r>
              <a:rPr lang="en-US" sz="2000" dirty="0" smtClean="0"/>
              <a:t> </a:t>
            </a:r>
            <a:r>
              <a:rPr lang="en-US" sz="2000" dirty="0"/>
              <a:t>800.000</a:t>
            </a:r>
          </a:p>
          <a:p>
            <a:pPr marL="628650" indent="0"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Keuntungan</a:t>
            </a:r>
            <a:r>
              <a:rPr lang="en-US" sz="2000" dirty="0" smtClean="0"/>
              <a:t> </a:t>
            </a:r>
            <a:r>
              <a:rPr lang="en-US" sz="2000" dirty="0" err="1" smtClean="0"/>
              <a:t>pertukaran</a:t>
            </a:r>
            <a:r>
              <a:rPr lang="en-US" sz="2000" dirty="0" smtClean="0"/>
              <a:t>	   	   </a:t>
            </a:r>
            <a:r>
              <a:rPr lang="en-US" sz="2000" dirty="0" err="1" smtClean="0"/>
              <a:t>Rp</a:t>
            </a:r>
            <a:r>
              <a:rPr lang="en-US" sz="2000" dirty="0" smtClean="0"/>
              <a:t> 300.000</a:t>
            </a:r>
          </a:p>
          <a:p>
            <a:pPr marL="628650" indent="0">
              <a:buNone/>
            </a:pPr>
            <a:endParaRPr lang="en-US" sz="2000" dirty="0"/>
          </a:p>
          <a:p>
            <a:pPr marL="628650" indent="0">
              <a:buNone/>
            </a:pPr>
            <a:endParaRPr lang="en-US" sz="2000" dirty="0" smtClean="0"/>
          </a:p>
          <a:p>
            <a:pPr marL="628650" indent="0">
              <a:buNone/>
            </a:pPr>
            <a:endParaRPr lang="en-US" sz="2000" dirty="0"/>
          </a:p>
          <a:p>
            <a:pPr marL="628650" indent="0"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/>
              <a:t>	</a:t>
            </a:r>
            <a:r>
              <a:rPr lang="en-US" sz="2000" dirty="0" smtClean="0"/>
              <a:t>	</a:t>
            </a:r>
            <a:r>
              <a:rPr lang="en-US" sz="2000" dirty="0" err="1" smtClean="0"/>
              <a:t>Harga</a:t>
            </a:r>
            <a:r>
              <a:rPr lang="en-US" sz="2000" dirty="0" smtClean="0"/>
              <a:t> </a:t>
            </a:r>
            <a:r>
              <a:rPr lang="en-US" sz="2000" dirty="0" err="1"/>
              <a:t>perolehan</a:t>
            </a:r>
            <a:r>
              <a:rPr lang="en-US" sz="2000" dirty="0"/>
              <a:t> </a:t>
            </a:r>
            <a:r>
              <a:rPr lang="en-US" sz="2000" dirty="0" err="1"/>
              <a:t>mesin</a:t>
            </a:r>
            <a:r>
              <a:rPr lang="en-US" sz="2000" dirty="0"/>
              <a:t> </a:t>
            </a:r>
            <a:r>
              <a:rPr lang="en-US" sz="2000" dirty="0" err="1"/>
              <a:t>baru</a:t>
            </a:r>
            <a:r>
              <a:rPr lang="en-US" sz="2000" dirty="0"/>
              <a:t> </a:t>
            </a:r>
            <a:r>
              <a:rPr lang="en-US" sz="2000" dirty="0" smtClean="0"/>
              <a:t>	Rp5.000.000</a:t>
            </a:r>
            <a:endParaRPr lang="en-US" sz="2000" dirty="0"/>
          </a:p>
          <a:p>
            <a:pPr>
              <a:buNone/>
            </a:pPr>
            <a:r>
              <a:rPr lang="en-US" sz="2000" dirty="0" smtClean="0"/>
              <a:t>		-/- </a:t>
            </a:r>
            <a:r>
              <a:rPr lang="en-US" sz="2000" dirty="0" err="1"/>
              <a:t>Keuntungan</a:t>
            </a:r>
            <a:r>
              <a:rPr lang="en-US" sz="2000" dirty="0"/>
              <a:t> </a:t>
            </a:r>
            <a:r>
              <a:rPr lang="en-US" sz="2000" dirty="0" err="1" smtClean="0"/>
              <a:t>pertukaran</a:t>
            </a:r>
            <a:r>
              <a:rPr lang="en-US" sz="2000" dirty="0" smtClean="0"/>
              <a:t>	   </a:t>
            </a:r>
            <a:r>
              <a:rPr lang="en-US" sz="2000" dirty="0" err="1"/>
              <a:t>Rp</a:t>
            </a:r>
            <a:r>
              <a:rPr lang="en-US" sz="2000" dirty="0"/>
              <a:t> 300.000</a:t>
            </a:r>
          </a:p>
          <a:p>
            <a:pPr>
              <a:buNone/>
            </a:pPr>
            <a:r>
              <a:rPr lang="en-US" sz="2000" dirty="0" smtClean="0"/>
              <a:t>		</a:t>
            </a:r>
            <a:r>
              <a:rPr lang="en-US" sz="2000" dirty="0" err="1" smtClean="0"/>
              <a:t>Harga</a:t>
            </a:r>
            <a:r>
              <a:rPr lang="en-US" sz="2000" dirty="0" smtClean="0"/>
              <a:t> </a:t>
            </a:r>
            <a:r>
              <a:rPr lang="en-US" sz="2000" dirty="0" err="1"/>
              <a:t>perolehan</a:t>
            </a:r>
            <a:r>
              <a:rPr lang="en-US" sz="2000" dirty="0"/>
              <a:t> </a:t>
            </a:r>
            <a:r>
              <a:rPr lang="en-US" sz="2000" dirty="0" err="1"/>
              <a:t>mesin</a:t>
            </a:r>
            <a:r>
              <a:rPr lang="en-US" sz="2000" dirty="0"/>
              <a:t> </a:t>
            </a:r>
            <a:r>
              <a:rPr lang="en-US" sz="2000" dirty="0" err="1"/>
              <a:t>baru</a:t>
            </a:r>
            <a:r>
              <a:rPr lang="en-US" sz="2000" dirty="0"/>
              <a:t> </a:t>
            </a:r>
            <a:r>
              <a:rPr lang="en-US" sz="2000" dirty="0" smtClean="0"/>
              <a:t>	 Rp4.700.000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27922-BDE9-4217-B6E9-64F8BCA5F34D}" type="slidenum">
              <a:rPr lang="en-US"/>
              <a:pPr>
                <a:defRPr/>
              </a:pPr>
              <a:t>56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04801" y="1828800"/>
            <a:ext cx="1143000" cy="9906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sz="2800" dirty="0"/>
          </a:p>
        </p:txBody>
      </p:sp>
      <p:sp>
        <p:nvSpPr>
          <p:cNvPr id="8" name="Flowchart: Terminator 7"/>
          <p:cNvSpPr/>
          <p:nvPr/>
        </p:nvSpPr>
        <p:spPr>
          <a:xfrm>
            <a:off x="1447801" y="1828800"/>
            <a:ext cx="7696200" cy="1066800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2000" dirty="0"/>
              <a:t>Menentukan keuntungan atau kerugian dari pertukaran dengan membandingkan antara nilai </a:t>
            </a:r>
            <a:r>
              <a:rPr lang="sv-SE" sz="2000" dirty="0" smtClean="0"/>
              <a:t>tukar </a:t>
            </a:r>
            <a:r>
              <a:rPr lang="en-US" sz="2000" dirty="0" err="1" smtClean="0"/>
              <a:t>mesin</a:t>
            </a:r>
            <a:r>
              <a:rPr lang="en-US" sz="2000" dirty="0" smtClean="0"/>
              <a:t> </a:t>
            </a:r>
            <a:r>
              <a:rPr lang="en-US" sz="2000" dirty="0"/>
              <a:t>lama yang </a:t>
            </a:r>
            <a:r>
              <a:rPr lang="en-US" sz="2000" dirty="0" err="1"/>
              <a:t>diperoleh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nilai</a:t>
            </a:r>
            <a:r>
              <a:rPr lang="en-US" sz="2000" dirty="0"/>
              <a:t> </a:t>
            </a:r>
            <a:r>
              <a:rPr lang="en-US" sz="2000" dirty="0" err="1"/>
              <a:t>buku</a:t>
            </a:r>
            <a:r>
              <a:rPr lang="en-US" sz="2000" dirty="0"/>
              <a:t> </a:t>
            </a:r>
            <a:r>
              <a:rPr lang="en-US" sz="2000" dirty="0" err="1"/>
              <a:t>mesin</a:t>
            </a:r>
            <a:r>
              <a:rPr lang="en-US" sz="2000" dirty="0"/>
              <a:t> lama.</a:t>
            </a:r>
            <a:endParaRPr lang="en-US" sz="24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648200" y="3733800"/>
            <a:ext cx="152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648200" y="4114800"/>
            <a:ext cx="1524000" cy="0"/>
          </a:xfrm>
          <a:prstGeom prst="line">
            <a:avLst/>
          </a:prstGeom>
          <a:ln w="508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33400" y="4648200"/>
            <a:ext cx="990600" cy="9144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13" name="Flowchart: Terminator 12"/>
          <p:cNvSpPr/>
          <p:nvPr/>
        </p:nvSpPr>
        <p:spPr>
          <a:xfrm>
            <a:off x="1524001" y="4724400"/>
            <a:ext cx="7696200" cy="685800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2000" dirty="0"/>
              <a:t>Menentukan harga perolehan mesin baru yang diterima</a:t>
            </a:r>
            <a:endParaRPr lang="en-US" sz="24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800600" y="6248400"/>
            <a:ext cx="152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800600" y="6629400"/>
            <a:ext cx="1524000" cy="0"/>
          </a:xfrm>
          <a:prstGeom prst="line">
            <a:avLst/>
          </a:prstGeom>
          <a:ln w="508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915400" cy="334962"/>
          </a:xfrm>
        </p:spPr>
        <p:txBody>
          <a:bodyPr>
            <a:noAutofit/>
          </a:bodyPr>
          <a:lstStyle/>
          <a:p>
            <a:r>
              <a:rPr lang="nn-NO" sz="3200" b="1" dirty="0"/>
              <a:t>Pertukaran Aset Tetap yang Tidak Memiliki Substansi Komersial</a:t>
            </a:r>
            <a:endParaRPr lang="en-US" sz="3200" dirty="0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9220200" cy="5715000"/>
          </a:xfrm>
          <a:noFill/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/>
              <a:t>	</a:t>
            </a:r>
            <a:r>
              <a:rPr lang="en-US" sz="2000" b="1" dirty="0" err="1" smtClean="0"/>
              <a:t>Lanjutan</a:t>
            </a:r>
            <a:r>
              <a:rPr lang="en-US" sz="2000" b="1" dirty="0" smtClean="0"/>
              <a:t>, </a:t>
            </a:r>
            <a:r>
              <a:rPr lang="en-US" sz="2000" dirty="0" err="1" smtClean="0"/>
              <a:t>Penyelesaian</a:t>
            </a:r>
            <a:r>
              <a:rPr lang="en-US" sz="2000" dirty="0" smtClean="0"/>
              <a:t>: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 smtClean="0"/>
          </a:p>
          <a:p>
            <a:pPr marL="628650" indent="0">
              <a:buNone/>
            </a:pPr>
            <a:r>
              <a:rPr lang="fi-FI" sz="2000" dirty="0" smtClean="0"/>
              <a:t>	Harga </a:t>
            </a:r>
            <a:r>
              <a:rPr lang="en-US" sz="2000" dirty="0" err="1"/>
              <a:t>perolehan</a:t>
            </a:r>
            <a:r>
              <a:rPr lang="en-US" sz="2000" dirty="0"/>
              <a:t> </a:t>
            </a:r>
            <a:r>
              <a:rPr lang="en-US" sz="2000" dirty="0" err="1"/>
              <a:t>mesin</a:t>
            </a:r>
            <a:r>
              <a:rPr lang="en-US" sz="2000" dirty="0"/>
              <a:t> </a:t>
            </a:r>
            <a:r>
              <a:rPr lang="en-US" sz="2000" dirty="0" err="1" smtClean="0"/>
              <a:t>baru</a:t>
            </a:r>
            <a:r>
              <a:rPr lang="fi-FI" sz="2000" dirty="0" smtClean="0"/>
              <a:t>	Rp5.000.000</a:t>
            </a:r>
            <a:endParaRPr lang="fi-FI" sz="2000" dirty="0"/>
          </a:p>
          <a:p>
            <a:pPr marL="628650" indent="0">
              <a:buNone/>
            </a:pPr>
            <a:r>
              <a:rPr lang="en-US" sz="2000" dirty="0" smtClean="0"/>
              <a:t>	-/-</a:t>
            </a:r>
            <a:r>
              <a:rPr lang="en-US" sz="2000" dirty="0" err="1"/>
              <a:t>Nilai</a:t>
            </a:r>
            <a:r>
              <a:rPr lang="en-US" sz="2000" dirty="0"/>
              <a:t> </a:t>
            </a:r>
            <a:r>
              <a:rPr lang="en-US" sz="2000" dirty="0" err="1" smtClean="0"/>
              <a:t>tukar</a:t>
            </a:r>
            <a:r>
              <a:rPr lang="en-US" sz="2000" dirty="0" smtClean="0"/>
              <a:t> </a:t>
            </a:r>
            <a:r>
              <a:rPr lang="en-US" sz="2000" dirty="0" err="1"/>
              <a:t>mesin</a:t>
            </a:r>
            <a:r>
              <a:rPr lang="en-US" sz="2000" dirty="0"/>
              <a:t> lama</a:t>
            </a:r>
            <a:r>
              <a:rPr lang="en-US" sz="2000" dirty="0" smtClean="0"/>
              <a:t>	   	Rp1.100.000</a:t>
            </a:r>
            <a:endParaRPr lang="en-US" sz="2000" dirty="0"/>
          </a:p>
          <a:p>
            <a:pPr marL="628650" indent="0">
              <a:buNone/>
            </a:pPr>
            <a:r>
              <a:rPr lang="en-US" sz="2000" dirty="0" smtClean="0"/>
              <a:t>	</a:t>
            </a:r>
            <a:r>
              <a:rPr lang="en-US" sz="2000" dirty="0" err="1"/>
              <a:t>Harga</a:t>
            </a:r>
            <a:r>
              <a:rPr lang="en-US" sz="2000" dirty="0"/>
              <a:t> </a:t>
            </a:r>
            <a:r>
              <a:rPr lang="en-US" sz="2000" dirty="0" err="1"/>
              <a:t>perolehan</a:t>
            </a:r>
            <a:r>
              <a:rPr lang="en-US" sz="2000" dirty="0"/>
              <a:t> </a:t>
            </a:r>
            <a:r>
              <a:rPr lang="en-US" sz="2000" dirty="0" err="1"/>
              <a:t>mesin</a:t>
            </a:r>
            <a:r>
              <a:rPr lang="en-US" sz="2000" dirty="0"/>
              <a:t> </a:t>
            </a:r>
            <a:r>
              <a:rPr lang="en-US" sz="2000" dirty="0" err="1" smtClean="0"/>
              <a:t>baru</a:t>
            </a:r>
            <a:r>
              <a:rPr lang="en-US" sz="2000" dirty="0" smtClean="0"/>
              <a:t>   	 Rp3.900.000</a:t>
            </a:r>
          </a:p>
          <a:p>
            <a:pPr marL="628650" indent="0">
              <a:buNone/>
            </a:pPr>
            <a:endParaRPr lang="en-US" sz="2000" dirty="0"/>
          </a:p>
          <a:p>
            <a:pPr marL="628650" indent="0">
              <a:buNone/>
            </a:pPr>
            <a:endParaRPr lang="en-US" sz="2000" dirty="0" smtClean="0"/>
          </a:p>
          <a:p>
            <a:pPr marL="628650" indent="0">
              <a:buNone/>
            </a:pPr>
            <a:endParaRPr lang="en-US" sz="2000" dirty="0"/>
          </a:p>
          <a:p>
            <a:pPr marL="628650" indent="0"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/>
              <a:t>	</a:t>
            </a:r>
            <a:r>
              <a:rPr lang="en-US" sz="2000" dirty="0" smtClean="0"/>
              <a:t>	</a:t>
            </a:r>
            <a:endParaRPr lang="en-US" sz="2000" dirty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27922-BDE9-4217-B6E9-64F8BCA5F34D}" type="slidenum">
              <a:rPr lang="en-US"/>
              <a:pPr>
                <a:defRPr/>
              </a:pPr>
              <a:t>57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04801" y="1828800"/>
            <a:ext cx="1143000" cy="9906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4</a:t>
            </a:r>
            <a:endParaRPr lang="en-US" sz="2800" dirty="0"/>
          </a:p>
        </p:txBody>
      </p:sp>
      <p:sp>
        <p:nvSpPr>
          <p:cNvPr id="8" name="Flowchart: Terminator 7"/>
          <p:cNvSpPr/>
          <p:nvPr/>
        </p:nvSpPr>
        <p:spPr>
          <a:xfrm>
            <a:off x="1447801" y="1828800"/>
            <a:ext cx="7696200" cy="1066800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err="1"/>
              <a:t>Menentukan</a:t>
            </a:r>
            <a:r>
              <a:rPr lang="en-US" sz="2000" dirty="0"/>
              <a:t> </a:t>
            </a:r>
            <a:r>
              <a:rPr lang="en-US" sz="2000" dirty="0" err="1"/>
              <a:t>uang</a:t>
            </a:r>
            <a:r>
              <a:rPr lang="en-US" sz="2000" dirty="0"/>
              <a:t> </a:t>
            </a:r>
            <a:r>
              <a:rPr lang="en-US" sz="2000" dirty="0" err="1"/>
              <a:t>kas</a:t>
            </a:r>
            <a:r>
              <a:rPr lang="en-US" sz="2000" dirty="0"/>
              <a:t> yang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dibayarkan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perusahaan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memperoleh</a:t>
            </a:r>
            <a:r>
              <a:rPr lang="en-US" sz="2000" dirty="0"/>
              <a:t> </a:t>
            </a:r>
            <a:r>
              <a:rPr lang="en-US" sz="2000" dirty="0" err="1"/>
              <a:t>aset</a:t>
            </a:r>
            <a:r>
              <a:rPr lang="en-US" sz="2000" dirty="0"/>
              <a:t> </a:t>
            </a:r>
            <a:r>
              <a:rPr lang="en-US" sz="2000" dirty="0" err="1"/>
              <a:t>tetap</a:t>
            </a:r>
            <a:r>
              <a:rPr lang="en-US" sz="2000" dirty="0"/>
              <a:t> </a:t>
            </a:r>
            <a:r>
              <a:rPr lang="en-US" sz="2000" dirty="0" err="1"/>
              <a:t>baru</a:t>
            </a:r>
            <a:endParaRPr lang="en-US" sz="24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648200" y="3733800"/>
            <a:ext cx="152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648200" y="4114800"/>
            <a:ext cx="1524000" cy="0"/>
          </a:xfrm>
          <a:prstGeom prst="line">
            <a:avLst/>
          </a:prstGeom>
          <a:ln w="508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04801" y="4267200"/>
            <a:ext cx="1219200" cy="9144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sz="2800" dirty="0"/>
          </a:p>
        </p:txBody>
      </p:sp>
      <p:sp>
        <p:nvSpPr>
          <p:cNvPr id="13" name="Flowchart: Terminator 12"/>
          <p:cNvSpPr/>
          <p:nvPr/>
        </p:nvSpPr>
        <p:spPr>
          <a:xfrm>
            <a:off x="1524001" y="4343400"/>
            <a:ext cx="7696200" cy="685800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err="1"/>
              <a:t>membuat</a:t>
            </a:r>
            <a:r>
              <a:rPr lang="en-US" sz="2000" dirty="0"/>
              <a:t> </a:t>
            </a:r>
            <a:r>
              <a:rPr lang="en-US" sz="2000" dirty="0" err="1"/>
              <a:t>ayat</a:t>
            </a:r>
            <a:r>
              <a:rPr lang="en-US" sz="2000" dirty="0"/>
              <a:t> </a:t>
            </a:r>
            <a:r>
              <a:rPr lang="en-US" sz="2000" dirty="0" err="1"/>
              <a:t>jurnal</a:t>
            </a:r>
            <a:r>
              <a:rPr lang="en-US" sz="2000" dirty="0"/>
              <a:t> </a:t>
            </a:r>
            <a:r>
              <a:rPr lang="en-US" sz="2000" dirty="0" err="1"/>
              <a:t>pertukaran</a:t>
            </a:r>
            <a:endParaRPr lang="en-US" sz="2400" dirty="0"/>
          </a:p>
        </p:txBody>
      </p:sp>
      <p:pic>
        <p:nvPicPr>
          <p:cNvPr id="16" name="Picture 15" descr="Akuntansi Suatu Pengantar new_Page_279.jpg"/>
          <p:cNvPicPr>
            <a:picLocks noChangeAspect="1"/>
          </p:cNvPicPr>
          <p:nvPr/>
        </p:nvPicPr>
        <p:blipFill>
          <a:blip r:embed="rId2" cstate="print"/>
          <a:srcRect l="16928" t="58889" r="12614" b="30406"/>
          <a:stretch>
            <a:fillRect/>
          </a:stretch>
        </p:blipFill>
        <p:spPr>
          <a:xfrm>
            <a:off x="838202" y="5257803"/>
            <a:ext cx="8138155" cy="1600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915400" cy="334962"/>
          </a:xfrm>
        </p:spPr>
        <p:txBody>
          <a:bodyPr>
            <a:noAutofit/>
          </a:bodyPr>
          <a:lstStyle/>
          <a:p>
            <a:r>
              <a:rPr lang="fi-FI" sz="3200" b="1" dirty="0"/>
              <a:t>Pertukaran Aset Tetap yang Memiliki Substansi Komersial</a:t>
            </a:r>
            <a:endParaRPr lang="en-US" sz="3200" dirty="0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9220200" cy="5638800"/>
          </a:xfrm>
          <a:noFill/>
        </p:spPr>
        <p:txBody>
          <a:bodyPr/>
          <a:lstStyle/>
          <a:p>
            <a:r>
              <a:rPr lang="sv-SE" sz="2000" dirty="0" smtClean="0"/>
              <a:t>Kerugian/keuntungan petukaran yang </a:t>
            </a:r>
            <a:r>
              <a:rPr lang="en-US" sz="2000" dirty="0" err="1" smtClean="0"/>
              <a:t>memiliki</a:t>
            </a:r>
            <a:r>
              <a:rPr lang="en-US" sz="2000" dirty="0" smtClean="0"/>
              <a:t> </a:t>
            </a:r>
            <a:r>
              <a:rPr lang="en-US" sz="2000" dirty="0" err="1"/>
              <a:t>substansi</a:t>
            </a:r>
            <a:r>
              <a:rPr lang="en-US" sz="2000" dirty="0"/>
              <a:t> </a:t>
            </a:r>
            <a:r>
              <a:rPr lang="en-US" sz="2000" dirty="0" err="1"/>
              <a:t>komersial</a:t>
            </a:r>
            <a:r>
              <a:rPr lang="en-US" sz="2000" dirty="0"/>
              <a:t> </a:t>
            </a:r>
            <a:r>
              <a:rPr lang="sv-SE" sz="2000" dirty="0" smtClean="0"/>
              <a:t>harus diakui </a:t>
            </a:r>
            <a:r>
              <a:rPr lang="sv-SE" sz="2000" dirty="0"/>
              <a:t>sehingga harga perolehan aset yang baru </a:t>
            </a:r>
            <a:r>
              <a:rPr lang="sv-SE" sz="2000" dirty="0" smtClean="0"/>
              <a:t>dihitung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/>
              <a:t>cara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 smtClean="0"/>
              <a:t>berikut</a:t>
            </a:r>
            <a:r>
              <a:rPr lang="en-US" sz="2000" dirty="0" smtClean="0"/>
              <a:t>.</a:t>
            </a:r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27922-BDE9-4217-B6E9-64F8BCA5F34D}" type="slidenum">
              <a:rPr lang="en-US"/>
              <a:pPr>
                <a:defRPr/>
              </a:pPr>
              <a:t>58</a:t>
            </a:fld>
            <a:endParaRPr lang="en-US" dirty="0"/>
          </a:p>
        </p:txBody>
      </p:sp>
      <p:pic>
        <p:nvPicPr>
          <p:cNvPr id="7" name="Picture 6" descr="Akuntansi Suatu Pengantar new_Page_280.jpg"/>
          <p:cNvPicPr>
            <a:picLocks noChangeAspect="1"/>
          </p:cNvPicPr>
          <p:nvPr/>
        </p:nvPicPr>
        <p:blipFill>
          <a:blip r:embed="rId2" cstate="print"/>
          <a:srcRect l="12941" t="40447" r="13020" b="47778"/>
          <a:stretch>
            <a:fillRect/>
          </a:stretch>
        </p:blipFill>
        <p:spPr>
          <a:xfrm>
            <a:off x="762001" y="5048957"/>
            <a:ext cx="8229600" cy="180904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953000" y="2209801"/>
            <a:ext cx="4953000" cy="25648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200"/>
              </a:spcBef>
            </a:pPr>
            <a:r>
              <a:rPr lang="en-US" i="1" dirty="0" err="1"/>
              <a:t>Peralatan</a:t>
            </a:r>
            <a:r>
              <a:rPr lang="en-US" i="1" dirty="0"/>
              <a:t> Lama yang </a:t>
            </a:r>
            <a:r>
              <a:rPr lang="en-US" i="1" dirty="0" err="1" smtClean="0"/>
              <a:t>Ditukarkan</a:t>
            </a:r>
            <a:endParaRPr lang="en-US" i="1" dirty="0" smtClean="0"/>
          </a:p>
          <a:p>
            <a:pPr>
              <a:spcBef>
                <a:spcPts val="200"/>
              </a:spcBef>
            </a:pPr>
            <a:endParaRPr lang="en-US" i="1" dirty="0"/>
          </a:p>
          <a:p>
            <a:pPr marL="342900">
              <a:spcBef>
                <a:spcPts val="300"/>
              </a:spcBef>
            </a:pPr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 err="1"/>
              <a:t>Perolehan</a:t>
            </a:r>
            <a:r>
              <a:rPr lang="en-US" dirty="0"/>
              <a:t> </a:t>
            </a:r>
            <a:r>
              <a:rPr lang="en-US" dirty="0" smtClean="0"/>
              <a:t>                 Rp7.000.000</a:t>
            </a:r>
            <a:endParaRPr lang="en-US" dirty="0"/>
          </a:p>
          <a:p>
            <a:pPr indent="342900">
              <a:spcBef>
                <a:spcPts val="300"/>
              </a:spcBef>
            </a:pPr>
            <a:r>
              <a:rPr lang="en-US" dirty="0" err="1"/>
              <a:t>Akumulasi</a:t>
            </a:r>
            <a:r>
              <a:rPr lang="en-US" dirty="0"/>
              <a:t> </a:t>
            </a:r>
            <a:r>
              <a:rPr lang="en-US" dirty="0" err="1"/>
              <a:t>Penyusutan</a:t>
            </a:r>
            <a:endParaRPr lang="en-US" dirty="0"/>
          </a:p>
          <a:p>
            <a:pPr indent="342900">
              <a:spcBef>
                <a:spcPts val="300"/>
              </a:spcBef>
            </a:pPr>
            <a:r>
              <a:rPr lang="fi-FI" dirty="0"/>
              <a:t> </a:t>
            </a:r>
            <a:r>
              <a:rPr lang="fi-FI" dirty="0" smtClean="0"/>
              <a:t>   pada </a:t>
            </a:r>
            <a:r>
              <a:rPr lang="fi-FI" dirty="0"/>
              <a:t>Saat </a:t>
            </a:r>
            <a:r>
              <a:rPr lang="fi-FI" dirty="0" smtClean="0"/>
              <a:t>Pertukaran       Rp4.600.000</a:t>
            </a:r>
            <a:endParaRPr lang="fi-FI" dirty="0"/>
          </a:p>
          <a:p>
            <a:pPr indent="342900">
              <a:spcBef>
                <a:spcPts val="300"/>
              </a:spcBef>
            </a:pPr>
            <a:r>
              <a:rPr lang="it-IT" dirty="0"/>
              <a:t>Nilai Tercatat per 19 Juni </a:t>
            </a:r>
            <a:r>
              <a:rPr lang="it-IT" dirty="0" smtClean="0"/>
              <a:t>     Rp2.400.000</a:t>
            </a:r>
            <a:endParaRPr lang="it-IT" dirty="0"/>
          </a:p>
          <a:p>
            <a:pPr indent="342900">
              <a:spcBef>
                <a:spcPts val="300"/>
              </a:spcBef>
            </a:pPr>
            <a:r>
              <a:rPr lang="fi-FI" dirty="0"/>
              <a:t>Nilai Tukar Peralatan Lama </a:t>
            </a:r>
            <a:r>
              <a:rPr lang="fi-FI" dirty="0" smtClean="0"/>
              <a:t> Rp2.000.000</a:t>
            </a:r>
            <a:endParaRPr lang="fi-FI" dirty="0"/>
          </a:p>
          <a:p>
            <a:pPr indent="342900">
              <a:spcBef>
                <a:spcPts val="300"/>
              </a:spcBef>
            </a:pPr>
            <a:r>
              <a:rPr lang="en-US" dirty="0" err="1"/>
              <a:t>Kerugian</a:t>
            </a:r>
            <a:r>
              <a:rPr lang="en-US" dirty="0"/>
              <a:t> </a:t>
            </a:r>
            <a:r>
              <a:rPr lang="en-US" dirty="0" smtClean="0"/>
              <a:t>                                  Rp400.000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286000"/>
            <a:ext cx="4953000" cy="159274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n-US" i="1" dirty="0" err="1" smtClean="0"/>
              <a:t>Perolehan</a:t>
            </a:r>
            <a:r>
              <a:rPr lang="en-US" i="1" dirty="0" smtClean="0"/>
              <a:t> </a:t>
            </a:r>
            <a:r>
              <a:rPr lang="en-US" i="1" dirty="0" err="1" smtClean="0"/>
              <a:t>Peralatan</a:t>
            </a:r>
            <a:r>
              <a:rPr lang="en-US" i="1" dirty="0" smtClean="0"/>
              <a:t> </a:t>
            </a:r>
            <a:r>
              <a:rPr lang="en-US" i="1" dirty="0" err="1" smtClean="0"/>
              <a:t>Baru</a:t>
            </a:r>
            <a:endParaRPr lang="en-US" i="1" dirty="0" smtClean="0"/>
          </a:p>
          <a:p>
            <a:pPr>
              <a:buNone/>
            </a:pPr>
            <a:endParaRPr lang="en-US" i="1" dirty="0" smtClean="0"/>
          </a:p>
          <a:p>
            <a:pPr marL="457200" indent="-57150">
              <a:spcBef>
                <a:spcPts val="300"/>
              </a:spcBef>
              <a:buNone/>
            </a:pPr>
            <a:r>
              <a:rPr lang="sv-SE" dirty="0" smtClean="0"/>
              <a:t>Harga Peralatan Baru  Rp10.000.000</a:t>
            </a:r>
          </a:p>
          <a:p>
            <a:pPr marL="457200" indent="-57150">
              <a:spcBef>
                <a:spcPts val="300"/>
              </a:spcBef>
              <a:buNone/>
            </a:pPr>
            <a:r>
              <a:rPr lang="fi-FI" dirty="0" smtClean="0"/>
              <a:t>Nilai Tukar Aset Lama     Rp2.000.000</a:t>
            </a:r>
          </a:p>
          <a:p>
            <a:pPr marL="457200" indent="-57150">
              <a:spcBef>
                <a:spcPts val="300"/>
              </a:spcBef>
              <a:buNone/>
            </a:pPr>
            <a:r>
              <a:rPr lang="sv-SE" dirty="0" smtClean="0"/>
              <a:t>Kas yang Dikeluarkan     Rp8.000.000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895600" y="3505200"/>
            <a:ext cx="1447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153400" y="3733800"/>
            <a:ext cx="1447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229601" y="4343400"/>
            <a:ext cx="1447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915400" cy="334962"/>
          </a:xfrm>
        </p:spPr>
        <p:txBody>
          <a:bodyPr>
            <a:noAutofit/>
          </a:bodyPr>
          <a:lstStyle/>
          <a:p>
            <a:r>
              <a:rPr lang="en-US" sz="3200" b="1" dirty="0" err="1"/>
              <a:t>Penyajian</a:t>
            </a:r>
            <a:r>
              <a:rPr lang="en-US" sz="3200" b="1" dirty="0"/>
              <a:t> </a:t>
            </a:r>
            <a:r>
              <a:rPr lang="en-US" sz="3200" b="1" dirty="0" err="1"/>
              <a:t>Aset</a:t>
            </a:r>
            <a:r>
              <a:rPr lang="en-US" sz="3200" b="1" dirty="0"/>
              <a:t> </a:t>
            </a:r>
            <a:r>
              <a:rPr lang="en-US" sz="3200" b="1" dirty="0" err="1"/>
              <a:t>Tetap</a:t>
            </a:r>
            <a:endParaRPr lang="en-US" sz="3200" dirty="0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9220200" cy="5638800"/>
          </a:xfrm>
          <a:noFill/>
        </p:spPr>
        <p:txBody>
          <a:bodyPr/>
          <a:lstStyle/>
          <a:p>
            <a:r>
              <a:rPr lang="en-US" sz="2400" dirty="0" err="1"/>
              <a:t>Aset</a:t>
            </a:r>
            <a:r>
              <a:rPr lang="en-US" sz="2400" dirty="0"/>
              <a:t> </a:t>
            </a:r>
            <a:r>
              <a:rPr lang="en-US" sz="2400" dirty="0" err="1"/>
              <a:t>tetap</a:t>
            </a:r>
            <a:r>
              <a:rPr lang="en-US" sz="2400" dirty="0"/>
              <a:t> </a:t>
            </a:r>
            <a:r>
              <a:rPr lang="en-US" sz="2400" dirty="0" err="1"/>
              <a:t>di</a:t>
            </a:r>
            <a:r>
              <a:rPr lang="en-US" sz="2400" dirty="0"/>
              <a:t> </a:t>
            </a:r>
            <a:r>
              <a:rPr lang="en-US" sz="2400" dirty="0" err="1"/>
              <a:t>Laporan</a:t>
            </a:r>
            <a:r>
              <a:rPr lang="en-US" sz="2400" dirty="0"/>
              <a:t> </a:t>
            </a:r>
            <a:r>
              <a:rPr lang="en-US" sz="2400" dirty="0" err="1"/>
              <a:t>Posisi</a:t>
            </a:r>
            <a:r>
              <a:rPr lang="en-US" sz="2400" dirty="0"/>
              <a:t> </a:t>
            </a:r>
            <a:r>
              <a:rPr lang="en-US" sz="2400" dirty="0" err="1"/>
              <a:t>Keuangan</a:t>
            </a:r>
            <a:r>
              <a:rPr lang="en-US" sz="2400" dirty="0"/>
              <a:t> (</a:t>
            </a:r>
            <a:r>
              <a:rPr lang="en-US" sz="2400" dirty="0" err="1"/>
              <a:t>Neraca</a:t>
            </a:r>
            <a:r>
              <a:rPr lang="en-US" sz="2400" dirty="0"/>
              <a:t>) </a:t>
            </a:r>
            <a:r>
              <a:rPr lang="en-US" sz="2400" dirty="0" err="1"/>
              <a:t>disajikan</a:t>
            </a:r>
            <a:r>
              <a:rPr lang="en-US" sz="2400" dirty="0"/>
              <a:t> </a:t>
            </a:r>
            <a:r>
              <a:rPr lang="en-US" sz="2400" dirty="0" err="1"/>
              <a:t>sebesar</a:t>
            </a:r>
            <a:r>
              <a:rPr lang="en-US" sz="2400" dirty="0"/>
              <a:t> </a:t>
            </a:r>
            <a:r>
              <a:rPr lang="en-US" sz="2400" b="1" dirty="0" err="1"/>
              <a:t>nilai</a:t>
            </a:r>
            <a:r>
              <a:rPr lang="en-US" sz="2400" b="1" dirty="0"/>
              <a:t> </a:t>
            </a:r>
            <a:r>
              <a:rPr lang="en-US" sz="2400" b="1" dirty="0" err="1"/>
              <a:t>tercatat</a:t>
            </a:r>
            <a:r>
              <a:rPr lang="en-US" sz="2400" b="1" dirty="0"/>
              <a:t> </a:t>
            </a:r>
            <a:r>
              <a:rPr lang="en-US" sz="2400" dirty="0"/>
              <a:t>(</a:t>
            </a:r>
            <a:r>
              <a:rPr lang="en-US" sz="2400" dirty="0" err="1"/>
              <a:t>tergantung</a:t>
            </a:r>
            <a:r>
              <a:rPr lang="en-US" sz="2400" dirty="0"/>
              <a:t> </a:t>
            </a:r>
            <a:r>
              <a:rPr lang="en-US" sz="2400" dirty="0" err="1" smtClean="0"/>
              <a:t>perusahaan</a:t>
            </a:r>
            <a:r>
              <a:rPr lang="en-US" sz="2400" dirty="0" smtClean="0"/>
              <a:t> </a:t>
            </a:r>
            <a:r>
              <a:rPr lang="en-US" sz="2400" dirty="0" err="1" smtClean="0"/>
              <a:t>memilih</a:t>
            </a:r>
            <a:r>
              <a:rPr lang="en-US" sz="2400" dirty="0" smtClean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Model </a:t>
            </a:r>
            <a:r>
              <a:rPr lang="en-US" sz="2400" dirty="0" err="1"/>
              <a:t>Biaya</a:t>
            </a:r>
            <a:r>
              <a:rPr lang="en-US" sz="2400" dirty="0"/>
              <a:t> (</a:t>
            </a:r>
            <a:r>
              <a:rPr lang="en-US" sz="2400" i="1" dirty="0"/>
              <a:t>Cost Model) </a:t>
            </a:r>
            <a:r>
              <a:rPr lang="en-US" sz="2400" i="1" dirty="0" err="1"/>
              <a:t>atau</a:t>
            </a:r>
            <a:r>
              <a:rPr lang="en-US" sz="2400" i="1" dirty="0"/>
              <a:t> Model </a:t>
            </a:r>
            <a:r>
              <a:rPr lang="en-US" sz="2400" i="1" dirty="0" err="1"/>
              <a:t>Revaluasi</a:t>
            </a:r>
            <a:r>
              <a:rPr lang="en-US" sz="2400" i="1" dirty="0"/>
              <a:t> (Revaluation Model</a:t>
            </a:r>
            <a:r>
              <a:rPr lang="en-US" sz="2400" i="1" dirty="0" smtClean="0"/>
              <a:t>).</a:t>
            </a:r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27922-BDE9-4217-B6E9-64F8BCA5F34D}" type="slidenum">
              <a:rPr lang="en-US"/>
              <a:pPr>
                <a:defRPr/>
              </a:pPr>
              <a:t>59</a:t>
            </a:fld>
            <a:endParaRPr lang="en-US" dirty="0"/>
          </a:p>
        </p:txBody>
      </p:sp>
      <p:pic>
        <p:nvPicPr>
          <p:cNvPr id="7" name="Picture 6" descr="Akuntansi Suatu Pengantar new_Page_280.jpg"/>
          <p:cNvPicPr>
            <a:picLocks noChangeAspect="1"/>
          </p:cNvPicPr>
          <p:nvPr/>
        </p:nvPicPr>
        <p:blipFill>
          <a:blip r:embed="rId2" cstate="print"/>
          <a:srcRect l="10884" t="68718" r="12334" b="8466"/>
          <a:stretch>
            <a:fillRect/>
          </a:stretch>
        </p:blipFill>
        <p:spPr>
          <a:xfrm>
            <a:off x="381000" y="2743200"/>
            <a:ext cx="85344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Retur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 smtClean="0"/>
              <a:t>Retur</a:t>
            </a:r>
            <a:r>
              <a:rPr lang="en-US" b="1" dirty="0" smtClean="0"/>
              <a:t> </a:t>
            </a:r>
            <a:r>
              <a:rPr lang="en-US" b="1" dirty="0" err="1" smtClean="0"/>
              <a:t>Pembelian</a:t>
            </a:r>
            <a:r>
              <a:rPr lang="en-US" b="1" dirty="0" smtClean="0"/>
              <a:t>: </a:t>
            </a:r>
            <a:r>
              <a:rPr lang="en-US" dirty="0" err="1" smtClean="0"/>
              <a:t>pengembalian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</a:t>
            </a:r>
            <a:r>
              <a:rPr lang="en-US" dirty="0" err="1" smtClean="0"/>
              <a:t>dagang</a:t>
            </a:r>
            <a:r>
              <a:rPr lang="en-US" dirty="0" smtClean="0"/>
              <a:t> yang </a:t>
            </a:r>
            <a:r>
              <a:rPr lang="en-US" dirty="0" err="1" smtClean="0"/>
              <a:t>dibeli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pemasok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alasan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Perusahaan </a:t>
            </a:r>
            <a:r>
              <a:rPr lang="en-US" dirty="0" err="1" smtClean="0"/>
              <a:t>menerbitkan</a:t>
            </a:r>
            <a:r>
              <a:rPr lang="en-US" dirty="0" smtClean="0"/>
              <a:t> </a:t>
            </a:r>
            <a:r>
              <a:rPr lang="en-US" b="1" dirty="0" smtClean="0"/>
              <a:t>memo debit </a:t>
            </a:r>
            <a:r>
              <a:rPr lang="en-US" dirty="0" smtClean="0"/>
              <a:t>(</a:t>
            </a:r>
            <a:r>
              <a:rPr lang="en-US" i="1" dirty="0" smtClean="0"/>
              <a:t>debit memorandum</a:t>
            </a:r>
            <a:r>
              <a:rPr lang="en-US" dirty="0" smtClean="0"/>
              <a:t>)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pemasoknya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pengembalian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</a:t>
            </a:r>
            <a:r>
              <a:rPr lang="en-US" dirty="0" err="1" smtClean="0"/>
              <a:t>dagangnya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Memo debit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mengurangi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 </a:t>
            </a:r>
            <a:r>
              <a:rPr lang="en-US" dirty="0" err="1" smtClean="0"/>
              <a:t>dagang</a:t>
            </a:r>
            <a:r>
              <a:rPr lang="en-US" dirty="0" smtClean="0"/>
              <a:t> Arum </a:t>
            </a:r>
            <a:r>
              <a:rPr lang="en-US" dirty="0" err="1" smtClean="0"/>
              <a:t>Grosir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yang </a:t>
            </a:r>
            <a:r>
              <a:rPr lang="en-US" dirty="0" err="1" smtClean="0"/>
              <a:t>dikembalikan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438400"/>
            <a:ext cx="33845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 TERIMA KASIH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Retur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b="1" dirty="0" err="1" smtClean="0"/>
              <a:t>Transaksi</a:t>
            </a:r>
            <a:r>
              <a:rPr lang="en-US" sz="2800" b="1" dirty="0" smtClean="0"/>
              <a:t>  3: </a:t>
            </a:r>
            <a:r>
              <a:rPr lang="en-US" sz="2400" dirty="0" smtClean="0"/>
              <a:t>4 </a:t>
            </a:r>
            <a:r>
              <a:rPr lang="en-US" sz="2400" dirty="0" err="1" smtClean="0"/>
              <a:t>Maret</a:t>
            </a:r>
            <a:r>
              <a:rPr lang="en-US" sz="2400" dirty="0" smtClean="0"/>
              <a:t> 2013 Arum </a:t>
            </a:r>
            <a:r>
              <a:rPr lang="en-US" sz="2400" dirty="0" err="1" smtClean="0"/>
              <a:t>Grosir</a:t>
            </a:r>
            <a:r>
              <a:rPr lang="en-US" sz="2400" dirty="0" smtClean="0"/>
              <a:t> </a:t>
            </a:r>
            <a:r>
              <a:rPr lang="en-US" sz="2400" dirty="0" err="1" smtClean="0"/>
              <a:t>mengembalikan</a:t>
            </a:r>
            <a:r>
              <a:rPr lang="en-US" sz="2400" dirty="0" smtClean="0"/>
              <a:t> 100 kg </a:t>
            </a:r>
            <a:r>
              <a:rPr lang="en-US" sz="2400" dirty="0" err="1" smtClean="0"/>
              <a:t>beras</a:t>
            </a:r>
            <a:r>
              <a:rPr lang="en-US" sz="2400" dirty="0" smtClean="0"/>
              <a:t> </a:t>
            </a:r>
            <a:r>
              <a:rPr lang="en-US" sz="2400" dirty="0" err="1" smtClean="0"/>
              <a:t>senilai</a:t>
            </a:r>
            <a:r>
              <a:rPr lang="en-US" sz="2400" dirty="0" smtClean="0"/>
              <a:t> Rp700.000 </a:t>
            </a:r>
            <a:r>
              <a:rPr lang="en-US" sz="2400" dirty="0" err="1" smtClean="0"/>
              <a:t>kepada</a:t>
            </a:r>
            <a:r>
              <a:rPr lang="en-US" sz="2400" dirty="0" smtClean="0"/>
              <a:t> PT </a:t>
            </a:r>
            <a:r>
              <a:rPr lang="en-US" sz="2400" dirty="0" err="1" smtClean="0"/>
              <a:t>Swasembada</a:t>
            </a:r>
            <a:r>
              <a:rPr lang="en-US" sz="2400" dirty="0" smtClean="0"/>
              <a:t> </a:t>
            </a:r>
            <a:r>
              <a:rPr lang="en-US" sz="2400" dirty="0" err="1" smtClean="0"/>
              <a:t>Internasional</a:t>
            </a:r>
            <a:r>
              <a:rPr lang="en-US" sz="2400" dirty="0" smtClean="0"/>
              <a:t> yang </a:t>
            </a:r>
            <a:r>
              <a:rPr lang="en-US" sz="2400" dirty="0" err="1" smtClean="0"/>
              <a:t>kualitasnya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sesuai</a:t>
            </a:r>
            <a:r>
              <a:rPr lang="en-US" sz="2400" dirty="0" smtClean="0"/>
              <a:t> </a:t>
            </a:r>
            <a:r>
              <a:rPr lang="en-US" sz="2400" dirty="0" err="1" smtClean="0"/>
              <a:t>kesepakatan</a:t>
            </a:r>
            <a:r>
              <a:rPr lang="en-US" sz="2400" dirty="0" smtClean="0"/>
              <a:t>. </a:t>
            </a:r>
            <a:r>
              <a:rPr lang="en-US" sz="2400" dirty="0" err="1" smtClean="0"/>
              <a:t>Atas</a:t>
            </a:r>
            <a:r>
              <a:rPr lang="en-US" sz="2400" dirty="0" smtClean="0"/>
              <a:t> </a:t>
            </a:r>
            <a:r>
              <a:rPr lang="en-US" sz="2400" dirty="0" err="1" smtClean="0"/>
              <a:t>pengembalian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, Arum </a:t>
            </a:r>
            <a:r>
              <a:rPr lang="en-US" sz="2400" dirty="0" err="1" smtClean="0"/>
              <a:t>Grosir</a:t>
            </a:r>
            <a:r>
              <a:rPr lang="en-US" sz="2400" dirty="0" smtClean="0"/>
              <a:t> </a:t>
            </a:r>
            <a:r>
              <a:rPr lang="en-US" sz="2400" dirty="0" err="1" smtClean="0"/>
              <a:t>menerbitkan</a:t>
            </a:r>
            <a:r>
              <a:rPr lang="en-US" sz="2400" dirty="0" smtClean="0"/>
              <a:t> debit memorandum.</a:t>
            </a:r>
          </a:p>
          <a:p>
            <a:pPr>
              <a:buNone/>
            </a:pPr>
            <a:r>
              <a:rPr lang="en-US" sz="2400" dirty="0" err="1" smtClean="0"/>
              <a:t>Analisis</a:t>
            </a:r>
            <a:r>
              <a:rPr lang="en-US" sz="2400" dirty="0" smtClean="0"/>
              <a:t> </a:t>
            </a:r>
            <a:r>
              <a:rPr lang="en-US" sz="2400" dirty="0" err="1" smtClean="0"/>
              <a:t>transaksi</a:t>
            </a:r>
            <a:r>
              <a:rPr lang="en-US" sz="2400" dirty="0" smtClean="0"/>
              <a:t>: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err="1" smtClean="0"/>
              <a:t>Ayat</a:t>
            </a:r>
            <a:r>
              <a:rPr lang="en-US" sz="2400" dirty="0" smtClean="0"/>
              <a:t> </a:t>
            </a:r>
            <a:r>
              <a:rPr lang="en-US" sz="2400" dirty="0" err="1" smtClean="0"/>
              <a:t>jurnal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transaksi</a:t>
            </a:r>
            <a:r>
              <a:rPr lang="en-US" sz="2400" dirty="0" smtClean="0"/>
              <a:t>: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7" name="Picture 6" descr="Akuntansi Suatu Pengantar new_Page_143.jpg"/>
          <p:cNvPicPr>
            <a:picLocks noChangeAspect="1"/>
          </p:cNvPicPr>
          <p:nvPr/>
        </p:nvPicPr>
        <p:blipFill>
          <a:blip r:embed="rId2" cstate="print"/>
          <a:srcRect l="13423" t="43656" r="11715" b="47936"/>
          <a:stretch>
            <a:fillRect/>
          </a:stretch>
        </p:blipFill>
        <p:spPr>
          <a:xfrm>
            <a:off x="381000" y="2895600"/>
            <a:ext cx="9067800" cy="1600200"/>
          </a:xfrm>
          <a:prstGeom prst="rect">
            <a:avLst/>
          </a:prstGeom>
        </p:spPr>
      </p:pic>
      <p:pic>
        <p:nvPicPr>
          <p:cNvPr id="8" name="Picture 7" descr="Akuntansi Suatu Pengantar new_Page_143.jpg"/>
          <p:cNvPicPr>
            <a:picLocks noChangeAspect="1"/>
          </p:cNvPicPr>
          <p:nvPr/>
        </p:nvPicPr>
        <p:blipFill>
          <a:blip r:embed="rId2" cstate="print"/>
          <a:srcRect l="13423" t="52464" r="11715" b="42731"/>
          <a:stretch>
            <a:fillRect/>
          </a:stretch>
        </p:blipFill>
        <p:spPr>
          <a:xfrm>
            <a:off x="381000" y="5105400"/>
            <a:ext cx="9067800" cy="1066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Potongan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err="1" smtClean="0"/>
              <a:t>Transaksi</a:t>
            </a:r>
            <a:r>
              <a:rPr lang="en-US" sz="2800" b="1" dirty="0" smtClean="0"/>
              <a:t>  4: </a:t>
            </a:r>
            <a:r>
              <a:rPr lang="en-US" sz="2400" dirty="0" smtClean="0"/>
              <a:t>11 </a:t>
            </a:r>
            <a:r>
              <a:rPr lang="en-US" sz="2400" dirty="0" err="1" smtClean="0"/>
              <a:t>Maret</a:t>
            </a:r>
            <a:r>
              <a:rPr lang="en-US" sz="2400" dirty="0" smtClean="0"/>
              <a:t> 2013 Arum </a:t>
            </a:r>
            <a:r>
              <a:rPr lang="en-US" sz="2400" dirty="0" err="1" smtClean="0"/>
              <a:t>Grosir</a:t>
            </a:r>
            <a:r>
              <a:rPr lang="en-US" sz="2400" dirty="0" smtClean="0"/>
              <a:t> </a:t>
            </a:r>
            <a:r>
              <a:rPr lang="en-US" sz="2400" dirty="0" err="1" smtClean="0"/>
              <a:t>melunasi</a:t>
            </a:r>
            <a:r>
              <a:rPr lang="en-US" sz="2400" dirty="0" smtClean="0"/>
              <a:t> </a:t>
            </a:r>
            <a:r>
              <a:rPr lang="en-US" sz="2400" dirty="0" err="1" smtClean="0"/>
              <a:t>utangnya</a:t>
            </a:r>
            <a:r>
              <a:rPr lang="en-US" sz="2400" dirty="0" smtClean="0"/>
              <a:t> </a:t>
            </a:r>
            <a:r>
              <a:rPr lang="en-US" sz="2400" dirty="0" err="1" smtClean="0"/>
              <a:t>kepada</a:t>
            </a:r>
            <a:r>
              <a:rPr lang="en-US" sz="2400" dirty="0" smtClean="0"/>
              <a:t> PT </a:t>
            </a:r>
            <a:r>
              <a:rPr lang="en-US" sz="2400" dirty="0" err="1" smtClean="0"/>
              <a:t>Swasembada</a:t>
            </a:r>
            <a:r>
              <a:rPr lang="en-US" sz="2400" dirty="0" smtClean="0"/>
              <a:t> </a:t>
            </a:r>
            <a:r>
              <a:rPr lang="en-US" sz="2400" dirty="0" err="1" smtClean="0"/>
              <a:t>Internasional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memperoleh</a:t>
            </a:r>
            <a:r>
              <a:rPr lang="en-US" sz="2400" dirty="0" smtClean="0"/>
              <a:t> </a:t>
            </a:r>
            <a:r>
              <a:rPr lang="en-US" sz="2400" dirty="0" err="1" smtClean="0"/>
              <a:t>potongan</a:t>
            </a:r>
            <a:r>
              <a:rPr lang="en-US" sz="2400" dirty="0" smtClean="0"/>
              <a:t> </a:t>
            </a:r>
            <a:r>
              <a:rPr lang="en-US" sz="2400" dirty="0" err="1" smtClean="0"/>
              <a:t>pembelian</a:t>
            </a:r>
            <a:r>
              <a:rPr lang="en-US" sz="2400" dirty="0" smtClean="0"/>
              <a:t> </a:t>
            </a:r>
            <a:r>
              <a:rPr lang="en-US" sz="2400" dirty="0" err="1" smtClean="0"/>
              <a:t>sebesar</a:t>
            </a:r>
            <a:r>
              <a:rPr lang="en-US" sz="2400" dirty="0" smtClean="0"/>
              <a:t> Rp126.000.</a:t>
            </a:r>
          </a:p>
          <a:p>
            <a:pPr>
              <a:buNone/>
            </a:pPr>
            <a:endParaRPr lang="en-US" sz="2400" dirty="0" smtClean="0"/>
          </a:p>
          <a:p>
            <a:pPr marL="1092200" indent="-406400">
              <a:buNone/>
              <a:tabLst>
                <a:tab pos="5029200" algn="l"/>
              </a:tabLst>
            </a:pPr>
            <a:r>
              <a:rPr lang="en-US" sz="2400" dirty="0" err="1" smtClean="0"/>
              <a:t>Utang</a:t>
            </a:r>
            <a:r>
              <a:rPr lang="en-US" sz="2400" dirty="0" smtClean="0"/>
              <a:t> </a:t>
            </a:r>
            <a:r>
              <a:rPr lang="en-US" sz="2400" dirty="0" err="1" smtClean="0"/>
              <a:t>dagang</a:t>
            </a:r>
            <a:r>
              <a:rPr lang="en-US" sz="2400" dirty="0" smtClean="0"/>
              <a:t> per 1 </a:t>
            </a:r>
            <a:r>
              <a:rPr lang="en-US" sz="2400" dirty="0" err="1" smtClean="0"/>
              <a:t>Maret</a:t>
            </a:r>
            <a:r>
              <a:rPr lang="en-US" sz="2400" dirty="0" smtClean="0"/>
              <a:t> 			          Rp7.000.000</a:t>
            </a:r>
          </a:p>
          <a:p>
            <a:pPr marL="1092200" indent="-406400">
              <a:buNone/>
            </a:pPr>
            <a:r>
              <a:rPr lang="en-US" sz="2400" dirty="0" err="1" smtClean="0"/>
              <a:t>Retur</a:t>
            </a:r>
            <a:r>
              <a:rPr lang="en-US" sz="2400" dirty="0" smtClean="0"/>
              <a:t> </a:t>
            </a:r>
            <a:r>
              <a:rPr lang="en-US" sz="2400" dirty="0" err="1" smtClean="0"/>
              <a:t>pembelian</a:t>
            </a:r>
            <a:r>
              <a:rPr lang="en-US" sz="2400" dirty="0" smtClean="0"/>
              <a:t> per 4 </a:t>
            </a:r>
            <a:r>
              <a:rPr lang="en-US" sz="2400" dirty="0" err="1" smtClean="0"/>
              <a:t>Maret</a:t>
            </a:r>
            <a:r>
              <a:rPr lang="en-US" sz="2400" dirty="0" smtClean="0"/>
              <a:t> </a:t>
            </a:r>
            <a:r>
              <a:rPr lang="en-US" sz="2400" dirty="0" err="1" smtClean="0"/>
              <a:t>Rp</a:t>
            </a:r>
            <a:r>
              <a:rPr lang="en-US" sz="2400" dirty="0" smtClean="0"/>
              <a:t>			    700.000</a:t>
            </a:r>
          </a:p>
          <a:p>
            <a:pPr marL="1092200" indent="-406400">
              <a:buNone/>
            </a:pPr>
            <a:r>
              <a:rPr lang="en-US" sz="2400" dirty="0" err="1" smtClean="0">
                <a:solidFill>
                  <a:srgbClr val="C00000"/>
                </a:solidFill>
              </a:rPr>
              <a:t>Saldo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utang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dagang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setelah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retur</a:t>
            </a:r>
            <a:r>
              <a:rPr lang="en-US" sz="2400" dirty="0" smtClean="0">
                <a:solidFill>
                  <a:srgbClr val="C00000"/>
                </a:solidFill>
              </a:rPr>
              <a:t>			 6.300.000</a:t>
            </a:r>
          </a:p>
          <a:p>
            <a:pPr marL="1092200" indent="-406400">
              <a:buNone/>
            </a:pPr>
            <a:r>
              <a:rPr lang="nn-NO" sz="2400" dirty="0" smtClean="0">
                <a:solidFill>
                  <a:srgbClr val="C00000"/>
                </a:solidFill>
              </a:rPr>
              <a:t>Potongan harga (2% dari utang dagang setelah retur</a:t>
            </a:r>
            <a:r>
              <a:rPr lang="nn-NO" sz="2400" spc="-150" dirty="0" smtClean="0">
                <a:solidFill>
                  <a:srgbClr val="C00000"/>
                </a:solidFill>
              </a:rPr>
              <a:t>) 	      </a:t>
            </a:r>
            <a:r>
              <a:rPr lang="nn-NO" sz="2400" dirty="0" smtClean="0">
                <a:solidFill>
                  <a:srgbClr val="C00000"/>
                </a:solidFill>
              </a:rPr>
              <a:t>126.000</a:t>
            </a:r>
          </a:p>
          <a:p>
            <a:pPr marL="1092200" indent="-406400">
              <a:buNone/>
            </a:pPr>
            <a:r>
              <a:rPr lang="en-US" sz="2400" dirty="0" err="1" smtClean="0">
                <a:solidFill>
                  <a:srgbClr val="C00000"/>
                </a:solidFill>
              </a:rPr>
              <a:t>Saldo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utang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dagang</a:t>
            </a:r>
            <a:r>
              <a:rPr lang="en-US" sz="2400" dirty="0" smtClean="0">
                <a:solidFill>
                  <a:srgbClr val="C00000"/>
                </a:solidFill>
              </a:rPr>
              <a:t> yang </a:t>
            </a:r>
            <a:r>
              <a:rPr lang="en-US" sz="2400" dirty="0" err="1" smtClean="0">
                <a:solidFill>
                  <a:srgbClr val="C00000"/>
                </a:solidFill>
              </a:rPr>
              <a:t>harus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dilunasi</a:t>
            </a:r>
            <a:r>
              <a:rPr lang="en-US" sz="2400" dirty="0" smtClean="0">
                <a:solidFill>
                  <a:srgbClr val="C00000"/>
                </a:solidFill>
              </a:rPr>
              <a:t> 	          Rp6.174.000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7239000" y="3276600"/>
            <a:ext cx="1752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239000" y="4191000"/>
            <a:ext cx="1752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239000" y="4648200"/>
            <a:ext cx="1752600" cy="0"/>
          </a:xfrm>
          <a:prstGeom prst="line">
            <a:avLst/>
          </a:prstGeom>
          <a:ln w="50800" cmpd="thinThick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Potongan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err="1" smtClean="0"/>
              <a:t>Transaksi</a:t>
            </a:r>
            <a:r>
              <a:rPr lang="en-US" sz="2800" b="1" dirty="0" smtClean="0"/>
              <a:t>  4: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err="1" smtClean="0"/>
              <a:t>Analisis</a:t>
            </a:r>
            <a:r>
              <a:rPr lang="en-US" sz="2400" dirty="0" smtClean="0"/>
              <a:t> </a:t>
            </a:r>
            <a:r>
              <a:rPr lang="en-US" sz="2400" dirty="0" err="1" smtClean="0"/>
              <a:t>transaksi</a:t>
            </a:r>
            <a:r>
              <a:rPr lang="en-US" sz="2400" dirty="0" smtClean="0"/>
              <a:t>: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err="1" smtClean="0"/>
              <a:t>Ayat</a:t>
            </a:r>
            <a:r>
              <a:rPr lang="en-US" sz="2400" dirty="0" smtClean="0"/>
              <a:t> </a:t>
            </a:r>
            <a:r>
              <a:rPr lang="en-US" sz="2400" dirty="0" err="1" smtClean="0"/>
              <a:t>jurnal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transaksi</a:t>
            </a:r>
            <a:r>
              <a:rPr lang="en-US" sz="2400" dirty="0" smtClean="0"/>
              <a:t>: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8" name="Picture 7" descr="Akuntansi Suatu Pengantar new_Page_144.jpg"/>
          <p:cNvPicPr>
            <a:picLocks noChangeAspect="1"/>
          </p:cNvPicPr>
          <p:nvPr/>
        </p:nvPicPr>
        <p:blipFill>
          <a:blip r:embed="rId2" cstate="print"/>
          <a:srcRect l="12614" t="12222" r="12809" b="78178"/>
          <a:stretch>
            <a:fillRect/>
          </a:stretch>
        </p:blipFill>
        <p:spPr>
          <a:xfrm>
            <a:off x="381000" y="2209800"/>
            <a:ext cx="9144000" cy="1828800"/>
          </a:xfrm>
          <a:prstGeom prst="rect">
            <a:avLst/>
          </a:prstGeom>
        </p:spPr>
      </p:pic>
      <p:pic>
        <p:nvPicPr>
          <p:cNvPr id="9" name="Picture 8" descr="Akuntansi Suatu Pengantar new_Page_144.jpg"/>
          <p:cNvPicPr>
            <a:picLocks noChangeAspect="1"/>
          </p:cNvPicPr>
          <p:nvPr/>
        </p:nvPicPr>
        <p:blipFill>
          <a:blip r:embed="rId2" cstate="print"/>
          <a:srcRect l="12614" t="22622" r="13429" b="70578"/>
          <a:stretch>
            <a:fillRect/>
          </a:stretch>
        </p:blipFill>
        <p:spPr>
          <a:xfrm>
            <a:off x="381000" y="4876800"/>
            <a:ext cx="9067800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ixel">
    <a:dk1>
      <a:srgbClr val="103154"/>
    </a:dk1>
    <a:lt1>
      <a:srgbClr val="FFFFFF"/>
    </a:lt1>
    <a:dk2>
      <a:srgbClr val="00BFC3"/>
    </a:dk2>
    <a:lt2>
      <a:srgbClr val="0096FF"/>
    </a:lt2>
    <a:accent1>
      <a:srgbClr val="FF7F01"/>
    </a:accent1>
    <a:accent2>
      <a:srgbClr val="F1B015"/>
    </a:accent2>
    <a:accent3>
      <a:srgbClr val="FBEC85"/>
    </a:accent3>
    <a:accent4>
      <a:srgbClr val="D2C2F1"/>
    </a:accent4>
    <a:accent5>
      <a:srgbClr val="DA5AF4"/>
    </a:accent5>
    <a:accent6>
      <a:srgbClr val="9D09D1"/>
    </a:accent6>
    <a:hlink>
      <a:srgbClr val="1286C9"/>
    </a:hlink>
    <a:folHlink>
      <a:srgbClr val="A8C2E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5359</TotalTime>
  <Words>2788</Words>
  <Application>Microsoft Office PowerPoint</Application>
  <PresentationFormat>A4 Paper (210x297 mm)</PresentationFormat>
  <Paragraphs>523</Paragraphs>
  <Slides>60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Office Theme</vt:lpstr>
      <vt:lpstr>ASET TETAP Bab  12</vt:lpstr>
      <vt:lpstr>Tujuan</vt:lpstr>
      <vt:lpstr>Pembelian</vt:lpstr>
      <vt:lpstr>Pembelian</vt:lpstr>
      <vt:lpstr>Pembelian</vt:lpstr>
      <vt:lpstr>Retur Pembelian</vt:lpstr>
      <vt:lpstr>Retur Pembelian</vt:lpstr>
      <vt:lpstr>Potongan Pembelian</vt:lpstr>
      <vt:lpstr>Potongan Pembelian</vt:lpstr>
      <vt:lpstr>Biaya Pengiriman Barang Dagang</vt:lpstr>
      <vt:lpstr>Biaya Pengiriman Barang Dagang</vt:lpstr>
      <vt:lpstr>Jurnal Pembelian dan Buku Besar Pembantu Utang Dagang</vt:lpstr>
      <vt:lpstr>Jurnal Pembelian dan Buku Besar Pembantu Utang Dagang</vt:lpstr>
      <vt:lpstr>Jurnal Pembelian dan Buku Besar Pembantu Utang Dagang</vt:lpstr>
      <vt:lpstr>Jurnal Pembelian dan Buku Besar Pembantu Utang Dagang</vt:lpstr>
      <vt:lpstr>Jurnal Pembelian dan Buku Besar Pembantu Utang Dagang</vt:lpstr>
      <vt:lpstr>Memo Debit (Debit Memorandum)</vt:lpstr>
      <vt:lpstr>Jurnal Khusus Pengeluaran Kas dan Buku Besar Utang Dagang</vt:lpstr>
      <vt:lpstr>Jurnal Khusus Pengeluaran Kas dan Buku Besar Utang Dagang</vt:lpstr>
      <vt:lpstr>Sistem Voucher</vt:lpstr>
      <vt:lpstr>Sistem Voucher</vt:lpstr>
      <vt:lpstr>Sistem Voucher</vt:lpstr>
      <vt:lpstr>Langkah-Langkah dalam Melakukan Sistem Voucher</vt:lpstr>
      <vt:lpstr>Langkah-Langkah dalam Melakukan Sistem Voucher</vt:lpstr>
      <vt:lpstr>Langkah-Langkah dalam Melakukan Sistem Voucher</vt:lpstr>
      <vt:lpstr>Langkah-Langkah dalam Melakukan Sistem Voucher</vt:lpstr>
      <vt:lpstr>Daftar Utang Dagang</vt:lpstr>
      <vt:lpstr>Neraca Saldo</vt:lpstr>
      <vt:lpstr>Tujuan</vt:lpstr>
      <vt:lpstr>Karakteristik Aset Tetap</vt:lpstr>
      <vt:lpstr>Biaya Perolehan Aset Tetap</vt:lpstr>
      <vt:lpstr>Biaya Perolehan Aset Tetap</vt:lpstr>
      <vt:lpstr>Penyusutan Aset Tetap</vt:lpstr>
      <vt:lpstr>Penyusutan Aset Tetap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Penyusutan Aset Tetap yang Dibeli Bukan pada Awal Tahun</vt:lpstr>
      <vt:lpstr>Penyusutan Aset Tetap yang Dibeli Bukan pada Awal Tahun</vt:lpstr>
      <vt:lpstr>Biaya Setelah Perolehan Awal</vt:lpstr>
      <vt:lpstr>Slide 46</vt:lpstr>
      <vt:lpstr>Pelepasan Aset Tetap</vt:lpstr>
      <vt:lpstr>Penarikan Aset Tetap</vt:lpstr>
      <vt:lpstr>Penjualan Aset Tetap</vt:lpstr>
      <vt:lpstr>Penjualan Aset Tetap</vt:lpstr>
      <vt:lpstr>Akuntansi Penjualan Aset Tetap</vt:lpstr>
      <vt:lpstr>Akuntansi Penjualan Aset Tetap</vt:lpstr>
      <vt:lpstr>Pertukaran Aset Tetap</vt:lpstr>
      <vt:lpstr>Pertukaran Aset Tetap yang Tidak Memiliki Substansi Komersial</vt:lpstr>
      <vt:lpstr>Pertukaran Aset Tetap yang Tidak Memiliki Substansi Komersial</vt:lpstr>
      <vt:lpstr>Pertukaran Aset Tetap yang Tidak Memiliki Substansi Komersial</vt:lpstr>
      <vt:lpstr>Pertukaran Aset Tetap yang Tidak Memiliki Substansi Komersial</vt:lpstr>
      <vt:lpstr>Pertukaran Aset Tetap yang Memiliki Substansi Komersial</vt:lpstr>
      <vt:lpstr>Penyajian Aset Tetap</vt:lpstr>
      <vt:lpstr>Slide 60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S4Pro-10</cp:lastModifiedBy>
  <cp:revision>516</cp:revision>
  <dcterms:created xsi:type="dcterms:W3CDTF">2010-01-28T08:39:04Z</dcterms:created>
  <dcterms:modified xsi:type="dcterms:W3CDTF">2016-09-09T09:38:23Z</dcterms:modified>
</cp:coreProperties>
</file>