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99" r:id="rId3"/>
    <p:sldId id="301" r:id="rId4"/>
    <p:sldId id="302" r:id="rId5"/>
    <p:sldId id="303" r:id="rId6"/>
    <p:sldId id="304" r:id="rId7"/>
    <p:sldId id="305" r:id="rId8"/>
    <p:sldId id="306" r:id="rId9"/>
    <p:sldId id="307" r:id="rId10"/>
    <p:sldId id="308"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AFEA81A-16FF-4D0C-9FC1-68224B4C1CFA}">
          <p14:sldIdLst>
            <p14:sldId id="256"/>
            <p14:sldId id="299"/>
          </p14:sldIdLst>
        </p14:section>
        <p14:section name="Untitled Section" id="{66B51E67-B7EA-4CE0-81C8-88A2146276CA}">
          <p14:sldIdLst>
            <p14:sldId id="301"/>
            <p14:sldId id="302"/>
            <p14:sldId id="303"/>
            <p14:sldId id="304"/>
            <p14:sldId id="305"/>
            <p14:sldId id="306"/>
            <p14:sldId id="307"/>
            <p14:sldId id="308"/>
            <p14:sldId id="30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2" autoAdjust="0"/>
    <p:restoredTop sz="94580" autoAdjust="0"/>
  </p:normalViewPr>
  <p:slideViewPr>
    <p:cSldViewPr>
      <p:cViewPr varScale="1">
        <p:scale>
          <a:sx n="72" d="100"/>
          <a:sy n="72" d="100"/>
        </p:scale>
        <p:origin x="130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J</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ENIS JENIS PAJAK DI INDONESIA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C879DB-28E3-C9CD-DD71-7C8FF40FE09D}"/>
              </a:ext>
            </a:extLst>
          </p:cNvPr>
          <p:cNvSpPr>
            <a:spLocks noGrp="1"/>
          </p:cNvSpPr>
          <p:nvPr>
            <p:ph idx="1"/>
          </p:nvPr>
        </p:nvSpPr>
        <p:spPr>
          <a:xfrm>
            <a:off x="457200" y="908720"/>
            <a:ext cx="8229600" cy="5217443"/>
          </a:xfrm>
        </p:spPr>
        <p:txBody>
          <a:bodyPr>
            <a:normAutofit fontScale="25000" lnSpcReduction="20000"/>
          </a:bodyPr>
          <a:lstStyle/>
          <a:p>
            <a:pPr marL="0" indent="0">
              <a:lnSpc>
                <a:spcPct val="107000"/>
              </a:lnSpc>
              <a:spcAft>
                <a:spcPts val="800"/>
              </a:spcAft>
              <a:buNone/>
            </a:pPr>
            <a:r>
              <a:rPr lang="id-ID" sz="8000" b="1" kern="0" dirty="0">
                <a:effectLst/>
                <a:latin typeface="Arial" panose="020B0604020202020204" pitchFamily="34" charset="0"/>
                <a:ea typeface="Times New Roman" panose="02020603050405020304" pitchFamily="18" charset="0"/>
                <a:cs typeface="Arial" panose="020B0604020202020204" pitchFamily="34" charset="0"/>
              </a:rPr>
              <a:t>Jenis Pajak Cukai</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marL="457200" indent="-457200">
              <a:lnSpc>
                <a:spcPct val="107000"/>
              </a:lnSpc>
              <a:spcAft>
                <a:spcPts val="800"/>
              </a:spcAft>
              <a:buFont typeface="+mj-lt"/>
              <a:buAutoNum type="arabicPeriod"/>
            </a:pPr>
            <a:r>
              <a:rPr lang="id-ID" sz="8000" b="1" kern="0" dirty="0">
                <a:effectLst/>
                <a:latin typeface="Arial" panose="020B0604020202020204" pitchFamily="34" charset="0"/>
                <a:ea typeface="Times New Roman" panose="02020603050405020304" pitchFamily="18" charset="0"/>
                <a:cs typeface="Arial" panose="020B0604020202020204" pitchFamily="34" charset="0"/>
              </a:rPr>
              <a:t>Cukai Barang Kena Cukai (BK</a:t>
            </a:r>
            <a:r>
              <a:rPr lang="en-US" sz="8000" b="1" kern="0" dirty="0">
                <a:latin typeface="Arial" panose="020B0604020202020204" pitchFamily="34" charset="0"/>
                <a:ea typeface="Times New Roman" panose="02020603050405020304" pitchFamily="18" charset="0"/>
                <a:cs typeface="Arial" panose="020B0604020202020204" pitchFamily="34" charset="0"/>
              </a:rPr>
              <a:t>C)</a:t>
            </a:r>
          </a:p>
          <a:p>
            <a:pPr marL="0" indent="0">
              <a:lnSpc>
                <a:spcPct val="107000"/>
              </a:lnSpc>
              <a:spcAft>
                <a:spcPts val="800"/>
              </a:spcAft>
              <a:buNone/>
            </a:pPr>
            <a:r>
              <a:rPr lang="en-US" sz="8000" b="1" kern="0" dirty="0" err="1">
                <a:latin typeface="Arial" panose="020B0604020202020204" pitchFamily="34" charset="0"/>
                <a:ea typeface="Times New Roman" panose="02020603050405020304" pitchFamily="18" charset="0"/>
                <a:cs typeface="Arial" panose="020B0604020202020204" pitchFamily="34" charset="0"/>
              </a:rPr>
              <a:t>Rokok</a:t>
            </a:r>
            <a:r>
              <a:rPr lang="en-US" sz="8000" b="1" kern="0" dirty="0">
                <a:latin typeface="Arial" panose="020B0604020202020204" pitchFamily="34" charset="0"/>
                <a:ea typeface="Times New Roman" panose="02020603050405020304" pitchFamily="18" charset="0"/>
                <a:cs typeface="Arial" panose="020B0604020202020204" pitchFamily="34" charset="0"/>
              </a:rPr>
              <a:t> dan </a:t>
            </a:r>
            <a:r>
              <a:rPr lang="en-US" sz="8000" b="1" kern="0" dirty="0" err="1">
                <a:latin typeface="Arial" panose="020B0604020202020204" pitchFamily="34" charset="0"/>
                <a:ea typeface="Times New Roman" panose="02020603050405020304" pitchFamily="18" charset="0"/>
                <a:cs typeface="Arial" panose="020B0604020202020204" pitchFamily="34" charset="0"/>
              </a:rPr>
              <a:t>produk</a:t>
            </a:r>
            <a:r>
              <a:rPr lang="en-US" sz="8000" b="1" kern="0" dirty="0">
                <a:latin typeface="Arial" panose="020B0604020202020204" pitchFamily="34" charset="0"/>
                <a:ea typeface="Times New Roman" panose="02020603050405020304" pitchFamily="18" charset="0"/>
                <a:cs typeface="Arial" panose="020B0604020202020204" pitchFamily="34" charset="0"/>
              </a:rPr>
              <a:t> </a:t>
            </a:r>
            <a:r>
              <a:rPr lang="en-US" sz="8000" b="1" kern="0" dirty="0" err="1">
                <a:latin typeface="Arial" panose="020B0604020202020204" pitchFamily="34" charset="0"/>
                <a:ea typeface="Times New Roman" panose="02020603050405020304" pitchFamily="18" charset="0"/>
                <a:cs typeface="Arial" panose="020B0604020202020204" pitchFamily="34" charset="0"/>
              </a:rPr>
              <a:t>produk</a:t>
            </a:r>
            <a:r>
              <a:rPr lang="en-US" sz="8000" b="1" kern="0" dirty="0">
                <a:latin typeface="Arial" panose="020B0604020202020204" pitchFamily="34" charset="0"/>
                <a:ea typeface="Times New Roman" panose="02020603050405020304" pitchFamily="18" charset="0"/>
                <a:cs typeface="Arial" panose="020B0604020202020204" pitchFamily="34" charset="0"/>
              </a:rPr>
              <a:t> yang </a:t>
            </a:r>
            <a:r>
              <a:rPr lang="en-US" sz="8000" b="1" kern="0" dirty="0" err="1">
                <a:latin typeface="Arial" panose="020B0604020202020204" pitchFamily="34" charset="0"/>
                <a:ea typeface="Times New Roman" panose="02020603050405020304" pitchFamily="18" charset="0"/>
                <a:cs typeface="Arial" panose="020B0604020202020204" pitchFamily="34" charset="0"/>
              </a:rPr>
              <a:t>mengandung</a:t>
            </a:r>
            <a:r>
              <a:rPr lang="en-US" sz="8000" b="1" kern="0" dirty="0">
                <a:latin typeface="Arial" panose="020B0604020202020204" pitchFamily="34" charset="0"/>
                <a:ea typeface="Times New Roman" panose="02020603050405020304" pitchFamily="18" charset="0"/>
                <a:cs typeface="Arial" panose="020B0604020202020204" pitchFamily="34" charset="0"/>
              </a:rPr>
              <a:t> </a:t>
            </a:r>
            <a:r>
              <a:rPr lang="en-US" sz="8000" b="1" kern="0" dirty="0" err="1">
                <a:latin typeface="Arial" panose="020B0604020202020204" pitchFamily="34" charset="0"/>
                <a:ea typeface="Times New Roman" panose="02020603050405020304" pitchFamily="18" charset="0"/>
                <a:cs typeface="Arial" panose="020B0604020202020204" pitchFamily="34" charset="0"/>
              </a:rPr>
              <a:t>bahan</a:t>
            </a:r>
            <a:r>
              <a:rPr lang="en-US" sz="8000" b="1" kern="0" dirty="0">
                <a:latin typeface="Arial" panose="020B0604020202020204" pitchFamily="34" charset="0"/>
                <a:ea typeface="Times New Roman" panose="02020603050405020304" pitchFamily="18" charset="0"/>
                <a:cs typeface="Arial" panose="020B0604020202020204" pitchFamily="34" charset="0"/>
              </a:rPr>
              <a:t> </a:t>
            </a:r>
            <a:r>
              <a:rPr lang="en-US" sz="8000" b="1" kern="0" dirty="0" err="1">
                <a:latin typeface="Arial" panose="020B0604020202020204" pitchFamily="34" charset="0"/>
                <a:ea typeface="Times New Roman" panose="02020603050405020304" pitchFamily="18" charset="0"/>
                <a:cs typeface="Arial" panose="020B0604020202020204" pitchFamily="34" charset="0"/>
              </a:rPr>
              <a:t>berbahaya</a:t>
            </a:r>
            <a:endParaRPr lang="en-US" sz="8000" b="1" kern="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endParaRPr lang="en-US" sz="8000" b="1" kern="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r>
              <a:rPr lang="en-US" sz="8000" b="1" kern="0" dirty="0">
                <a:effectLst/>
                <a:latin typeface="Arial" panose="020B0604020202020204" pitchFamily="34" charset="0"/>
                <a:ea typeface="Times New Roman" panose="02020603050405020304" pitchFamily="18" charset="0"/>
                <a:cs typeface="Arial" panose="020B0604020202020204" pitchFamily="34" charset="0"/>
              </a:rPr>
              <a:t>2.</a:t>
            </a:r>
            <a:r>
              <a:rPr lang="id-ID" sz="8000" b="1" kern="0" dirty="0">
                <a:effectLst/>
                <a:latin typeface="Arial" panose="020B0604020202020204" pitchFamily="34" charset="0"/>
                <a:ea typeface="Times New Roman" panose="02020603050405020304" pitchFamily="18" charset="0"/>
                <a:cs typeface="Arial" panose="020B0604020202020204" pitchFamily="34" charset="0"/>
              </a:rPr>
              <a:t> Cukai Kendaraan Bermotor</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id-ID" sz="8000" kern="0" dirty="0">
                <a:effectLst/>
                <a:latin typeface="Arial" panose="020B0604020202020204" pitchFamily="34" charset="0"/>
                <a:ea typeface="Times New Roman" panose="02020603050405020304" pitchFamily="18" charset="0"/>
                <a:cs typeface="Arial" panose="020B0604020202020204" pitchFamily="34" charset="0"/>
              </a:rPr>
              <a:t> 	 Cukai yang dikenakan pada kendaraan bermotor yang berpotensi mencemari lingkungan atau menyebabkan kemacetan. Jenis ini sering kali terkait dengan kebijakan pengendalian lalu lintas dan perlindungan lingkunga</a:t>
            </a:r>
            <a:r>
              <a:rPr lang="en-US" sz="8000" kern="0" dirty="0">
                <a:effectLst/>
                <a:latin typeface="Arial" panose="020B0604020202020204" pitchFamily="34" charset="0"/>
                <a:ea typeface="Times New Roman" panose="02020603050405020304" pitchFamily="18" charset="0"/>
                <a:cs typeface="Arial" panose="020B0604020202020204" pitchFamily="34" charset="0"/>
              </a:rPr>
              <a:t>n.</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endParaRPr lang="en-US" sz="8000" kern="0" dirty="0">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r>
              <a:rPr lang="en-US" sz="8000" b="1" kern="0" dirty="0">
                <a:latin typeface="Arial" panose="020B0604020202020204" pitchFamily="34" charset="0"/>
                <a:ea typeface="Times New Roman" panose="02020603050405020304" pitchFamily="18" charset="0"/>
                <a:cs typeface="Arial" panose="020B0604020202020204" pitchFamily="34" charset="0"/>
              </a:rPr>
              <a:t>3</a:t>
            </a:r>
            <a:r>
              <a:rPr lang="en-US" sz="8000" kern="0" dirty="0">
                <a:effectLst/>
                <a:latin typeface="Arial" panose="020B0604020202020204" pitchFamily="34" charset="0"/>
                <a:ea typeface="Times New Roman" panose="02020603050405020304" pitchFamily="18" charset="0"/>
                <a:cs typeface="Arial" panose="020B0604020202020204" pitchFamily="34" charset="0"/>
              </a:rPr>
              <a:t>.</a:t>
            </a:r>
            <a:r>
              <a:rPr lang="id-ID" sz="8000" b="1" kern="0" dirty="0">
                <a:effectLst/>
                <a:latin typeface="Arial" panose="020B0604020202020204" pitchFamily="34" charset="0"/>
                <a:ea typeface="Times New Roman" panose="02020603050405020304" pitchFamily="18" charset="0"/>
                <a:cs typeface="Arial" panose="020B0604020202020204" pitchFamily="34" charset="0"/>
              </a:rPr>
              <a:t>Cukai Energi  </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indent="0">
              <a:lnSpc>
                <a:spcPct val="107000"/>
              </a:lnSpc>
              <a:spcAft>
                <a:spcPts val="800"/>
              </a:spcAft>
              <a:buNone/>
            </a:pPr>
            <a:r>
              <a:rPr lang="id-ID" sz="8000" kern="0" dirty="0">
                <a:effectLst/>
                <a:latin typeface="Arial" panose="020B0604020202020204" pitchFamily="34" charset="0"/>
                <a:ea typeface="Times New Roman" panose="02020603050405020304" pitchFamily="18" charset="0"/>
                <a:cs typeface="Arial" panose="020B0604020202020204" pitchFamily="34" charset="0"/>
              </a:rPr>
              <a:t>Cukai yang dikenakan pada penggunaan energi, seperti bahan bakar minyak (BBM), untuk mendorong penggunaan energi yang lebih ramah lingkungan.</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id-ID" sz="8000" kern="0" dirty="0">
                <a:effectLst/>
                <a:latin typeface="Arial" panose="020B0604020202020204" pitchFamily="34" charset="0"/>
                <a:ea typeface="Times New Roman" panose="02020603050405020304" pitchFamily="18" charset="0"/>
                <a:cs typeface="Arial" panose="020B0604020202020204" pitchFamily="34" charset="0"/>
              </a:rPr>
              <a:t> </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id-ID" sz="8000" kern="0" dirty="0">
                <a:effectLst/>
                <a:latin typeface="Arial" panose="020B0604020202020204" pitchFamily="34" charset="0"/>
                <a:ea typeface="Times New Roman" panose="02020603050405020304" pitchFamily="18" charset="0"/>
                <a:cs typeface="Arial" panose="020B0604020202020204" pitchFamily="34" charset="0"/>
              </a:rPr>
              <a:t> </a:t>
            </a:r>
            <a:endParaRPr lang="en-ID" sz="80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endParaRPr lang="en-US" sz="2400" b="1" kern="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 Minuman beralkohol</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sz="1800" kern="0" dirty="0">
                <a:effectLst/>
                <a:latin typeface="Times New Roman" panose="02020603050405020304" pitchFamily="18" charset="0"/>
                <a:ea typeface="Times New Roman" panose="02020603050405020304" pitchFamily="18" charset="0"/>
                <a:cs typeface="Times New Roman" panose="02020603050405020304" pitchFamily="18" charset="0"/>
              </a:rPr>
              <a:t>   - Minuman berpemanis dengan pemanis buatan</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spcAft>
                <a:spcPts val="800"/>
              </a:spcAft>
              <a:buAutoNum type="arabicPeriod"/>
            </a:pPr>
            <a:endParaRPr lang="en-US" sz="2400" b="1" kern="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r>
              <a:rPr lang="id-ID" sz="2400" b="1" kern="0" dirty="0">
                <a:effectLst/>
                <a:latin typeface="Arial" panose="020B0604020202020204" pitchFamily="34" charset="0"/>
                <a:ea typeface="Times New Roman" panose="02020603050405020304" pitchFamily="18" charset="0"/>
                <a:cs typeface="Arial" panose="020B0604020202020204" pitchFamily="34" charset="0"/>
              </a:rPr>
              <a:t> </a:t>
            </a:r>
            <a:endParaRPr lang="en-US" sz="2400" b="1" kern="0" dirty="0">
              <a:effectLst/>
              <a:latin typeface="Arial" panose="020B0604020202020204" pitchFamily="34" charset="0"/>
              <a:ea typeface="Times New Roman" panose="02020603050405020304" pitchFamily="18" charset="0"/>
              <a:cs typeface="Arial" panose="020B0604020202020204" pitchFamily="34" charset="0"/>
            </a:endParaRPr>
          </a:p>
          <a:p>
            <a:pPr marL="0" indent="0">
              <a:lnSpc>
                <a:spcPct val="107000"/>
              </a:lnSpc>
              <a:spcAft>
                <a:spcPts val="800"/>
              </a:spcAft>
              <a:buNone/>
            </a:pPr>
            <a:r>
              <a:rPr lang="id-ID" sz="2400" b="1" kern="0" dirty="0">
                <a:effectLst/>
                <a:latin typeface="Arial" panose="020B0604020202020204" pitchFamily="34" charset="0"/>
                <a:ea typeface="Times New Roman" panose="02020603050405020304" pitchFamily="18" charset="0"/>
                <a:cs typeface="Arial" panose="020B0604020202020204" pitchFamily="34" charset="0"/>
              </a:rPr>
              <a:t> </a:t>
            </a:r>
            <a:endParaRPr lang="en-ID" sz="2400" kern="100" dirty="0">
              <a:effectLst/>
              <a:latin typeface="Arial" panose="020B0604020202020204" pitchFamily="34" charset="0"/>
              <a:ea typeface="Calibri" panose="020F0502020204030204" pitchFamily="34" charset="0"/>
              <a:cs typeface="Arial" panose="020B0604020202020204" pitchFamily="34" charset="0"/>
            </a:endParaRPr>
          </a:p>
          <a:p>
            <a:pPr marL="457200" indent="-457200">
              <a:buAutoNum type="arabicPlain" startAt="2"/>
            </a:pPr>
            <a:r>
              <a:rPr lang="en-ID" sz="2400" dirty="0" err="1">
                <a:latin typeface="Arial" panose="020B0604020202020204" pitchFamily="34" charset="0"/>
                <a:cs typeface="Arial" panose="020B0604020202020204" pitchFamily="34" charset="0"/>
              </a:rPr>
              <a:t>Cukai</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Kendaraan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Bermotor</a:t>
            </a:r>
            <a:endParaRPr lang="en-ID" sz="2400" dirty="0">
              <a:latin typeface="Arial" panose="020B0604020202020204" pitchFamily="34" charset="0"/>
              <a:cs typeface="Arial" panose="020B0604020202020204" pitchFamily="34" charset="0"/>
            </a:endParaRPr>
          </a:p>
          <a:p>
            <a:pPr marL="0" indent="0">
              <a:buNone/>
            </a:pPr>
            <a:endParaRPr lang="en-ID" sz="2400" dirty="0">
              <a:latin typeface="Arial" panose="020B0604020202020204" pitchFamily="34" charset="0"/>
              <a:cs typeface="Arial" panose="020B0604020202020204" pitchFamily="34" charset="0"/>
            </a:endParaRPr>
          </a:p>
          <a:p>
            <a:pPr marL="0" indent="0">
              <a:buNone/>
            </a:pPr>
            <a:r>
              <a:rPr lang="en-ID" sz="2400" dirty="0">
                <a:latin typeface="Arial" panose="020B0604020202020204" pitchFamily="34" charset="0"/>
                <a:cs typeface="Arial" panose="020B0604020202020204" pitchFamily="34" charset="0"/>
              </a:rPr>
              <a:t>3        </a:t>
            </a:r>
          </a:p>
        </p:txBody>
      </p:sp>
    </p:spTree>
    <p:extLst>
      <p:ext uri="{BB962C8B-B14F-4D97-AF65-F5344CB8AC3E}">
        <p14:creationId xmlns:p14="http://schemas.microsoft.com/office/powerpoint/2010/main" val="1854267931"/>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PAJAK PUSAT</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611560" y="1916832"/>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dirty="0" err="1">
                <a:solidFill>
                  <a:schemeClr val="tx1"/>
                </a:solidFill>
                <a:latin typeface="Cambria" panose="02040503050406030204" pitchFamily="18" charset="0"/>
                <a:cs typeface="Arial" panose="020B0604020202020204" pitchFamily="34" charset="0"/>
              </a:rPr>
              <a:t>Pajak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pusat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merupakan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pajak</a:t>
            </a:r>
            <a:r>
              <a:rPr lang="en-US" dirty="0">
                <a:solidFill>
                  <a:schemeClr val="tx1"/>
                </a:solidFill>
                <a:latin typeface="Cambria" panose="02040503050406030204" pitchFamily="18" charset="0"/>
                <a:cs typeface="Arial" panose="020B0604020202020204" pitchFamily="34" charset="0"/>
              </a:rPr>
              <a:t> yang di </a:t>
            </a:r>
            <a:r>
              <a:rPr lang="en-US" dirty="0" err="1">
                <a:solidFill>
                  <a:schemeClr val="tx1"/>
                </a:solidFill>
                <a:latin typeface="Cambria" panose="02040503050406030204" pitchFamily="18" charset="0"/>
                <a:cs typeface="Arial" panose="020B0604020202020204" pitchFamily="34" charset="0"/>
              </a:rPr>
              <a:t>pungut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pemerintah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pusat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dimana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pemungutan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wajib</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bayarkan</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wajib</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pajak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baik</a:t>
            </a:r>
            <a:r>
              <a:rPr lang="en-US" dirty="0">
                <a:solidFill>
                  <a:schemeClr val="tx1"/>
                </a:solidFill>
                <a:latin typeface="Cambria" panose="02040503050406030204" pitchFamily="18" charset="0"/>
                <a:cs typeface="Arial" panose="020B0604020202020204" pitchFamily="34" charset="0"/>
              </a:rPr>
              <a:t> orang </a:t>
            </a:r>
            <a:r>
              <a:rPr lang="en-US" dirty="0" err="1">
                <a:solidFill>
                  <a:schemeClr val="tx1"/>
                </a:solidFill>
                <a:latin typeface="Cambria" panose="02040503050406030204" pitchFamily="18" charset="0"/>
                <a:cs typeface="Arial" panose="020B0604020202020204" pitchFamily="34" charset="0"/>
              </a:rPr>
              <a:t>pribadi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maupun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Jendral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Perpajakan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Kementrian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Keuangan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yaitu</a:t>
            </a:r>
            <a:r>
              <a:rPr lang="en-US" dirty="0">
                <a:solidFill>
                  <a:schemeClr val="tx1"/>
                </a:solidFill>
                <a:latin typeface="Cambria" panose="02040503050406030204" pitchFamily="18" charset="0"/>
                <a:cs typeface="Arial" panose="020B0604020202020204" pitchFamily="34" charset="0"/>
              </a:rPr>
              <a:t> KP2KP </a:t>
            </a:r>
            <a:r>
              <a:rPr lang="en-US" dirty="0" err="1">
                <a:solidFill>
                  <a:schemeClr val="tx1"/>
                </a:solidFill>
                <a:latin typeface="Cambria" panose="02040503050406030204" pitchFamily="18" charset="0"/>
                <a:cs typeface="Arial" panose="020B0604020202020204" pitchFamily="34" charset="0"/>
              </a:rPr>
              <a:t>merupakan</a:t>
            </a:r>
            <a:r>
              <a:rPr lang="en-US" dirty="0">
                <a:solidFill>
                  <a:schemeClr val="tx1"/>
                </a:solidFill>
                <a:latin typeface="Cambria" panose="02040503050406030204" pitchFamily="18" charset="0"/>
                <a:cs typeface="Arial" panose="020B0604020202020204" pitchFamily="34" charset="0"/>
              </a:rPr>
              <a:t> badan yang </a:t>
            </a:r>
            <a:r>
              <a:rPr lang="en-US" dirty="0" err="1">
                <a:solidFill>
                  <a:schemeClr val="tx1"/>
                </a:solidFill>
                <a:latin typeface="Cambria" panose="02040503050406030204" pitchFamily="18" charset="0"/>
                <a:cs typeface="Arial" panose="020B0604020202020204" pitchFamily="34" charset="0"/>
              </a:rPr>
              <a:t>menaungi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pajak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pusat</a:t>
            </a:r>
            <a:r>
              <a:rPr lang="en-US" dirty="0">
                <a:solidFill>
                  <a:schemeClr val="tx1"/>
                </a:solidFill>
                <a:latin typeface="Cambria" panose="02040503050406030204" pitchFamily="18" charset="0"/>
                <a:cs typeface="Arial" panose="020B0604020202020204" pitchFamily="34" charset="0"/>
              </a:rPr>
              <a:t> </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t>PAJAK PENGHASILAN(PPH)</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itchFamily="34" charset="0"/>
              <a:buChar char="•"/>
            </a:pP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penghasilan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adalah</a:t>
            </a:r>
            <a:r>
              <a:rPr lang="en-US" sz="2400" dirty="0">
                <a:solidFill>
                  <a:schemeClr val="tx1"/>
                </a:solidFill>
                <a:latin typeface="Arial" panose="020B0604020202020204" pitchFamily="34" charset="0"/>
                <a:cs typeface="Arial" panose="020B0604020202020204" pitchFamily="34" charset="0"/>
              </a:rPr>
              <a:t> salah </a:t>
            </a:r>
            <a:r>
              <a:rPr lang="en-US" sz="2400" dirty="0" err="1">
                <a:solidFill>
                  <a:schemeClr val="tx1"/>
                </a:solidFill>
                <a:latin typeface="Arial" panose="020B0604020202020204" pitchFamily="34" charset="0"/>
                <a:cs typeface="Arial" panose="020B0604020202020204" pitchFamily="34" charset="0"/>
              </a:rPr>
              <a:t>satu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yang </a:t>
            </a:r>
            <a:r>
              <a:rPr lang="en-US" sz="2400" dirty="0" err="1">
                <a:solidFill>
                  <a:schemeClr val="tx1"/>
                </a:solidFill>
                <a:latin typeface="Arial" panose="020B0604020202020204" pitchFamily="34" charset="0"/>
                <a:cs typeface="Arial" panose="020B0604020202020204" pitchFamily="34" charset="0"/>
              </a:rPr>
              <a:t>penting</a:t>
            </a:r>
            <a:r>
              <a:rPr lang="en-US" sz="2400" dirty="0">
                <a:solidFill>
                  <a:schemeClr val="tx1"/>
                </a:solidFill>
                <a:latin typeface="Arial" panose="020B0604020202020204" pitchFamily="34" charset="0"/>
                <a:cs typeface="Arial" panose="020B0604020202020204" pitchFamily="34" charset="0"/>
              </a:rPr>
              <a:t> dan </a:t>
            </a:r>
            <a:r>
              <a:rPr lang="en-US" sz="2400" dirty="0" err="1">
                <a:solidFill>
                  <a:schemeClr val="tx1"/>
                </a:solidFill>
                <a:latin typeface="Arial" panose="020B0604020202020204" pitchFamily="34" charset="0"/>
                <a:cs typeface="Arial" panose="020B0604020202020204" pitchFamily="34" charset="0"/>
              </a:rPr>
              <a:t>umum</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dikenakan</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kepada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setiap</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wajib</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baik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individu</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maupun</a:t>
            </a:r>
            <a:r>
              <a:rPr lang="en-US" sz="2400" dirty="0">
                <a:solidFill>
                  <a:schemeClr val="tx1"/>
                </a:solidFill>
                <a:latin typeface="Arial" panose="020B0604020202020204" pitchFamily="34" charset="0"/>
                <a:cs typeface="Arial" panose="020B0604020202020204" pitchFamily="34" charset="0"/>
              </a:rPr>
              <a:t> badan </a:t>
            </a:r>
            <a:r>
              <a:rPr lang="en-US" sz="2400" dirty="0" err="1">
                <a:solidFill>
                  <a:schemeClr val="tx1"/>
                </a:solidFill>
                <a:latin typeface="Arial" panose="020B0604020202020204" pitchFamily="34" charset="0"/>
                <a:cs typeface="Arial" panose="020B0604020202020204" pitchFamily="34" charset="0"/>
              </a:rPr>
              <a:t>usaha</a:t>
            </a:r>
            <a:r>
              <a:rPr lang="en-US" sz="2400" dirty="0">
                <a:solidFill>
                  <a:schemeClr val="tx1"/>
                </a:solidFill>
                <a:latin typeface="Arial" panose="020B0604020202020204" pitchFamily="34" charset="0"/>
                <a:cs typeface="Arial" panose="020B0604020202020204" pitchFamily="34" charset="0"/>
              </a:rPr>
              <a:t> di Indonesia</a:t>
            </a:r>
          </a:p>
          <a:p>
            <a:pPr marL="342900" indent="-342900" algn="l">
              <a:buFont typeface="Arial" pitchFamily="34" charset="0"/>
              <a:buChar char="•"/>
            </a:pPr>
            <a:r>
              <a:rPr lang="en-US" sz="2400" dirty="0" err="1">
                <a:solidFill>
                  <a:schemeClr val="tx1"/>
                </a:solidFill>
                <a:latin typeface="Arial" panose="020B0604020202020204" pitchFamily="34" charset="0"/>
                <a:cs typeface="Arial" panose="020B0604020202020204" pitchFamily="34" charset="0"/>
              </a:rPr>
              <a:t>Beberapa</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jenis</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penghasilan</a:t>
            </a:r>
            <a:r>
              <a:rPr lang="en-US" sz="2400" dirty="0">
                <a:solidFill>
                  <a:schemeClr val="tx1"/>
                </a:solidFill>
                <a:latin typeface="Arial" panose="020B0604020202020204" pitchFamily="34" charset="0"/>
                <a:cs typeface="Arial" panose="020B0604020202020204" pitchFamily="34" charset="0"/>
              </a:rPr>
              <a:t>(PPH)</a:t>
            </a:r>
          </a:p>
          <a:p>
            <a:pPr algn="l"/>
            <a:r>
              <a:rPr lang="en-US" sz="2400" dirty="0">
                <a:solidFill>
                  <a:schemeClr val="tx1"/>
                </a:solidFill>
                <a:latin typeface="Arial" panose="020B0604020202020204" pitchFamily="34" charset="0"/>
                <a:cs typeface="Arial" panose="020B0604020202020204" pitchFamily="34" charset="0"/>
              </a:rPr>
              <a:t>    </a:t>
            </a:r>
            <a:r>
              <a:rPr lang="en-US" sz="2400" dirty="0" err="1">
                <a:solidFill>
                  <a:schemeClr val="tx1"/>
                </a:solidFill>
                <a:latin typeface="Arial" panose="020B0604020202020204" pitchFamily="34" charset="0"/>
                <a:cs typeface="Arial" panose="020B0604020202020204" pitchFamily="34" charset="0"/>
              </a:rPr>
              <a:t>pajak</a:t>
            </a:r>
            <a:r>
              <a:rPr lang="en-US" sz="2400" dirty="0">
                <a:solidFill>
                  <a:schemeClr val="tx1"/>
                </a:solidFill>
                <a:latin typeface="Arial" panose="020B0604020202020204" pitchFamily="34" charset="0"/>
                <a:cs typeface="Arial" panose="020B0604020202020204" pitchFamily="34" charset="0"/>
              </a:rPr>
              <a:t> PPH </a:t>
            </a:r>
            <a:r>
              <a:rPr lang="en-US" sz="2400" dirty="0" err="1">
                <a:solidFill>
                  <a:schemeClr val="tx1"/>
                </a:solidFill>
                <a:latin typeface="Arial" panose="020B0604020202020204" pitchFamily="34" charset="0"/>
                <a:cs typeface="Arial" panose="020B0604020202020204" pitchFamily="34" charset="0"/>
              </a:rPr>
              <a:t>menurut</a:t>
            </a:r>
            <a:r>
              <a:rPr lang="en-US" sz="2400" dirty="0">
                <a:solidFill>
                  <a:schemeClr val="tx1"/>
                </a:solidFill>
                <a:latin typeface="Arial" panose="020B0604020202020204" pitchFamily="34" charset="0"/>
                <a:cs typeface="Arial" panose="020B0604020202020204" pitchFamily="34" charset="0"/>
              </a:rPr>
              <a:t> pasal21</a:t>
            </a:r>
          </a:p>
          <a:p>
            <a:pPr algn="l"/>
            <a:r>
              <a:rPr lang="en-US" sz="2400" dirty="0">
                <a:solidFill>
                  <a:schemeClr val="tx1"/>
                </a:solidFill>
                <a:latin typeface="Arial" panose="020B0604020202020204" pitchFamily="34" charset="0"/>
                <a:cs typeface="Arial" panose="020B0604020202020204" pitchFamily="34" charset="0"/>
              </a:rPr>
              <a:t>     </a:t>
            </a:r>
            <a:r>
              <a:rPr lang="id-ID" sz="2400" kern="0" spc="10" dirty="0">
                <a:solidFill>
                  <a:srgbClr val="232933"/>
                </a:solidFill>
                <a:effectLst/>
                <a:latin typeface="Arial" panose="020B0604020202020204" pitchFamily="34" charset="0"/>
                <a:ea typeface="Times New Roman" panose="02020603050405020304" pitchFamily="18" charset="0"/>
                <a:cs typeface="Arial" panose="020B0604020202020204" pitchFamily="34" charset="0"/>
              </a:rPr>
              <a:t>pajak atas penghasilan berupa gaji, upah, honorarium, </a:t>
            </a:r>
            <a:r>
              <a:rPr lang="en-US" sz="2400" kern="0" spc="10" dirty="0">
                <a:solidFill>
                  <a:srgbClr val="232933"/>
                </a:solidFill>
                <a:effectLst/>
                <a:latin typeface="Arial" panose="020B0604020202020204" pitchFamily="34" charset="0"/>
                <a:ea typeface="Times New Roman" panose="02020603050405020304" pitchFamily="18" charset="0"/>
                <a:cs typeface="Arial" panose="020B0604020202020204" pitchFamily="34" charset="0"/>
              </a:rPr>
              <a:t>   </a:t>
            </a:r>
            <a:r>
              <a:rPr lang="id-ID" sz="2400" kern="0" spc="10" dirty="0">
                <a:solidFill>
                  <a:srgbClr val="232933"/>
                </a:solidFill>
                <a:effectLst/>
                <a:latin typeface="Arial" panose="020B0604020202020204" pitchFamily="34" charset="0"/>
                <a:ea typeface="Times New Roman" panose="02020603050405020304" pitchFamily="18" charset="0"/>
                <a:cs typeface="Arial" panose="020B0604020202020204" pitchFamily="34" charset="0"/>
              </a:rPr>
              <a:t>tunjangan dan pembayaran lain dengan nama dan dalam bentuk apa pun sehubungan dengan pekerjaan atau jabatan, jasa dan kegiatan yang dilakukan oleh orang pribadi subjek pajak dalam negeri.</a:t>
            </a:r>
            <a:endParaRPr lang="en-ID" sz="2400" kern="100" dirty="0">
              <a:effectLst/>
              <a:latin typeface="Arial" panose="020B0604020202020204" pitchFamily="34" charset="0"/>
              <a:ea typeface="Calibri" panose="020F0502020204030204" pitchFamily="34" charset="0"/>
              <a:cs typeface="Arial" panose="020B0604020202020204" pitchFamily="34" charset="0"/>
            </a:endParaRPr>
          </a:p>
          <a:p>
            <a:pPr algn="l"/>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BA39F5-C4AE-F315-D250-4157D01479ED}"/>
              </a:ext>
            </a:extLst>
          </p:cNvPr>
          <p:cNvSpPr>
            <a:spLocks noGrp="1"/>
          </p:cNvSpPr>
          <p:nvPr>
            <p:ph idx="1"/>
          </p:nvPr>
        </p:nvSpPr>
        <p:spPr>
          <a:xfrm>
            <a:off x="457200" y="908720"/>
            <a:ext cx="8147248" cy="5217443"/>
          </a:xfrm>
        </p:spPr>
        <p:txBody>
          <a:bodyPr/>
          <a:lstStyle/>
          <a:p>
            <a:pPr marL="0" indent="0">
              <a:buNone/>
            </a:pPr>
            <a:r>
              <a:rPr lang="en-US" dirty="0"/>
              <a:t> </a:t>
            </a:r>
            <a:r>
              <a:rPr lang="en-US" dirty="0" err="1"/>
              <a:t>Pajak</a:t>
            </a:r>
            <a:r>
              <a:rPr lang="en-US" dirty="0"/>
              <a:t> </a:t>
            </a:r>
            <a:r>
              <a:rPr lang="en-US" dirty="0" err="1"/>
              <a:t>penghasilan</a:t>
            </a:r>
            <a:r>
              <a:rPr lang="en-US" dirty="0"/>
              <a:t> </a:t>
            </a:r>
            <a:r>
              <a:rPr lang="en-US" dirty="0" err="1"/>
              <a:t>jenis</a:t>
            </a:r>
            <a:r>
              <a:rPr lang="en-US" dirty="0"/>
              <a:t> </a:t>
            </a:r>
            <a:r>
              <a:rPr lang="en-US" dirty="0" err="1"/>
              <a:t>PPh</a:t>
            </a:r>
            <a:r>
              <a:rPr lang="en-US" dirty="0"/>
              <a:t> </a:t>
            </a:r>
            <a:r>
              <a:rPr lang="en-US" dirty="0" err="1"/>
              <a:t>pasal</a:t>
            </a:r>
            <a:r>
              <a:rPr lang="en-US" dirty="0"/>
              <a:t> 22</a:t>
            </a:r>
          </a:p>
          <a:p>
            <a:pPr indent="0">
              <a:lnSpc>
                <a:spcPct val="107000"/>
              </a:lnSpc>
              <a:spcAft>
                <a:spcPts val="1800"/>
              </a:spcAft>
              <a:buNone/>
            </a:pPr>
            <a:r>
              <a:rPr lang="en-ID" sz="2400" kern="100" dirty="0" err="1">
                <a:latin typeface="Arial" panose="020B0604020202020204" pitchFamily="34" charset="0"/>
                <a:ea typeface="Calibri" panose="020F0502020204030204" pitchFamily="34" charset="0"/>
                <a:cs typeface="Arial" panose="020B0604020202020204" pitchFamily="34" charset="0"/>
              </a:rPr>
              <a:t>Definisi</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pph</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pasal</a:t>
            </a:r>
            <a:r>
              <a:rPr lang="en-ID" sz="2400" kern="100" dirty="0">
                <a:latin typeface="Arial" panose="020B0604020202020204" pitchFamily="34" charset="0"/>
                <a:ea typeface="Calibri" panose="020F0502020204030204" pitchFamily="34" charset="0"/>
                <a:cs typeface="Arial" panose="020B0604020202020204" pitchFamily="34" charset="0"/>
              </a:rPr>
              <a:t> 22 </a:t>
            </a:r>
            <a:r>
              <a:rPr lang="en-ID" sz="2400" kern="100" dirty="0" err="1">
                <a:latin typeface="Arial" panose="020B0604020202020204" pitchFamily="34" charset="0"/>
                <a:ea typeface="Calibri" panose="020F0502020204030204" pitchFamily="34" charset="0"/>
                <a:cs typeface="Arial" panose="020B0604020202020204" pitchFamily="34" charset="0"/>
              </a:rPr>
              <a:t>pajak</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penghasilan</a:t>
            </a:r>
            <a:r>
              <a:rPr lang="en-ID" sz="2400" kern="100" dirty="0">
                <a:latin typeface="Arial" panose="020B0604020202020204" pitchFamily="34" charset="0"/>
                <a:ea typeface="Calibri" panose="020F0502020204030204" pitchFamily="34" charset="0"/>
                <a:cs typeface="Arial" panose="020B0604020202020204" pitchFamily="34" charset="0"/>
              </a:rPr>
              <a:t> yang </a:t>
            </a:r>
            <a:r>
              <a:rPr lang="en-ID" sz="2400" kern="100" dirty="0" err="1">
                <a:latin typeface="Arial" panose="020B0604020202020204" pitchFamily="34" charset="0"/>
                <a:ea typeface="Calibri" panose="020F0502020204030204" pitchFamily="34" charset="0"/>
                <a:cs typeface="Arial" panose="020B0604020202020204" pitchFamily="34" charset="0"/>
              </a:rPr>
              <a:t>dikenakan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kepada</a:t>
            </a:r>
            <a:r>
              <a:rPr lang="en-ID" sz="2400" kern="100" dirty="0">
                <a:latin typeface="Arial" panose="020B0604020202020204" pitchFamily="34" charset="0"/>
                <a:ea typeface="Calibri" panose="020F0502020204030204" pitchFamily="34" charset="0"/>
                <a:cs typeface="Arial" panose="020B0604020202020204" pitchFamily="34" charset="0"/>
              </a:rPr>
              <a:t> badan </a:t>
            </a:r>
            <a:r>
              <a:rPr lang="en-ID" sz="2400" kern="100" dirty="0" err="1">
                <a:latin typeface="Arial" panose="020B0604020202020204" pitchFamily="34" charset="0"/>
                <a:ea typeface="Calibri" panose="020F0502020204030204" pitchFamily="34" charset="0"/>
                <a:cs typeface="Arial" panose="020B0604020202020204" pitchFamily="34" charset="0"/>
              </a:rPr>
              <a:t>badan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usaha</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tertentu</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baik</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pemerintah</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maupun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suwasta</a:t>
            </a:r>
            <a:r>
              <a:rPr lang="en-ID" sz="2400" kern="100" dirty="0">
                <a:latin typeface="Arial" panose="020B0604020202020204" pitchFamily="34" charset="0"/>
                <a:ea typeface="Calibri" panose="020F0502020204030204" pitchFamily="34" charset="0"/>
                <a:cs typeface="Arial" panose="020B0604020202020204" pitchFamily="34" charset="0"/>
              </a:rPr>
              <a:t> yang </a:t>
            </a:r>
            <a:r>
              <a:rPr lang="en-ID" sz="2400" kern="100" dirty="0" err="1">
                <a:latin typeface="Arial" panose="020B0604020202020204" pitchFamily="34" charset="0"/>
                <a:ea typeface="Calibri" panose="020F0502020204030204" pitchFamily="34" charset="0"/>
                <a:cs typeface="Arial" panose="020B0604020202020204" pitchFamily="34" charset="0"/>
              </a:rPr>
              <a:t>melakukan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kegiatan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perdagangan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ekspor,impor</a:t>
            </a:r>
            <a:r>
              <a:rPr lang="en-ID" sz="2400" kern="100" dirty="0">
                <a:latin typeface="Arial" panose="020B0604020202020204" pitchFamily="34" charset="0"/>
                <a:ea typeface="Calibri" panose="020F0502020204030204" pitchFamily="34" charset="0"/>
                <a:cs typeface="Arial" panose="020B0604020202020204" pitchFamily="34" charset="0"/>
              </a:rPr>
              <a:t> re-</a:t>
            </a:r>
            <a:r>
              <a:rPr lang="en-ID" sz="2400" kern="100" dirty="0" err="1">
                <a:latin typeface="Arial" panose="020B0604020202020204" pitchFamily="34" charset="0"/>
                <a:ea typeface="Calibri" panose="020F0502020204030204" pitchFamily="34" charset="0"/>
                <a:cs typeface="Arial" panose="020B0604020202020204" pitchFamily="34" charset="0"/>
              </a:rPr>
              <a:t>impor</a:t>
            </a:r>
            <a:endParaRPr lang="en-ID" sz="2400" kern="100" dirty="0">
              <a:latin typeface="Arial" panose="020B0604020202020204" pitchFamily="34" charset="0"/>
              <a:ea typeface="Calibri" panose="020F0502020204030204" pitchFamily="34" charset="0"/>
              <a:cs typeface="Arial" panose="020B0604020202020204" pitchFamily="34" charset="0"/>
            </a:endParaRPr>
          </a:p>
          <a:p>
            <a:pPr indent="0">
              <a:lnSpc>
                <a:spcPct val="107000"/>
              </a:lnSpc>
              <a:spcAft>
                <a:spcPts val="1800"/>
              </a:spcAft>
              <a:buNone/>
            </a:pPr>
            <a:r>
              <a:rPr lang="en-ID" sz="2400" kern="100" dirty="0" err="1">
                <a:latin typeface="Arial" panose="020B0604020202020204" pitchFamily="34" charset="0"/>
                <a:ea typeface="Calibri" panose="020F0502020204030204" pitchFamily="34" charset="0"/>
                <a:cs typeface="Arial" panose="020B0604020202020204" pitchFamily="34" charset="0"/>
              </a:rPr>
              <a:t>Pajak</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penghasilan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pasal</a:t>
            </a:r>
            <a:r>
              <a:rPr lang="en-ID" sz="2400" kern="100" dirty="0">
                <a:latin typeface="Arial" panose="020B0604020202020204" pitchFamily="34" charset="0"/>
                <a:ea typeface="Calibri" panose="020F0502020204030204" pitchFamily="34" charset="0"/>
                <a:cs typeface="Arial" panose="020B0604020202020204" pitchFamily="34" charset="0"/>
              </a:rPr>
              <a:t> 23</a:t>
            </a:r>
          </a:p>
          <a:p>
            <a:pPr indent="0">
              <a:lnSpc>
                <a:spcPct val="107000"/>
              </a:lnSpc>
              <a:spcAft>
                <a:spcPts val="1800"/>
              </a:spcAft>
              <a:buNone/>
            </a:pPr>
            <a:r>
              <a:rPr lang="en-ID" sz="2400" kern="100" dirty="0" err="1">
                <a:latin typeface="Arial" panose="020B0604020202020204" pitchFamily="34" charset="0"/>
                <a:ea typeface="Calibri" panose="020F0502020204030204" pitchFamily="34" charset="0"/>
                <a:cs typeface="Arial" panose="020B0604020202020204" pitchFamily="34" charset="0"/>
              </a:rPr>
              <a:t>Definisi</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pph</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pasal</a:t>
            </a:r>
            <a:r>
              <a:rPr lang="en-ID" sz="2400" kern="100" dirty="0">
                <a:latin typeface="Arial" panose="020B0604020202020204" pitchFamily="34" charset="0"/>
                <a:ea typeface="Calibri" panose="020F0502020204030204" pitchFamily="34" charset="0"/>
                <a:cs typeface="Arial" panose="020B0604020202020204" pitchFamily="34" charset="0"/>
              </a:rPr>
              <a:t> 23 </a:t>
            </a:r>
            <a:r>
              <a:rPr lang="en-ID" sz="2400" kern="100" dirty="0" err="1">
                <a:latin typeface="Arial" panose="020B0604020202020204" pitchFamily="34" charset="0"/>
                <a:ea typeface="Calibri" panose="020F0502020204030204" pitchFamily="34" charset="0"/>
                <a:cs typeface="Arial" panose="020B0604020202020204" pitchFamily="34" charset="0"/>
              </a:rPr>
              <a:t>merupakan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pajak</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penghasilan</a:t>
            </a:r>
            <a:r>
              <a:rPr lang="en-ID" sz="2400" kern="100" dirty="0">
                <a:latin typeface="Arial" panose="020B0604020202020204" pitchFamily="34" charset="0"/>
                <a:ea typeface="Calibri" panose="020F0502020204030204" pitchFamily="34" charset="0"/>
                <a:cs typeface="Arial" panose="020B0604020202020204" pitchFamily="34" charset="0"/>
              </a:rPr>
              <a:t> yang </a:t>
            </a:r>
            <a:r>
              <a:rPr lang="en-ID" sz="2400" kern="100" dirty="0" err="1">
                <a:latin typeface="Arial" panose="020B0604020202020204" pitchFamily="34" charset="0"/>
                <a:ea typeface="Calibri" panose="020F0502020204030204" pitchFamily="34" charset="0"/>
                <a:cs typeface="Arial" panose="020B0604020202020204" pitchFamily="34" charset="0"/>
              </a:rPr>
              <a:t>dikenakan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atas</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modal,penyerahan</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jasa</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atau</a:t>
            </a:r>
            <a:r>
              <a:rPr lang="en-ID" sz="2400" kern="100" dirty="0">
                <a:latin typeface="Arial" panose="020B0604020202020204" pitchFamily="34" charset="0"/>
                <a:ea typeface="Calibri" panose="020F0502020204030204" pitchFamily="34" charset="0"/>
                <a:cs typeface="Arial" panose="020B0604020202020204" pitchFamily="34" charset="0"/>
              </a:rPr>
              <a:t> </a:t>
            </a:r>
            <a:r>
              <a:rPr lang="en-ID" sz="2400" kern="100" dirty="0" err="1">
                <a:latin typeface="Arial" panose="020B0604020202020204" pitchFamily="34" charset="0"/>
                <a:ea typeface="Calibri" panose="020F0502020204030204" pitchFamily="34" charset="0"/>
                <a:cs typeface="Arial" panose="020B0604020202020204" pitchFamily="34" charset="0"/>
              </a:rPr>
              <a:t>hadiah</a:t>
            </a:r>
            <a:r>
              <a:rPr lang="en-ID" sz="2400" kern="100" dirty="0">
                <a:latin typeface="Arial" panose="020B0604020202020204" pitchFamily="34" charset="0"/>
                <a:ea typeface="Calibri" panose="020F0502020204030204" pitchFamily="34" charset="0"/>
                <a:cs typeface="Arial" panose="020B0604020202020204" pitchFamily="34" charset="0"/>
              </a:rPr>
              <a:t> dan </a:t>
            </a:r>
            <a:r>
              <a:rPr lang="en-ID" sz="2400" kern="100" dirty="0" err="1">
                <a:latin typeface="Arial" panose="020B0604020202020204" pitchFamily="34" charset="0"/>
                <a:ea typeface="Calibri" panose="020F0502020204030204" pitchFamily="34" charset="0"/>
                <a:cs typeface="Arial" panose="020B0604020202020204" pitchFamily="34" charset="0"/>
              </a:rPr>
              <a:t>penghargaan</a:t>
            </a:r>
            <a:r>
              <a:rPr lang="en-ID" sz="2400" kern="100" dirty="0">
                <a:latin typeface="Arial" panose="020B0604020202020204" pitchFamily="34" charset="0"/>
                <a:ea typeface="Calibri" panose="020F0502020204030204" pitchFamily="34" charset="0"/>
                <a:cs typeface="Arial" panose="020B0604020202020204" pitchFamily="34" charset="0"/>
              </a:rPr>
              <a:t> </a:t>
            </a:r>
          </a:p>
          <a:p>
            <a:pPr indent="0">
              <a:lnSpc>
                <a:spcPct val="107000"/>
              </a:lnSpc>
              <a:spcAft>
                <a:spcPts val="1800"/>
              </a:spcAft>
              <a:buNone/>
            </a:pPr>
            <a:endParaRPr lang="en-ID" sz="2400" kern="1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0380142"/>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FCFD64-5CDD-0E92-5B41-7342D6356C4F}"/>
              </a:ext>
            </a:extLst>
          </p:cNvPr>
          <p:cNvSpPr>
            <a:spLocks noGrp="1"/>
          </p:cNvSpPr>
          <p:nvPr>
            <p:ph idx="1"/>
          </p:nvPr>
        </p:nvSpPr>
        <p:spPr/>
        <p:txBody>
          <a:bodyPr/>
          <a:lstStyle/>
          <a:p>
            <a:r>
              <a:rPr lang="en-US" dirty="0"/>
              <a:t>PPN</a:t>
            </a:r>
          </a:p>
          <a:p>
            <a:pPr marL="0" indent="0">
              <a:buNone/>
            </a:pPr>
            <a:r>
              <a:rPr lang="id-ID" sz="2400" dirty="0">
                <a:solidFill>
                  <a:srgbClr val="212529"/>
                </a:solidFill>
                <a:effectLst/>
                <a:latin typeface="Arial" panose="020B0604020202020204" pitchFamily="34" charset="0"/>
                <a:ea typeface="Times New Roman" panose="02020603050405020304" pitchFamily="18" charset="0"/>
                <a:cs typeface="Arial" panose="020B0604020202020204" pitchFamily="34" charset="0"/>
              </a:rPr>
              <a:t>Dalam perpajakan Indonesia, Pajak Pertambahan Nilai atau PPN adalah pajak yang dikenakan atas setiap transaksi jual beli barang atau jasa kena pajak. Pajak ini dikenakan dari produsen hingga ke konsumen akhir. Secara teknis, PPN adalah pajak yang dibayar oleh konsumen akhir saat membeli barang atau jasa. Meski dibebankan pada konsumen akhir, tugas memungut, menyetor, dan melaporkan PPN adalah kewajiban para penjual yang ditetapkan sebagai Pengusaha Kena Pajak (PKP).</a:t>
            </a:r>
            <a:endParaRPr lang="en-ID" sz="24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endParaRPr lang="en-ID" dirty="0"/>
          </a:p>
        </p:txBody>
      </p:sp>
    </p:spTree>
    <p:extLst>
      <p:ext uri="{BB962C8B-B14F-4D97-AF65-F5344CB8AC3E}">
        <p14:creationId xmlns:p14="http://schemas.microsoft.com/office/powerpoint/2010/main" val="3060935091"/>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556047-B8A1-55BE-7B5F-59F391D0D71F}"/>
              </a:ext>
            </a:extLst>
          </p:cNvPr>
          <p:cNvSpPr>
            <a:spLocks noGrp="1"/>
          </p:cNvSpPr>
          <p:nvPr>
            <p:ph idx="1"/>
          </p:nvPr>
        </p:nvSpPr>
        <p:spPr>
          <a:xfrm>
            <a:off x="457200" y="836712"/>
            <a:ext cx="8229600" cy="5289451"/>
          </a:xfrm>
        </p:spPr>
        <p:txBody>
          <a:bodyPr/>
          <a:lstStyle/>
          <a:p>
            <a:r>
              <a:rPr lang="en-US" dirty="0" err="1"/>
              <a:t>Fungsi</a:t>
            </a:r>
            <a:r>
              <a:rPr lang="en-US" dirty="0"/>
              <a:t> PPN </a:t>
            </a:r>
          </a:p>
          <a:p>
            <a:pPr marL="514350" indent="-514350">
              <a:buFont typeface="+mj-lt"/>
              <a:buAutoNum type="arabicPeriod"/>
            </a:pPr>
            <a:r>
              <a:rPr lang="en-US" dirty="0" err="1"/>
              <a:t>Fungsi</a:t>
            </a:r>
            <a:r>
              <a:rPr lang="en-US" dirty="0"/>
              <a:t> </a:t>
            </a:r>
            <a:r>
              <a:rPr lang="en-US" dirty="0" err="1"/>
              <a:t>Fiskal</a:t>
            </a:r>
            <a:r>
              <a:rPr lang="en-US" dirty="0"/>
              <a:t> </a:t>
            </a:r>
            <a:r>
              <a:rPr lang="en-US" dirty="0" err="1"/>
              <a:t>sebagai</a:t>
            </a:r>
            <a:r>
              <a:rPr lang="en-US" dirty="0"/>
              <a:t> </a:t>
            </a:r>
            <a:r>
              <a:rPr lang="en-US" dirty="0" err="1"/>
              <a:t>sumber</a:t>
            </a:r>
            <a:r>
              <a:rPr lang="en-US" dirty="0"/>
              <a:t> </a:t>
            </a:r>
            <a:r>
              <a:rPr lang="en-US" dirty="0" err="1"/>
              <a:t>penerimaan</a:t>
            </a:r>
            <a:r>
              <a:rPr lang="en-US" dirty="0"/>
              <a:t> negara yang </a:t>
            </a:r>
            <a:r>
              <a:rPr lang="en-US" dirty="0" err="1"/>
              <a:t>memiliki</a:t>
            </a:r>
            <a:r>
              <a:rPr lang="en-US" dirty="0"/>
              <a:t> </a:t>
            </a:r>
            <a:r>
              <a:rPr lang="en-US" dirty="0" err="1"/>
              <a:t>peran</a:t>
            </a:r>
            <a:r>
              <a:rPr lang="en-US" dirty="0"/>
              <a:t> </a:t>
            </a:r>
            <a:r>
              <a:rPr lang="en-US" dirty="0" err="1"/>
              <a:t>signifiksn</a:t>
            </a:r>
            <a:endParaRPr lang="en-US" dirty="0"/>
          </a:p>
          <a:p>
            <a:pPr marL="514350" indent="-514350">
              <a:buFont typeface="+mj-lt"/>
              <a:buAutoNum type="arabicPeriod"/>
            </a:pPr>
            <a:r>
              <a:rPr lang="en-US" dirty="0" err="1"/>
              <a:t>Fungsi</a:t>
            </a:r>
            <a:r>
              <a:rPr lang="en-US" dirty="0"/>
              <a:t> </a:t>
            </a:r>
            <a:r>
              <a:rPr lang="en-US" dirty="0" err="1"/>
              <a:t>regulasi</a:t>
            </a:r>
            <a:r>
              <a:rPr lang="en-US" dirty="0"/>
              <a:t> PPN </a:t>
            </a:r>
            <a:r>
              <a:rPr lang="en-US" dirty="0" err="1"/>
              <a:t>adalah</a:t>
            </a:r>
            <a:r>
              <a:rPr lang="en-US" dirty="0"/>
              <a:t> </a:t>
            </a:r>
            <a:r>
              <a:rPr lang="en-US" dirty="0" err="1"/>
              <a:t>jenis</a:t>
            </a:r>
            <a:r>
              <a:rPr lang="en-US" dirty="0"/>
              <a:t> </a:t>
            </a:r>
            <a:r>
              <a:rPr lang="en-US" dirty="0" err="1"/>
              <a:t>pajak</a:t>
            </a:r>
            <a:r>
              <a:rPr lang="en-US" dirty="0"/>
              <a:t> yang </a:t>
            </a:r>
            <a:r>
              <a:rPr lang="en-US" dirty="0" err="1"/>
              <a:t>dapat</a:t>
            </a:r>
            <a:r>
              <a:rPr lang="en-US" dirty="0"/>
              <a:t> </a:t>
            </a:r>
            <a:r>
              <a:rPr lang="en-US" dirty="0" err="1">
                <a:latin typeface="Arial" panose="020B0604020202020204" pitchFamily="34" charset="0"/>
                <a:cs typeface="Arial" panose="020B0604020202020204" pitchFamily="34" charset="0"/>
              </a:rPr>
              <a:t>digunakan</a:t>
            </a:r>
            <a:r>
              <a:rPr lang="en-US" dirty="0"/>
              <a:t> </a:t>
            </a:r>
            <a:r>
              <a:rPr lang="en-US" dirty="0" err="1"/>
              <a:t>untuk</a:t>
            </a:r>
            <a:r>
              <a:rPr lang="en-US" dirty="0"/>
              <a:t> </a:t>
            </a:r>
            <a:r>
              <a:rPr lang="en-US" dirty="0" err="1"/>
              <a:t>mengatur</a:t>
            </a:r>
            <a:r>
              <a:rPr lang="en-US" dirty="0"/>
              <a:t> dan </a:t>
            </a:r>
            <a:r>
              <a:rPr lang="en-US" dirty="0" err="1"/>
              <a:t>mengendalikan</a:t>
            </a:r>
            <a:r>
              <a:rPr lang="en-US" dirty="0"/>
              <a:t> </a:t>
            </a:r>
            <a:r>
              <a:rPr lang="en-US" dirty="0" err="1"/>
              <a:t>konsumen</a:t>
            </a:r>
            <a:r>
              <a:rPr lang="en-US" dirty="0"/>
              <a:t> Masyarakat</a:t>
            </a:r>
          </a:p>
          <a:p>
            <a:pPr marL="514350" indent="-514350">
              <a:buFont typeface="+mj-lt"/>
              <a:buAutoNum type="arabicPeriod"/>
            </a:pPr>
            <a:r>
              <a:rPr lang="en-US" dirty="0" err="1"/>
              <a:t>Fungsi</a:t>
            </a:r>
            <a:r>
              <a:rPr lang="en-US" dirty="0"/>
              <a:t> </a:t>
            </a:r>
            <a:r>
              <a:rPr lang="en-US" dirty="0" err="1"/>
              <a:t>stabilitas</a:t>
            </a:r>
            <a:r>
              <a:rPr lang="en-US" dirty="0"/>
              <a:t> </a:t>
            </a:r>
            <a:r>
              <a:rPr lang="en-US" dirty="0" err="1"/>
              <a:t>jenis</a:t>
            </a:r>
            <a:r>
              <a:rPr lang="en-US" dirty="0"/>
              <a:t> </a:t>
            </a:r>
            <a:r>
              <a:rPr lang="en-US" dirty="0" err="1"/>
              <a:t>pajak</a:t>
            </a:r>
            <a:r>
              <a:rPr lang="en-US" dirty="0"/>
              <a:t> yang </a:t>
            </a:r>
            <a:r>
              <a:rPr lang="en-US" dirty="0" err="1"/>
              <a:t>digunakan</a:t>
            </a:r>
            <a:r>
              <a:rPr lang="en-US" dirty="0"/>
              <a:t> </a:t>
            </a:r>
            <a:r>
              <a:rPr lang="en-US" dirty="0" err="1"/>
              <a:t>pemerintah</a:t>
            </a:r>
            <a:r>
              <a:rPr lang="en-US" dirty="0"/>
              <a:t> </a:t>
            </a:r>
            <a:r>
              <a:rPr lang="en-US" dirty="0" err="1"/>
              <a:t>untuk</a:t>
            </a:r>
            <a:r>
              <a:rPr lang="en-US" dirty="0"/>
              <a:t> </a:t>
            </a:r>
            <a:r>
              <a:rPr lang="en-US" dirty="0" err="1"/>
              <a:t>berbagai</a:t>
            </a:r>
            <a:r>
              <a:rPr lang="en-US" dirty="0"/>
              <a:t> </a:t>
            </a:r>
            <a:r>
              <a:rPr lang="en-US" dirty="0" err="1"/>
              <a:t>kebijakan</a:t>
            </a:r>
            <a:r>
              <a:rPr lang="en-US" dirty="0"/>
              <a:t> </a:t>
            </a:r>
            <a:r>
              <a:rPr lang="en-US" dirty="0" err="1"/>
              <a:t>stabilitas</a:t>
            </a:r>
            <a:r>
              <a:rPr lang="en-US" dirty="0"/>
              <a:t> </a:t>
            </a:r>
            <a:r>
              <a:rPr lang="en-US" dirty="0" err="1"/>
              <a:t>harga</a:t>
            </a:r>
            <a:endParaRPr lang="en-US" dirty="0"/>
          </a:p>
          <a:p>
            <a:pPr marL="514350" indent="-514350">
              <a:buFont typeface="+mj-lt"/>
              <a:buAutoNum type="arabicPeriod"/>
            </a:pPr>
            <a:r>
              <a:rPr lang="en-US" dirty="0" err="1"/>
              <a:t>Menghitung</a:t>
            </a:r>
            <a:r>
              <a:rPr lang="en-US" dirty="0"/>
              <a:t> </a:t>
            </a:r>
            <a:r>
              <a:rPr lang="en-US" dirty="0" err="1"/>
              <a:t>kekurangan</a:t>
            </a:r>
            <a:r>
              <a:rPr lang="en-US" dirty="0"/>
              <a:t> </a:t>
            </a:r>
            <a:r>
              <a:rPr lang="en-US" dirty="0" err="1"/>
              <a:t>atau</a:t>
            </a:r>
            <a:r>
              <a:rPr lang="en-US" dirty="0"/>
              <a:t> </a:t>
            </a:r>
            <a:r>
              <a:rPr lang="en-US" dirty="0" err="1"/>
              <a:t>kelebihan</a:t>
            </a:r>
            <a:r>
              <a:rPr lang="en-US" dirty="0"/>
              <a:t> </a:t>
            </a:r>
            <a:r>
              <a:rPr lang="en-US" dirty="0" err="1"/>
              <a:t>pajak</a:t>
            </a:r>
            <a:r>
              <a:rPr lang="en-US" dirty="0"/>
              <a:t> </a:t>
            </a:r>
            <a:r>
              <a:rPr lang="en-US" dirty="0" err="1"/>
              <a:t>sebagai</a:t>
            </a:r>
            <a:r>
              <a:rPr lang="en-US" dirty="0"/>
              <a:t> </a:t>
            </a:r>
            <a:r>
              <a:rPr lang="en-US" dirty="0" err="1"/>
              <a:t>alat</a:t>
            </a:r>
            <a:r>
              <a:rPr lang="en-US" dirty="0"/>
              <a:t> </a:t>
            </a:r>
            <a:r>
              <a:rPr lang="en-US" dirty="0" err="1"/>
              <a:t>menghitung</a:t>
            </a:r>
            <a:r>
              <a:rPr lang="en-US" dirty="0"/>
              <a:t> </a:t>
            </a:r>
            <a:r>
              <a:rPr lang="en-US" dirty="0" err="1"/>
              <a:t>kekurangan</a:t>
            </a:r>
            <a:r>
              <a:rPr lang="en-US" dirty="0"/>
              <a:t> dan </a:t>
            </a:r>
            <a:r>
              <a:rPr lang="en-US" dirty="0" err="1"/>
              <a:t>kelebihn</a:t>
            </a:r>
            <a:r>
              <a:rPr lang="en-US" dirty="0"/>
              <a:t> </a:t>
            </a:r>
            <a:r>
              <a:rPr lang="en-US" dirty="0" err="1"/>
              <a:t>pajak</a:t>
            </a:r>
            <a:r>
              <a:rPr lang="en-US" dirty="0"/>
              <a:t> yang </a:t>
            </a:r>
            <a:r>
              <a:rPr lang="en-US" dirty="0" err="1"/>
              <a:t>dibayarkan</a:t>
            </a:r>
            <a:endParaRPr lang="en-US" dirty="0"/>
          </a:p>
          <a:p>
            <a:pPr marL="514350" indent="-514350">
              <a:buFont typeface="+mj-lt"/>
              <a:buAutoNum type="arabicPeriod"/>
            </a:pPr>
            <a:endParaRPr lang="en-ID" dirty="0"/>
          </a:p>
        </p:txBody>
      </p:sp>
    </p:spTree>
    <p:extLst>
      <p:ext uri="{BB962C8B-B14F-4D97-AF65-F5344CB8AC3E}">
        <p14:creationId xmlns:p14="http://schemas.microsoft.com/office/powerpoint/2010/main" val="357197418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6CDB71-6F71-20F7-00F6-C208CED7982C}"/>
              </a:ext>
            </a:extLst>
          </p:cNvPr>
          <p:cNvSpPr>
            <a:spLocks noGrp="1"/>
          </p:cNvSpPr>
          <p:nvPr>
            <p:ph idx="1"/>
          </p:nvPr>
        </p:nvSpPr>
        <p:spPr>
          <a:xfrm>
            <a:off x="467544" y="1556792"/>
            <a:ext cx="8219256" cy="4569371"/>
          </a:xfrm>
        </p:spPr>
        <p:txBody>
          <a:bodyPr/>
          <a:lstStyle/>
          <a:p>
            <a:r>
              <a:rPr lang="en-US" sz="2400" dirty="0" err="1">
                <a:latin typeface="Arial" panose="020B0604020202020204" pitchFamily="34" charset="0"/>
                <a:cs typeface="Arial" panose="020B0604020202020204" pitchFamily="34" charset="0"/>
              </a:rPr>
              <a:t>Pengertian</a:t>
            </a:r>
            <a:r>
              <a:rPr lang="en-US" sz="2400" dirty="0">
                <a:latin typeface="Arial" panose="020B0604020202020204" pitchFamily="34" charset="0"/>
                <a:cs typeface="Arial" panose="020B0604020202020204" pitchFamily="34" charset="0"/>
              </a:rPr>
              <a:t> Bea </a:t>
            </a:r>
            <a:r>
              <a:rPr lang="en-US" sz="2400" dirty="0" err="1">
                <a:latin typeface="Arial" panose="020B0604020202020204" pitchFamily="34" charset="0"/>
                <a:cs typeface="Arial" panose="020B0604020202020204" pitchFamily="34" charset="0"/>
              </a:rPr>
              <a:t>Matrai</a:t>
            </a:r>
            <a:r>
              <a:rPr lang="en-US" sz="2400" dirty="0">
                <a:latin typeface="Arial" panose="020B0604020202020204" pitchFamily="34" charset="0"/>
                <a:cs typeface="Arial" panose="020B0604020202020204" pitchFamily="34" charset="0"/>
              </a:rPr>
              <a:t> dan </a:t>
            </a:r>
            <a:r>
              <a:rPr lang="en-US" sz="2400" dirty="0" err="1">
                <a:latin typeface="Arial" panose="020B0604020202020204" pitchFamily="34" charset="0"/>
                <a:cs typeface="Arial" panose="020B0604020202020204" pitchFamily="34" charset="0"/>
              </a:rPr>
              <a:t>Cukai</a:t>
            </a:r>
            <a:endParaRPr lang="en-US" sz="2400" dirty="0">
              <a:latin typeface="Arial" panose="020B0604020202020204" pitchFamily="34" charset="0"/>
              <a:cs typeface="Arial" panose="020B0604020202020204" pitchFamily="34" charset="0"/>
            </a:endParaRPr>
          </a:p>
          <a:p>
            <a:pPr marL="0" indent="0">
              <a:buNone/>
            </a:pPr>
            <a:r>
              <a:rPr lang="en-US" kern="100" dirty="0">
                <a:effectLst/>
                <a:latin typeface="Arial" panose="020B0604020202020204" pitchFamily="34" charset="0"/>
                <a:ea typeface="Calibri" panose="020F0502020204030204" pitchFamily="34" charset="0"/>
                <a:cs typeface="Arial" panose="020B0604020202020204" pitchFamily="34" charset="0"/>
              </a:rPr>
              <a:t>Bea </a:t>
            </a:r>
            <a:r>
              <a:rPr lang="en-US" kern="100" dirty="0" err="1">
                <a:effectLst/>
                <a:latin typeface="Arial" panose="020B0604020202020204" pitchFamily="34" charset="0"/>
                <a:ea typeface="Calibri" panose="020F0502020204030204" pitchFamily="34" charset="0"/>
                <a:cs typeface="Arial" panose="020B0604020202020204" pitchFamily="34" charset="0"/>
              </a:rPr>
              <a:t>Materai</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adalah</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pajak</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tidak</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langsung</a:t>
            </a:r>
            <a:r>
              <a:rPr lang="en-US" kern="100" dirty="0">
                <a:effectLst/>
                <a:latin typeface="Arial" panose="020B0604020202020204" pitchFamily="34" charset="0"/>
                <a:ea typeface="Calibri" panose="020F0502020204030204" pitchFamily="34" charset="0"/>
                <a:cs typeface="Arial" panose="020B0604020202020204" pitchFamily="34" charset="0"/>
              </a:rPr>
              <a:t> yang </a:t>
            </a:r>
            <a:r>
              <a:rPr lang="en-US" kern="100" dirty="0" err="1">
                <a:effectLst/>
                <a:latin typeface="Arial" panose="020B0604020202020204" pitchFamily="34" charset="0"/>
                <a:ea typeface="Calibri" panose="020F0502020204030204" pitchFamily="34" charset="0"/>
                <a:cs typeface="Arial" panose="020B0604020202020204" pitchFamily="34" charset="0"/>
              </a:rPr>
              <a:t>dipungut</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en-US" kern="100" dirty="0" err="1">
                <a:effectLst/>
                <a:latin typeface="Arial" panose="020B0604020202020204" pitchFamily="34" charset="0"/>
                <a:ea typeface="Calibri" panose="020F0502020204030204" pitchFamily="34" charset="0"/>
                <a:cs typeface="Arial" panose="020B0604020202020204" pitchFamily="34" charset="0"/>
              </a:rPr>
              <a:t>secara</a:t>
            </a:r>
            <a:r>
              <a:rPr lang="en-US" kern="100" dirty="0">
                <a:effectLst/>
                <a:latin typeface="Arial" panose="020B0604020202020204" pitchFamily="34" charset="0"/>
                <a:ea typeface="Calibri" panose="020F0502020204030204" pitchFamily="34" charset="0"/>
                <a:cs typeface="Arial" panose="020B0604020202020204" pitchFamily="34" charset="0"/>
              </a:rPr>
              <a:t> </a:t>
            </a:r>
            <a:r>
              <a:rPr lang="id-ID" kern="100" dirty="0">
                <a:effectLst/>
                <a:latin typeface="Arial" panose="020B0604020202020204" pitchFamily="34" charset="0"/>
                <a:ea typeface="Calibri" panose="020F0502020204030204" pitchFamily="34" charset="0"/>
                <a:cs typeface="Arial" panose="020B0604020202020204" pitchFamily="34" charset="0"/>
              </a:rPr>
              <a:t>insidentil (sekali pungut) atas dokumen yang disebut oleh Undang-Undang Bea Materai yang digunakan masyarakat dalam lalu lintas hukum sehingga dokumen tersebut dapat digunakan sebagai alat bukti dimuka pengadilan. </a:t>
            </a:r>
            <a:endParaRPr lang="en-US" dirty="0">
              <a:latin typeface="Arial" panose="020B0604020202020204" pitchFamily="34" charset="0"/>
              <a:cs typeface="Arial" panose="020B0604020202020204" pitchFamily="34" charset="0"/>
            </a:endParaRPr>
          </a:p>
          <a:p>
            <a:pPr marL="0" indent="0">
              <a:buNone/>
            </a:pPr>
            <a:endParaRPr lang="en-US" dirty="0"/>
          </a:p>
          <a:p>
            <a:pPr marL="0" indent="0">
              <a:buNone/>
            </a:pPr>
            <a:endParaRPr lang="en-US" dirty="0"/>
          </a:p>
          <a:p>
            <a:endParaRPr lang="en-US" dirty="0"/>
          </a:p>
          <a:p>
            <a:endParaRPr lang="en-US" dirty="0"/>
          </a:p>
          <a:p>
            <a:endParaRPr lang="en-ID" dirty="0"/>
          </a:p>
        </p:txBody>
      </p:sp>
    </p:spTree>
    <p:extLst>
      <p:ext uri="{BB962C8B-B14F-4D97-AF65-F5344CB8AC3E}">
        <p14:creationId xmlns:p14="http://schemas.microsoft.com/office/powerpoint/2010/main" val="261900457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63A313-6BAB-B10F-7AF8-51C2AFDA1156}"/>
              </a:ext>
            </a:extLst>
          </p:cNvPr>
          <p:cNvSpPr>
            <a:spLocks noGrp="1"/>
          </p:cNvSpPr>
          <p:nvPr>
            <p:ph idx="1"/>
          </p:nvPr>
        </p:nvSpPr>
        <p:spPr>
          <a:xfrm>
            <a:off x="457200" y="692696"/>
            <a:ext cx="8229600" cy="4741987"/>
          </a:xfrm>
        </p:spPr>
        <p:txBody>
          <a:bodyPr>
            <a:normAutofit fontScale="25000" lnSpcReduction="20000"/>
          </a:bodyPr>
          <a:lstStyle/>
          <a:p>
            <a:pPr>
              <a:lnSpc>
                <a:spcPct val="107000"/>
              </a:lnSpc>
              <a:spcAft>
                <a:spcPts val="800"/>
              </a:spcAft>
            </a:pPr>
            <a:r>
              <a:rPr lang="id-ID" sz="9600" b="1" kern="0" dirty="0">
                <a:effectLst/>
                <a:latin typeface="Arial" panose="020B0604020202020204" pitchFamily="34" charset="0"/>
                <a:ea typeface="Times New Roman" panose="02020603050405020304" pitchFamily="18" charset="0"/>
                <a:cs typeface="Arial" panose="020B0604020202020204" pitchFamily="34" charset="0"/>
              </a:rPr>
              <a:t>Objek Bea Meterai</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id-ID" sz="9600" kern="0" dirty="0">
                <a:effectLst/>
                <a:latin typeface="Arial" panose="020B0604020202020204" pitchFamily="34" charset="0"/>
                <a:ea typeface="Times New Roman" panose="02020603050405020304" pitchFamily="18" charset="0"/>
                <a:cs typeface="Arial" panose="020B0604020202020204" pitchFamily="34" charset="0"/>
              </a:rPr>
              <a:t>Bea meterai dikenakan atas dokumen yang digunakan sebagai alat bukti di pengadilan dan dokumen yang dibuat sebagai alat untuk menerangkan mengenai suatu kejadian yang bersifat perdata di antaranya: </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id-ID" sz="9600" kern="0" dirty="0">
                <a:effectLst/>
                <a:latin typeface="Arial" panose="020B0604020202020204" pitchFamily="34" charset="0"/>
                <a:ea typeface="Times New Roman" panose="02020603050405020304" pitchFamily="18" charset="0"/>
                <a:cs typeface="Arial" panose="020B0604020202020204" pitchFamily="34" charset="0"/>
              </a:rPr>
              <a:t>surat perjanjian, surat keterangan, surat pernyataan, atau surat lainnya yang sejenis, beserta rangkapnya;</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id-ID" sz="9600" kern="0" dirty="0">
                <a:effectLst/>
                <a:latin typeface="Arial" panose="020B0604020202020204" pitchFamily="34" charset="0"/>
                <a:ea typeface="Times New Roman" panose="02020603050405020304" pitchFamily="18" charset="0"/>
                <a:cs typeface="Arial" panose="020B0604020202020204" pitchFamily="34" charset="0"/>
              </a:rPr>
              <a:t>akta notaris beserta </a:t>
            </a:r>
            <a:r>
              <a:rPr lang="id-ID" sz="9600" i="1" kern="0" dirty="0">
                <a:effectLst/>
                <a:latin typeface="Arial" panose="020B0604020202020204" pitchFamily="34" charset="0"/>
                <a:ea typeface="Times New Roman" panose="02020603050405020304" pitchFamily="18" charset="0"/>
                <a:cs typeface="Arial" panose="020B0604020202020204" pitchFamily="34" charset="0"/>
              </a:rPr>
              <a:t>grosse</a:t>
            </a:r>
            <a:r>
              <a:rPr lang="id-ID" sz="9600" kern="0" dirty="0">
                <a:effectLst/>
                <a:latin typeface="Arial" panose="020B0604020202020204" pitchFamily="34" charset="0"/>
                <a:ea typeface="Times New Roman" panose="02020603050405020304" pitchFamily="18" charset="0"/>
                <a:cs typeface="Arial" panose="020B0604020202020204" pitchFamily="34" charset="0"/>
              </a:rPr>
              <a:t>, salinan, dan kutipannya;</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id-ID" sz="9600" kern="0" dirty="0">
                <a:effectLst/>
                <a:latin typeface="Arial" panose="020B0604020202020204" pitchFamily="34" charset="0"/>
                <a:ea typeface="Times New Roman" panose="02020603050405020304" pitchFamily="18" charset="0"/>
                <a:cs typeface="Arial" panose="020B0604020202020204" pitchFamily="34" charset="0"/>
              </a:rPr>
              <a:t>akta Pejabat Pembuat Akta Tanah (PPAT) beserta salinan dan kutipannya;</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id-ID" sz="9600" kern="0" dirty="0">
                <a:effectLst/>
                <a:latin typeface="Arial" panose="020B0604020202020204" pitchFamily="34" charset="0"/>
                <a:ea typeface="Times New Roman" panose="02020603050405020304" pitchFamily="18" charset="0"/>
                <a:cs typeface="Arial" panose="020B0604020202020204" pitchFamily="34" charset="0"/>
              </a:rPr>
              <a:t>surat berharga dengan nama dan dalam bentuk apapun;</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id-ID" sz="9600" kern="0" dirty="0">
                <a:effectLst/>
                <a:latin typeface="Arial" panose="020B0604020202020204" pitchFamily="34" charset="0"/>
                <a:ea typeface="Times New Roman" panose="02020603050405020304" pitchFamily="18" charset="0"/>
                <a:cs typeface="Arial" panose="020B0604020202020204" pitchFamily="34" charset="0"/>
              </a:rPr>
              <a:t>dokumen transaksi surat berharga, termasuk dokumen transaksi kontrak berjangka, dengan nama dan dalam bentuk apa pun;</a:t>
            </a:r>
            <a:endParaRPr lang="en-ID" sz="9600" kern="100" dirty="0">
              <a:effectLst/>
              <a:latin typeface="Arial" panose="020B0604020202020204" pitchFamily="34" charset="0"/>
              <a:ea typeface="Calibri" panose="020F0502020204030204" pitchFamily="34" charset="0"/>
              <a:cs typeface="Arial" panose="020B0604020202020204" pitchFamily="34" charset="0"/>
            </a:endParaRPr>
          </a:p>
          <a:p>
            <a:endParaRPr lang="en-ID" dirty="0"/>
          </a:p>
        </p:txBody>
      </p:sp>
    </p:spTree>
    <p:extLst>
      <p:ext uri="{BB962C8B-B14F-4D97-AF65-F5344CB8AC3E}">
        <p14:creationId xmlns:p14="http://schemas.microsoft.com/office/powerpoint/2010/main" val="40029657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66BECC-8A6E-0168-2C5D-24598D4C41BE}"/>
              </a:ext>
            </a:extLst>
          </p:cNvPr>
          <p:cNvSpPr>
            <a:spLocks noGrp="1"/>
          </p:cNvSpPr>
          <p:nvPr>
            <p:ph idx="1"/>
          </p:nvPr>
        </p:nvSpPr>
        <p:spPr/>
        <p:txBody>
          <a:bodyPr/>
          <a:lstStyle/>
          <a:p>
            <a:pPr>
              <a:lnSpc>
                <a:spcPct val="107000"/>
              </a:lnSpc>
              <a:spcAft>
                <a:spcPts val="800"/>
              </a:spcAft>
            </a:pPr>
            <a:r>
              <a:rPr lang="id-ID" sz="2400" kern="0" dirty="0">
                <a:effectLst/>
                <a:latin typeface="Arial" panose="020B0604020202020204" pitchFamily="34" charset="0"/>
                <a:ea typeface="Times New Roman" panose="02020603050405020304" pitchFamily="18" charset="0"/>
                <a:cs typeface="Arial" panose="020B0604020202020204" pitchFamily="34" charset="0"/>
              </a:rPr>
              <a:t>Pajak cukai adalah pajak yang dikenakan pada barang-barang tertentu yang dianggap memiliki dampak negatif bagi masyarakat atau lingkungan. Pajak ini bertujuan untuk mengurangi konsumsi barang-barang tersebut dan pada saat yang sama meningkatkan pendapatan negara. Pajak cukai sering kali dikenakan pada barang-barang seperti alkohol, rokok, dan produk-produk yang mengandung bahan berbahaya.</a:t>
            </a:r>
            <a:endParaRPr lang="en-ID" sz="2400" kern="1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D" dirty="0"/>
          </a:p>
        </p:txBody>
      </p:sp>
    </p:spTree>
    <p:extLst>
      <p:ext uri="{BB962C8B-B14F-4D97-AF65-F5344CB8AC3E}">
        <p14:creationId xmlns:p14="http://schemas.microsoft.com/office/powerpoint/2010/main" val="193652346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3066</TotalTime>
  <Words>618</Words>
  <Application>Microsoft Office PowerPoint</Application>
  <PresentationFormat>On-screen Show (4:3)</PresentationFormat>
  <Paragraphs>58</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Asus</cp:lastModifiedBy>
  <cp:revision>445</cp:revision>
  <cp:lastPrinted>2017-08-29T02:54:51Z</cp:lastPrinted>
  <dcterms:created xsi:type="dcterms:W3CDTF">2010-04-18T12:06:30Z</dcterms:created>
  <dcterms:modified xsi:type="dcterms:W3CDTF">2024-10-15T16:25:27Z</dcterms:modified>
</cp:coreProperties>
</file>