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56" r:id="rId2"/>
    <p:sldId id="299" r:id="rId3"/>
    <p:sldId id="301" r:id="rId4"/>
    <p:sldId id="302" r:id="rId5"/>
    <p:sldId id="303" r:id="rId6"/>
    <p:sldId id="304" r:id="rId7"/>
    <p:sldId id="305" r:id="rId8"/>
    <p:sldId id="306" r:id="rId9"/>
    <p:sldId id="307" r:id="rId10"/>
    <p:sldId id="308" r:id="rId11"/>
    <p:sldId id="309" r:id="rId12"/>
    <p:sldId id="310" r:id="rId13"/>
    <p:sldId id="311" r:id="rId14"/>
    <p:sldId id="312" r:id="rId15"/>
    <p:sldId id="313" r:id="rId16"/>
    <p:sldId id="314" r:id="rId17"/>
    <p:sldId id="315" r:id="rId18"/>
    <p:sldId id="316" r:id="rId19"/>
    <p:sldId id="317" r:id="rId20"/>
    <p:sldId id="318" r:id="rId21"/>
    <p:sldId id="319" r:id="rId22"/>
    <p:sldId id="320" r:id="rId23"/>
    <p:sldId id="321" r:id="rId24"/>
    <p:sldId id="322" r:id="rId25"/>
    <p:sldId id="323" r:id="rId26"/>
    <p:sldId id="300" r:id="rId27"/>
  </p:sldIdLst>
  <p:sldSz cx="9144000" cy="6858000" type="screen4x3"/>
  <p:notesSz cx="7045325" cy="9345613"/>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87273" autoAdjust="0"/>
  </p:normalViewPr>
  <p:slideViewPr>
    <p:cSldViewPr>
      <p:cViewPr varScale="1">
        <p:scale>
          <a:sx n="49" d="100"/>
          <a:sy n="49" d="100"/>
        </p:scale>
        <p:origin x="1688" y="3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ags" Target="tags/tag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A55CB6-CE50-C08C-D646-A7F2D3EFE3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A3DB97-7157-CAA8-8A61-F412330445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0AA2E0-CE11-7AA6-549C-28C08E3F10B1}"/>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D9EF1520-678D-F62C-ADC5-CBE189D5B57D}"/>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0337541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D622C1-54B9-B69F-4C22-A7485EC60C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A4D91C-DBE1-C2ED-A577-3ED19D31B3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6AD429-1751-6732-5C54-C5CFE4DDFAA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a:t>
            </a:r>
            <a:r>
              <a:rPr lang="id-ID" sz="1200" dirty="0">
                <a:solidFill>
                  <a:schemeClr val="tx1"/>
                </a:solidFill>
                <a:latin typeface="Cambria" panose="02040503050406030204" pitchFamily="18" charset="0"/>
                <a:cs typeface="Arial" panose="020B0604020202020204" pitchFamily="34" charset="0"/>
              </a:rPr>
              <a:t> Contoh: Survei tingkat kepuasan wisatawan (CSI), survei jumlah kunjungan, survei pengeluaran rata-rata.</a:t>
            </a:r>
            <a:endParaRPr lang="en-US" sz="1200" dirty="0">
              <a:solidFill>
                <a:schemeClr val="tx1"/>
              </a:solidFill>
              <a:latin typeface="Cambria" panose="02040503050406030204" pitchFamily="18" charset="0"/>
              <a:cs typeface="Arial" panose="020B0604020202020204" pitchFamily="34" charset="0"/>
            </a:endParaRPr>
          </a:p>
          <a:p>
            <a:r>
              <a:rPr lang="en-US" dirty="0"/>
              <a:t>b. </a:t>
            </a:r>
            <a:r>
              <a:rPr lang="id-ID" sz="1200" dirty="0">
                <a:solidFill>
                  <a:schemeClr val="tx1"/>
                </a:solidFill>
                <a:latin typeface="Cambria" panose="02040503050406030204" pitchFamily="18" charset="0"/>
                <a:cs typeface="Arial" panose="020B0604020202020204" pitchFamily="34" charset="0"/>
              </a:rPr>
              <a:t>Contoh: Analisis tren pertumbuhan jumlah wisatawan, perbandingan pendapatan tiket masuk tahunan.</a:t>
            </a:r>
            <a:endParaRPr lang="en-US" dirty="0"/>
          </a:p>
        </p:txBody>
      </p:sp>
      <p:sp>
        <p:nvSpPr>
          <p:cNvPr id="4" name="Date Placeholder 3">
            <a:extLst>
              <a:ext uri="{FF2B5EF4-FFF2-40B4-BE49-F238E27FC236}">
                <a16:creationId xmlns:a16="http://schemas.microsoft.com/office/drawing/2014/main" id="{34B12A6A-4F0F-9273-9043-782EC0E5DF4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1373190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60144-B21A-8B6B-84AD-E71473D0E5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5C9442-5FD6-8E30-A96B-84826A9F29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BCBACC-F1E6-EA26-A0F1-BE06287CFD9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a:t>
            </a:r>
            <a:r>
              <a:rPr lang="id-ID" dirty="0"/>
              <a:t> Pada tahun pertama, biaya lebih besar dari manfaat. Namun, CBA akan menghitung manfaat jangka panjang (misal 10 tahun) dengan mempertimbangkan peningkatan jumlah wisatawan dari tahun ke tahun, depresiasi, dan biaya pemeliharaan. Jika manfaat kumulatif lebih besar dari biaya kumulatif selama periode proyek, maka proyek ini layak.</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a:t>
            </a:r>
            <a:r>
              <a:rPr lang="id-ID" dirty="0"/>
              <a:t> I-O Analysis akan menunjukkan bahwa setiap Rp 1.000.000 yang dihasilkan oleh restoran, misalnya, dapat menciptakan dampak ekonomi total sebesar Rp 1.800.000 dalam perekonomian lokal karena perputaran uang di berbagai sektor.</a:t>
            </a:r>
            <a:endParaRPr lang="en-US" dirty="0"/>
          </a:p>
        </p:txBody>
      </p:sp>
      <p:sp>
        <p:nvSpPr>
          <p:cNvPr id="4" name="Date Placeholder 3">
            <a:extLst>
              <a:ext uri="{FF2B5EF4-FFF2-40B4-BE49-F238E27FC236}">
                <a16:creationId xmlns:a16="http://schemas.microsoft.com/office/drawing/2014/main" id="{E2205D87-95B0-0D2F-BCF2-9262526F097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0649257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0DBA5D-3100-E0AA-C741-C251FB63A0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492F48-A5B2-E18F-6F27-658B822D39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DBF955-391D-C8DC-828F-5F00B46491DE}"/>
              </a:ext>
            </a:extLst>
          </p:cNvPr>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Tx/>
              <a:buAutoNum type="alphaLcPeriod"/>
              <a:tabLst/>
              <a:defRPr/>
            </a:pPr>
            <a:r>
              <a:rPr lang="id-ID" sz="1200" dirty="0">
                <a:solidFill>
                  <a:schemeClr val="tx1"/>
                </a:solidFill>
                <a:latin typeface="Cambria" panose="02040503050406030204" pitchFamily="18" charset="0"/>
                <a:cs typeface="Arial" panose="020B0604020202020204" pitchFamily="34" charset="0"/>
              </a:rPr>
              <a:t>Contoh: Wawancara dengan ketua Pokdarwis tentang tantangan dan peluang desa wisata.</a:t>
            </a:r>
            <a:endParaRPr lang="en-US" sz="1200" dirty="0">
              <a:solidFill>
                <a:schemeClr val="tx1"/>
              </a:solidFill>
              <a:latin typeface="Cambria" panose="02040503050406030204" pitchFamily="18" charset="0"/>
              <a:cs typeface="Arial" panose="020B0604020202020204" pitchFamily="34" charset="0"/>
            </a:endParaRPr>
          </a:p>
          <a:p>
            <a:pPr marL="228600" marR="0" lvl="0" indent="-228600" algn="l" defTabSz="914400" rtl="0" eaLnBrk="1" fontAlgn="auto" latinLnBrk="0" hangingPunct="1">
              <a:lnSpc>
                <a:spcPct val="100000"/>
              </a:lnSpc>
              <a:spcBef>
                <a:spcPts val="0"/>
              </a:spcBef>
              <a:spcAft>
                <a:spcPts val="0"/>
              </a:spcAft>
              <a:buClrTx/>
              <a:buSzTx/>
              <a:buFontTx/>
              <a:buAutoNum type="alphaLcPeriod"/>
              <a:tabLst/>
              <a:defRPr/>
            </a:pPr>
            <a:r>
              <a:rPr lang="id-ID" sz="1200" dirty="0">
                <a:solidFill>
                  <a:schemeClr val="tx1"/>
                </a:solidFill>
                <a:latin typeface="Cambria" panose="02040503050406030204" pitchFamily="18" charset="0"/>
                <a:cs typeface="Arial" panose="020B0604020202020204" pitchFamily="34" charset="0"/>
              </a:rPr>
              <a:t>Contoh: FGD dengan kelompok pelaku usaha lokal untuk membahas dampak proyek terhadap bisnis mereka.</a:t>
            </a:r>
            <a:endParaRPr lang="en-US" dirty="0"/>
          </a:p>
        </p:txBody>
      </p:sp>
      <p:sp>
        <p:nvSpPr>
          <p:cNvPr id="4" name="Date Placeholder 3">
            <a:extLst>
              <a:ext uri="{FF2B5EF4-FFF2-40B4-BE49-F238E27FC236}">
                <a16:creationId xmlns:a16="http://schemas.microsoft.com/office/drawing/2014/main" id="{7BD7F2AF-E612-466E-2F5A-B98D8B00C03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1142597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07F22B-388D-C0FC-3DC8-B98A24C916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998CAB-5F9D-3E0E-8CDE-442475CF4A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89BC6C-FE0B-B6F4-9C15-958E964AA06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 </a:t>
            </a:r>
            <a:r>
              <a:rPr lang="id-ID" sz="1200" dirty="0">
                <a:solidFill>
                  <a:schemeClr val="tx1"/>
                </a:solidFill>
                <a:latin typeface="Cambria" panose="02040503050406030204" pitchFamily="18" charset="0"/>
                <a:cs typeface="Arial" panose="020B0604020202020204" pitchFamily="34" charset="0"/>
              </a:rPr>
              <a:t>Contoh: Mengamati interaksi antara wisatawan dan masyarakat lokal</a:t>
            </a:r>
            <a:endParaRPr lang="en-US" sz="1200" dirty="0">
              <a:solidFill>
                <a:schemeClr val="tx1"/>
              </a:solidFill>
              <a:latin typeface="Cambria" panose="020405030504060302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latin typeface="Cambria" panose="02040503050406030204" pitchFamily="18" charset="0"/>
                <a:cs typeface="Arial" panose="020B0604020202020204" pitchFamily="34" charset="0"/>
              </a:rPr>
              <a:t>d. </a:t>
            </a:r>
            <a:r>
              <a:rPr lang="id-ID" sz="1200" dirty="0">
                <a:solidFill>
                  <a:schemeClr val="tx1"/>
                </a:solidFill>
                <a:latin typeface="Cambria" panose="02040503050406030204" pitchFamily="18" charset="0"/>
                <a:cs typeface="Arial" panose="020B0604020202020204" pitchFamily="34" charset="0"/>
              </a:rPr>
              <a:t>Contoh: Menganalisis laporan keuangan proyek atau catatan rapat stakeholder.</a:t>
            </a:r>
            <a:endParaRPr lang="en-US" dirty="0"/>
          </a:p>
        </p:txBody>
      </p:sp>
      <p:sp>
        <p:nvSpPr>
          <p:cNvPr id="4" name="Date Placeholder 3">
            <a:extLst>
              <a:ext uri="{FF2B5EF4-FFF2-40B4-BE49-F238E27FC236}">
                <a16:creationId xmlns:a16="http://schemas.microsoft.com/office/drawing/2014/main" id="{15E78855-85B8-9007-4C37-A82703E059D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963348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92D1D6-542C-F250-9D6A-ABA1D50D00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2F497B-ACB8-8C6B-1146-553458DEDC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2DE28A-D576-C20F-3919-662A2F1B3C4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dirty="0"/>
              <a:t>Evaluasi bukan hanya tentang "apakah berhasil?", tetapi juga "bagaimana dampaknya?". Dampak proyek wisata dapat dikategorikan menjadi:</a:t>
            </a:r>
            <a:endParaRPr lang="en-US" dirty="0"/>
          </a:p>
        </p:txBody>
      </p:sp>
      <p:sp>
        <p:nvSpPr>
          <p:cNvPr id="4" name="Date Placeholder 3">
            <a:extLst>
              <a:ext uri="{FF2B5EF4-FFF2-40B4-BE49-F238E27FC236}">
                <a16:creationId xmlns:a16="http://schemas.microsoft.com/office/drawing/2014/main" id="{3A1C8C11-86E3-0537-BF42-AB37D0F8E92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4779694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C8433F-DB3D-5970-D683-CDCF6663EF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3B1053-BA73-6512-6EFD-7E4A36B7F3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7A8755-9313-DC31-280C-F6CA988598F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Date Placeholder 3">
            <a:extLst>
              <a:ext uri="{FF2B5EF4-FFF2-40B4-BE49-F238E27FC236}">
                <a16:creationId xmlns:a16="http://schemas.microsoft.com/office/drawing/2014/main" id="{84412BE6-5B13-7439-0C68-34870F5F36D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8597946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235C96-D98F-4BB1-5380-DBF1828239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26FD34-8FF6-8BC9-29B8-EDD363BABD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B27247-7E66-CBF6-04CD-72175F3BBAA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Date Placeholder 3">
            <a:extLst>
              <a:ext uri="{FF2B5EF4-FFF2-40B4-BE49-F238E27FC236}">
                <a16:creationId xmlns:a16="http://schemas.microsoft.com/office/drawing/2014/main" id="{FA797311-316E-6BF0-D532-C4A36BA18FA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0925951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7FF42-EF42-BCCE-4B2D-C1991F0167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079700-9D70-B8BB-4942-EAED5421D7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2E3AFE-72D8-7F17-4E9C-89087AB6C09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Date Placeholder 3">
            <a:extLst>
              <a:ext uri="{FF2B5EF4-FFF2-40B4-BE49-F238E27FC236}">
                <a16:creationId xmlns:a16="http://schemas.microsoft.com/office/drawing/2014/main" id="{3F2CE271-2E14-C8AF-5642-32213BFD4C5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1934372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9EE3DF-B84A-E7C2-AFBE-E7DB655829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4A5EA5-72CE-78D5-3AE1-6F7F2AE11F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B6CE23-2F85-AE81-F8E5-20097F58DE3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Date Placeholder 3">
            <a:extLst>
              <a:ext uri="{FF2B5EF4-FFF2-40B4-BE49-F238E27FC236}">
                <a16:creationId xmlns:a16="http://schemas.microsoft.com/office/drawing/2014/main" id="{9F706FBC-0659-5AB3-9444-7D1FF78756A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6520612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4855985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406689-E506-3863-66D9-E3B66C0468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0CE052-2C0C-E696-56AF-CF95F5BB4E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BBDD7E-057C-C1BF-EEC4-1C422C98C37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Date Placeholder 3">
            <a:extLst>
              <a:ext uri="{FF2B5EF4-FFF2-40B4-BE49-F238E27FC236}">
                <a16:creationId xmlns:a16="http://schemas.microsoft.com/office/drawing/2014/main" id="{5F57CC44-4BBE-031C-A443-1C34CBD70907}"/>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8026402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6C3F6F-5F3A-92C6-248B-AEC5DD3D4F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DF4C91-6880-E00F-BA21-D0020B9310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1F2A54-5C9B-6B71-2183-AFA59232FC8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Date Placeholder 3">
            <a:extLst>
              <a:ext uri="{FF2B5EF4-FFF2-40B4-BE49-F238E27FC236}">
                <a16:creationId xmlns:a16="http://schemas.microsoft.com/office/drawing/2014/main" id="{D4051919-F17F-7DB6-B717-9D545759E9F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98651400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ED9055-3CFA-C3D0-F97C-4AB1EE46AA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06784F-EB5F-F9B8-6E3B-AD4A620DE4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7F94C0-3922-840B-CCAB-92F168A6CAE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Date Placeholder 3">
            <a:extLst>
              <a:ext uri="{FF2B5EF4-FFF2-40B4-BE49-F238E27FC236}">
                <a16:creationId xmlns:a16="http://schemas.microsoft.com/office/drawing/2014/main" id="{A0D8CBB7-CFC1-8578-AC18-EAE6262FE7F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7647612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A8957-28E3-D536-AC15-473F5CEEA8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B4B0EB-E117-3FCB-266B-882A72E84E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F113EB-DB6A-412C-2BA9-5E59D0A105E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Date Placeholder 3">
            <a:extLst>
              <a:ext uri="{FF2B5EF4-FFF2-40B4-BE49-F238E27FC236}">
                <a16:creationId xmlns:a16="http://schemas.microsoft.com/office/drawing/2014/main" id="{E6F8B006-6994-E3B0-EDC9-E04BF98B39C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96992802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B658B8-6FC7-F013-1B0B-4E9982F042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0D54F9-A635-35A3-074D-39093028F3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2033B3-E7A2-92AA-108F-85874F528C0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Date Placeholder 3">
            <a:extLst>
              <a:ext uri="{FF2B5EF4-FFF2-40B4-BE49-F238E27FC236}">
                <a16:creationId xmlns:a16="http://schemas.microsoft.com/office/drawing/2014/main" id="{26131172-EA0F-1539-23BE-0C7A526C83ED}"/>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78124441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E94A97-DB92-F16C-A63E-C60B6F2E11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49CA33-3CDE-1E57-BFC8-41E9AD9CB3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387322-720E-D3D9-787A-6C01B3F7E09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dirty="0"/>
              <a:t>Evaluasi yang komprehensif tidak hanya mengukur pencapaian finansial, tetapi juga memastikan bahwa proyek memberikan nilai tambah yang signifikan bagi masyarakat lokal dan lingkungan, sehingga mewujudkan pariwisata yang berkelanjutan, inklusif, dan berdaya saing.</a:t>
            </a:r>
            <a:endParaRPr lang="en-US" dirty="0"/>
          </a:p>
        </p:txBody>
      </p:sp>
      <p:sp>
        <p:nvSpPr>
          <p:cNvPr id="4" name="Date Placeholder 3">
            <a:extLst>
              <a:ext uri="{FF2B5EF4-FFF2-40B4-BE49-F238E27FC236}">
                <a16:creationId xmlns:a16="http://schemas.microsoft.com/office/drawing/2014/main" id="{660711DD-5B76-159F-A19D-1A8809EAF11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318505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9DB3D-B0DF-C9B7-3C73-1804F8487D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EEEB27-82FE-FAFF-4377-EA5C9BE61A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1BA5E0-11B4-32E5-F1A1-396C65556D60}"/>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9ADFF42E-CE47-A129-C325-537AEEFD269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4234894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AFF13F-5133-F5ED-06C4-DE5FFEF23B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3DF989-95BC-D065-3B5E-5D2FC52536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0DEC2E-D039-1E94-2E82-AFD1E45A00FB}"/>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EB0B018D-5D89-80FB-9A27-CC3C1A674D87}"/>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6448740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C42CEE-860A-460B-268D-329CD67670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94B110-556C-CA8C-CD21-19F3AAA4F1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24C7EC-767D-2718-93D0-30F9727BA512}"/>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325C9468-91B3-AA68-C91E-1036CF58CAD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674659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68B59F-0CBE-52E6-D80F-80461D3228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89E67C-13E1-3EFA-115D-44AD26A928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59C1A3-0532-DFB3-B40F-A25FC8D63E34}"/>
              </a:ext>
            </a:extLst>
          </p:cNvPr>
          <p:cNvSpPr>
            <a:spLocks noGrp="1"/>
          </p:cNvSpPr>
          <p:nvPr>
            <p:ph type="body" idx="1"/>
          </p:nvPr>
        </p:nvSpPr>
        <p:spPr/>
        <p:txBody>
          <a:bodyPr/>
          <a:lstStyle/>
          <a:p>
            <a:r>
              <a:rPr lang="id-ID" dirty="0"/>
              <a:t>Untuk mengevaluasi proyek, diperlukan indikator yang jelas dan terukur. KPIs dalam proyek wisata dapat dikelompokkan berdasarkan dimensi dampak:</a:t>
            </a:r>
          </a:p>
        </p:txBody>
      </p:sp>
      <p:sp>
        <p:nvSpPr>
          <p:cNvPr id="4" name="Date Placeholder 3">
            <a:extLst>
              <a:ext uri="{FF2B5EF4-FFF2-40B4-BE49-F238E27FC236}">
                <a16:creationId xmlns:a16="http://schemas.microsoft.com/office/drawing/2014/main" id="{6CE4A15D-C151-30C6-4937-D48B8E5E10E6}"/>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4130244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192AA9-23C5-D453-CC7E-D23BE087D9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50AF54-B96A-A266-4B6E-C23F1CB617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196B42-5270-3AA4-1F08-7C0F9FF2B4A9}"/>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926926E1-D260-81E0-A2DD-45B539CCCEB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5005881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FC425-818D-C2C7-AE00-0BAD865765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B1DA44-249C-7ED0-C4C5-7EC0BD2590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19EF24-3AB7-E6D1-FCF5-6BF6536E33D0}"/>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712D4FA1-E088-75BE-F52C-DA2194DBC8D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2484003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3F464A-1753-2577-8D1E-BFEEF35CA8F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9F9A28-CC7E-83C1-57A9-2A39FCF82D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EFCADA-1CE1-CADD-7A14-5C9C18FFD93B}"/>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86850E9F-1CAC-D03E-01E1-CC562E96309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270065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PAR23427 – Manajemen Proyek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PAR23427 – Manajemen Proyek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PAR23427 – Manajemen Proyek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PAR23427 – Manajemen Proyek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MANAJEMEN PROYEK PARIWISATA</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EB46AC-F034-289D-D36C-01E9312B8772}"/>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7DA3C31-BE2A-0C65-2241-D63DD3636E7F}"/>
              </a:ext>
            </a:extLst>
          </p:cNvPr>
          <p:cNvSpPr txBox="1">
            <a:spLocks/>
          </p:cNvSpPr>
          <p:nvPr/>
        </p:nvSpPr>
        <p:spPr>
          <a:xfrm>
            <a:off x="457200" y="620688"/>
            <a:ext cx="8229600" cy="5505475"/>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sz="2600" b="1" dirty="0">
              <a:solidFill>
                <a:schemeClr val="tx1"/>
              </a:solidFill>
              <a:latin typeface="Cambria" panose="02040503050406030204" pitchFamily="18" charset="0"/>
              <a:cs typeface="Arial" panose="020B0604020202020204" pitchFamily="34" charset="0"/>
            </a:endParaRPr>
          </a:p>
          <a:p>
            <a:pPr algn="just"/>
            <a:r>
              <a:rPr lang="id-ID" sz="2600" b="1" dirty="0">
                <a:solidFill>
                  <a:schemeClr val="tx1"/>
                </a:solidFill>
                <a:latin typeface="Cambria" panose="02040503050406030204" pitchFamily="18" charset="0"/>
                <a:cs typeface="Arial" panose="020B0604020202020204" pitchFamily="34" charset="0"/>
              </a:rPr>
              <a:t>3. Indikator Lingkungan</a:t>
            </a:r>
            <a:endParaRPr lang="en-US" sz="2600" b="1" dirty="0">
              <a:solidFill>
                <a:schemeClr val="tx1"/>
              </a:solidFill>
              <a:latin typeface="Cambria" panose="02040503050406030204" pitchFamily="18" charset="0"/>
              <a:cs typeface="Arial" panose="020B0604020202020204" pitchFamily="34" charset="0"/>
            </a:endParaRPr>
          </a:p>
          <a:p>
            <a:pPr marL="514350" indent="-514350" algn="just">
              <a:buAutoNum type="alphaLcPeriod"/>
            </a:pPr>
            <a:r>
              <a:rPr lang="id-ID" sz="2600" dirty="0">
                <a:solidFill>
                  <a:schemeClr val="tx1"/>
                </a:solidFill>
                <a:latin typeface="Cambria" panose="02040503050406030204" pitchFamily="18" charset="0"/>
                <a:cs typeface="Arial" panose="020B0604020202020204" pitchFamily="34" charset="0"/>
              </a:rPr>
              <a:t>Kualitas Lingkungan: Kualitas air, udara, pengelolaan sampah.</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lphaLcPeriod"/>
            </a:pPr>
            <a:r>
              <a:rPr lang="id-ID" sz="2600" dirty="0">
                <a:solidFill>
                  <a:schemeClr val="tx1"/>
                </a:solidFill>
                <a:latin typeface="Cambria" panose="02040503050406030204" pitchFamily="18" charset="0"/>
                <a:cs typeface="Arial" panose="020B0604020202020204" pitchFamily="34" charset="0"/>
              </a:rPr>
              <a:t>Dampak Terhadap Keanekaragaman Hayati: Perlindungan flora dan fauna.</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lphaLcPeriod"/>
            </a:pPr>
            <a:r>
              <a:rPr lang="id-ID" sz="2600" dirty="0">
                <a:solidFill>
                  <a:schemeClr val="tx1"/>
                </a:solidFill>
                <a:latin typeface="Cambria" panose="02040503050406030204" pitchFamily="18" charset="0"/>
                <a:cs typeface="Arial" panose="020B0604020202020204" pitchFamily="34" charset="0"/>
              </a:rPr>
              <a:t>Penggunaan Sumber Daya Alam: Efisiensi penggunaan air dan energi.</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lphaLcPeriod"/>
            </a:pPr>
            <a:r>
              <a:rPr lang="id-ID" sz="2600" dirty="0">
                <a:solidFill>
                  <a:schemeClr val="tx1"/>
                </a:solidFill>
                <a:latin typeface="Cambria" panose="02040503050406030204" pitchFamily="18" charset="0"/>
                <a:cs typeface="Arial" panose="020B0604020202020204" pitchFamily="34" charset="0"/>
              </a:rPr>
              <a:t>Pengelolaan Sampah: Rasio daur ulang, pengurangan volume sampah.</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lphaLcPeriod"/>
            </a:pPr>
            <a:r>
              <a:rPr lang="id-ID" sz="2600" dirty="0">
                <a:solidFill>
                  <a:schemeClr val="tx1"/>
                </a:solidFill>
                <a:latin typeface="Cambria" panose="02040503050406030204" pitchFamily="18" charset="0"/>
                <a:cs typeface="Arial" panose="020B0604020202020204" pitchFamily="34" charset="0"/>
              </a:rPr>
              <a:t>Luas Lahan Konservasi: Peningkatan atau penurunan area konservasi.</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lphaLcPeriod"/>
            </a:pPr>
            <a:r>
              <a:rPr lang="id-ID" sz="2600" dirty="0">
                <a:solidFill>
                  <a:schemeClr val="tx1"/>
                </a:solidFill>
                <a:latin typeface="Cambria" panose="02040503050406030204" pitchFamily="18" charset="0"/>
                <a:cs typeface="Arial" panose="020B0604020202020204" pitchFamily="34" charset="0"/>
              </a:rPr>
              <a:t>Edukasi Lingkungan: Program edukasi bagi wisatawan dan masyarakat lokal.</a:t>
            </a:r>
          </a:p>
        </p:txBody>
      </p:sp>
    </p:spTree>
    <p:extLst>
      <p:ext uri="{BB962C8B-B14F-4D97-AF65-F5344CB8AC3E}">
        <p14:creationId xmlns:p14="http://schemas.microsoft.com/office/powerpoint/2010/main" val="1857093652"/>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D707B7-BE09-DA41-A83B-31C3C118A841}"/>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519B4D0A-4C8D-AF49-BC66-8ED334DC18CF}"/>
              </a:ext>
            </a:extLst>
          </p:cNvPr>
          <p:cNvSpPr txBox="1">
            <a:spLocks/>
          </p:cNvSpPr>
          <p:nvPr/>
        </p:nvSpPr>
        <p:spPr>
          <a:xfrm>
            <a:off x="457200" y="557808"/>
            <a:ext cx="8229600" cy="710952"/>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Metode Evaluasi Proyek Wisata</a:t>
            </a:r>
          </a:p>
        </p:txBody>
      </p:sp>
      <p:sp>
        <p:nvSpPr>
          <p:cNvPr id="4" name="Content Placeholder 2">
            <a:extLst>
              <a:ext uri="{FF2B5EF4-FFF2-40B4-BE49-F238E27FC236}">
                <a16:creationId xmlns:a16="http://schemas.microsoft.com/office/drawing/2014/main" id="{08E3FCDF-2E66-C7AA-B055-2E7CA75111FC}"/>
              </a:ext>
            </a:extLst>
          </p:cNvPr>
          <p:cNvSpPr txBox="1">
            <a:spLocks/>
          </p:cNvSpPr>
          <p:nvPr/>
        </p:nvSpPr>
        <p:spPr>
          <a:xfrm>
            <a:off x="457200" y="1268760"/>
            <a:ext cx="8229600" cy="485740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sz="2600" b="1" dirty="0">
              <a:solidFill>
                <a:schemeClr val="tx1"/>
              </a:solidFill>
              <a:latin typeface="Cambria" panose="02040503050406030204" pitchFamily="18" charset="0"/>
              <a:cs typeface="Arial" panose="020B0604020202020204" pitchFamily="34" charset="0"/>
            </a:endParaRPr>
          </a:p>
          <a:p>
            <a:pPr marL="514350" indent="-514350" algn="just">
              <a:buAutoNum type="arabicPeriod"/>
            </a:pPr>
            <a:r>
              <a:rPr lang="id-ID" sz="2600" b="1" dirty="0">
                <a:solidFill>
                  <a:schemeClr val="tx1"/>
                </a:solidFill>
                <a:latin typeface="Cambria" panose="02040503050406030204" pitchFamily="18" charset="0"/>
                <a:cs typeface="Arial" panose="020B0604020202020204" pitchFamily="34" charset="0"/>
              </a:rPr>
              <a:t>Metode Kuantitatif</a:t>
            </a:r>
            <a:endParaRPr lang="en-US" sz="2600" b="1"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Metode ini berfokus pada data numerik dan statistik untuk mengukur pencapaian tujuan secara objektif.</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lphaLcPeriod"/>
            </a:pPr>
            <a:r>
              <a:rPr lang="id-ID" sz="2600" dirty="0">
                <a:solidFill>
                  <a:schemeClr val="tx1"/>
                </a:solidFill>
                <a:latin typeface="Cambria" panose="02040503050406030204" pitchFamily="18" charset="0"/>
                <a:cs typeface="Arial" panose="020B0604020202020204" pitchFamily="34" charset="0"/>
              </a:rPr>
              <a:t>Survei: Mengumpulkan data dari sampel besar responden (wisatawan, masyarakat, pelaku usaha) menggunakan kuesioner terstruktur. </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lphaLcPeriod"/>
            </a:pPr>
            <a:r>
              <a:rPr lang="id-ID" sz="2600" dirty="0">
                <a:solidFill>
                  <a:schemeClr val="tx1"/>
                </a:solidFill>
                <a:latin typeface="Cambria" panose="02040503050406030204" pitchFamily="18" charset="0"/>
                <a:cs typeface="Arial" panose="020B0604020202020204" pitchFamily="34" charset="0"/>
              </a:rPr>
              <a:t>Analisis Data Sekunder: Menggunakan data yang sudah ada dari instansi pemerintah, lembaga riset, atau asosiasi (misalnya, data statistik kunjungan, data PDB, data sensus).</a:t>
            </a:r>
          </a:p>
        </p:txBody>
      </p:sp>
    </p:spTree>
    <p:extLst>
      <p:ext uri="{BB962C8B-B14F-4D97-AF65-F5344CB8AC3E}">
        <p14:creationId xmlns:p14="http://schemas.microsoft.com/office/powerpoint/2010/main" val="1605093344"/>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60691-E619-C16F-E71E-B4645140634A}"/>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E1330735-1AB2-765B-B97E-7AFB5412762F}"/>
              </a:ext>
            </a:extLst>
          </p:cNvPr>
          <p:cNvSpPr txBox="1">
            <a:spLocks/>
          </p:cNvSpPr>
          <p:nvPr/>
        </p:nvSpPr>
        <p:spPr>
          <a:xfrm>
            <a:off x="457200" y="764704"/>
            <a:ext cx="8229600" cy="53614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Font typeface="+mj-lt"/>
              <a:buAutoNum type="alphaLcPeriod" startAt="3"/>
            </a:pPr>
            <a:r>
              <a:rPr lang="id-ID" sz="2600" dirty="0">
                <a:solidFill>
                  <a:schemeClr val="tx1"/>
                </a:solidFill>
                <a:latin typeface="Cambria" panose="02040503050406030204" pitchFamily="18" charset="0"/>
                <a:cs typeface="Arial" panose="020B0604020202020204" pitchFamily="34" charset="0"/>
              </a:rPr>
              <a:t>Analisis Biaya-Manfaat (Cost-Benefit Analysis/CBA): Membandingkan total manfaat ekonomi dan sosial dari proyek dengan total biayanya untuk menentukan kelayakan investasi.</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lphaLcPeriod" startAt="3"/>
            </a:pPr>
            <a:r>
              <a:rPr lang="id-ID" sz="2600" dirty="0">
                <a:solidFill>
                  <a:schemeClr val="tx1"/>
                </a:solidFill>
                <a:latin typeface="Cambria" panose="02040503050406030204" pitchFamily="18" charset="0"/>
                <a:cs typeface="Arial" panose="020B0604020202020204" pitchFamily="34" charset="0"/>
              </a:rPr>
              <a:t>Analisis Input-Output (I-O Analysis): Mengukur dampak ekonomi dari proyek terhadap sektor-sektor lain dalam perekonomian lokal/regional.</a:t>
            </a:r>
          </a:p>
        </p:txBody>
      </p:sp>
    </p:spTree>
    <p:extLst>
      <p:ext uri="{BB962C8B-B14F-4D97-AF65-F5344CB8AC3E}">
        <p14:creationId xmlns:p14="http://schemas.microsoft.com/office/powerpoint/2010/main" val="828958246"/>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8A7263-A60D-24B9-5434-84F26FA1CF1D}"/>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48D16475-D3A0-65CF-0CFC-A0B45F3B08A6}"/>
              </a:ext>
            </a:extLst>
          </p:cNvPr>
          <p:cNvSpPr txBox="1">
            <a:spLocks/>
          </p:cNvSpPr>
          <p:nvPr/>
        </p:nvSpPr>
        <p:spPr>
          <a:xfrm>
            <a:off x="457200" y="764704"/>
            <a:ext cx="8229600" cy="53614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b="1" dirty="0">
                <a:solidFill>
                  <a:schemeClr val="tx1"/>
                </a:solidFill>
                <a:latin typeface="Cambria" panose="02040503050406030204" pitchFamily="18" charset="0"/>
                <a:cs typeface="Arial" panose="020B0604020202020204" pitchFamily="34" charset="0"/>
              </a:rPr>
              <a:t>2. Metode Kualitatif</a:t>
            </a:r>
            <a:endParaRPr lang="en-US" sz="2600" b="1"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Metode ini berfokus pada pemahaman mendalam tentang pengalaman, persepsi, dan cerita, yang sulit diukur dengan angka.</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lphaLcPeriod"/>
            </a:pPr>
            <a:r>
              <a:rPr lang="id-ID" sz="2600" dirty="0">
                <a:solidFill>
                  <a:schemeClr val="tx1"/>
                </a:solidFill>
                <a:latin typeface="Cambria" panose="02040503050406030204" pitchFamily="18" charset="0"/>
                <a:cs typeface="Arial" panose="020B0604020202020204" pitchFamily="34" charset="0"/>
              </a:rPr>
              <a:t>Wawancara Mendalam: Mengumpulkan informasi detail dari individu kunci (key informants) seperti tokoh masyarakat, pengelola proyek, atau pejabat pemerintah.</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lphaLcPeriod"/>
            </a:pPr>
            <a:r>
              <a:rPr lang="id-ID" sz="2600" dirty="0">
                <a:solidFill>
                  <a:schemeClr val="tx1"/>
                </a:solidFill>
                <a:latin typeface="Cambria" panose="02040503050406030204" pitchFamily="18" charset="0"/>
                <a:cs typeface="Arial" panose="020B0604020202020204" pitchFamily="34" charset="0"/>
              </a:rPr>
              <a:t>Fokus Group Discussion (FGD): Diskusi terarah dengan sekelompok kecil partisipan untuk menggali pandangan dan persepsi kolektif.</a:t>
            </a:r>
          </a:p>
        </p:txBody>
      </p:sp>
    </p:spTree>
    <p:extLst>
      <p:ext uri="{BB962C8B-B14F-4D97-AF65-F5344CB8AC3E}">
        <p14:creationId xmlns:p14="http://schemas.microsoft.com/office/powerpoint/2010/main" val="3072492981"/>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885EA-16A5-7788-444C-A9469C5143B9}"/>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EFBDC066-AA49-B00C-53A3-DEA4146EB183}"/>
              </a:ext>
            </a:extLst>
          </p:cNvPr>
          <p:cNvSpPr txBox="1">
            <a:spLocks/>
          </p:cNvSpPr>
          <p:nvPr/>
        </p:nvSpPr>
        <p:spPr>
          <a:xfrm>
            <a:off x="457200" y="764704"/>
            <a:ext cx="8229600" cy="53614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Font typeface="+mj-lt"/>
              <a:buAutoNum type="alphaLcPeriod" startAt="3"/>
            </a:pPr>
            <a:r>
              <a:rPr lang="id-ID" sz="2600" dirty="0">
                <a:solidFill>
                  <a:schemeClr val="tx1"/>
                </a:solidFill>
                <a:latin typeface="Cambria" panose="02040503050406030204" pitchFamily="18" charset="0"/>
                <a:cs typeface="Arial" panose="020B0604020202020204" pitchFamily="34" charset="0"/>
              </a:rPr>
              <a:t>Observasi Partisipatif: Peneliti terlibat langsung dalam kegiatan di destinasi untuk memahami dinamika sosial dan budaya.</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lphaLcPeriod" startAt="3"/>
            </a:pPr>
            <a:endParaRPr lang="en-US" sz="26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lphaLcPeriod" startAt="3"/>
            </a:pPr>
            <a:r>
              <a:rPr lang="id-ID" sz="2600" dirty="0">
                <a:solidFill>
                  <a:schemeClr val="tx1"/>
                </a:solidFill>
                <a:latin typeface="Cambria" panose="02040503050406030204" pitchFamily="18" charset="0"/>
                <a:cs typeface="Arial" panose="020B0604020202020204" pitchFamily="34" charset="0"/>
              </a:rPr>
              <a:t>Analisis Dokumen: Mempelajari dokumen-dokumen proyek, laporan, jurnal, atau media massa untuk mendapatkan gambaran kontekstual.</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lphaLcPeriod" startAt="3"/>
            </a:pPr>
            <a:endParaRPr lang="en-US" sz="26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lphaLcPeriod" startAt="3"/>
            </a:pPr>
            <a:r>
              <a:rPr lang="id-ID" sz="2600" dirty="0">
                <a:solidFill>
                  <a:schemeClr val="tx1"/>
                </a:solidFill>
                <a:latin typeface="Cambria" panose="02040503050406030204" pitchFamily="18" charset="0"/>
                <a:cs typeface="Arial" panose="020B0604020202020204" pitchFamily="34" charset="0"/>
              </a:rPr>
              <a:t>Studi Kasus: Analisis mendalam terhadap satu atau beberapa proyek wisata tertentu untuk mendapatkan pemahaman holistik.</a:t>
            </a:r>
          </a:p>
        </p:txBody>
      </p:sp>
    </p:spTree>
    <p:extLst>
      <p:ext uri="{BB962C8B-B14F-4D97-AF65-F5344CB8AC3E}">
        <p14:creationId xmlns:p14="http://schemas.microsoft.com/office/powerpoint/2010/main" val="2934706844"/>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AC16DF-6538-A1E9-664E-038312C90294}"/>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224C27F3-A464-EE2A-9D40-2A288F90E471}"/>
              </a:ext>
            </a:extLst>
          </p:cNvPr>
          <p:cNvSpPr txBox="1">
            <a:spLocks/>
          </p:cNvSpPr>
          <p:nvPr/>
        </p:nvSpPr>
        <p:spPr>
          <a:xfrm>
            <a:off x="457200" y="557808"/>
            <a:ext cx="8229600" cy="710952"/>
          </a:xfrm>
          <a:prstGeom prst="rect">
            <a:avLst/>
          </a:prstGeom>
        </p:spPr>
        <p:txBody>
          <a:bodyPr vert="horz" lIns="91440" tIns="45720" rIns="91440" bIns="45720" rtlCol="0" anchor="ctr">
            <a:normAutofit fontScale="8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Dampak Proyek Wisata: Analisis Mendalam</a:t>
            </a:r>
          </a:p>
        </p:txBody>
      </p:sp>
      <p:sp>
        <p:nvSpPr>
          <p:cNvPr id="4" name="Content Placeholder 2">
            <a:extLst>
              <a:ext uri="{FF2B5EF4-FFF2-40B4-BE49-F238E27FC236}">
                <a16:creationId xmlns:a16="http://schemas.microsoft.com/office/drawing/2014/main" id="{9B61013E-7496-B722-6222-8EBECEFEDC58}"/>
              </a:ext>
            </a:extLst>
          </p:cNvPr>
          <p:cNvSpPr txBox="1">
            <a:spLocks/>
          </p:cNvSpPr>
          <p:nvPr/>
        </p:nvSpPr>
        <p:spPr>
          <a:xfrm>
            <a:off x="457200" y="1484784"/>
            <a:ext cx="8229600" cy="464137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AutoNum type="arabicPeriod"/>
            </a:pPr>
            <a:r>
              <a:rPr lang="id-ID" sz="2600" b="1" dirty="0">
                <a:solidFill>
                  <a:schemeClr val="tx1"/>
                </a:solidFill>
                <a:latin typeface="Cambria" panose="02040503050406030204" pitchFamily="18" charset="0"/>
                <a:cs typeface="Arial" panose="020B0604020202020204" pitchFamily="34" charset="0"/>
              </a:rPr>
              <a:t>Dampak Ekonomi</a:t>
            </a:r>
            <a:endParaRPr lang="en-US" sz="2600" b="1" dirty="0">
              <a:solidFill>
                <a:schemeClr val="tx1"/>
              </a:solidFill>
              <a:latin typeface="Cambria" panose="02040503050406030204" pitchFamily="18" charset="0"/>
              <a:cs typeface="Arial" panose="020B0604020202020204" pitchFamily="34" charset="0"/>
            </a:endParaRPr>
          </a:p>
          <a:p>
            <a:pPr marL="514350" indent="-514350" algn="just">
              <a:buAutoNum type="alphaLcPeriod"/>
            </a:pPr>
            <a:r>
              <a:rPr lang="id-ID" sz="2600" b="1" dirty="0">
                <a:solidFill>
                  <a:schemeClr val="tx1"/>
                </a:solidFill>
                <a:latin typeface="Cambria" panose="02040503050406030204" pitchFamily="18" charset="0"/>
                <a:cs typeface="Arial" panose="020B0604020202020204" pitchFamily="34" charset="0"/>
              </a:rPr>
              <a:t>Positif:</a:t>
            </a:r>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Peningkatan Pendapatan: Bagi masyarakat lokal (penjualan produk, jasa), pelaku usaha (hotel, restoran), dan pemerintah daerah (pajak, retribusi).</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Penciptaan Lapangan Kerja: Langsung di sektor pariwisata (hotelier, pemandu) dan tidak langsung (pertanian, transportasi).</a:t>
            </a:r>
            <a:endParaRPr lang="en-US"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269363918"/>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BD67F-9788-4128-756A-21D30FF47086}"/>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39A48ECD-D736-E1BA-69F0-CECABD09F14F}"/>
              </a:ext>
            </a:extLst>
          </p:cNvPr>
          <p:cNvSpPr txBox="1">
            <a:spLocks/>
          </p:cNvSpPr>
          <p:nvPr/>
        </p:nvSpPr>
        <p:spPr>
          <a:xfrm>
            <a:off x="457200" y="764704"/>
            <a:ext cx="8229600" cy="53614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Peningkatan Investasi: Menarik investor baru untuk mengembangkan fasilitas dan layanan.</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Diversifikasi Ekonomi Lokal: Mengurangi ketergantungan pada satu sektor ekonomi.</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Pengembangan Infrastruktur: Pembangunan jalan, listrik, air bersih, telekomunikasi.</a:t>
            </a:r>
          </a:p>
        </p:txBody>
      </p:sp>
    </p:spTree>
    <p:extLst>
      <p:ext uri="{BB962C8B-B14F-4D97-AF65-F5344CB8AC3E}">
        <p14:creationId xmlns:p14="http://schemas.microsoft.com/office/powerpoint/2010/main" val="2599471939"/>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4CD029-04F9-801B-82F0-48C9BD44A551}"/>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5FBC9ED-B1F7-8486-BF25-181C603BF898}"/>
              </a:ext>
            </a:extLst>
          </p:cNvPr>
          <p:cNvSpPr txBox="1">
            <a:spLocks/>
          </p:cNvSpPr>
          <p:nvPr/>
        </p:nvSpPr>
        <p:spPr>
          <a:xfrm>
            <a:off x="457200" y="764704"/>
            <a:ext cx="8229600" cy="53614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Font typeface="+mj-lt"/>
              <a:buAutoNum type="alphaLcPeriod" startAt="2"/>
            </a:pPr>
            <a:r>
              <a:rPr lang="id-ID" sz="2600" b="1" dirty="0">
                <a:solidFill>
                  <a:schemeClr val="tx1"/>
                </a:solidFill>
                <a:latin typeface="Cambria" panose="02040503050406030204" pitchFamily="18" charset="0"/>
                <a:cs typeface="Arial" panose="020B0604020202020204" pitchFamily="34" charset="0"/>
              </a:rPr>
              <a:t>Negatif:</a:t>
            </a:r>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Kenaikan Harga: Harga barang dan jasa pokok di destinasi dapat meningkat.</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Kesenjangan Ekonomi: Distribusi pendapatan yang tidak merata, hanya sebagian kecil yang diuntungkan.</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Musiman: Pekerjaan yang tidak stabil akibat fluktuasi kunjungan wisatawan.</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Kebocoran Ekonomi (Leakage): Sebagian besar pendapatan pariwisata keluar dari daerah karena barang dan jasa diimpor atau keuntungan dibawa oleh perusahaan luar.</a:t>
            </a:r>
          </a:p>
        </p:txBody>
      </p:sp>
    </p:spTree>
    <p:extLst>
      <p:ext uri="{BB962C8B-B14F-4D97-AF65-F5344CB8AC3E}">
        <p14:creationId xmlns:p14="http://schemas.microsoft.com/office/powerpoint/2010/main" val="3785558238"/>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F6FBF0-1BC5-2895-CA81-EFAE81C8C4E0}"/>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DA186BA0-90DB-7ADF-7512-54D3867D37C6}"/>
              </a:ext>
            </a:extLst>
          </p:cNvPr>
          <p:cNvSpPr txBox="1">
            <a:spLocks/>
          </p:cNvSpPr>
          <p:nvPr/>
        </p:nvSpPr>
        <p:spPr>
          <a:xfrm>
            <a:off x="457200" y="764704"/>
            <a:ext cx="8229600" cy="53614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b="1" dirty="0">
                <a:solidFill>
                  <a:schemeClr val="tx1"/>
                </a:solidFill>
                <a:latin typeface="Cambria" panose="02040503050406030204" pitchFamily="18" charset="0"/>
                <a:cs typeface="Arial" panose="020B0604020202020204" pitchFamily="34" charset="0"/>
              </a:rPr>
              <a:t>2. Dampak Sosial-Budaya</a:t>
            </a:r>
            <a:endParaRPr lang="en-US" sz="2600" b="1" dirty="0">
              <a:solidFill>
                <a:schemeClr val="tx1"/>
              </a:solidFill>
              <a:latin typeface="Cambria" panose="02040503050406030204" pitchFamily="18" charset="0"/>
              <a:cs typeface="Arial" panose="020B0604020202020204" pitchFamily="34" charset="0"/>
            </a:endParaRPr>
          </a:p>
          <a:p>
            <a:pPr algn="just"/>
            <a:r>
              <a:rPr lang="id-ID" sz="2600" b="1" dirty="0">
                <a:solidFill>
                  <a:schemeClr val="tx1"/>
                </a:solidFill>
                <a:latin typeface="Cambria" panose="02040503050406030204" pitchFamily="18" charset="0"/>
                <a:cs typeface="Arial" panose="020B0604020202020204" pitchFamily="34" charset="0"/>
              </a:rPr>
              <a:t>Positif:</a:t>
            </a:r>
            <a:endParaRPr lang="en-US" sz="2600" b="1" dirty="0">
              <a:solidFill>
                <a:schemeClr val="tx1"/>
              </a:solidFill>
              <a:latin typeface="Cambria" panose="02040503050406030204" pitchFamily="18" charset="0"/>
              <a:cs typeface="Arial" panose="020B0604020202020204" pitchFamily="34" charset="0"/>
            </a:endParaRPr>
          </a:p>
          <a:p>
            <a:pPr algn="just"/>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Pelestarian Budaya: Revitalisasi seni pertunjukan, kerajinan tangan, atau tradisi yang menarik wisatawan.</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Peningkatan Pemahaman Lintas Budaya: Interaksi antara wisatawan dan masyarakat lokal.</a:t>
            </a:r>
            <a:endParaRPr lang="en-US"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574659094"/>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E60AA1-97B7-3E9F-E326-4A527F7E6E50}"/>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5235758-2C78-7C0A-B2E6-CA026C4BEB43}"/>
              </a:ext>
            </a:extLst>
          </p:cNvPr>
          <p:cNvSpPr txBox="1">
            <a:spLocks/>
          </p:cNvSpPr>
          <p:nvPr/>
        </p:nvSpPr>
        <p:spPr>
          <a:xfrm>
            <a:off x="457200" y="764704"/>
            <a:ext cx="8229600" cy="53614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Peningkatan Kualitas Hidup: Peningkatan fasilitas umum, pendidikan, dan kesehatan yang didukung oleh pendapatan pariwisata.</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Penguatan Identitas Lokal: Masyarakat lebih bangga dengan warisan budayanya.</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Pemberdayaan Perempuan dan Pemuda: Kesempatan ekonomi dan partisipasi dalam pengelolaan.</a:t>
            </a:r>
          </a:p>
        </p:txBody>
      </p:sp>
    </p:spTree>
    <p:extLst>
      <p:ext uri="{BB962C8B-B14F-4D97-AF65-F5344CB8AC3E}">
        <p14:creationId xmlns:p14="http://schemas.microsoft.com/office/powerpoint/2010/main" val="2392016336"/>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Evaluasi Keberhasilan Proyek Wisata: Metode Evaluasi dan Dampak Proyek</a:t>
            </a:r>
          </a:p>
        </p:txBody>
      </p:sp>
      <p:sp>
        <p:nvSpPr>
          <p:cNvPr id="4" name="Content Placeholder 2"/>
          <p:cNvSpPr txBox="1">
            <a:spLocks/>
          </p:cNvSpPr>
          <p:nvPr/>
        </p:nvSpPr>
        <p:spPr>
          <a:xfrm>
            <a:off x="457200" y="1844824"/>
            <a:ext cx="8229600" cy="428133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sz="2600" b="1" dirty="0">
              <a:solidFill>
                <a:schemeClr val="tx1"/>
              </a:solidFill>
              <a:latin typeface="Cambria" panose="02040503050406030204" pitchFamily="18" charset="0"/>
              <a:cs typeface="Arial" panose="020B0604020202020204" pitchFamily="34" charset="0"/>
            </a:endParaRPr>
          </a:p>
          <a:p>
            <a:pPr algn="just"/>
            <a:r>
              <a:rPr lang="id-ID" sz="2600" dirty="0">
                <a:solidFill>
                  <a:schemeClr val="tx1"/>
                </a:solidFill>
                <a:latin typeface="Cambria" panose="02040503050406030204" pitchFamily="18" charset="0"/>
                <a:cs typeface="Arial" panose="020B0604020202020204" pitchFamily="34" charset="0"/>
              </a:rPr>
              <a:t>Setelah sebuah proyek wisata direncanakan dan dilaksanakan, langkah krusial berikutnya adalah evaluasi. Evaluasi keberhasilan proyek wisata bukan sekadar formalitas, melainkan proses sistematis untuk menilai sejauh mana tujuan proyek tercapai, mengidentifikasi kekuatan dan kelemahan, serta memahami dampak yang ditimbulkan.</a:t>
            </a: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6E1909-50DF-8F73-276D-581C36D7AC82}"/>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9F585A00-6637-3070-072E-FC503ABA34E6}"/>
              </a:ext>
            </a:extLst>
          </p:cNvPr>
          <p:cNvSpPr txBox="1">
            <a:spLocks/>
          </p:cNvSpPr>
          <p:nvPr/>
        </p:nvSpPr>
        <p:spPr>
          <a:xfrm>
            <a:off x="457200" y="764704"/>
            <a:ext cx="8229600" cy="53614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b="1" dirty="0">
                <a:solidFill>
                  <a:schemeClr val="tx1"/>
                </a:solidFill>
                <a:latin typeface="Cambria" panose="02040503050406030204" pitchFamily="18" charset="0"/>
                <a:cs typeface="Arial" panose="020B0604020202020204" pitchFamily="34" charset="0"/>
              </a:rPr>
              <a:t>Negatif:</a:t>
            </a:r>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Komersialisasi Budaya: Seni dan tradisi ditampilkan semata-mata untuk keuntungan, kehilangan makna aslinya.</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Hilangnya Identitas Lokal: Akulturasi atau imitasi gaya hidup wisatawan.</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Perubahan Struktur Sosial: Pergeseran nilai-nilai tradisional, konflik antar generasi.</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Masalah Sosial: Peningkatan kriminalitas, perjudian, atau masalah moral.</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Tekanan Terhadap Sumber Daya Lokal: Perebutan lahan, air, atau energi.</a:t>
            </a:r>
          </a:p>
        </p:txBody>
      </p:sp>
    </p:spTree>
    <p:extLst>
      <p:ext uri="{BB962C8B-B14F-4D97-AF65-F5344CB8AC3E}">
        <p14:creationId xmlns:p14="http://schemas.microsoft.com/office/powerpoint/2010/main" val="1197646927"/>
      </p:ext>
    </p:extLst>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8DF680-C793-7523-00EC-3FE0D5773871}"/>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AA7133B7-84B6-835B-A3DF-3EA2D37D331C}"/>
              </a:ext>
            </a:extLst>
          </p:cNvPr>
          <p:cNvSpPr txBox="1">
            <a:spLocks/>
          </p:cNvSpPr>
          <p:nvPr/>
        </p:nvSpPr>
        <p:spPr>
          <a:xfrm>
            <a:off x="457200" y="764704"/>
            <a:ext cx="8229600" cy="53614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b="1" dirty="0">
                <a:solidFill>
                  <a:schemeClr val="tx1"/>
                </a:solidFill>
                <a:latin typeface="Cambria" panose="02040503050406030204" pitchFamily="18" charset="0"/>
                <a:cs typeface="Arial" panose="020B0604020202020204" pitchFamily="34" charset="0"/>
              </a:rPr>
              <a:t>3. Dampak Lingkungan</a:t>
            </a:r>
            <a:endParaRPr lang="en-US" sz="2600" b="1" dirty="0">
              <a:solidFill>
                <a:schemeClr val="tx1"/>
              </a:solidFill>
              <a:latin typeface="Cambria" panose="02040503050406030204" pitchFamily="18" charset="0"/>
              <a:cs typeface="Arial" panose="020B0604020202020204" pitchFamily="34" charset="0"/>
            </a:endParaRPr>
          </a:p>
          <a:p>
            <a:pPr algn="just"/>
            <a:r>
              <a:rPr lang="id-ID" sz="2600" b="1" dirty="0">
                <a:solidFill>
                  <a:schemeClr val="tx1"/>
                </a:solidFill>
                <a:latin typeface="Cambria" panose="02040503050406030204" pitchFamily="18" charset="0"/>
                <a:cs typeface="Arial" panose="020B0604020202020204" pitchFamily="34" charset="0"/>
              </a:rPr>
              <a:t>Positif:</a:t>
            </a:r>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Peningkatan Kesadaran Lingkungan: Masyarakat dan wisatawan lebih peduli terhadap lingkungan.</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Konservasi Sumber Daya Alam: Dana pariwisata digunakan untuk melindungi ekosistem dan keanekaragaman hayati.</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Pengembangan Ekowisata: Promosi praktik pariwisata yang bertanggung jawab terhadap lingkungan.</a:t>
            </a:r>
          </a:p>
        </p:txBody>
      </p:sp>
    </p:spTree>
    <p:extLst>
      <p:ext uri="{BB962C8B-B14F-4D97-AF65-F5344CB8AC3E}">
        <p14:creationId xmlns:p14="http://schemas.microsoft.com/office/powerpoint/2010/main" val="1662044541"/>
      </p:ext>
    </p:extLst>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07F3C1-85C0-63C8-6CCD-6CEED26DD53C}"/>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687544E4-E6AA-BE76-5188-32F68B9E783E}"/>
              </a:ext>
            </a:extLst>
          </p:cNvPr>
          <p:cNvSpPr txBox="1">
            <a:spLocks/>
          </p:cNvSpPr>
          <p:nvPr/>
        </p:nvSpPr>
        <p:spPr>
          <a:xfrm>
            <a:off x="457200" y="764704"/>
            <a:ext cx="8229600" cy="5361459"/>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b="1" dirty="0">
                <a:solidFill>
                  <a:schemeClr val="tx1"/>
                </a:solidFill>
                <a:latin typeface="Cambria" panose="02040503050406030204" pitchFamily="18" charset="0"/>
                <a:cs typeface="Arial" panose="020B0604020202020204" pitchFamily="34" charset="0"/>
              </a:rPr>
              <a:t>Negatif:</a:t>
            </a:r>
            <a:endParaRPr lang="en-US" sz="2600" b="1"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Degradasi Lingkungan: Kerusakan ekosistem akibat pembangunan yang tidak terkontrol (hotel, infrastruktur).</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Pencemaran: Sampah, limbah cair, polusi udara dan suara dari aktivitas pariwisata.</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Over-tourism: Destinasi melebihi kapasitas daya dukung lingkungan dan sosialnya.</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Tekanan Terhadap Sumber Daya Air dan Energi: Peningkatan konsumsi air dan energi oleh fasilitas pariwisata.</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Tx/>
              <a:buChar char="-"/>
            </a:pPr>
            <a:r>
              <a:rPr lang="id-ID" sz="2600" dirty="0">
                <a:solidFill>
                  <a:schemeClr val="tx1"/>
                </a:solidFill>
                <a:latin typeface="Cambria" panose="02040503050406030204" pitchFamily="18" charset="0"/>
                <a:cs typeface="Arial" panose="020B0604020202020204" pitchFamily="34" charset="0"/>
              </a:rPr>
              <a:t>Hilangnya Habitat: Perubahan fungsi lahan untuk pembangunan pariwisata</a:t>
            </a:r>
          </a:p>
        </p:txBody>
      </p:sp>
    </p:spTree>
    <p:extLst>
      <p:ext uri="{BB962C8B-B14F-4D97-AF65-F5344CB8AC3E}">
        <p14:creationId xmlns:p14="http://schemas.microsoft.com/office/powerpoint/2010/main" val="3643140004"/>
      </p:ext>
    </p:extLst>
  </p:cSld>
  <p:clrMapOvr>
    <a:masterClrMapping/>
  </p:clrMapOvr>
  <p:transition spd="slow">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ADA93F-7A5D-C0EB-C3F1-CFAED8FCFA6A}"/>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3E3302B7-6AFD-A482-91F9-2A003852E0D3}"/>
              </a:ext>
            </a:extLst>
          </p:cNvPr>
          <p:cNvSpPr txBox="1">
            <a:spLocks/>
          </p:cNvSpPr>
          <p:nvPr/>
        </p:nvSpPr>
        <p:spPr>
          <a:xfrm>
            <a:off x="457200" y="557808"/>
            <a:ext cx="8229600" cy="710952"/>
          </a:xfrm>
          <a:prstGeom prst="rect">
            <a:avLst/>
          </a:prstGeom>
        </p:spPr>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Tantangan dalam Evaluasi Proyek Wisata</a:t>
            </a:r>
            <a:endPar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6FC00568-47E7-3896-4FB0-1038BDF5563C}"/>
              </a:ext>
            </a:extLst>
          </p:cNvPr>
          <p:cNvSpPr txBox="1">
            <a:spLocks/>
          </p:cNvSpPr>
          <p:nvPr/>
        </p:nvSpPr>
        <p:spPr>
          <a:xfrm>
            <a:off x="457200" y="1484784"/>
            <a:ext cx="8229600" cy="464137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AutoNum type="arabicPeriod"/>
            </a:pPr>
            <a:r>
              <a:rPr lang="id-ID" sz="2600" b="1" dirty="0">
                <a:solidFill>
                  <a:schemeClr val="tx1"/>
                </a:solidFill>
                <a:latin typeface="Cambria" panose="02040503050406030204" pitchFamily="18" charset="0"/>
                <a:cs typeface="Arial" panose="020B0604020202020204" pitchFamily="34" charset="0"/>
              </a:rPr>
              <a:t>Ketersediaan Data: </a:t>
            </a:r>
            <a:r>
              <a:rPr lang="id-ID" sz="2600" dirty="0">
                <a:solidFill>
                  <a:schemeClr val="tx1"/>
                </a:solidFill>
                <a:latin typeface="Cambria" panose="02040503050406030204" pitchFamily="18" charset="0"/>
                <a:cs typeface="Arial" panose="020B0604020202020204" pitchFamily="34" charset="0"/>
              </a:rPr>
              <a:t>Sulitnya mendapatkan data yang akurat, lengkap, dan terkini, terutama di tingkat lokal.</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rabicPeriod"/>
            </a:pPr>
            <a:r>
              <a:rPr lang="id-ID" sz="2600" b="1" dirty="0">
                <a:solidFill>
                  <a:schemeClr val="tx1"/>
                </a:solidFill>
                <a:latin typeface="Cambria" panose="02040503050406030204" pitchFamily="18" charset="0"/>
                <a:cs typeface="Arial" panose="020B0604020202020204" pitchFamily="34" charset="0"/>
              </a:rPr>
              <a:t>Kompleksitas Dampak: </a:t>
            </a:r>
            <a:r>
              <a:rPr lang="id-ID" sz="2600" dirty="0">
                <a:solidFill>
                  <a:schemeClr val="tx1"/>
                </a:solidFill>
                <a:latin typeface="Cambria" panose="02040503050406030204" pitchFamily="18" charset="0"/>
                <a:cs typeface="Arial" panose="020B0604020202020204" pitchFamily="34" charset="0"/>
              </a:rPr>
              <a:t>Dampak pariwisata bersifat multisektoral dan seringkali saling terkait, sehingga sulit mengisolasi dampak spesifik dari satu proyek.</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rabicPeriod"/>
            </a:pPr>
            <a:r>
              <a:rPr lang="id-ID" sz="2600" b="1" dirty="0">
                <a:solidFill>
                  <a:schemeClr val="tx1"/>
                </a:solidFill>
                <a:latin typeface="Cambria" panose="02040503050406030204" pitchFamily="18" charset="0"/>
                <a:cs typeface="Arial" panose="020B0604020202020204" pitchFamily="34" charset="0"/>
              </a:rPr>
              <a:t>Metodologi yang Tepat: </a:t>
            </a:r>
            <a:r>
              <a:rPr lang="id-ID" sz="2600" dirty="0">
                <a:solidFill>
                  <a:schemeClr val="tx1"/>
                </a:solidFill>
                <a:latin typeface="Cambria" panose="02040503050406030204" pitchFamily="18" charset="0"/>
                <a:cs typeface="Arial" panose="020B0604020202020204" pitchFamily="34" charset="0"/>
              </a:rPr>
              <a:t>Pemilihan metode yang sesuai dengan konteks proyek dan ketersediaan sumber daya.</a:t>
            </a:r>
            <a:endParaRPr lang="en-US"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280599410"/>
      </p:ext>
    </p:extLst>
  </p:cSld>
  <p:clrMapOvr>
    <a:masterClrMapping/>
  </p:clrMapOvr>
  <p:transition spd="slow">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1A26A9-A022-2EE9-97F9-C884B7CFE164}"/>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57B39F-7DD0-6EA4-4E88-14510ADE2153}"/>
              </a:ext>
            </a:extLst>
          </p:cNvPr>
          <p:cNvSpPr txBox="1">
            <a:spLocks/>
          </p:cNvSpPr>
          <p:nvPr/>
        </p:nvSpPr>
        <p:spPr>
          <a:xfrm>
            <a:off x="457200" y="764704"/>
            <a:ext cx="8229600" cy="536145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Font typeface="+mj-lt"/>
              <a:buAutoNum type="arabicPeriod" startAt="4"/>
            </a:pPr>
            <a:r>
              <a:rPr lang="id-ID" sz="2600" b="1" dirty="0">
                <a:solidFill>
                  <a:schemeClr val="tx1"/>
                </a:solidFill>
                <a:latin typeface="Cambria" panose="02040503050406030204" pitchFamily="18" charset="0"/>
                <a:cs typeface="Arial" panose="020B0604020202020204" pitchFamily="34" charset="0"/>
              </a:rPr>
              <a:t>Bias dan Subjektivitas: </a:t>
            </a:r>
            <a:r>
              <a:rPr lang="id-ID" sz="2600" dirty="0">
                <a:solidFill>
                  <a:schemeClr val="tx1"/>
                </a:solidFill>
                <a:latin typeface="Cambria" panose="02040503050406030204" pitchFamily="18" charset="0"/>
                <a:cs typeface="Arial" panose="020B0604020202020204" pitchFamily="34" charset="0"/>
              </a:rPr>
              <a:t>Risiko bias dari evaluator atau responden.</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eriod" startAt="4"/>
            </a:pPr>
            <a:r>
              <a:rPr lang="id-ID" sz="2600" b="1" dirty="0">
                <a:solidFill>
                  <a:schemeClr val="tx1"/>
                </a:solidFill>
                <a:latin typeface="Cambria" panose="02040503050406030204" pitchFamily="18" charset="0"/>
                <a:cs typeface="Arial" panose="020B0604020202020204" pitchFamily="34" charset="0"/>
              </a:rPr>
              <a:t>Keterbatasan Sumber Daya: </a:t>
            </a:r>
            <a:r>
              <a:rPr lang="id-ID" sz="2600" dirty="0">
                <a:solidFill>
                  <a:schemeClr val="tx1"/>
                </a:solidFill>
                <a:latin typeface="Cambria" panose="02040503050406030204" pitchFamily="18" charset="0"/>
                <a:cs typeface="Arial" panose="020B0604020202020204" pitchFamily="34" charset="0"/>
              </a:rPr>
              <a:t>Waktu, anggaran, dan keahlian untuk melakukan evaluasi seringkali terbatas.</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eriod" startAt="4"/>
            </a:pPr>
            <a:r>
              <a:rPr lang="id-ID" sz="2600" b="1" dirty="0">
                <a:solidFill>
                  <a:schemeClr val="tx1"/>
                </a:solidFill>
                <a:latin typeface="Cambria" panose="02040503050406030204" pitchFamily="18" charset="0"/>
                <a:cs typeface="Arial" panose="020B0604020202020204" pitchFamily="34" charset="0"/>
              </a:rPr>
              <a:t>Isu Jangka Panjang: </a:t>
            </a:r>
            <a:r>
              <a:rPr lang="id-ID" sz="2600" dirty="0">
                <a:solidFill>
                  <a:schemeClr val="tx1"/>
                </a:solidFill>
                <a:latin typeface="Cambria" panose="02040503050406030204" pitchFamily="18" charset="0"/>
                <a:cs typeface="Arial" panose="020B0604020202020204" pitchFamily="34" charset="0"/>
              </a:rPr>
              <a:t>Beberapa dampak, terutama sosial dan lingkungan, baru terlihat dalam jangka panjang.</a:t>
            </a:r>
          </a:p>
        </p:txBody>
      </p:sp>
    </p:spTree>
    <p:extLst>
      <p:ext uri="{BB962C8B-B14F-4D97-AF65-F5344CB8AC3E}">
        <p14:creationId xmlns:p14="http://schemas.microsoft.com/office/powerpoint/2010/main" val="3128364243"/>
      </p:ext>
    </p:extLst>
  </p:cSld>
  <p:clrMapOvr>
    <a:masterClrMapping/>
  </p:clrMapOvr>
  <p:transition spd="slow">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39EE27-1871-2ABB-BB71-BC57E9277F42}"/>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E633EDE8-D189-9FBF-9BAA-0EC6D73A4D16}"/>
              </a:ext>
            </a:extLst>
          </p:cNvPr>
          <p:cNvSpPr txBox="1">
            <a:spLocks/>
          </p:cNvSpPr>
          <p:nvPr/>
        </p:nvSpPr>
        <p:spPr>
          <a:xfrm>
            <a:off x="457200" y="557808"/>
            <a:ext cx="8229600" cy="710952"/>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Refleksi</a:t>
            </a:r>
            <a:endPar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23C0A81E-6F9C-ACDD-6105-4C7D6B41E00A}"/>
              </a:ext>
            </a:extLst>
          </p:cNvPr>
          <p:cNvSpPr txBox="1">
            <a:spLocks/>
          </p:cNvSpPr>
          <p:nvPr/>
        </p:nvSpPr>
        <p:spPr>
          <a:xfrm>
            <a:off x="457200" y="1484784"/>
            <a:ext cx="8229600" cy="464137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600" dirty="0">
                <a:solidFill>
                  <a:schemeClr val="tx1"/>
                </a:solidFill>
                <a:latin typeface="Cambria" panose="02040503050406030204" pitchFamily="18" charset="0"/>
                <a:cs typeface="Arial" panose="020B0604020202020204" pitchFamily="34" charset="0"/>
              </a:rPr>
              <a:t>Evaluasi adalah tahapan yang tidak terpisahkan dari manajemen proyek wisata yang bertanggung jawab. Dengan memahami berbagai indikator, metode, dan kategori dampak, mahasiswa pariwisata akan memiliki kerangka kerja yang kuat untuk menilai keberhasilan suatu proyek. </a:t>
            </a:r>
            <a:endParaRPr lang="en-US"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221764058"/>
      </p:ext>
    </p:extLst>
  </p:cSld>
  <p:clrMapOvr>
    <a:masterClrMapping/>
  </p:clrMapOvr>
  <p:transition spd="slow">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81427-D12E-E8F7-9197-FCA8727CCFC0}"/>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DD84E34F-A70F-4F03-A72E-2385EAB872ED}"/>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Mengapa Evaluasi Proyek Wisata Penting?</a:t>
            </a:r>
          </a:p>
        </p:txBody>
      </p:sp>
      <p:sp>
        <p:nvSpPr>
          <p:cNvPr id="4" name="Content Placeholder 2">
            <a:extLst>
              <a:ext uri="{FF2B5EF4-FFF2-40B4-BE49-F238E27FC236}">
                <a16:creationId xmlns:a16="http://schemas.microsoft.com/office/drawing/2014/main" id="{39836409-180E-5314-48F5-F8C8429EAEDC}"/>
              </a:ext>
            </a:extLst>
          </p:cNvPr>
          <p:cNvSpPr txBox="1">
            <a:spLocks/>
          </p:cNvSpPr>
          <p:nvPr/>
        </p:nvSpPr>
        <p:spPr>
          <a:xfrm>
            <a:off x="457200" y="1844824"/>
            <a:ext cx="8229600" cy="428133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sz="2600" b="1" dirty="0">
              <a:solidFill>
                <a:schemeClr val="tx1"/>
              </a:solidFill>
              <a:latin typeface="Cambria" panose="02040503050406030204" pitchFamily="18" charset="0"/>
              <a:cs typeface="Arial" panose="020B0604020202020204" pitchFamily="34" charset="0"/>
            </a:endParaRPr>
          </a:p>
          <a:p>
            <a:pPr marL="514350" indent="-514350" algn="just">
              <a:buAutoNum type="arabicPeriod"/>
            </a:pPr>
            <a:r>
              <a:rPr lang="id-ID" sz="2600" b="1" dirty="0">
                <a:solidFill>
                  <a:schemeClr val="tx1"/>
                </a:solidFill>
                <a:latin typeface="Cambria" panose="02040503050406030204" pitchFamily="18" charset="0"/>
                <a:cs typeface="Arial" panose="020B0604020202020204" pitchFamily="34" charset="0"/>
              </a:rPr>
              <a:t>Mengukur Pencapaian Tujuan: </a:t>
            </a:r>
            <a:r>
              <a:rPr lang="id-ID" sz="2600" dirty="0">
                <a:solidFill>
                  <a:schemeClr val="tx1"/>
                </a:solidFill>
                <a:latin typeface="Cambria" panose="02040503050406030204" pitchFamily="18" charset="0"/>
                <a:cs typeface="Arial" panose="020B0604020202020204" pitchFamily="34" charset="0"/>
              </a:rPr>
              <a:t>Memastikan apakah proyek telah mencapai target yang ditetapkan, baik dari segi jumlah wisatawan, pendapatan, lapangan kerja, maupun dampak sosial dan lingkungan.</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rabicPeriod"/>
            </a:pPr>
            <a:r>
              <a:rPr lang="id-ID" sz="2600" b="1" dirty="0">
                <a:solidFill>
                  <a:schemeClr val="tx1"/>
                </a:solidFill>
                <a:latin typeface="Cambria" panose="02040503050406030204" pitchFamily="18" charset="0"/>
                <a:cs typeface="Arial" panose="020B0604020202020204" pitchFamily="34" charset="0"/>
              </a:rPr>
              <a:t>Identifikasi Kekuatan dan Kelemahan: </a:t>
            </a:r>
            <a:r>
              <a:rPr lang="id-ID" sz="2600" dirty="0">
                <a:solidFill>
                  <a:schemeClr val="tx1"/>
                </a:solidFill>
                <a:latin typeface="Cambria" panose="02040503050406030204" pitchFamily="18" charset="0"/>
                <a:cs typeface="Arial" panose="020B0604020202020204" pitchFamily="34" charset="0"/>
              </a:rPr>
              <a:t>Menemukan apa yang berhasil dan apa yang tidak dalam pelaksanaan proyek, sehingga dapat dijadikan pembelajaran untuk proyek di masa depan.</a:t>
            </a:r>
          </a:p>
        </p:txBody>
      </p:sp>
    </p:spTree>
    <p:extLst>
      <p:ext uri="{BB962C8B-B14F-4D97-AF65-F5344CB8AC3E}">
        <p14:creationId xmlns:p14="http://schemas.microsoft.com/office/powerpoint/2010/main" val="199434239"/>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3A806E-4C7A-FBA3-749C-7F1D98FB1A41}"/>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34C0F912-7979-BE55-A38A-56208656A260}"/>
              </a:ext>
            </a:extLst>
          </p:cNvPr>
          <p:cNvSpPr txBox="1">
            <a:spLocks/>
          </p:cNvSpPr>
          <p:nvPr/>
        </p:nvSpPr>
        <p:spPr>
          <a:xfrm>
            <a:off x="457200" y="908720"/>
            <a:ext cx="8229600" cy="521744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Font typeface="+mj-lt"/>
              <a:buAutoNum type="arabicPeriod" startAt="3"/>
            </a:pPr>
            <a:r>
              <a:rPr lang="id-ID" sz="2600" b="1" dirty="0">
                <a:solidFill>
                  <a:schemeClr val="tx1"/>
                </a:solidFill>
                <a:latin typeface="Cambria" panose="02040503050406030204" pitchFamily="18" charset="0"/>
                <a:cs typeface="Arial" panose="020B0604020202020204" pitchFamily="34" charset="0"/>
              </a:rPr>
              <a:t>Akuntabilitas: </a:t>
            </a:r>
            <a:r>
              <a:rPr lang="id-ID" sz="2600" dirty="0">
                <a:solidFill>
                  <a:schemeClr val="tx1"/>
                </a:solidFill>
                <a:latin typeface="Cambria" panose="02040503050406030204" pitchFamily="18" charset="0"/>
                <a:cs typeface="Arial" panose="020B0604020202020204" pitchFamily="34" charset="0"/>
              </a:rPr>
              <a:t>Memberikan pertanggungjawaban kepada stakeholder, termasuk investor, pemerintah, dan masyarakat, tentang penggunaan sumber daya dan hasil proyek.</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eriod" startAt="3"/>
            </a:pPr>
            <a:r>
              <a:rPr lang="id-ID" sz="2600" b="1" dirty="0">
                <a:solidFill>
                  <a:schemeClr val="tx1"/>
                </a:solidFill>
                <a:latin typeface="Cambria" panose="02040503050406030204" pitchFamily="18" charset="0"/>
                <a:cs typeface="Arial" panose="020B0604020202020204" pitchFamily="34" charset="0"/>
              </a:rPr>
              <a:t>Pengambilan Keputusan: </a:t>
            </a:r>
            <a:r>
              <a:rPr lang="id-ID" sz="2600" dirty="0">
                <a:solidFill>
                  <a:schemeClr val="tx1"/>
                </a:solidFill>
                <a:latin typeface="Cambria" panose="02040503050406030204" pitchFamily="18" charset="0"/>
                <a:cs typeface="Arial" panose="020B0604020202020204" pitchFamily="34" charset="0"/>
              </a:rPr>
              <a:t>Memberikan dasar data dan informasi yang valid untuk pengambilan keputusan strategis, seperti apakah proyek perlu diperluas, dihentikan, atau dimodifikasi.</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eriod" startAt="3"/>
            </a:pPr>
            <a:r>
              <a:rPr lang="id-ID" sz="2600" b="1" dirty="0">
                <a:solidFill>
                  <a:schemeClr val="tx1"/>
                </a:solidFill>
                <a:latin typeface="Cambria" panose="02040503050406030204" pitchFamily="18" charset="0"/>
                <a:cs typeface="Arial" panose="020B0604020202020204" pitchFamily="34" charset="0"/>
              </a:rPr>
              <a:t>Perbaikan Berkelanjutan: </a:t>
            </a:r>
            <a:r>
              <a:rPr lang="id-ID" sz="2600" dirty="0">
                <a:solidFill>
                  <a:schemeClr val="tx1"/>
                </a:solidFill>
                <a:latin typeface="Cambria" panose="02040503050406030204" pitchFamily="18" charset="0"/>
                <a:cs typeface="Arial" panose="020B0604020202020204" pitchFamily="34" charset="0"/>
              </a:rPr>
              <a:t>Memfasilitasi proses pembelajaran organisasi dan individu, mendorong inovasi, dan memastikan proyek terus berkembang menjadi lebih baik.</a:t>
            </a:r>
          </a:p>
        </p:txBody>
      </p:sp>
    </p:spTree>
    <p:extLst>
      <p:ext uri="{BB962C8B-B14F-4D97-AF65-F5344CB8AC3E}">
        <p14:creationId xmlns:p14="http://schemas.microsoft.com/office/powerpoint/2010/main" val="3604667445"/>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B62A8D-055F-1864-9ACD-A4730D63A562}"/>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C33C546-C86B-590F-3E4F-67DA8627A802}"/>
              </a:ext>
            </a:extLst>
          </p:cNvPr>
          <p:cNvSpPr txBox="1">
            <a:spLocks/>
          </p:cNvSpPr>
          <p:nvPr/>
        </p:nvSpPr>
        <p:spPr>
          <a:xfrm>
            <a:off x="457200" y="908720"/>
            <a:ext cx="8229600" cy="521744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Font typeface="+mj-lt"/>
              <a:buAutoNum type="arabicPeriod" startAt="6"/>
            </a:pPr>
            <a:r>
              <a:rPr lang="id-ID" sz="2600" b="1" dirty="0">
                <a:solidFill>
                  <a:schemeClr val="tx1"/>
                </a:solidFill>
                <a:latin typeface="Cambria" panose="02040503050406030204" pitchFamily="18" charset="0"/>
                <a:cs typeface="Arial" panose="020B0604020202020204" pitchFamily="34" charset="0"/>
              </a:rPr>
              <a:t>Optimalisasi Sumber Daya: </a:t>
            </a:r>
            <a:r>
              <a:rPr lang="id-ID" sz="2600" dirty="0">
                <a:solidFill>
                  <a:schemeClr val="tx1"/>
                </a:solidFill>
                <a:latin typeface="Cambria" panose="02040503050406030204" pitchFamily="18" charset="0"/>
                <a:cs typeface="Arial" panose="020B0604020202020204" pitchFamily="34" charset="0"/>
              </a:rPr>
              <a:t>Membantu dalam alokasi sumber daya yang lebih efisien di masa mendatang dengan mengetahui di mana investasi memberikan hasil terbaik.</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eriod" startAt="6"/>
            </a:pPr>
            <a:r>
              <a:rPr lang="id-ID" sz="2600" b="1" dirty="0">
                <a:solidFill>
                  <a:schemeClr val="tx1"/>
                </a:solidFill>
                <a:latin typeface="Cambria" panose="02040503050406030204" pitchFamily="18" charset="0"/>
                <a:cs typeface="Arial" panose="020B0604020202020204" pitchFamily="34" charset="0"/>
              </a:rPr>
              <a:t>Peningkatan Reputasi: </a:t>
            </a:r>
            <a:r>
              <a:rPr lang="id-ID" sz="2600" dirty="0">
                <a:solidFill>
                  <a:schemeClr val="tx1"/>
                </a:solidFill>
                <a:latin typeface="Cambria" panose="02040503050406030204" pitchFamily="18" charset="0"/>
                <a:cs typeface="Arial" panose="020B0604020202020204" pitchFamily="34" charset="0"/>
              </a:rPr>
              <a:t>Proyek yang dievaluasi secara transparan dan menunjukkan hasil positif dapat meningkatkan kepercayaan dan reputasi baik bagi pengelola maupun destinasi.</a:t>
            </a:r>
          </a:p>
        </p:txBody>
      </p:sp>
    </p:spTree>
    <p:extLst>
      <p:ext uri="{BB962C8B-B14F-4D97-AF65-F5344CB8AC3E}">
        <p14:creationId xmlns:p14="http://schemas.microsoft.com/office/powerpoint/2010/main" val="823214537"/>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7E2C5-2A70-6E5C-A1DA-AB20E7E48F0C}"/>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E9362E9E-152A-7F18-13F7-2D4FCAB23DD6}"/>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Indikator Keberhasilan Proyek Wisata (Key Performance Indicators/KPI)</a:t>
            </a:r>
          </a:p>
        </p:txBody>
      </p:sp>
      <p:sp>
        <p:nvSpPr>
          <p:cNvPr id="4" name="Content Placeholder 2">
            <a:extLst>
              <a:ext uri="{FF2B5EF4-FFF2-40B4-BE49-F238E27FC236}">
                <a16:creationId xmlns:a16="http://schemas.microsoft.com/office/drawing/2014/main" id="{F8693EA5-0F47-34E4-7930-3B75F56F39C7}"/>
              </a:ext>
            </a:extLst>
          </p:cNvPr>
          <p:cNvSpPr txBox="1">
            <a:spLocks/>
          </p:cNvSpPr>
          <p:nvPr/>
        </p:nvSpPr>
        <p:spPr>
          <a:xfrm>
            <a:off x="457200" y="1844824"/>
            <a:ext cx="8229600" cy="4281339"/>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sz="2600" b="1" dirty="0">
              <a:solidFill>
                <a:schemeClr val="tx1"/>
              </a:solidFill>
              <a:latin typeface="Cambria" panose="02040503050406030204" pitchFamily="18" charset="0"/>
              <a:cs typeface="Arial" panose="020B0604020202020204" pitchFamily="34" charset="0"/>
            </a:endParaRPr>
          </a:p>
          <a:p>
            <a:pPr marL="514350" indent="-514350" algn="just">
              <a:buAutoNum type="arabicPeriod"/>
            </a:pPr>
            <a:r>
              <a:rPr lang="id-ID" sz="2600" b="1" dirty="0">
                <a:solidFill>
                  <a:schemeClr val="tx1"/>
                </a:solidFill>
                <a:latin typeface="Cambria" panose="02040503050406030204" pitchFamily="18" charset="0"/>
                <a:cs typeface="Arial" panose="020B0604020202020204" pitchFamily="34" charset="0"/>
              </a:rPr>
              <a:t>Indikator Ekonomi</a:t>
            </a:r>
            <a:endParaRPr lang="en-US" sz="2600" b="1" dirty="0">
              <a:solidFill>
                <a:schemeClr val="tx1"/>
              </a:solidFill>
              <a:latin typeface="Cambria" panose="02040503050406030204" pitchFamily="18" charset="0"/>
              <a:cs typeface="Arial" panose="020B0604020202020204" pitchFamily="34" charset="0"/>
            </a:endParaRPr>
          </a:p>
          <a:p>
            <a:pPr marL="514350" indent="-514350" algn="just">
              <a:buAutoNum type="alphaLcPeriod"/>
            </a:pPr>
            <a:r>
              <a:rPr lang="id-ID" sz="2600" dirty="0">
                <a:solidFill>
                  <a:schemeClr val="tx1"/>
                </a:solidFill>
                <a:latin typeface="Cambria" panose="02040503050406030204" pitchFamily="18" charset="0"/>
                <a:cs typeface="Arial" panose="020B0604020202020204" pitchFamily="34" charset="0"/>
              </a:rPr>
              <a:t>Jumlah Kedatangan Wisatawan: Total pengunjung (domestik dan mancanegara).</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lphaLcPeriod"/>
            </a:pPr>
            <a:r>
              <a:rPr lang="id-ID" sz="2600" dirty="0">
                <a:solidFill>
                  <a:schemeClr val="tx1"/>
                </a:solidFill>
                <a:latin typeface="Cambria" panose="02040503050406030204" pitchFamily="18" charset="0"/>
                <a:cs typeface="Arial" panose="020B0604020202020204" pitchFamily="34" charset="0"/>
              </a:rPr>
              <a:t>Lama Tinggal Wisatawan: Rata-rata durasi kunjungan.</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lphaLcPeriod"/>
            </a:pPr>
            <a:r>
              <a:rPr lang="id-ID" sz="2600" dirty="0">
                <a:solidFill>
                  <a:schemeClr val="tx1"/>
                </a:solidFill>
                <a:latin typeface="Cambria" panose="02040503050406030204" pitchFamily="18" charset="0"/>
                <a:cs typeface="Arial" panose="020B0604020202020204" pitchFamily="34" charset="0"/>
              </a:rPr>
              <a:t>Pengeluaran Wisatawan: Rata-rata uang yang dibelanjakan per wisatawan.</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lphaLcPeriod"/>
            </a:pPr>
            <a:r>
              <a:rPr lang="id-ID" sz="2600" dirty="0">
                <a:solidFill>
                  <a:schemeClr val="tx1"/>
                </a:solidFill>
                <a:latin typeface="Cambria" panose="02040503050406030204" pitchFamily="18" charset="0"/>
                <a:cs typeface="Arial" panose="020B0604020202020204" pitchFamily="34" charset="0"/>
              </a:rPr>
              <a:t>Pendapatan Proyek: Total pendapatan yang dihasilkan proyek (misalnya, dari tiket masuk, penjualan produk, akomodasi).</a:t>
            </a:r>
          </a:p>
        </p:txBody>
      </p:sp>
    </p:spTree>
    <p:extLst>
      <p:ext uri="{BB962C8B-B14F-4D97-AF65-F5344CB8AC3E}">
        <p14:creationId xmlns:p14="http://schemas.microsoft.com/office/powerpoint/2010/main" val="2383321455"/>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21B84E-FE57-2728-243F-5E9B489EEA93}"/>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65B9C203-40C6-4572-FE44-9F795978EAA6}"/>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sz="2600" b="1"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lphaLcPeriod" startAt="5"/>
            </a:pPr>
            <a:r>
              <a:rPr lang="id-ID" sz="2600" dirty="0">
                <a:solidFill>
                  <a:schemeClr val="tx1"/>
                </a:solidFill>
                <a:latin typeface="Cambria" panose="02040503050406030204" pitchFamily="18" charset="0"/>
                <a:cs typeface="Arial" panose="020B0604020202020204" pitchFamily="34" charset="0"/>
              </a:rPr>
              <a:t>Penciptaan Lapangan Kerja: Jumlah lapangan kerja langsung dan tidak langsung yang tercipta.</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lphaLcPeriod" startAt="5"/>
            </a:pPr>
            <a:r>
              <a:rPr lang="id-ID" sz="2600" dirty="0">
                <a:solidFill>
                  <a:schemeClr val="tx1"/>
                </a:solidFill>
                <a:latin typeface="Cambria" panose="02040503050406030204" pitchFamily="18" charset="0"/>
                <a:cs typeface="Arial" panose="020B0604020202020204" pitchFamily="34" charset="0"/>
              </a:rPr>
              <a:t>Kontribusi Terhadap PDB Lokal/Regional: Peningkatan kontribusi sektor pariwisata terhadap perekonomian setempat.</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lphaLcPeriod" startAt="5"/>
            </a:pPr>
            <a:r>
              <a:rPr lang="id-ID" sz="2600" dirty="0">
                <a:solidFill>
                  <a:schemeClr val="tx1"/>
                </a:solidFill>
                <a:latin typeface="Cambria" panose="02040503050406030204" pitchFamily="18" charset="0"/>
                <a:cs typeface="Arial" panose="020B0604020202020204" pitchFamily="34" charset="0"/>
              </a:rPr>
              <a:t>Pendapatan Asli Daerah (PAD): Peningkatan penerimaan pajak dan retribusi daerah dari sektor pariwisata.</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lphaLcPeriod" startAt="5"/>
            </a:pPr>
            <a:r>
              <a:rPr lang="id-ID" sz="2600" dirty="0">
                <a:solidFill>
                  <a:schemeClr val="tx1"/>
                </a:solidFill>
                <a:latin typeface="Cambria" panose="02040503050406030204" pitchFamily="18" charset="0"/>
                <a:cs typeface="Arial" panose="020B0604020202020204" pitchFamily="34" charset="0"/>
              </a:rPr>
              <a:t>Investasi: Jumlah investasi yang masuk ke sektor pariwisata.</a:t>
            </a:r>
          </a:p>
        </p:txBody>
      </p:sp>
    </p:spTree>
    <p:extLst>
      <p:ext uri="{BB962C8B-B14F-4D97-AF65-F5344CB8AC3E}">
        <p14:creationId xmlns:p14="http://schemas.microsoft.com/office/powerpoint/2010/main" val="2822053614"/>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01F97C-D8C6-43B2-2D5F-3F433CA2BE52}"/>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B77D600C-F7CE-FE86-C26F-C98901A86ED2}"/>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sz="2600" b="1" dirty="0">
              <a:solidFill>
                <a:schemeClr val="tx1"/>
              </a:solidFill>
              <a:latin typeface="Cambria" panose="02040503050406030204" pitchFamily="18" charset="0"/>
              <a:cs typeface="Arial" panose="020B0604020202020204" pitchFamily="34" charset="0"/>
            </a:endParaRPr>
          </a:p>
          <a:p>
            <a:pPr algn="just"/>
            <a:r>
              <a:rPr lang="id-ID" sz="2600" b="1" dirty="0">
                <a:solidFill>
                  <a:schemeClr val="tx1"/>
                </a:solidFill>
                <a:latin typeface="Cambria" panose="02040503050406030204" pitchFamily="18" charset="0"/>
                <a:cs typeface="Arial" panose="020B0604020202020204" pitchFamily="34" charset="0"/>
              </a:rPr>
              <a:t>2. Indikator Sosial-Budaya</a:t>
            </a:r>
            <a:endParaRPr lang="en-US" sz="2600" b="1" dirty="0">
              <a:solidFill>
                <a:schemeClr val="tx1"/>
              </a:solidFill>
              <a:latin typeface="Cambria" panose="02040503050406030204" pitchFamily="18" charset="0"/>
              <a:cs typeface="Arial" panose="020B0604020202020204" pitchFamily="34" charset="0"/>
            </a:endParaRPr>
          </a:p>
          <a:p>
            <a:pPr marL="514350" indent="-514350" algn="just">
              <a:buAutoNum type="alphaLcPeriod"/>
            </a:pPr>
            <a:r>
              <a:rPr lang="id-ID" sz="2600" dirty="0">
                <a:solidFill>
                  <a:schemeClr val="tx1"/>
                </a:solidFill>
                <a:latin typeface="Cambria" panose="02040503050406030204" pitchFamily="18" charset="0"/>
                <a:cs typeface="Arial" panose="020B0604020202020204" pitchFamily="34" charset="0"/>
              </a:rPr>
              <a:t>Tingkat Kepuasan Masyarakat Lokal: Persepsi masyarakat terhadap dampak proyek.</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lphaLcPeriod"/>
            </a:pPr>
            <a:r>
              <a:rPr lang="id-ID" sz="2600" dirty="0">
                <a:solidFill>
                  <a:schemeClr val="tx1"/>
                </a:solidFill>
                <a:latin typeface="Cambria" panose="02040503050406030204" pitchFamily="18" charset="0"/>
                <a:cs typeface="Arial" panose="020B0604020202020204" pitchFamily="34" charset="0"/>
              </a:rPr>
              <a:t>Partisipasi Masyarakat Lokal: Tingkat keterlibatan masyarakat dalam perencanaan dan pengelolaan proyek.</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AutoNum type="alphaLcPeriod"/>
            </a:pPr>
            <a:r>
              <a:rPr lang="id-ID" sz="2600" dirty="0">
                <a:solidFill>
                  <a:schemeClr val="tx1"/>
                </a:solidFill>
                <a:latin typeface="Cambria" panose="02040503050406030204" pitchFamily="18" charset="0"/>
                <a:cs typeface="Arial" panose="020B0604020202020204" pitchFamily="34" charset="0"/>
              </a:rPr>
              <a:t>Peningkatan Kualitas Hidup Masyarakat: Perbaikan akses terhadap fasilitas umum, pendidikan, kesehatan.</a:t>
            </a:r>
          </a:p>
        </p:txBody>
      </p:sp>
    </p:spTree>
    <p:extLst>
      <p:ext uri="{BB962C8B-B14F-4D97-AF65-F5344CB8AC3E}">
        <p14:creationId xmlns:p14="http://schemas.microsoft.com/office/powerpoint/2010/main" val="2684814862"/>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BEDD30-DFBF-7EF8-C4B4-F7F81B35C365}"/>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DBD80A19-F6A5-909F-909E-C51644442322}"/>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sz="2600" b="1"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lphaLcPeriod" startAt="4"/>
            </a:pPr>
            <a:r>
              <a:rPr lang="id-ID" sz="2600" dirty="0">
                <a:solidFill>
                  <a:schemeClr val="tx1"/>
                </a:solidFill>
                <a:latin typeface="Cambria" panose="02040503050406030204" pitchFamily="18" charset="0"/>
                <a:cs typeface="Arial" panose="020B0604020202020204" pitchFamily="34" charset="0"/>
              </a:rPr>
              <a:t>Pelestarian Budaya Lokal: Tingkat pelestarian dan promosi seni, adat istiadat, dan tradisi lokal.</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lphaLcPeriod" startAt="4"/>
            </a:pPr>
            <a:r>
              <a:rPr lang="id-ID" sz="2600" dirty="0">
                <a:solidFill>
                  <a:schemeClr val="tx1"/>
                </a:solidFill>
                <a:latin typeface="Cambria" panose="02040503050406030204" pitchFamily="18" charset="0"/>
                <a:cs typeface="Arial" panose="020B0604020202020204" pitchFamily="34" charset="0"/>
              </a:rPr>
              <a:t>Tingkat Konflik Sosial: Penurunan atau peningkatan konflik akibat proyek.</a:t>
            </a:r>
            <a:endParaRPr lang="en-US" sz="2600"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lphaLcPeriod" startAt="4"/>
            </a:pPr>
            <a:r>
              <a:rPr lang="id-ID" sz="2600" dirty="0">
                <a:solidFill>
                  <a:schemeClr val="tx1"/>
                </a:solidFill>
                <a:latin typeface="Cambria" panose="02040503050406030204" pitchFamily="18" charset="0"/>
                <a:cs typeface="Arial" panose="020B0604020202020204" pitchFamily="34" charset="0"/>
              </a:rPr>
              <a:t>Perlindungan Situs Budaya/Sejarah: Jumlah situs yang dilestarikan atau direvitalisasi.</a:t>
            </a:r>
          </a:p>
        </p:txBody>
      </p:sp>
    </p:spTree>
    <p:extLst>
      <p:ext uri="{BB962C8B-B14F-4D97-AF65-F5344CB8AC3E}">
        <p14:creationId xmlns:p14="http://schemas.microsoft.com/office/powerpoint/2010/main" val="3432818583"/>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4086</TotalTime>
  <Words>1570</Words>
  <Application>Microsoft Office PowerPoint</Application>
  <PresentationFormat>On-screen Show (4:3)</PresentationFormat>
  <Paragraphs>122</Paragraphs>
  <Slides>26</Slides>
  <Notes>25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Rionaldi Ali</cp:lastModifiedBy>
  <cp:revision>503</cp:revision>
  <cp:lastPrinted>2017-08-29T02:54:51Z</cp:lastPrinted>
  <dcterms:created xsi:type="dcterms:W3CDTF">2010-04-18T12:06:30Z</dcterms:created>
  <dcterms:modified xsi:type="dcterms:W3CDTF">2025-06-05T05:07:09Z</dcterms:modified>
</cp:coreProperties>
</file>