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22" r:id="rId3"/>
    <p:sldId id="367" r:id="rId4"/>
    <p:sldId id="362" r:id="rId5"/>
    <p:sldId id="368" r:id="rId6"/>
    <p:sldId id="369" r:id="rId7"/>
    <p:sldId id="370" r:id="rId8"/>
    <p:sldId id="371" r:id="rId9"/>
    <p:sldId id="372" r:id="rId10"/>
    <p:sldId id="373" r:id="rId11"/>
    <p:sldId id="374" r:id="rId12"/>
    <p:sldId id="346" r:id="rId13"/>
    <p:sldId id="364" r:id="rId14"/>
    <p:sldId id="365" r:id="rId15"/>
    <p:sldId id="380" r:id="rId16"/>
    <p:sldId id="381" r:id="rId17"/>
    <p:sldId id="344" r:id="rId18"/>
    <p:sldId id="375" r:id="rId19"/>
    <p:sldId id="376" r:id="rId20"/>
    <p:sldId id="377" r:id="rId21"/>
    <p:sldId id="378" r:id="rId22"/>
    <p:sldId id="379" r:id="rId23"/>
    <p:sldId id="361" r:id="rId24"/>
  </p:sldIdLst>
  <p:sldSz cx="9144000" cy="6858000" type="screen4x3"/>
  <p:notesSz cx="7045325" cy="9345613"/>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7" autoAdjust="0"/>
    <p:restoredTop sz="94601" autoAdjust="0"/>
  </p:normalViewPr>
  <p:slideViewPr>
    <p:cSldViewPr>
      <p:cViewPr varScale="1">
        <p:scale>
          <a:sx n="68" d="100"/>
          <a:sy n="68" d="100"/>
        </p:scale>
        <p:origin x="149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hukumonline.com/pusatdata/detail/v2/17229/burgerlijk-wetboek?utm_source=website&amp;utm_medium=internal_link_klinik&amp;utm_campaign=KUHPerdata" TargetMode="External"/><Relationship Id="rId2" Type="http://schemas.openxmlformats.org/officeDocument/2006/relationships/hyperlink" Target="https://www.hukumonline.com/klinik/a/asas-asas-hukum-kontrak-lt617a88d958bb9/?utm_source=website&amp;utm_medium=internal_link_klinik&amp;utm_campaign=asas_hukum_kontra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00329"/>
          </a:xfrm>
          <a:prstGeom prst="rect">
            <a:avLst/>
          </a:prstGeom>
          <a:noFill/>
        </p:spPr>
        <p:txBody>
          <a:bodyPr wrap="square" lIns="91440" tIns="45720" rIns="91440" bIns="45720">
            <a:spAutoFit/>
          </a:bodyPr>
          <a:lstStyle/>
          <a:p>
            <a:pPr algn="ct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Kontrak</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Bisnis</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Internasional</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 </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D06D752D-1E0F-566C-0FA9-9087D4335282}"/>
              </a:ext>
            </a:extLst>
          </p:cNvPr>
          <p:cNvSpPr>
            <a:spLocks noGrp="1"/>
          </p:cNvSpPr>
          <p:nvPr>
            <p:ph type="subTitle" idx="1"/>
          </p:nvPr>
        </p:nvSpPr>
        <p:spPr>
          <a:xfrm>
            <a:off x="2743200" y="2253816"/>
            <a:ext cx="6400800" cy="1752600"/>
          </a:xfrm>
        </p:spPr>
        <p:txBody>
          <a:bodyPr/>
          <a:lstStyle/>
          <a:p>
            <a:pPr algn="just">
              <a:buNone/>
            </a:pPr>
            <a:r>
              <a:rPr lang="id-ID" dirty="0">
                <a:solidFill>
                  <a:srgbClr val="000000"/>
                </a:solidFill>
                <a:effectLst/>
                <a:latin typeface="Baloo Bhaijaan" panose="03080902040302020200" pitchFamily="66" charset="-78"/>
                <a:cs typeface="Baloo Bhaijaan" panose="03080902040302020200" pitchFamily="66" charset="-78"/>
              </a:rPr>
              <a:t>Lazim terdapat secara alami dan melekat pada suatu perjanjian</a:t>
            </a:r>
          </a:p>
          <a:p>
            <a:pPr algn="just"/>
            <a:r>
              <a:rPr lang="id-ID" dirty="0">
                <a:solidFill>
                  <a:srgbClr val="000000"/>
                </a:solidFill>
                <a:effectLst/>
                <a:latin typeface="Baloo Bhaijaan" panose="03080902040302020200" pitchFamily="66" charset="-78"/>
                <a:cs typeface="Baloo Bhaijaan" panose="03080902040302020200" pitchFamily="66" charset="-78"/>
              </a:rPr>
              <a:t>(bawaan perjanjian)</a:t>
            </a:r>
          </a:p>
          <a:p>
            <a:endParaRPr lang="id-ID" dirty="0"/>
          </a:p>
        </p:txBody>
      </p:sp>
      <p:sp>
        <p:nvSpPr>
          <p:cNvPr id="3" name="Persegi Panjang 2">
            <a:extLst>
              <a:ext uri="{FF2B5EF4-FFF2-40B4-BE49-F238E27FC236}">
                <a16:creationId xmlns:a16="http://schemas.microsoft.com/office/drawing/2014/main" id="{00D3A7A3-5CFA-0D25-9DA8-24B6E37DA789}"/>
              </a:ext>
            </a:extLst>
          </p:cNvPr>
          <p:cNvSpPr/>
          <p:nvPr/>
        </p:nvSpPr>
        <p:spPr>
          <a:xfrm>
            <a:off x="107504" y="2374032"/>
            <a:ext cx="2160240" cy="1512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id-ID" dirty="0">
                <a:solidFill>
                  <a:srgbClr val="000000"/>
                </a:solidFill>
                <a:effectLst/>
                <a:latin typeface="Helvetica" pitchFamily="2" charset="0"/>
              </a:rPr>
              <a:t>Unsur Unsur </a:t>
            </a:r>
            <a:r>
              <a:rPr lang="id-ID" dirty="0" err="1">
                <a:solidFill>
                  <a:srgbClr val="000000"/>
                </a:solidFill>
                <a:effectLst/>
                <a:latin typeface="Helvetica" pitchFamily="2" charset="0"/>
              </a:rPr>
              <a:t>naturalia</a:t>
            </a:r>
            <a:endParaRPr lang="id-ID" dirty="0">
              <a:solidFill>
                <a:srgbClr val="000000"/>
              </a:solidFill>
              <a:effectLst/>
              <a:latin typeface="Helvetica" pitchFamily="2" charset="0"/>
            </a:endParaRPr>
          </a:p>
          <a:p>
            <a:endParaRPr lang="id-ID" dirty="0">
              <a:solidFill>
                <a:srgbClr val="000000"/>
              </a:solidFill>
              <a:effectLst/>
              <a:latin typeface="Helvetica" pitchFamily="2" charset="0"/>
            </a:endParaRPr>
          </a:p>
        </p:txBody>
      </p:sp>
    </p:spTree>
    <p:extLst>
      <p:ext uri="{BB962C8B-B14F-4D97-AF65-F5344CB8AC3E}">
        <p14:creationId xmlns:p14="http://schemas.microsoft.com/office/powerpoint/2010/main" val="327089842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79B83387-448F-690C-6ACD-58227CA8D8CC}"/>
              </a:ext>
            </a:extLst>
          </p:cNvPr>
          <p:cNvSpPr>
            <a:spLocks noGrp="1"/>
          </p:cNvSpPr>
          <p:nvPr>
            <p:ph type="subTitle" idx="1"/>
          </p:nvPr>
        </p:nvSpPr>
        <p:spPr>
          <a:xfrm>
            <a:off x="403448" y="2095500"/>
            <a:ext cx="6400800" cy="1752600"/>
          </a:xfrm>
        </p:spPr>
        <p:txBody>
          <a:bodyPr>
            <a:normAutofit fontScale="92500" lnSpcReduction="10000"/>
          </a:bodyPr>
          <a:lstStyle/>
          <a:p>
            <a:pPr algn="just">
              <a:buNone/>
            </a:pPr>
            <a:r>
              <a:rPr lang="id-ID" dirty="0">
                <a:solidFill>
                  <a:srgbClr val="000000"/>
                </a:solidFill>
                <a:effectLst/>
                <a:latin typeface="Baloo Bhaijaan" panose="03080902040302020200" pitchFamily="66" charset="-78"/>
                <a:cs typeface="Baloo Bhaijaan" panose="03080902040302020200" pitchFamily="66" charset="-78"/>
              </a:rPr>
              <a:t>Unsur yang secara tegas diperjanjiakan, diatur secara khusus</a:t>
            </a:r>
            <a:r>
              <a:rPr lang="en-US" dirty="0">
                <a:solidFill>
                  <a:srgbClr val="000000"/>
                </a:solidFill>
                <a:effectLst/>
                <a:latin typeface="Baloo Bhaijaan" panose="03080902040302020200" pitchFamily="66" charset="-78"/>
                <a:cs typeface="Baloo Bhaijaan" panose="03080902040302020200" pitchFamily="66" charset="-78"/>
              </a:rPr>
              <a:t> </a:t>
            </a:r>
            <a:r>
              <a:rPr lang="id-ID" dirty="0">
                <a:solidFill>
                  <a:srgbClr val="000000"/>
                </a:solidFill>
                <a:effectLst/>
                <a:latin typeface="Baloo Bhaijaan" panose="03080902040302020200" pitchFamily="66" charset="-78"/>
                <a:cs typeface="Baloo Bhaijaan" panose="03080902040302020200" pitchFamily="66" charset="-78"/>
              </a:rPr>
              <a:t>oleh para pihak dimana undang-undang tidak mengatur</a:t>
            </a:r>
          </a:p>
          <a:p>
            <a:pPr algn="just"/>
            <a:r>
              <a:rPr lang="id-ID" dirty="0">
                <a:solidFill>
                  <a:srgbClr val="000000"/>
                </a:solidFill>
                <a:effectLst/>
                <a:latin typeface="Baloo Bhaijaan" panose="03080902040302020200" pitchFamily="66" charset="-78"/>
                <a:cs typeface="Baloo Bhaijaan" panose="03080902040302020200" pitchFamily="66" charset="-78"/>
              </a:rPr>
              <a:t>mengenai hal tersebut.</a:t>
            </a:r>
          </a:p>
          <a:p>
            <a:endParaRPr lang="id-ID" dirty="0"/>
          </a:p>
        </p:txBody>
      </p:sp>
      <p:sp>
        <p:nvSpPr>
          <p:cNvPr id="3" name="Persegi Panjang 2">
            <a:extLst>
              <a:ext uri="{FF2B5EF4-FFF2-40B4-BE49-F238E27FC236}">
                <a16:creationId xmlns:a16="http://schemas.microsoft.com/office/drawing/2014/main" id="{A1F7155B-A3F8-631A-823D-3C8B83A52017}"/>
              </a:ext>
            </a:extLst>
          </p:cNvPr>
          <p:cNvSpPr/>
          <p:nvPr/>
        </p:nvSpPr>
        <p:spPr>
          <a:xfrm>
            <a:off x="6804248" y="2215716"/>
            <a:ext cx="2160240" cy="151216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solidFill>
                  <a:srgbClr val="000000"/>
                </a:solidFill>
                <a:effectLst/>
                <a:latin typeface="Helvetica" pitchFamily="2" charset="0"/>
              </a:rPr>
              <a:t>Unsur </a:t>
            </a:r>
            <a:r>
              <a:rPr lang="id-ID" dirty="0" err="1">
                <a:solidFill>
                  <a:srgbClr val="000000"/>
                </a:solidFill>
                <a:effectLst/>
                <a:latin typeface="Helvetica" pitchFamily="2" charset="0"/>
              </a:rPr>
              <a:t>accidentalia</a:t>
            </a:r>
            <a:endParaRPr lang="id-ID" dirty="0">
              <a:solidFill>
                <a:srgbClr val="000000"/>
              </a:solidFill>
              <a:effectLst/>
              <a:latin typeface="Helvetica" pitchFamily="2" charset="0"/>
            </a:endParaRPr>
          </a:p>
          <a:p>
            <a:pPr algn="ctr"/>
            <a:endParaRPr lang="id-ID" dirty="0">
              <a:solidFill>
                <a:srgbClr val="000000"/>
              </a:solidFill>
              <a:effectLst/>
              <a:latin typeface="Helvetica" pitchFamily="2" charset="0"/>
            </a:endParaRPr>
          </a:p>
        </p:txBody>
      </p:sp>
    </p:spTree>
    <p:extLst>
      <p:ext uri="{BB962C8B-B14F-4D97-AF65-F5344CB8AC3E}">
        <p14:creationId xmlns:p14="http://schemas.microsoft.com/office/powerpoint/2010/main" val="338202127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0F44377-E352-2C7F-D70F-FAB988B59E1B}"/>
              </a:ext>
            </a:extLst>
          </p:cNvPr>
          <p:cNvSpPr>
            <a:spLocks noGrp="1"/>
          </p:cNvSpPr>
          <p:nvPr>
            <p:ph type="subTitle" idx="1"/>
          </p:nvPr>
        </p:nvSpPr>
        <p:spPr>
          <a:xfrm>
            <a:off x="395536" y="836712"/>
            <a:ext cx="8424936" cy="5256584"/>
          </a:xfrm>
        </p:spPr>
        <p:txBody>
          <a:bodyPr>
            <a:normAutofit fontScale="92500" lnSpcReduction="20000"/>
          </a:bodyPr>
          <a:lstStyle/>
          <a:p>
            <a:r>
              <a:rPr lang="en-US" dirty="0">
                <a:solidFill>
                  <a:schemeClr val="tx1"/>
                </a:solidFill>
              </a:rPr>
              <a:t> </a:t>
            </a:r>
          </a:p>
          <a:p>
            <a:pPr algn="just"/>
            <a:endParaRPr lang="en-US" dirty="0">
              <a:solidFill>
                <a:schemeClr val="tx1"/>
              </a:solidFill>
            </a:endParaRPr>
          </a:p>
          <a:p>
            <a:pPr algn="just"/>
            <a:endParaRPr lang="en-US" dirty="0">
              <a:solidFill>
                <a:schemeClr val="tx1"/>
              </a:solidFill>
            </a:endParaRPr>
          </a:p>
          <a:p>
            <a:pPr algn="just"/>
            <a:r>
              <a:rPr lang="id-ID" b="1" i="0" u="none" strike="noStrike" dirty="0">
                <a:solidFill>
                  <a:schemeClr val="tx1"/>
                </a:solidFill>
                <a:effectLst/>
                <a:latin typeface="Baloo Bhaijaan" panose="03080902040302020200" pitchFamily="66" charset="-78"/>
                <a:cs typeface="Baloo Bhaijaan" panose="03080902040302020200" pitchFamily="66" charset="-78"/>
              </a:rPr>
              <a:t>Vienna </a:t>
            </a:r>
            <a:r>
              <a:rPr lang="id-ID" b="1" i="0" u="none" strike="noStrike" dirty="0" err="1">
                <a:solidFill>
                  <a:schemeClr val="tx1"/>
                </a:solidFill>
                <a:effectLst/>
                <a:latin typeface="Baloo Bhaijaan" panose="03080902040302020200" pitchFamily="66" charset="-78"/>
                <a:cs typeface="Baloo Bhaijaan" panose="03080902040302020200" pitchFamily="66" charset="-78"/>
              </a:rPr>
              <a:t>Convention</a:t>
            </a:r>
            <a:r>
              <a:rPr lang="id-ID" b="1" i="0" u="none" strike="noStrike" dirty="0">
                <a:solidFill>
                  <a:schemeClr val="tx1"/>
                </a:solidFill>
                <a:effectLst/>
                <a:latin typeface="Baloo Bhaijaan" panose="03080902040302020200" pitchFamily="66" charset="-78"/>
                <a:cs typeface="Baloo Bhaijaan" panose="03080902040302020200" pitchFamily="66" charset="-78"/>
              </a:rPr>
              <a:t> </a:t>
            </a:r>
            <a:r>
              <a:rPr lang="id-ID" b="1" i="0" u="none" strike="noStrike" dirty="0" err="1">
                <a:solidFill>
                  <a:schemeClr val="tx1"/>
                </a:solidFill>
                <a:effectLst/>
                <a:latin typeface="Baloo Bhaijaan" panose="03080902040302020200" pitchFamily="66" charset="-78"/>
                <a:cs typeface="Baloo Bhaijaan" panose="03080902040302020200" pitchFamily="66" charset="-78"/>
              </a:rPr>
              <a:t>on</a:t>
            </a:r>
            <a:r>
              <a:rPr lang="id-ID" b="1" i="0" u="none" strike="noStrike" dirty="0">
                <a:solidFill>
                  <a:schemeClr val="tx1"/>
                </a:solidFill>
                <a:effectLst/>
                <a:latin typeface="Baloo Bhaijaan" panose="03080902040302020200" pitchFamily="66" charset="-78"/>
                <a:cs typeface="Baloo Bhaijaan" panose="03080902040302020200" pitchFamily="66" charset="-78"/>
              </a:rPr>
              <a:t> </a:t>
            </a:r>
            <a:r>
              <a:rPr lang="id-ID" b="1" i="0" u="none" strike="noStrike" dirty="0" err="1">
                <a:solidFill>
                  <a:schemeClr val="tx1"/>
                </a:solidFill>
                <a:effectLst/>
                <a:latin typeface="Baloo Bhaijaan" panose="03080902040302020200" pitchFamily="66" charset="-78"/>
                <a:cs typeface="Baloo Bhaijaan" panose="03080902040302020200" pitchFamily="66" charset="-78"/>
              </a:rPr>
              <a:t>the</a:t>
            </a:r>
            <a:r>
              <a:rPr lang="id-ID" b="1" i="0" u="none" strike="noStrike" dirty="0">
                <a:solidFill>
                  <a:schemeClr val="tx1"/>
                </a:solidFill>
                <a:effectLst/>
                <a:latin typeface="Baloo Bhaijaan" panose="03080902040302020200" pitchFamily="66" charset="-78"/>
                <a:cs typeface="Baloo Bhaijaan" panose="03080902040302020200" pitchFamily="66" charset="-78"/>
              </a:rPr>
              <a:t> Law </a:t>
            </a:r>
            <a:r>
              <a:rPr lang="id-ID" b="1" i="0" u="none" strike="noStrike" dirty="0" err="1">
                <a:solidFill>
                  <a:schemeClr val="tx1"/>
                </a:solidFill>
                <a:effectLst/>
                <a:latin typeface="Baloo Bhaijaan" panose="03080902040302020200" pitchFamily="66" charset="-78"/>
                <a:cs typeface="Baloo Bhaijaan" panose="03080902040302020200" pitchFamily="66" charset="-78"/>
              </a:rPr>
              <a:t>of</a:t>
            </a:r>
            <a:r>
              <a:rPr lang="id-ID" b="1" i="0" u="none" strike="noStrike" dirty="0">
                <a:solidFill>
                  <a:schemeClr val="tx1"/>
                </a:solidFill>
                <a:effectLst/>
                <a:latin typeface="Baloo Bhaijaan" panose="03080902040302020200" pitchFamily="66" charset="-78"/>
                <a:cs typeface="Baloo Bhaijaan" panose="03080902040302020200" pitchFamily="66" charset="-78"/>
              </a:rPr>
              <a:t> </a:t>
            </a:r>
            <a:r>
              <a:rPr lang="id-ID" b="1" i="0" u="none" strike="noStrike" dirty="0" err="1">
                <a:solidFill>
                  <a:schemeClr val="tx1"/>
                </a:solidFill>
                <a:effectLst/>
                <a:latin typeface="Baloo Bhaijaan" panose="03080902040302020200" pitchFamily="66" charset="-78"/>
                <a:cs typeface="Baloo Bhaijaan" panose="03080902040302020200" pitchFamily="66" charset="-78"/>
              </a:rPr>
              <a:t>Treaties</a:t>
            </a:r>
            <a:endParaRPr lang="en-US" dirty="0">
              <a:solidFill>
                <a:schemeClr val="tx1"/>
              </a:solidFill>
              <a:latin typeface="Baloo Bhaijaan" panose="03080902040302020200" pitchFamily="66" charset="-78"/>
              <a:cs typeface="Baloo Bhaijaan" panose="03080902040302020200" pitchFamily="66" charset="-78"/>
            </a:endParaRPr>
          </a:p>
          <a:p>
            <a:pPr algn="just">
              <a:buNone/>
            </a:pPr>
            <a:endParaRPr lang="id-ID" dirty="0">
              <a:solidFill>
                <a:srgbClr val="000000"/>
              </a:solidFill>
              <a:effectLst/>
              <a:latin typeface="Baloo Bhaijaan" panose="03080902040302020200" pitchFamily="66" charset="-78"/>
              <a:cs typeface="Baloo Bhaijaan" panose="03080902040302020200" pitchFamily="66" charset="-78"/>
            </a:endParaRPr>
          </a:p>
          <a:p>
            <a:pPr algn="just">
              <a:buNone/>
            </a:pPr>
            <a:r>
              <a:rPr lang="id-ID" dirty="0">
                <a:solidFill>
                  <a:srgbClr val="000000"/>
                </a:solidFill>
                <a:effectLst/>
                <a:latin typeface="Baloo Bhaijaan" panose="03080902040302020200" pitchFamily="66" charset="-78"/>
                <a:cs typeface="Baloo Bhaijaan" panose="03080902040302020200" pitchFamily="66" charset="-78"/>
              </a:rPr>
              <a:t>United </a:t>
            </a:r>
            <a:r>
              <a:rPr lang="id-ID" dirty="0" err="1">
                <a:solidFill>
                  <a:srgbClr val="000000"/>
                </a:solidFill>
                <a:effectLst/>
                <a:latin typeface="Baloo Bhaijaan" panose="03080902040302020200" pitchFamily="66" charset="-78"/>
                <a:cs typeface="Baloo Bhaijaan" panose="03080902040302020200" pitchFamily="66" charset="-78"/>
              </a:rPr>
              <a:t>Nations</a:t>
            </a:r>
            <a:r>
              <a:rPr lang="id-ID" dirty="0">
                <a:solidFill>
                  <a:srgbClr val="000000"/>
                </a:solidFill>
                <a:effectLst/>
                <a:latin typeface="Baloo Bhaijaan" panose="03080902040302020200" pitchFamily="66" charset="-78"/>
                <a:cs typeface="Baloo Bhaijaan" panose="03080902040302020200" pitchFamily="66" charset="-78"/>
              </a:rPr>
              <a:t> </a:t>
            </a:r>
            <a:r>
              <a:rPr lang="id-ID" dirty="0" err="1">
                <a:solidFill>
                  <a:srgbClr val="000000"/>
                </a:solidFill>
                <a:effectLst/>
                <a:latin typeface="Baloo Bhaijaan" panose="03080902040302020200" pitchFamily="66" charset="-78"/>
                <a:cs typeface="Baloo Bhaijaan" panose="03080902040302020200" pitchFamily="66" charset="-78"/>
              </a:rPr>
              <a:t>Conventions</a:t>
            </a:r>
            <a:r>
              <a:rPr lang="id-ID" dirty="0">
                <a:solidFill>
                  <a:srgbClr val="000000"/>
                </a:solidFill>
                <a:effectLst/>
                <a:latin typeface="Baloo Bhaijaan" panose="03080902040302020200" pitchFamily="66" charset="-78"/>
                <a:cs typeface="Baloo Bhaijaan" panose="03080902040302020200" pitchFamily="66" charset="-78"/>
              </a:rPr>
              <a:t> On International Sale </a:t>
            </a:r>
            <a:r>
              <a:rPr lang="id-ID" dirty="0" err="1">
                <a:solidFill>
                  <a:srgbClr val="000000"/>
                </a:solidFill>
                <a:effectLst/>
                <a:latin typeface="Baloo Bhaijaan" panose="03080902040302020200" pitchFamily="66" charset="-78"/>
                <a:cs typeface="Baloo Bhaijaan" panose="03080902040302020200" pitchFamily="66" charset="-78"/>
              </a:rPr>
              <a:t>Of</a:t>
            </a:r>
            <a:r>
              <a:rPr lang="id-ID" dirty="0">
                <a:solidFill>
                  <a:srgbClr val="000000"/>
                </a:solidFill>
                <a:latin typeface="Baloo Bhaijaan" panose="03080902040302020200" pitchFamily="66" charset="-78"/>
                <a:cs typeface="Baloo Bhaijaan" panose="03080902040302020200" pitchFamily="66" charset="-78"/>
              </a:rPr>
              <a:t> </a:t>
            </a:r>
            <a:r>
              <a:rPr lang="id-ID" dirty="0" err="1">
                <a:solidFill>
                  <a:srgbClr val="000000"/>
                </a:solidFill>
                <a:effectLst/>
                <a:latin typeface="Baloo Bhaijaan" panose="03080902040302020200" pitchFamily="66" charset="-78"/>
                <a:cs typeface="Baloo Bhaijaan" panose="03080902040302020200" pitchFamily="66" charset="-78"/>
              </a:rPr>
              <a:t>Good</a:t>
            </a:r>
            <a:r>
              <a:rPr lang="id-ID" dirty="0">
                <a:solidFill>
                  <a:srgbClr val="000000"/>
                </a:solidFill>
                <a:effectLst/>
                <a:latin typeface="Baloo Bhaijaan" panose="03080902040302020200" pitchFamily="66" charset="-78"/>
                <a:cs typeface="Baloo Bhaijaan" panose="03080902040302020200" pitchFamily="66" charset="-78"/>
              </a:rPr>
              <a:t> (CISG) </a:t>
            </a:r>
          </a:p>
          <a:p>
            <a:pPr algn="just">
              <a:buNone/>
            </a:pPr>
            <a:endParaRPr lang="id-ID" dirty="0">
              <a:solidFill>
                <a:srgbClr val="000000"/>
              </a:solidFill>
              <a:latin typeface="Baloo Bhaijaan" panose="03080902040302020200" pitchFamily="66" charset="-78"/>
              <a:cs typeface="Baloo Bhaijaan" panose="03080902040302020200" pitchFamily="66" charset="-78"/>
            </a:endParaRPr>
          </a:p>
          <a:p>
            <a:pPr algn="just"/>
            <a:r>
              <a:rPr lang="id-ID" b="1" i="0" u="none" strike="noStrike" dirty="0">
                <a:solidFill>
                  <a:schemeClr val="tx1"/>
                </a:solidFill>
                <a:effectLst/>
                <a:latin typeface="Baloo Bhaijaan" panose="03080902040302020200" pitchFamily="66" charset="-78"/>
                <a:cs typeface="Baloo Bhaijaan" panose="03080902040302020200" pitchFamily="66" charset="-78"/>
              </a:rPr>
              <a:t>Prinsip-prinsip UNIDROIT tentang Kontrak Internasional</a:t>
            </a:r>
            <a:endParaRPr lang="id-ID" dirty="0">
              <a:solidFill>
                <a:schemeClr val="tx1"/>
              </a:solidFill>
              <a:effectLst/>
              <a:latin typeface="Baloo Bhaijaan" panose="03080902040302020200" pitchFamily="66" charset="-78"/>
              <a:cs typeface="Baloo Bhaijaan" panose="03080902040302020200" pitchFamily="66" charset="-78"/>
            </a:endParaRPr>
          </a:p>
          <a:p>
            <a:pPr algn="just">
              <a:buNone/>
            </a:pPr>
            <a:endParaRPr lang="id-ID" dirty="0">
              <a:solidFill>
                <a:srgbClr val="000000"/>
              </a:solidFill>
              <a:effectLst/>
              <a:latin typeface="Baloo Bhaijaan" panose="03080902040302020200" pitchFamily="66" charset="-78"/>
              <a:cs typeface="Baloo Bhaijaan" panose="03080902040302020200" pitchFamily="66" charset="-78"/>
            </a:endParaRPr>
          </a:p>
          <a:p>
            <a:endParaRPr lang="id-ID" dirty="0">
              <a:solidFill>
                <a:srgbClr val="000000"/>
              </a:solidFill>
              <a:effectLst/>
              <a:latin typeface="Baloo Bhaijaan" panose="03080902040302020200" pitchFamily="66" charset="-78"/>
              <a:cs typeface="Baloo Bhaijaan" panose="03080902040302020200" pitchFamily="66" charset="-78"/>
            </a:endParaRPr>
          </a:p>
          <a:p>
            <a:r>
              <a:rPr lang="en-US" dirty="0">
                <a:solidFill>
                  <a:schemeClr val="tx1"/>
                </a:solidFill>
                <a:latin typeface="Baloo Bhaijaan" panose="03080902040302020200" pitchFamily="66" charset="-78"/>
                <a:cs typeface="Baloo Bhaijaan" panose="03080902040302020200" pitchFamily="66" charset="-78"/>
              </a:rPr>
              <a:t> </a:t>
            </a:r>
          </a:p>
          <a:p>
            <a:pPr algn="just"/>
            <a:endParaRPr lang="en-ID" dirty="0">
              <a:solidFill>
                <a:schemeClr val="tx1"/>
              </a:solidFill>
            </a:endParaRPr>
          </a:p>
        </p:txBody>
      </p:sp>
      <p:sp>
        <p:nvSpPr>
          <p:cNvPr id="3" name="Persegi Lengkung 2">
            <a:extLst>
              <a:ext uri="{FF2B5EF4-FFF2-40B4-BE49-F238E27FC236}">
                <a16:creationId xmlns:a16="http://schemas.microsoft.com/office/drawing/2014/main" id="{051B039E-D0DD-E247-CD37-B2752889FB5C}"/>
              </a:ext>
            </a:extLst>
          </p:cNvPr>
          <p:cNvSpPr/>
          <p:nvPr/>
        </p:nvSpPr>
        <p:spPr>
          <a:xfrm>
            <a:off x="2123728" y="116632"/>
            <a:ext cx="5256584" cy="9361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rPr>
              <a:t>Hukum yang </a:t>
            </a:r>
            <a:r>
              <a:rPr lang="en-US" b="1" dirty="0" err="1">
                <a:solidFill>
                  <a:schemeClr val="tx1"/>
                </a:solidFill>
              </a:rPr>
              <a:t>mengatur</a:t>
            </a:r>
            <a:r>
              <a:rPr lang="en-US" b="1" dirty="0">
                <a:solidFill>
                  <a:schemeClr val="tx1"/>
                </a:solidFill>
              </a:rPr>
              <a:t> </a:t>
            </a:r>
            <a:r>
              <a:rPr lang="en-US" b="1" dirty="0" err="1">
                <a:solidFill>
                  <a:schemeClr val="tx1"/>
                </a:solidFill>
              </a:rPr>
              <a:t>kontrak</a:t>
            </a:r>
            <a:r>
              <a:rPr lang="en-US" b="1" dirty="0">
                <a:solidFill>
                  <a:schemeClr val="tx1"/>
                </a:solidFill>
              </a:rPr>
              <a:t> </a:t>
            </a:r>
            <a:r>
              <a:rPr lang="en-US" b="1" dirty="0" err="1">
                <a:solidFill>
                  <a:schemeClr val="tx1"/>
                </a:solidFill>
              </a:rPr>
              <a:t>internasional</a:t>
            </a:r>
            <a:endParaRPr lang="id-ID" dirty="0"/>
          </a:p>
        </p:txBody>
      </p:sp>
    </p:spTree>
    <p:extLst>
      <p:ext uri="{BB962C8B-B14F-4D97-AF65-F5344CB8AC3E}">
        <p14:creationId xmlns:p14="http://schemas.microsoft.com/office/powerpoint/2010/main" val="142464481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4F96812-8D84-144C-9357-56818EFE19F4}"/>
              </a:ext>
            </a:extLst>
          </p:cNvPr>
          <p:cNvSpPr>
            <a:spLocks noGrp="1"/>
          </p:cNvSpPr>
          <p:nvPr>
            <p:ph type="subTitle" idx="1"/>
          </p:nvPr>
        </p:nvSpPr>
        <p:spPr>
          <a:xfrm>
            <a:off x="0" y="476672"/>
            <a:ext cx="8784976" cy="4874096"/>
          </a:xfrm>
        </p:spPr>
        <p:txBody>
          <a:bodyPr>
            <a:normAutofit/>
          </a:bodyPr>
          <a:lstStyle/>
          <a:p>
            <a:pPr algn="just"/>
            <a:endParaRPr lang="en-ID" dirty="0">
              <a:solidFill>
                <a:schemeClr val="tx1"/>
              </a:solidFill>
            </a:endParaRPr>
          </a:p>
          <a:p>
            <a:pPr algn="just"/>
            <a:endParaRPr lang="en-ID" dirty="0">
              <a:solidFill>
                <a:schemeClr val="tx1"/>
              </a:solidFill>
            </a:endParaRPr>
          </a:p>
          <a:p>
            <a:pPr algn="just"/>
            <a:r>
              <a:rPr lang="en-ID" dirty="0">
                <a:solidFill>
                  <a:schemeClr val="tx1"/>
                </a:solidFill>
              </a:rPr>
              <a:t>Dari </a:t>
            </a:r>
            <a:r>
              <a:rPr lang="en-ID" dirty="0" err="1">
                <a:solidFill>
                  <a:schemeClr val="tx1"/>
                </a:solidFill>
              </a:rPr>
              <a:t>sumber-sumber</a:t>
            </a:r>
            <a:r>
              <a:rPr lang="en-ID" dirty="0">
                <a:solidFill>
                  <a:schemeClr val="tx1"/>
                </a:solidFill>
              </a:rPr>
              <a:t> </a:t>
            </a:r>
            <a:r>
              <a:rPr lang="en-ID" dirty="0" err="1">
                <a:solidFill>
                  <a:schemeClr val="tx1"/>
                </a:solidFill>
              </a:rPr>
              <a:t>hukum</a:t>
            </a:r>
            <a:r>
              <a:rPr lang="en-ID" dirty="0">
                <a:solidFill>
                  <a:schemeClr val="tx1"/>
                </a:solidFill>
              </a:rPr>
              <a:t> di </a:t>
            </a:r>
            <a:r>
              <a:rPr lang="en-ID" dirty="0" err="1">
                <a:solidFill>
                  <a:schemeClr val="tx1"/>
                </a:solidFill>
              </a:rPr>
              <a:t>atas</a:t>
            </a:r>
            <a:r>
              <a:rPr lang="en-ID" dirty="0">
                <a:solidFill>
                  <a:schemeClr val="tx1"/>
                </a:solidFill>
              </a:rPr>
              <a:t>, </a:t>
            </a:r>
            <a:r>
              <a:rPr lang="en-ID" dirty="0" err="1">
                <a:solidFill>
                  <a:schemeClr val="tx1"/>
                </a:solidFill>
              </a:rPr>
              <a:t>sumber</a:t>
            </a:r>
            <a:r>
              <a:rPr lang="en-ID" dirty="0">
                <a:solidFill>
                  <a:schemeClr val="tx1"/>
                </a:solidFill>
              </a:rPr>
              <a:t> </a:t>
            </a:r>
            <a:r>
              <a:rPr lang="en-ID" dirty="0" err="1">
                <a:solidFill>
                  <a:schemeClr val="tx1"/>
                </a:solidFill>
              </a:rPr>
              <a:t>hukum</a:t>
            </a:r>
            <a:r>
              <a:rPr lang="en-ID" dirty="0">
                <a:solidFill>
                  <a:schemeClr val="tx1"/>
                </a:solidFill>
              </a:rPr>
              <a:t> paling </a:t>
            </a:r>
            <a:r>
              <a:rPr lang="en-ID" dirty="0" err="1">
                <a:solidFill>
                  <a:schemeClr val="tx1"/>
                </a:solidFill>
              </a:rPr>
              <a:t>utama</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kontrak</a:t>
            </a:r>
            <a:r>
              <a:rPr lang="en-ID" dirty="0">
                <a:solidFill>
                  <a:schemeClr val="tx1"/>
                </a:solidFill>
              </a:rPr>
              <a:t> </a:t>
            </a:r>
            <a:r>
              <a:rPr lang="en-ID" dirty="0" err="1">
                <a:solidFill>
                  <a:schemeClr val="tx1"/>
                </a:solidFill>
              </a:rPr>
              <a:t>internasional</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perjanjian</a:t>
            </a:r>
            <a:r>
              <a:rPr lang="en-ID" dirty="0">
                <a:solidFill>
                  <a:schemeClr val="tx1"/>
                </a:solidFill>
              </a:rPr>
              <a:t> </a:t>
            </a:r>
            <a:r>
              <a:rPr lang="en-ID" dirty="0" err="1">
                <a:solidFill>
                  <a:schemeClr val="tx1"/>
                </a:solidFill>
              </a:rPr>
              <a:t>internasional</a:t>
            </a:r>
            <a:r>
              <a:rPr lang="en-ID" dirty="0">
                <a:solidFill>
                  <a:schemeClr val="tx1"/>
                </a:solidFill>
              </a:rPr>
              <a:t>” yang </a:t>
            </a:r>
            <a:r>
              <a:rPr lang="en-ID" dirty="0" err="1">
                <a:solidFill>
                  <a:schemeClr val="tx1"/>
                </a:solidFill>
              </a:rPr>
              <a:t>terdiri</a:t>
            </a:r>
            <a:r>
              <a:rPr lang="en-ID" dirty="0">
                <a:solidFill>
                  <a:schemeClr val="tx1"/>
                </a:solidFill>
              </a:rPr>
              <a:t> </a:t>
            </a:r>
            <a:r>
              <a:rPr lang="en-ID" dirty="0" err="1">
                <a:solidFill>
                  <a:schemeClr val="tx1"/>
                </a:solidFill>
              </a:rPr>
              <a:t>dari</a:t>
            </a:r>
            <a:r>
              <a:rPr lang="en-ID" dirty="0">
                <a:solidFill>
                  <a:schemeClr val="tx1"/>
                </a:solidFill>
              </a:rPr>
              <a:t> Contracts for the </a:t>
            </a:r>
            <a:r>
              <a:rPr lang="en-ID" dirty="0" err="1">
                <a:solidFill>
                  <a:schemeClr val="tx1"/>
                </a:solidFill>
              </a:rPr>
              <a:t>Internasional</a:t>
            </a:r>
            <a:r>
              <a:rPr lang="en-ID" dirty="0">
                <a:solidFill>
                  <a:schemeClr val="tx1"/>
                </a:solidFill>
              </a:rPr>
              <a:t> Sale of Goods (CISG) dan the UNIDROIT Principle of International Contracts </a:t>
            </a:r>
            <a:r>
              <a:rPr lang="en-ID" dirty="0" err="1">
                <a:solidFill>
                  <a:schemeClr val="tx1"/>
                </a:solidFill>
              </a:rPr>
              <a:t>tahun</a:t>
            </a:r>
            <a:r>
              <a:rPr lang="en-ID" dirty="0">
                <a:solidFill>
                  <a:schemeClr val="tx1"/>
                </a:solidFill>
              </a:rPr>
              <a:t> 1994 yang </a:t>
            </a:r>
            <a:r>
              <a:rPr lang="en-ID" dirty="0" err="1">
                <a:solidFill>
                  <a:schemeClr val="tx1"/>
                </a:solidFill>
              </a:rPr>
              <a:t>selanjutnya</a:t>
            </a:r>
            <a:r>
              <a:rPr lang="en-ID" dirty="0">
                <a:solidFill>
                  <a:schemeClr val="tx1"/>
                </a:solidFill>
              </a:rPr>
              <a:t> </a:t>
            </a:r>
            <a:r>
              <a:rPr lang="en-ID" dirty="0" err="1">
                <a:solidFill>
                  <a:schemeClr val="tx1"/>
                </a:solidFill>
              </a:rPr>
              <a:t>disebut</a:t>
            </a:r>
            <a:r>
              <a:rPr lang="en-ID" dirty="0">
                <a:solidFill>
                  <a:schemeClr val="tx1"/>
                </a:solidFill>
              </a:rPr>
              <a:t> </a:t>
            </a:r>
            <a:r>
              <a:rPr lang="en-ID" dirty="0" err="1">
                <a:solidFill>
                  <a:schemeClr val="tx1"/>
                </a:solidFill>
              </a:rPr>
              <a:t>prinsip</a:t>
            </a:r>
            <a:r>
              <a:rPr lang="en-ID" dirty="0">
                <a:solidFill>
                  <a:schemeClr val="tx1"/>
                </a:solidFill>
              </a:rPr>
              <a:t> UNIDROIT.</a:t>
            </a:r>
          </a:p>
        </p:txBody>
      </p:sp>
    </p:spTree>
    <p:extLst>
      <p:ext uri="{BB962C8B-B14F-4D97-AF65-F5344CB8AC3E}">
        <p14:creationId xmlns:p14="http://schemas.microsoft.com/office/powerpoint/2010/main" val="3925395748"/>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695FFC8-FF70-016E-EDA7-214245BEA136}"/>
              </a:ext>
            </a:extLst>
          </p:cNvPr>
          <p:cNvSpPr>
            <a:spLocks noGrp="1"/>
          </p:cNvSpPr>
          <p:nvPr>
            <p:ph type="subTitle" idx="1"/>
          </p:nvPr>
        </p:nvSpPr>
        <p:spPr>
          <a:xfrm>
            <a:off x="251520" y="476672"/>
            <a:ext cx="7520880" cy="5162128"/>
          </a:xfrm>
        </p:spPr>
        <p:txBody>
          <a:bodyPr>
            <a:normAutofit/>
          </a:bodyPr>
          <a:lstStyle/>
          <a:p>
            <a:pPr algn="just"/>
            <a:r>
              <a:rPr lang="en-US" dirty="0">
                <a:solidFill>
                  <a:schemeClr val="tx1"/>
                </a:solidFill>
              </a:rPr>
              <a:t>Adapun </a:t>
            </a:r>
            <a:r>
              <a:rPr lang="en-US" dirty="0" err="1">
                <a:solidFill>
                  <a:schemeClr val="tx1"/>
                </a:solidFill>
              </a:rPr>
              <a:t>prinsip-prinsip</a:t>
            </a:r>
            <a:r>
              <a:rPr lang="en-US" dirty="0">
                <a:solidFill>
                  <a:schemeClr val="tx1"/>
                </a:solidFill>
              </a:rPr>
              <a:t> </a:t>
            </a:r>
            <a:r>
              <a:rPr lang="en-ID" dirty="0" err="1">
                <a:solidFill>
                  <a:schemeClr val="tx1"/>
                </a:solidFill>
              </a:rPr>
              <a:t>Prinsip</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kontrak</a:t>
            </a:r>
            <a:r>
              <a:rPr lang="en-ID" dirty="0">
                <a:solidFill>
                  <a:schemeClr val="tx1"/>
                </a:solidFill>
              </a:rPr>
              <a:t> </a:t>
            </a:r>
            <a:r>
              <a:rPr lang="en-ID" dirty="0" err="1">
                <a:solidFill>
                  <a:schemeClr val="tx1"/>
                </a:solidFill>
              </a:rPr>
              <a:t>dipakai</a:t>
            </a:r>
            <a:r>
              <a:rPr lang="en-ID" dirty="0">
                <a:solidFill>
                  <a:schemeClr val="tx1"/>
                </a:solidFill>
              </a:rPr>
              <a:t> </a:t>
            </a:r>
            <a:r>
              <a:rPr lang="en-ID" dirty="0" err="1">
                <a:solidFill>
                  <a:schemeClr val="tx1"/>
                </a:solidFill>
              </a:rPr>
              <a:t>dalam</a:t>
            </a:r>
            <a:r>
              <a:rPr lang="en-ID" dirty="0">
                <a:solidFill>
                  <a:schemeClr val="tx1"/>
                </a:solidFill>
              </a:rPr>
              <a:t> UNIDROIT </a:t>
            </a:r>
            <a:r>
              <a:rPr lang="en-ID" dirty="0" err="1">
                <a:solidFill>
                  <a:schemeClr val="tx1"/>
                </a:solidFill>
              </a:rPr>
              <a:t>yaitu</a:t>
            </a:r>
            <a:r>
              <a:rPr lang="en-ID" dirty="0">
                <a:solidFill>
                  <a:schemeClr val="tx1"/>
                </a:solidFill>
              </a:rPr>
              <a:t>:</a:t>
            </a:r>
          </a:p>
          <a:p>
            <a:pPr algn="just"/>
            <a:r>
              <a:rPr lang="en-ID" dirty="0">
                <a:solidFill>
                  <a:schemeClr val="tx1"/>
                </a:solidFill>
              </a:rPr>
              <a:t>1. </a:t>
            </a:r>
            <a:r>
              <a:rPr lang="en-ID" dirty="0" err="1">
                <a:solidFill>
                  <a:schemeClr val="tx1"/>
                </a:solidFill>
              </a:rPr>
              <a:t>Kebebasan</a:t>
            </a:r>
            <a:r>
              <a:rPr lang="en-ID" dirty="0">
                <a:solidFill>
                  <a:schemeClr val="tx1"/>
                </a:solidFill>
              </a:rPr>
              <a:t> </a:t>
            </a:r>
            <a:r>
              <a:rPr lang="en-ID" dirty="0" err="1">
                <a:solidFill>
                  <a:schemeClr val="tx1"/>
                </a:solidFill>
              </a:rPr>
              <a:t>Berkontrak</a:t>
            </a:r>
            <a:r>
              <a:rPr lang="en-ID" dirty="0">
                <a:solidFill>
                  <a:schemeClr val="tx1"/>
                </a:solidFill>
              </a:rPr>
              <a:t> : </a:t>
            </a:r>
            <a:r>
              <a:rPr lang="en-ID" dirty="0" err="1">
                <a:solidFill>
                  <a:schemeClr val="tx1"/>
                </a:solidFill>
              </a:rPr>
              <a:t>Kehendak</a:t>
            </a:r>
            <a:r>
              <a:rPr lang="en-ID" dirty="0">
                <a:solidFill>
                  <a:schemeClr val="tx1"/>
                </a:solidFill>
              </a:rPr>
              <a:t> para </a:t>
            </a:r>
            <a:r>
              <a:rPr lang="en-ID" dirty="0" err="1">
                <a:solidFill>
                  <a:schemeClr val="tx1"/>
                </a:solidFill>
              </a:rPr>
              <a:t>pihak</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dinyatakan</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berbagai</a:t>
            </a:r>
            <a:r>
              <a:rPr lang="en-ID" dirty="0">
                <a:solidFill>
                  <a:schemeClr val="tx1"/>
                </a:solidFill>
              </a:rPr>
              <a:t> </a:t>
            </a:r>
            <a:r>
              <a:rPr lang="en-ID" dirty="0" err="1">
                <a:solidFill>
                  <a:schemeClr val="tx1"/>
                </a:solidFill>
              </a:rPr>
              <a:t>cara</a:t>
            </a:r>
            <a:r>
              <a:rPr lang="en-ID" dirty="0">
                <a:solidFill>
                  <a:schemeClr val="tx1"/>
                </a:solidFill>
              </a:rPr>
              <a:t> </a:t>
            </a:r>
            <a:r>
              <a:rPr lang="en-ID" dirty="0" err="1">
                <a:solidFill>
                  <a:schemeClr val="tx1"/>
                </a:solidFill>
              </a:rPr>
              <a:t>baik</a:t>
            </a:r>
            <a:r>
              <a:rPr lang="en-ID" dirty="0">
                <a:solidFill>
                  <a:schemeClr val="tx1"/>
                </a:solidFill>
              </a:rPr>
              <a:t> </a:t>
            </a:r>
            <a:r>
              <a:rPr lang="en-ID" dirty="0" err="1">
                <a:solidFill>
                  <a:schemeClr val="tx1"/>
                </a:solidFill>
              </a:rPr>
              <a:t>lisan</a:t>
            </a:r>
            <a:r>
              <a:rPr lang="en-ID" dirty="0">
                <a:solidFill>
                  <a:schemeClr val="tx1"/>
                </a:solidFill>
              </a:rPr>
              <a:t> </a:t>
            </a:r>
            <a:r>
              <a:rPr lang="en-ID" dirty="0" err="1">
                <a:solidFill>
                  <a:schemeClr val="tx1"/>
                </a:solidFill>
              </a:rPr>
              <a:t>maupun</a:t>
            </a:r>
            <a:r>
              <a:rPr lang="en-ID" dirty="0">
                <a:solidFill>
                  <a:schemeClr val="tx1"/>
                </a:solidFill>
              </a:rPr>
              <a:t> </a:t>
            </a:r>
            <a:r>
              <a:rPr lang="en-ID" dirty="0" err="1">
                <a:solidFill>
                  <a:schemeClr val="tx1"/>
                </a:solidFill>
              </a:rPr>
              <a:t>tertulis</a:t>
            </a:r>
            <a:r>
              <a:rPr lang="en-ID" dirty="0">
                <a:solidFill>
                  <a:schemeClr val="tx1"/>
                </a:solidFill>
              </a:rPr>
              <a:t> dan </a:t>
            </a:r>
            <a:r>
              <a:rPr lang="en-ID" dirty="0" err="1">
                <a:solidFill>
                  <a:schemeClr val="tx1"/>
                </a:solidFill>
              </a:rPr>
              <a:t>mengikat</a:t>
            </a:r>
            <a:r>
              <a:rPr lang="en-ID" dirty="0">
                <a:solidFill>
                  <a:schemeClr val="tx1"/>
                </a:solidFill>
              </a:rPr>
              <a:t> para </a:t>
            </a:r>
            <a:r>
              <a:rPr lang="en-ID" dirty="0" err="1">
                <a:solidFill>
                  <a:schemeClr val="tx1"/>
                </a:solidFill>
              </a:rPr>
              <a:t>pihak</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segala</a:t>
            </a:r>
            <a:r>
              <a:rPr lang="en-ID" dirty="0">
                <a:solidFill>
                  <a:schemeClr val="tx1"/>
                </a:solidFill>
              </a:rPr>
              <a:t> </a:t>
            </a:r>
            <a:r>
              <a:rPr lang="en-ID" dirty="0" err="1">
                <a:solidFill>
                  <a:schemeClr val="tx1"/>
                </a:solidFill>
              </a:rPr>
              <a:t>akibat</a:t>
            </a:r>
            <a:r>
              <a:rPr lang="en-ID" dirty="0">
                <a:solidFill>
                  <a:schemeClr val="tx1"/>
                </a:solidFill>
              </a:rPr>
              <a:t> </a:t>
            </a:r>
            <a:r>
              <a:rPr lang="en-ID" dirty="0" err="1">
                <a:solidFill>
                  <a:schemeClr val="tx1"/>
                </a:solidFill>
              </a:rPr>
              <a:t>hukumnya</a:t>
            </a:r>
            <a:r>
              <a:rPr lang="en-ID" dirty="0">
                <a:solidFill>
                  <a:schemeClr val="tx1"/>
                </a:solidFill>
              </a:rPr>
              <a:t> (</a:t>
            </a:r>
            <a:r>
              <a:rPr lang="en-ID" dirty="0" err="1">
                <a:solidFill>
                  <a:schemeClr val="tx1"/>
                </a:solidFill>
              </a:rPr>
              <a:t>Suharnoko</a:t>
            </a:r>
            <a:r>
              <a:rPr lang="en-ID" dirty="0">
                <a:solidFill>
                  <a:schemeClr val="tx1"/>
                </a:solidFill>
              </a:rPr>
              <a:t>, 2004 : 3-4). </a:t>
            </a:r>
            <a:r>
              <a:rPr lang="en-ID" dirty="0" err="1">
                <a:solidFill>
                  <a:schemeClr val="tx1"/>
                </a:solidFill>
              </a:rPr>
              <a:t>Prinsip</a:t>
            </a:r>
            <a:r>
              <a:rPr lang="en-ID" dirty="0">
                <a:solidFill>
                  <a:schemeClr val="tx1"/>
                </a:solidFill>
              </a:rPr>
              <a:t> </a:t>
            </a:r>
            <a:r>
              <a:rPr lang="en-ID" dirty="0" err="1">
                <a:solidFill>
                  <a:schemeClr val="tx1"/>
                </a:solidFill>
              </a:rPr>
              <a:t>pertama</a:t>
            </a:r>
            <a:r>
              <a:rPr lang="en-ID" dirty="0">
                <a:solidFill>
                  <a:schemeClr val="tx1"/>
                </a:solidFill>
              </a:rPr>
              <a:t>, </a:t>
            </a:r>
            <a:r>
              <a:rPr lang="en-ID" dirty="0" err="1">
                <a:solidFill>
                  <a:schemeClr val="tx1"/>
                </a:solidFill>
              </a:rPr>
              <a:t>kebebasan</a:t>
            </a:r>
            <a:r>
              <a:rPr lang="en-ID" dirty="0">
                <a:solidFill>
                  <a:schemeClr val="tx1"/>
                </a:solidFill>
              </a:rPr>
              <a:t> </a:t>
            </a:r>
            <a:r>
              <a:rPr lang="en-ID" dirty="0" err="1">
                <a:solidFill>
                  <a:schemeClr val="tx1"/>
                </a:solidFill>
              </a:rPr>
              <a:t>berkontrak</a:t>
            </a:r>
            <a:r>
              <a:rPr lang="en-ID" dirty="0">
                <a:solidFill>
                  <a:schemeClr val="tx1"/>
                </a:solidFill>
              </a:rPr>
              <a:t>, </a:t>
            </a:r>
            <a:r>
              <a:rPr lang="en-ID" dirty="0" err="1">
                <a:solidFill>
                  <a:schemeClr val="tx1"/>
                </a:solidFill>
              </a:rPr>
              <a:t>termuat</a:t>
            </a:r>
            <a:r>
              <a:rPr lang="en-ID" dirty="0">
                <a:solidFill>
                  <a:schemeClr val="tx1"/>
                </a:solidFill>
              </a:rPr>
              <a:t> </a:t>
            </a:r>
            <a:r>
              <a:rPr lang="en-ID" dirty="0" err="1">
                <a:solidFill>
                  <a:schemeClr val="tx1"/>
                </a:solidFill>
              </a:rPr>
              <a:t>dalam</a:t>
            </a:r>
            <a:r>
              <a:rPr lang="en-ID" dirty="0">
                <a:solidFill>
                  <a:schemeClr val="tx1"/>
                </a:solidFill>
              </a:rPr>
              <a:t> Pasal 1. 1 </a:t>
            </a:r>
            <a:r>
              <a:rPr lang="en-ID" dirty="0" err="1">
                <a:solidFill>
                  <a:schemeClr val="tx1"/>
                </a:solidFill>
              </a:rPr>
              <a:t>Prinsip</a:t>
            </a:r>
            <a:r>
              <a:rPr lang="en-ID" dirty="0">
                <a:solidFill>
                  <a:schemeClr val="tx1"/>
                </a:solidFill>
              </a:rPr>
              <a:t> UNIDROIT. Pasal </a:t>
            </a:r>
            <a:r>
              <a:rPr lang="en-ID" dirty="0" err="1">
                <a:solidFill>
                  <a:schemeClr val="tx1"/>
                </a:solidFill>
              </a:rPr>
              <a:t>ini</a:t>
            </a:r>
            <a:r>
              <a:rPr lang="en-ID" dirty="0">
                <a:solidFill>
                  <a:schemeClr val="tx1"/>
                </a:solidFill>
              </a:rPr>
              <a:t> </a:t>
            </a:r>
            <a:r>
              <a:rPr lang="en-ID" dirty="0" err="1">
                <a:solidFill>
                  <a:schemeClr val="tx1"/>
                </a:solidFill>
              </a:rPr>
              <a:t>menegaskan</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kebebasan</a:t>
            </a:r>
            <a:r>
              <a:rPr lang="en-ID" dirty="0">
                <a:solidFill>
                  <a:schemeClr val="tx1"/>
                </a:solidFill>
              </a:rPr>
              <a:t> para </a:t>
            </a:r>
            <a:r>
              <a:rPr lang="en-ID" dirty="0" err="1">
                <a:solidFill>
                  <a:schemeClr val="tx1"/>
                </a:solidFill>
              </a:rPr>
              <a:t>pihak</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membuat</a:t>
            </a:r>
            <a:r>
              <a:rPr lang="en-ID" dirty="0">
                <a:solidFill>
                  <a:schemeClr val="tx1"/>
                </a:solidFill>
              </a:rPr>
              <a:t> </a:t>
            </a:r>
            <a:r>
              <a:rPr lang="en-ID" dirty="0" err="1">
                <a:solidFill>
                  <a:schemeClr val="tx1"/>
                </a:solidFill>
              </a:rPr>
              <a:t>kontrak</a:t>
            </a:r>
            <a:r>
              <a:rPr lang="en-ID" dirty="0">
                <a:solidFill>
                  <a:schemeClr val="tx1"/>
                </a:solidFill>
              </a:rPr>
              <a:t>, </a:t>
            </a:r>
            <a:r>
              <a:rPr lang="en-ID" dirty="0" err="1">
                <a:solidFill>
                  <a:schemeClr val="tx1"/>
                </a:solidFill>
              </a:rPr>
              <a:t>termasuk</a:t>
            </a:r>
            <a:r>
              <a:rPr lang="en-ID" dirty="0">
                <a:solidFill>
                  <a:schemeClr val="tx1"/>
                </a:solidFill>
              </a:rPr>
              <a:t> </a:t>
            </a:r>
            <a:r>
              <a:rPr lang="en-ID" dirty="0" err="1">
                <a:solidFill>
                  <a:schemeClr val="tx1"/>
                </a:solidFill>
              </a:rPr>
              <a:t>kebebasan</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menentukan</a:t>
            </a:r>
            <a:r>
              <a:rPr lang="en-ID" dirty="0">
                <a:solidFill>
                  <a:schemeClr val="tx1"/>
                </a:solidFill>
              </a:rPr>
              <a:t> </a:t>
            </a:r>
            <a:r>
              <a:rPr lang="en-ID" dirty="0" err="1">
                <a:solidFill>
                  <a:schemeClr val="tx1"/>
                </a:solidFill>
              </a:rPr>
              <a:t>apa</a:t>
            </a:r>
            <a:r>
              <a:rPr lang="en-ID" dirty="0">
                <a:solidFill>
                  <a:schemeClr val="tx1"/>
                </a:solidFill>
              </a:rPr>
              <a:t> yang </a:t>
            </a:r>
            <a:r>
              <a:rPr lang="en-ID" dirty="0" err="1">
                <a:solidFill>
                  <a:schemeClr val="tx1"/>
                </a:solidFill>
              </a:rPr>
              <a:t>mereka</a:t>
            </a:r>
            <a:r>
              <a:rPr lang="en-ID" dirty="0">
                <a:solidFill>
                  <a:schemeClr val="tx1"/>
                </a:solidFill>
              </a:rPr>
              <a:t> </a:t>
            </a:r>
            <a:r>
              <a:rPr lang="en-ID" dirty="0" err="1">
                <a:solidFill>
                  <a:schemeClr val="tx1"/>
                </a:solidFill>
              </a:rPr>
              <a:t>sepakati</a:t>
            </a:r>
            <a:endParaRPr lang="en-ID" dirty="0">
              <a:solidFill>
                <a:schemeClr val="tx1"/>
              </a:solidFill>
            </a:endParaRPr>
          </a:p>
        </p:txBody>
      </p:sp>
    </p:spTree>
    <p:extLst>
      <p:ext uri="{BB962C8B-B14F-4D97-AF65-F5344CB8AC3E}">
        <p14:creationId xmlns:p14="http://schemas.microsoft.com/office/powerpoint/2010/main" val="200708702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D8270624-D531-544D-9ADB-14778940ECE0}"/>
              </a:ext>
            </a:extLst>
          </p:cNvPr>
          <p:cNvSpPr>
            <a:spLocks noGrp="1"/>
          </p:cNvSpPr>
          <p:nvPr>
            <p:ph type="subTitle" idx="1"/>
          </p:nvPr>
        </p:nvSpPr>
        <p:spPr>
          <a:xfrm>
            <a:off x="323528" y="1412776"/>
            <a:ext cx="8568952" cy="5328592"/>
          </a:xfrm>
        </p:spPr>
        <p:txBody>
          <a:bodyPr/>
          <a:lstStyle/>
          <a:p>
            <a:pPr algn="just"/>
            <a:r>
              <a:rPr lang="id-ID" b="0" i="0" u="none" strike="noStrike" dirty="0">
                <a:solidFill>
                  <a:schemeClr val="tx1"/>
                </a:solidFill>
                <a:effectLst/>
                <a:latin typeface="Inter"/>
              </a:rPr>
              <a:t>Dalam kontrak bisnis internasional, tentunya melibatkan para pihak seperti perusahaan yang berkedudukan di negara yang berbeda. Misalnya, suatu transaksi bisnis yang melibatkan perusahaan di Indonesia dengan perusahaan di Amerika. </a:t>
            </a:r>
            <a:r>
              <a:rPr lang="id-ID" b="0" i="1" u="none" strike="noStrike" dirty="0" err="1">
                <a:solidFill>
                  <a:schemeClr val="tx1"/>
                </a:solidFill>
                <a:effectLst/>
                <a:latin typeface="Inter"/>
              </a:rPr>
              <a:t>Choice</a:t>
            </a:r>
            <a:r>
              <a:rPr lang="id-ID" b="0" i="1" u="none" strike="noStrike" dirty="0">
                <a:solidFill>
                  <a:schemeClr val="tx1"/>
                </a:solidFill>
                <a:effectLst/>
                <a:latin typeface="Inter"/>
              </a:rPr>
              <a:t> </a:t>
            </a:r>
            <a:r>
              <a:rPr lang="id-ID" b="0" i="1" u="none" strike="noStrike" dirty="0" err="1">
                <a:solidFill>
                  <a:schemeClr val="tx1"/>
                </a:solidFill>
                <a:effectLst/>
                <a:latin typeface="Inter"/>
              </a:rPr>
              <a:t>of</a:t>
            </a:r>
            <a:r>
              <a:rPr lang="id-ID" b="0" i="1" u="none" strike="noStrike" dirty="0">
                <a:solidFill>
                  <a:schemeClr val="tx1"/>
                </a:solidFill>
                <a:effectLst/>
                <a:latin typeface="Inter"/>
              </a:rPr>
              <a:t> </a:t>
            </a:r>
            <a:r>
              <a:rPr lang="id-ID" b="0" i="1" u="none" strike="noStrike" dirty="0" err="1">
                <a:solidFill>
                  <a:schemeClr val="tx1"/>
                </a:solidFill>
                <a:effectLst/>
                <a:latin typeface="Inter"/>
              </a:rPr>
              <a:t>law</a:t>
            </a:r>
            <a:r>
              <a:rPr lang="id-ID" b="0" i="1" u="none" strike="noStrike" dirty="0">
                <a:solidFill>
                  <a:schemeClr val="tx1"/>
                </a:solidFill>
                <a:effectLst/>
                <a:latin typeface="Inter"/>
              </a:rPr>
              <a:t> </a:t>
            </a:r>
            <a:r>
              <a:rPr lang="id-ID" b="0" i="0" u="none" strike="noStrike" dirty="0">
                <a:solidFill>
                  <a:schemeClr val="tx1"/>
                </a:solidFill>
                <a:effectLst/>
                <a:latin typeface="Inter"/>
              </a:rPr>
              <a:t>(pilihan hukum) penting untuk diatur, guna mengakomodasi perbedaan hukum dan menentukan hukum mana yang dipakai sebagai acuan dalam transaksi bisnis. Dengan ditentukannya pilihan hukum, jika terjadi sengketa yang timbul di kemudian hari, penyelesaiannya akan jauh lebih mudah bagi para pihak.</a:t>
            </a:r>
            <a:endParaRPr lang="id-ID" dirty="0">
              <a:solidFill>
                <a:schemeClr val="tx1"/>
              </a:solidFill>
            </a:endParaRPr>
          </a:p>
        </p:txBody>
      </p:sp>
      <p:sp>
        <p:nvSpPr>
          <p:cNvPr id="3" name="Kotak Teks 2">
            <a:extLst>
              <a:ext uri="{FF2B5EF4-FFF2-40B4-BE49-F238E27FC236}">
                <a16:creationId xmlns:a16="http://schemas.microsoft.com/office/drawing/2014/main" id="{E95AB5BC-DC90-6EAC-DD9E-58A483C1879A}"/>
              </a:ext>
            </a:extLst>
          </p:cNvPr>
          <p:cNvSpPr txBox="1"/>
          <p:nvPr/>
        </p:nvSpPr>
        <p:spPr>
          <a:xfrm>
            <a:off x="2699792" y="116632"/>
            <a:ext cx="4320480" cy="1200329"/>
          </a:xfrm>
          <a:prstGeom prst="rect">
            <a:avLst/>
          </a:prstGeom>
          <a:noFill/>
        </p:spPr>
        <p:txBody>
          <a:bodyPr wrap="square" rtlCol="0">
            <a:spAutoFit/>
          </a:bodyPr>
          <a:lstStyle/>
          <a:p>
            <a:pPr algn="ctr"/>
            <a:r>
              <a:rPr lang="id-ID" sz="2400" b="1" i="1" dirty="0"/>
              <a:t>CHOICE OF LAW </a:t>
            </a:r>
            <a:r>
              <a:rPr lang="id-ID" sz="2400" b="1" dirty="0"/>
              <a:t>DALAM KONTRAK BISNIS INTERNASIONAL </a:t>
            </a:r>
          </a:p>
        </p:txBody>
      </p:sp>
    </p:spTree>
    <p:extLst>
      <p:ext uri="{BB962C8B-B14F-4D97-AF65-F5344CB8AC3E}">
        <p14:creationId xmlns:p14="http://schemas.microsoft.com/office/powerpoint/2010/main" val="4067572551"/>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52B8E41D-1793-E4DC-D28D-2A7185F895B6}"/>
              </a:ext>
            </a:extLst>
          </p:cNvPr>
          <p:cNvSpPr>
            <a:spLocks noGrp="1"/>
          </p:cNvSpPr>
          <p:nvPr>
            <p:ph type="subTitle" idx="1"/>
          </p:nvPr>
        </p:nvSpPr>
        <p:spPr>
          <a:xfrm>
            <a:off x="1187624" y="2276872"/>
            <a:ext cx="6400800" cy="1752600"/>
          </a:xfrm>
        </p:spPr>
        <p:txBody>
          <a:bodyPr>
            <a:normAutofit fontScale="85000" lnSpcReduction="10000"/>
          </a:bodyPr>
          <a:lstStyle/>
          <a:p>
            <a:pPr algn="just"/>
            <a:r>
              <a:rPr lang="id-ID" b="0" i="0" u="none" strike="noStrike" dirty="0">
                <a:solidFill>
                  <a:srgbClr val="2B4156"/>
                </a:solidFill>
                <a:effectLst/>
                <a:latin typeface="Baloo Bhaijaan" panose="03080902040302020200" pitchFamily="66" charset="-78"/>
                <a:cs typeface="Baloo Bhaijaan" panose="03080902040302020200" pitchFamily="66" charset="-78"/>
              </a:rPr>
              <a:t>Pilihan hukum ini adalah bagian dari kebebasan berkontrak di mana para pihak bebas menentukannya. Di Indonesia, </a:t>
            </a:r>
            <a:r>
              <a:rPr lang="id-ID" b="0" i="0" dirty="0">
                <a:effectLst/>
                <a:latin typeface="Baloo Bhaijaan" panose="03080902040302020200" pitchFamily="66" charset="-78"/>
                <a:cs typeface="Baloo Bhaijaan" panose="03080902040302020200" pitchFamily="66" charset="-78"/>
                <a:hlinkClick r:id="rId2"/>
              </a:rPr>
              <a:t>asas kebebasan berkontrak</a:t>
            </a:r>
            <a:r>
              <a:rPr lang="id-ID" b="0" i="0" u="none" strike="noStrike" dirty="0">
                <a:solidFill>
                  <a:srgbClr val="2B4156"/>
                </a:solidFill>
                <a:effectLst/>
                <a:latin typeface="Baloo Bhaijaan" panose="03080902040302020200" pitchFamily="66" charset="-78"/>
                <a:cs typeface="Baloo Bhaijaan" panose="03080902040302020200" pitchFamily="66" charset="-78"/>
              </a:rPr>
              <a:t> tercantum dalam </a:t>
            </a:r>
            <a:r>
              <a:rPr lang="id-ID" b="1" i="0" u="none" strike="noStrike" dirty="0">
                <a:solidFill>
                  <a:srgbClr val="2B4156"/>
                </a:solidFill>
                <a:effectLst/>
                <a:latin typeface="Baloo Bhaijaan" panose="03080902040302020200" pitchFamily="66" charset="-78"/>
                <a:cs typeface="Baloo Bhaijaan" panose="03080902040302020200" pitchFamily="66" charset="-78"/>
              </a:rPr>
              <a:t>Pasal 1338 </a:t>
            </a:r>
            <a:r>
              <a:rPr lang="id-ID" b="1" i="0" dirty="0">
                <a:effectLst/>
                <a:latin typeface="Baloo Bhaijaan" panose="03080902040302020200" pitchFamily="66" charset="-78"/>
                <a:cs typeface="Baloo Bhaijaan" panose="03080902040302020200" pitchFamily="66" charset="-78"/>
                <a:hlinkClick r:id="rId3"/>
              </a:rPr>
              <a:t>KUH Perdata</a:t>
            </a:r>
            <a:r>
              <a:rPr lang="id-ID" b="0" i="0" u="none" strike="noStrike" dirty="0">
                <a:solidFill>
                  <a:srgbClr val="2B4156"/>
                </a:solidFill>
                <a:effectLst/>
                <a:latin typeface="Baloo Bhaijaan" panose="03080902040302020200" pitchFamily="66" charset="-78"/>
                <a:cs typeface="Baloo Bhaijaan" panose="03080902040302020200" pitchFamily="66" charset="-78"/>
              </a:rPr>
              <a:t>.</a:t>
            </a:r>
            <a:endParaRPr lang="id-ID" dirty="0">
              <a:latin typeface="Baloo Bhaijaan" panose="03080902040302020200" pitchFamily="66" charset="-78"/>
              <a:cs typeface="Baloo Bhaijaan" panose="03080902040302020200" pitchFamily="66" charset="-78"/>
            </a:endParaRPr>
          </a:p>
        </p:txBody>
      </p:sp>
    </p:spTree>
    <p:extLst>
      <p:ext uri="{BB962C8B-B14F-4D97-AF65-F5344CB8AC3E}">
        <p14:creationId xmlns:p14="http://schemas.microsoft.com/office/powerpoint/2010/main" val="315638318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7FE54D9-4A89-FA3A-639F-FA042301B112}"/>
              </a:ext>
            </a:extLst>
          </p:cNvPr>
          <p:cNvSpPr>
            <a:spLocks noGrp="1"/>
          </p:cNvSpPr>
          <p:nvPr>
            <p:ph type="subTitle" idx="1"/>
          </p:nvPr>
        </p:nvSpPr>
        <p:spPr>
          <a:xfrm>
            <a:off x="323528" y="908720"/>
            <a:ext cx="8496944" cy="4730080"/>
          </a:xfrm>
        </p:spPr>
        <p:txBody>
          <a:bodyPr>
            <a:normAutofit fontScale="92500" lnSpcReduction="10000"/>
          </a:bodyPr>
          <a:lstStyle/>
          <a:p>
            <a:pPr algn="just"/>
            <a:r>
              <a:rPr lang="en-US" dirty="0" err="1">
                <a:solidFill>
                  <a:schemeClr val="tx1"/>
                </a:solidFill>
              </a:rPr>
              <a:t>Kontrak</a:t>
            </a:r>
            <a:r>
              <a:rPr lang="en-US" dirty="0">
                <a:solidFill>
                  <a:schemeClr val="tx1"/>
                </a:solidFill>
              </a:rPr>
              <a:t> </a:t>
            </a:r>
            <a:r>
              <a:rPr lang="en-US" dirty="0" err="1">
                <a:solidFill>
                  <a:schemeClr val="tx1"/>
                </a:solidFill>
              </a:rPr>
              <a:t>Bisnis</a:t>
            </a:r>
            <a:r>
              <a:rPr lang="en-US" dirty="0">
                <a:solidFill>
                  <a:schemeClr val="tx1"/>
                </a:solidFill>
              </a:rPr>
              <a:t> Nasional  : </a:t>
            </a:r>
          </a:p>
          <a:p>
            <a:pPr algn="just"/>
            <a:endParaRPr lang="en-US" dirty="0">
              <a:solidFill>
                <a:schemeClr val="tx1"/>
              </a:solidFill>
            </a:endParaRPr>
          </a:p>
          <a:p>
            <a:pPr algn="just">
              <a:buNone/>
            </a:pPr>
            <a:r>
              <a:rPr lang="id-ID" dirty="0">
                <a:solidFill>
                  <a:srgbClr val="000000"/>
                </a:solidFill>
                <a:effectLst/>
                <a:latin typeface="Helvetica" pitchFamily="2" charset="0"/>
              </a:rPr>
              <a:t>Kontrak nasional adalah kontrak yang dibuat oleh dua atau lebih person (subyek hukum) dalam suatu wilayah negara, yang mana tidak terdapat unsur asingnya. Yang mana hukum kontrak sebagai bagian dari hukum privat, yang memusatkan perhatian pada kewajiban untuk melaksanakan kewajiban sendiri (</a:t>
            </a:r>
            <a:r>
              <a:rPr lang="id-ID" i="1" dirty="0" err="1">
                <a:solidFill>
                  <a:srgbClr val="000000"/>
                </a:solidFill>
                <a:effectLst/>
                <a:latin typeface="Helvetica" pitchFamily="2" charset="0"/>
              </a:rPr>
              <a:t>self</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imposed</a:t>
            </a:r>
            <a:r>
              <a:rPr lang="id-ID" i="1" dirty="0">
                <a:solidFill>
                  <a:srgbClr val="000000"/>
                </a:solidFill>
                <a:latin typeface="Helvetica" pitchFamily="2" charset="0"/>
              </a:rPr>
              <a:t> </a:t>
            </a:r>
            <a:r>
              <a:rPr lang="id-ID" i="1" dirty="0" err="1">
                <a:solidFill>
                  <a:srgbClr val="000000"/>
                </a:solidFill>
                <a:effectLst/>
                <a:latin typeface="Helvetica" pitchFamily="2" charset="0"/>
              </a:rPr>
              <a:t>obligation</a:t>
            </a:r>
            <a:r>
              <a:rPr lang="id-ID" dirty="0">
                <a:solidFill>
                  <a:srgbClr val="000000"/>
                </a:solidFill>
                <a:effectLst/>
                <a:latin typeface="Helvetica" pitchFamily="2" charset="0"/>
              </a:rPr>
              <a:t>). Dipandang sebagai bagian hukum privat karena pelanggaran terhadap kewajiban-kewajiban yang ditentukan dalam kontrak, murni menjadi urusan pihak-pihak yang berkontrak</a:t>
            </a:r>
          </a:p>
          <a:p>
            <a:pPr algn="just"/>
            <a:endParaRPr lang="en-US" dirty="0">
              <a:solidFill>
                <a:schemeClr val="tx1"/>
              </a:solidFill>
            </a:endParaRPr>
          </a:p>
        </p:txBody>
      </p:sp>
    </p:spTree>
    <p:extLst>
      <p:ext uri="{BB962C8B-B14F-4D97-AF65-F5344CB8AC3E}">
        <p14:creationId xmlns:p14="http://schemas.microsoft.com/office/powerpoint/2010/main" val="408449543"/>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715FCC70-CF77-5F1E-CDCB-7BE99D31400C}"/>
              </a:ext>
            </a:extLst>
          </p:cNvPr>
          <p:cNvSpPr>
            <a:spLocks noGrp="1"/>
          </p:cNvSpPr>
          <p:nvPr>
            <p:ph type="subTitle" idx="1"/>
          </p:nvPr>
        </p:nvSpPr>
        <p:spPr>
          <a:xfrm>
            <a:off x="323528" y="620688"/>
            <a:ext cx="8496944" cy="5616624"/>
          </a:xfrm>
        </p:spPr>
        <p:txBody>
          <a:bodyPr>
            <a:normAutofit lnSpcReduction="10000"/>
          </a:bodyPr>
          <a:lstStyle/>
          <a:p>
            <a:pPr algn="just">
              <a:buNone/>
            </a:pPr>
            <a:r>
              <a:rPr lang="id-ID" dirty="0">
                <a:solidFill>
                  <a:srgbClr val="000000"/>
                </a:solidFill>
                <a:effectLst/>
                <a:latin typeface="Helvetica" pitchFamily="2" charset="0"/>
              </a:rPr>
              <a:t>Kontrak (perjanjian) internasional di Indonesia memiliki dasar hukum berpijak yang kuat, sebagaimana diatur dalam Pasal 11 ayat (1,2 &amp; 3) UUD 1945 yaitu:</a:t>
            </a:r>
          </a:p>
          <a:p>
            <a:pPr marL="514350" indent="-514350" algn="just">
              <a:buFont typeface="+mj-lt"/>
              <a:buAutoNum type="arabicPeriod"/>
            </a:pPr>
            <a:r>
              <a:rPr lang="id-ID" dirty="0">
                <a:solidFill>
                  <a:srgbClr val="000000"/>
                </a:solidFill>
                <a:effectLst/>
                <a:latin typeface="Helvetica" pitchFamily="2" charset="0"/>
              </a:rPr>
              <a:t>Presiden dengan persetujuan Dewan Perwakilan Rakyat (DPR) menyatakan perang, membuat perdamaian dan perjanjian dengan negara lain;</a:t>
            </a:r>
          </a:p>
          <a:p>
            <a:pPr marL="514350" indent="-514350" algn="just">
              <a:buFont typeface="+mj-lt"/>
              <a:buAutoNum type="arabicPeriod"/>
            </a:pPr>
            <a:r>
              <a:rPr lang="id-ID" dirty="0">
                <a:solidFill>
                  <a:srgbClr val="000000"/>
                </a:solidFill>
                <a:effectLst/>
                <a:latin typeface="Helvetica" pitchFamily="2" charset="0"/>
              </a:rPr>
              <a:t>Presiden dalam membuat Perjanjian Internasional lainnya yang menimbulkan akibat yang luas dan mendasar bagi kehidupan rakyat yang terkait dengan beban keuangan negara,</a:t>
            </a:r>
          </a:p>
          <a:p>
            <a:pPr marL="514350" indent="-514350" algn="just">
              <a:buFont typeface="+mj-lt"/>
              <a:buAutoNum type="arabicPeriod"/>
            </a:pPr>
            <a:r>
              <a:rPr lang="id-ID" dirty="0">
                <a:solidFill>
                  <a:srgbClr val="000000"/>
                </a:solidFill>
                <a:effectLst/>
                <a:latin typeface="Helvetica" pitchFamily="2" charset="0"/>
              </a:rPr>
              <a:t>Ketentuan lebih lanjut tentang perjanjian internasional diatur dengan undang-undang.</a:t>
            </a:r>
          </a:p>
          <a:p>
            <a:endParaRPr lang="id-ID" dirty="0"/>
          </a:p>
        </p:txBody>
      </p:sp>
      <p:sp>
        <p:nvSpPr>
          <p:cNvPr id="3" name="Kotak Teks 2">
            <a:extLst>
              <a:ext uri="{FF2B5EF4-FFF2-40B4-BE49-F238E27FC236}">
                <a16:creationId xmlns:a16="http://schemas.microsoft.com/office/drawing/2014/main" id="{8E1FF8E7-44E5-BFF8-C449-2841D0DA77E4}"/>
              </a:ext>
            </a:extLst>
          </p:cNvPr>
          <p:cNvSpPr txBox="1"/>
          <p:nvPr/>
        </p:nvSpPr>
        <p:spPr>
          <a:xfrm>
            <a:off x="2195736" y="116632"/>
            <a:ext cx="4968552" cy="461665"/>
          </a:xfrm>
          <a:prstGeom prst="rect">
            <a:avLst/>
          </a:prstGeom>
          <a:noFill/>
        </p:spPr>
        <p:txBody>
          <a:bodyPr wrap="square" rtlCol="0">
            <a:spAutoFit/>
          </a:bodyPr>
          <a:lstStyle/>
          <a:p>
            <a:pPr algn="ctr"/>
            <a:r>
              <a:rPr lang="id-ID" sz="2400" dirty="0"/>
              <a:t>DASAR HUKUM </a:t>
            </a:r>
          </a:p>
        </p:txBody>
      </p:sp>
    </p:spTree>
    <p:extLst>
      <p:ext uri="{BB962C8B-B14F-4D97-AF65-F5344CB8AC3E}">
        <p14:creationId xmlns:p14="http://schemas.microsoft.com/office/powerpoint/2010/main" val="171557217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76A168C-FFB6-0432-2BA9-E6F5508A477C}"/>
              </a:ext>
            </a:extLst>
          </p:cNvPr>
          <p:cNvSpPr>
            <a:spLocks noGrp="1"/>
          </p:cNvSpPr>
          <p:nvPr>
            <p:ph type="subTitle" idx="1"/>
          </p:nvPr>
        </p:nvSpPr>
        <p:spPr>
          <a:xfrm>
            <a:off x="323528" y="548680"/>
            <a:ext cx="8496944" cy="5090120"/>
          </a:xfrm>
        </p:spPr>
        <p:txBody>
          <a:bodyPr>
            <a:normAutofit/>
          </a:bodyPr>
          <a:lstStyle/>
          <a:p>
            <a:pPr algn="just">
              <a:buNone/>
            </a:pPr>
            <a:r>
              <a:rPr lang="id-ID" dirty="0">
                <a:solidFill>
                  <a:srgbClr val="000000"/>
                </a:solidFill>
                <a:effectLst/>
                <a:latin typeface="Helvetica" pitchFamily="2" charset="0"/>
              </a:rPr>
              <a:t>Pasal 1 ayat (1) Undang-undang Nomor 24 Tahun 2000 tentang Perjanjian Internasional (UU PI), menyatakan bahwa: </a:t>
            </a:r>
          </a:p>
          <a:p>
            <a:pPr algn="just">
              <a:buNone/>
            </a:pPr>
            <a:r>
              <a:rPr lang="id-ID" dirty="0">
                <a:solidFill>
                  <a:srgbClr val="000000"/>
                </a:solidFill>
                <a:effectLst/>
                <a:latin typeface="Helvetica" pitchFamily="2" charset="0"/>
              </a:rPr>
              <a:t>“Perjanjian Internasional adalah perjanjian, dalam bentuk dan nama </a:t>
            </a:r>
            <a:r>
              <a:rPr lang="id-ID" dirty="0">
                <a:solidFill>
                  <a:srgbClr val="000000"/>
                </a:solidFill>
                <a:latin typeface="Helvetica" pitchFamily="2" charset="0"/>
              </a:rPr>
              <a:t>t</a:t>
            </a:r>
            <a:r>
              <a:rPr lang="id-ID" dirty="0">
                <a:solidFill>
                  <a:srgbClr val="000000"/>
                </a:solidFill>
                <a:effectLst/>
                <a:latin typeface="Helvetica" pitchFamily="2" charset="0"/>
              </a:rPr>
              <a:t>ertentu, yang diatur dalam hukum internasional yang dibuat secara tertulis serta menimbulkan hak dan kewajiban di bidang hukum</a:t>
            </a:r>
            <a:r>
              <a:rPr lang="id-ID" dirty="0">
                <a:solidFill>
                  <a:srgbClr val="000000"/>
                </a:solidFill>
                <a:latin typeface="Helvetica" pitchFamily="2" charset="0"/>
              </a:rPr>
              <a:t> </a:t>
            </a:r>
            <a:r>
              <a:rPr lang="id-ID" dirty="0">
                <a:solidFill>
                  <a:srgbClr val="000000"/>
                </a:solidFill>
                <a:effectLst/>
                <a:latin typeface="Helvetica" pitchFamily="2" charset="0"/>
              </a:rPr>
              <a:t>publik”.</a:t>
            </a:r>
          </a:p>
          <a:p>
            <a:endParaRPr lang="id-ID" dirty="0"/>
          </a:p>
        </p:txBody>
      </p:sp>
    </p:spTree>
    <p:extLst>
      <p:ext uri="{BB962C8B-B14F-4D97-AF65-F5344CB8AC3E}">
        <p14:creationId xmlns:p14="http://schemas.microsoft.com/office/powerpoint/2010/main" val="4065193265"/>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657C2EC-F1BF-9D47-8C0F-1C68F90E6BF4}"/>
              </a:ext>
            </a:extLst>
          </p:cNvPr>
          <p:cNvSpPr>
            <a:spLocks noGrp="1"/>
          </p:cNvSpPr>
          <p:nvPr>
            <p:ph type="subTitle" idx="1"/>
          </p:nvPr>
        </p:nvSpPr>
        <p:spPr>
          <a:xfrm>
            <a:off x="251520" y="620688"/>
            <a:ext cx="8784976" cy="5760640"/>
          </a:xfrm>
        </p:spPr>
        <p:txBody>
          <a:bodyPr>
            <a:normAutofit/>
          </a:bodyPr>
          <a:lstStyle/>
          <a:p>
            <a:pPr algn="just"/>
            <a:endParaRPr lang="en-US" sz="2400" dirty="0">
              <a:solidFill>
                <a:schemeClr val="tx1"/>
              </a:solidFill>
            </a:endParaRPr>
          </a:p>
          <a:p>
            <a:pPr algn="just"/>
            <a:endParaRPr lang="en-US" sz="2400" dirty="0">
              <a:solidFill>
                <a:schemeClr val="tx1"/>
              </a:solidFill>
            </a:endParaRPr>
          </a:p>
        </p:txBody>
      </p:sp>
      <p:sp>
        <p:nvSpPr>
          <p:cNvPr id="3" name="Persegi Lengkung 2">
            <a:extLst>
              <a:ext uri="{FF2B5EF4-FFF2-40B4-BE49-F238E27FC236}">
                <a16:creationId xmlns:a16="http://schemas.microsoft.com/office/drawing/2014/main" id="{4A29637B-6E96-3D54-0663-7FA0B64B32EC}"/>
              </a:ext>
            </a:extLst>
          </p:cNvPr>
          <p:cNvSpPr/>
          <p:nvPr/>
        </p:nvSpPr>
        <p:spPr>
          <a:xfrm>
            <a:off x="1547664" y="188640"/>
            <a:ext cx="5904656" cy="7920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PENGERTIAN KONTRAK BISNIS INTERNASIONAL  </a:t>
            </a:r>
          </a:p>
        </p:txBody>
      </p:sp>
      <p:sp>
        <p:nvSpPr>
          <p:cNvPr id="4" name="Persegi Lengkung 3">
            <a:extLst>
              <a:ext uri="{FF2B5EF4-FFF2-40B4-BE49-F238E27FC236}">
                <a16:creationId xmlns:a16="http://schemas.microsoft.com/office/drawing/2014/main" id="{D30C4A71-C6E3-0BC5-DD56-619FD2564477}"/>
              </a:ext>
            </a:extLst>
          </p:cNvPr>
          <p:cNvSpPr/>
          <p:nvPr/>
        </p:nvSpPr>
        <p:spPr>
          <a:xfrm>
            <a:off x="467544" y="1268760"/>
            <a:ext cx="8064896" cy="5400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buNone/>
            </a:pPr>
            <a:r>
              <a:rPr lang="id-ID" dirty="0">
                <a:solidFill>
                  <a:srgbClr val="000000"/>
                </a:solidFill>
                <a:latin typeface="Helvetica" pitchFamily="2" charset="0"/>
              </a:rPr>
              <a:t>P</a:t>
            </a:r>
            <a:r>
              <a:rPr lang="id-ID" dirty="0">
                <a:solidFill>
                  <a:srgbClr val="000000"/>
                </a:solidFill>
                <a:effectLst/>
                <a:latin typeface="Helvetica" pitchFamily="2" charset="0"/>
              </a:rPr>
              <a:t>erjanjian dalam bahasa Belanda </a:t>
            </a:r>
            <a:r>
              <a:rPr lang="id-ID" i="1" dirty="0" err="1">
                <a:solidFill>
                  <a:srgbClr val="000000"/>
                </a:solidFill>
                <a:effectLst/>
                <a:highlight>
                  <a:srgbClr val="FFFF00"/>
                </a:highlight>
                <a:latin typeface="Helvetica" pitchFamily="2" charset="0"/>
              </a:rPr>
              <a:t>overeenkomst</a:t>
            </a:r>
            <a:r>
              <a:rPr lang="id-ID" dirty="0">
                <a:solidFill>
                  <a:srgbClr val="000000"/>
                </a:solidFill>
                <a:effectLst/>
                <a:latin typeface="Helvetica" pitchFamily="2" charset="0"/>
              </a:rPr>
              <a:t> dan dalam bahasa Inggris disebut </a:t>
            </a:r>
            <a:r>
              <a:rPr lang="id-ID" i="1" dirty="0" err="1">
                <a:solidFill>
                  <a:srgbClr val="000000"/>
                </a:solidFill>
                <a:effectLst/>
                <a:highlight>
                  <a:srgbClr val="FFFF00"/>
                </a:highlight>
                <a:latin typeface="Helvetica" pitchFamily="2" charset="0"/>
              </a:rPr>
              <a:t>agreemen</a:t>
            </a:r>
            <a:r>
              <a:rPr lang="id-ID" dirty="0" err="1">
                <a:solidFill>
                  <a:srgbClr val="000000"/>
                </a:solidFill>
                <a:effectLst/>
                <a:latin typeface="Helvetica" pitchFamily="2" charset="0"/>
              </a:rPr>
              <a:t>t</a:t>
            </a:r>
            <a:r>
              <a:rPr lang="id-ID" dirty="0">
                <a:solidFill>
                  <a:srgbClr val="000000"/>
                </a:solidFill>
                <a:effectLst/>
                <a:latin typeface="Helvetica" pitchFamily="2" charset="0"/>
              </a:rPr>
              <a:t> yang mempunyai pengertian lebih luas dari </a:t>
            </a:r>
            <a:r>
              <a:rPr lang="id-ID" dirty="0" err="1">
                <a:solidFill>
                  <a:srgbClr val="000000"/>
                </a:solidFill>
                <a:effectLst/>
                <a:latin typeface="Helvetica" pitchFamily="2" charset="0"/>
              </a:rPr>
              <a:t>contract</a:t>
            </a:r>
            <a:r>
              <a:rPr lang="id-ID" dirty="0">
                <a:solidFill>
                  <a:srgbClr val="000000"/>
                </a:solidFill>
                <a:effectLst/>
                <a:latin typeface="Helvetica" pitchFamily="2" charset="0"/>
              </a:rPr>
              <a:t>, karena mencakup hal-hal yang berkaitan dengan bisnis atau bukan bisnis.</a:t>
            </a:r>
          </a:p>
          <a:p>
            <a:pPr algn="just">
              <a:buNone/>
            </a:pPr>
            <a:endParaRPr lang="id-ID" dirty="0">
              <a:solidFill>
                <a:srgbClr val="000000"/>
              </a:solidFill>
              <a:latin typeface="Helvetica" pitchFamily="2" charset="0"/>
            </a:endParaRPr>
          </a:p>
          <a:p>
            <a:pPr>
              <a:buNone/>
            </a:pPr>
            <a:endParaRPr lang="id-ID" dirty="0">
              <a:solidFill>
                <a:srgbClr val="000000"/>
              </a:solidFill>
              <a:effectLst/>
              <a:latin typeface="Helvetica" pitchFamily="2" charset="0"/>
            </a:endParaRPr>
          </a:p>
          <a:p>
            <a:pPr>
              <a:buNone/>
            </a:pPr>
            <a:endParaRPr lang="id-ID" dirty="0">
              <a:solidFill>
                <a:srgbClr val="000000"/>
              </a:solidFill>
              <a:latin typeface="Helvetica" pitchFamily="2" charset="0"/>
            </a:endParaRPr>
          </a:p>
          <a:p>
            <a:pPr>
              <a:buNone/>
            </a:pPr>
            <a:endParaRPr lang="id-ID" dirty="0">
              <a:solidFill>
                <a:srgbClr val="000000"/>
              </a:solidFill>
              <a:effectLst/>
              <a:latin typeface="Helvetica" pitchFamily="2" charset="0"/>
            </a:endParaRPr>
          </a:p>
          <a:p>
            <a:pPr>
              <a:buNone/>
            </a:pPr>
            <a:r>
              <a:rPr lang="id-ID" dirty="0">
                <a:solidFill>
                  <a:srgbClr val="000000"/>
                </a:solidFill>
                <a:effectLst/>
                <a:latin typeface="Helvetica" pitchFamily="2" charset="0"/>
              </a:rPr>
              <a:t>Menurut </a:t>
            </a:r>
            <a:r>
              <a:rPr lang="id-ID" dirty="0" err="1">
                <a:solidFill>
                  <a:srgbClr val="000000"/>
                </a:solidFill>
                <a:effectLst/>
                <a:latin typeface="Helvetica" pitchFamily="2" charset="0"/>
              </a:rPr>
              <a:t>Sudargo</a:t>
            </a:r>
            <a:r>
              <a:rPr lang="id-ID" dirty="0">
                <a:solidFill>
                  <a:srgbClr val="000000"/>
                </a:solidFill>
                <a:effectLst/>
                <a:latin typeface="Helvetica" pitchFamily="2" charset="0"/>
              </a:rPr>
              <a:t> Gautama kontrak bisnis internasional adalah</a:t>
            </a:r>
          </a:p>
          <a:p>
            <a:pPr>
              <a:buNone/>
            </a:pPr>
            <a:r>
              <a:rPr lang="id-ID" dirty="0">
                <a:solidFill>
                  <a:srgbClr val="000000"/>
                </a:solidFill>
                <a:effectLst/>
                <a:latin typeface="Helvetica" pitchFamily="2" charset="0"/>
              </a:rPr>
              <a:t>kontrak bisnis nasional yang </a:t>
            </a:r>
            <a:r>
              <a:rPr lang="id-ID" dirty="0" err="1">
                <a:solidFill>
                  <a:srgbClr val="000000"/>
                </a:solidFill>
                <a:effectLst/>
                <a:latin typeface="Helvetica" pitchFamily="2" charset="0"/>
              </a:rPr>
              <a:t>didalamnya</a:t>
            </a:r>
            <a:r>
              <a:rPr lang="id-ID" dirty="0">
                <a:solidFill>
                  <a:srgbClr val="000000"/>
                </a:solidFill>
                <a:effectLst/>
                <a:latin typeface="Helvetica" pitchFamily="2" charset="0"/>
              </a:rPr>
              <a:t> terdapat unsur asing</a:t>
            </a:r>
          </a:p>
          <a:p>
            <a:r>
              <a:rPr lang="id-ID" dirty="0">
                <a:solidFill>
                  <a:srgbClr val="000000"/>
                </a:solidFill>
                <a:effectLst/>
                <a:latin typeface="Helvetica" pitchFamily="2" charset="0"/>
              </a:rPr>
              <a:t>(</a:t>
            </a:r>
            <a:r>
              <a:rPr lang="id-ID" i="1" dirty="0" err="1">
                <a:solidFill>
                  <a:srgbClr val="000000"/>
                </a:solidFill>
                <a:effectLst/>
                <a:highlight>
                  <a:srgbClr val="FFFF00"/>
                </a:highlight>
                <a:latin typeface="Helvetica" pitchFamily="2" charset="0"/>
              </a:rPr>
              <a:t>foreign</a:t>
            </a:r>
            <a:r>
              <a:rPr lang="id-ID" i="1" dirty="0">
                <a:solidFill>
                  <a:srgbClr val="000000"/>
                </a:solidFill>
                <a:effectLst/>
                <a:highlight>
                  <a:srgbClr val="FFFF00"/>
                </a:highlight>
                <a:latin typeface="Helvetica" pitchFamily="2" charset="0"/>
              </a:rPr>
              <a:t> </a:t>
            </a:r>
            <a:r>
              <a:rPr lang="id-ID" i="1" dirty="0" err="1">
                <a:solidFill>
                  <a:srgbClr val="000000"/>
                </a:solidFill>
                <a:effectLst/>
                <a:highlight>
                  <a:srgbClr val="FFFF00"/>
                </a:highlight>
                <a:latin typeface="Helvetica" pitchFamily="2" charset="0"/>
              </a:rPr>
              <a:t>elelment</a:t>
            </a:r>
            <a:r>
              <a:rPr lang="id-ID" dirty="0">
                <a:solidFill>
                  <a:srgbClr val="000000"/>
                </a:solidFill>
                <a:effectLst/>
                <a:latin typeface="Helvetica" pitchFamily="2" charset="0"/>
              </a:rPr>
              <a:t>).</a:t>
            </a:r>
          </a:p>
          <a:p>
            <a:pPr>
              <a:buNone/>
            </a:pPr>
            <a:endParaRPr lang="id-ID" dirty="0">
              <a:solidFill>
                <a:srgbClr val="000000"/>
              </a:solidFill>
              <a:latin typeface="Helvetica" pitchFamily="2" charset="0"/>
            </a:endParaRPr>
          </a:p>
        </p:txBody>
      </p:sp>
    </p:spTree>
    <p:extLst>
      <p:ext uri="{BB962C8B-B14F-4D97-AF65-F5344CB8AC3E}">
        <p14:creationId xmlns:p14="http://schemas.microsoft.com/office/powerpoint/2010/main" val="1226798657"/>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D001275-B325-7B75-3128-C6059B57CB61}"/>
              </a:ext>
            </a:extLst>
          </p:cNvPr>
          <p:cNvSpPr>
            <a:spLocks noGrp="1"/>
          </p:cNvSpPr>
          <p:nvPr>
            <p:ph type="subTitle" idx="1"/>
          </p:nvPr>
        </p:nvSpPr>
        <p:spPr>
          <a:xfrm>
            <a:off x="395536" y="332656"/>
            <a:ext cx="8496944" cy="6336704"/>
          </a:xfrm>
        </p:spPr>
        <p:txBody>
          <a:bodyPr>
            <a:normAutofit/>
          </a:bodyPr>
          <a:lstStyle/>
          <a:p>
            <a:pPr algn="just">
              <a:buNone/>
            </a:pPr>
            <a:r>
              <a:rPr lang="id-ID" dirty="0">
                <a:solidFill>
                  <a:srgbClr val="000000"/>
                </a:solidFill>
                <a:latin typeface="Helvetica" pitchFamily="2" charset="0"/>
              </a:rPr>
              <a:t>M</a:t>
            </a:r>
            <a:r>
              <a:rPr lang="id-ID" dirty="0">
                <a:solidFill>
                  <a:srgbClr val="000000"/>
                </a:solidFill>
                <a:effectLst/>
                <a:latin typeface="Helvetica" pitchFamily="2" charset="0"/>
              </a:rPr>
              <a:t>enurut Pasal 1 ayat (3).Undang-undang Nomor 37</a:t>
            </a:r>
          </a:p>
          <a:p>
            <a:pPr algn="just">
              <a:buNone/>
            </a:pPr>
            <a:r>
              <a:rPr lang="id-ID" dirty="0">
                <a:solidFill>
                  <a:srgbClr val="000000"/>
                </a:solidFill>
                <a:effectLst/>
                <a:latin typeface="Helvetica" pitchFamily="2" charset="0"/>
              </a:rPr>
              <a:t>Tahun 1999 tentang Hubungan Luar Negeri (HLN) menyatakan bahwa “Perjanjian Internasional </a:t>
            </a:r>
            <a:r>
              <a:rPr lang="id-ID" dirty="0" err="1">
                <a:solidFill>
                  <a:srgbClr val="000000"/>
                </a:solidFill>
                <a:effectLst/>
                <a:latin typeface="Helvetica" pitchFamily="2" charset="0"/>
              </a:rPr>
              <a:t>adalahperjanjian</a:t>
            </a:r>
            <a:r>
              <a:rPr lang="id-ID" dirty="0">
                <a:solidFill>
                  <a:srgbClr val="000000"/>
                </a:solidFill>
                <a:effectLst/>
                <a:latin typeface="Helvetica" pitchFamily="2" charset="0"/>
              </a:rPr>
              <a:t> yang dalam bentuk dan sebutan </a:t>
            </a:r>
            <a:r>
              <a:rPr lang="id-ID" dirty="0" err="1">
                <a:solidFill>
                  <a:srgbClr val="000000"/>
                </a:solidFill>
                <a:effectLst/>
                <a:latin typeface="Helvetica" pitchFamily="2" charset="0"/>
              </a:rPr>
              <a:t>apapun</a:t>
            </a:r>
            <a:r>
              <a:rPr lang="id-ID" dirty="0">
                <a:solidFill>
                  <a:srgbClr val="000000"/>
                </a:solidFill>
                <a:effectLst/>
                <a:latin typeface="Helvetica" pitchFamily="2" charset="0"/>
              </a:rPr>
              <a:t>, yang diatur oleh hukum internasional dan dibuat secara tertulis oleh pemerintah Republik Indonesia dengan satu atau lebih negara, organisasi internasional atau subjek internasional lainnya, serta menimbulkan hak dan kewajiban pada Pemerintah Republik Indonesia yang bersifat hukum publik”.</a:t>
            </a:r>
          </a:p>
          <a:p>
            <a:endParaRPr lang="id-ID" dirty="0"/>
          </a:p>
        </p:txBody>
      </p:sp>
    </p:spTree>
    <p:extLst>
      <p:ext uri="{BB962C8B-B14F-4D97-AF65-F5344CB8AC3E}">
        <p14:creationId xmlns:p14="http://schemas.microsoft.com/office/powerpoint/2010/main" val="98697608"/>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3CF3A53-FC9D-D92F-7D24-BF4C6624ADC8}"/>
              </a:ext>
            </a:extLst>
          </p:cNvPr>
          <p:cNvSpPr>
            <a:spLocks noGrp="1"/>
          </p:cNvSpPr>
          <p:nvPr>
            <p:ph type="subTitle" idx="1"/>
          </p:nvPr>
        </p:nvSpPr>
        <p:spPr>
          <a:xfrm>
            <a:off x="179512" y="476672"/>
            <a:ext cx="8712968" cy="6192688"/>
          </a:xfrm>
        </p:spPr>
        <p:txBody>
          <a:bodyPr>
            <a:normAutofit/>
          </a:bodyPr>
          <a:lstStyle/>
          <a:p>
            <a:pPr algn="just">
              <a:buNone/>
            </a:pPr>
            <a:r>
              <a:rPr lang="id-ID" dirty="0">
                <a:solidFill>
                  <a:srgbClr val="000000"/>
                </a:solidFill>
                <a:effectLst/>
                <a:latin typeface="Helvetica" pitchFamily="2" charset="0"/>
              </a:rPr>
              <a:t>Dasar dari hukum kontrak diambil dari pengertian perjanjian yang terdapat dalam Pasal 1313 Kitab </a:t>
            </a:r>
            <a:r>
              <a:rPr lang="id-ID" dirty="0" err="1">
                <a:solidFill>
                  <a:srgbClr val="000000"/>
                </a:solidFill>
                <a:effectLst/>
                <a:latin typeface="Helvetica" pitchFamily="2" charset="0"/>
              </a:rPr>
              <a:t>Undang-Undang</a:t>
            </a:r>
            <a:r>
              <a:rPr lang="id-ID" dirty="0">
                <a:solidFill>
                  <a:srgbClr val="000000"/>
                </a:solidFill>
                <a:effectLst/>
                <a:latin typeface="Helvetica" pitchFamily="2" charset="0"/>
              </a:rPr>
              <a:t> Hukum Perdata yang merumuskan:“ suatu perjanjian adalah suatu perbuatan dengan mana satu orang atau lebih mengikatkan dirinya terhadap satu orang atau lebih”. Kontrak adalah suatu perikatan yang </a:t>
            </a:r>
            <a:r>
              <a:rPr lang="id-ID" dirty="0" err="1">
                <a:solidFill>
                  <a:srgbClr val="000000"/>
                </a:solidFill>
                <a:effectLst/>
                <a:latin typeface="Helvetica" pitchFamily="2" charset="0"/>
              </a:rPr>
              <a:t>diperjanjikan</a:t>
            </a:r>
            <a:r>
              <a:rPr lang="id-ID" dirty="0">
                <a:solidFill>
                  <a:srgbClr val="000000"/>
                </a:solidFill>
                <a:effectLst/>
                <a:latin typeface="Helvetica" pitchFamily="2" charset="0"/>
              </a:rPr>
              <a:t> (</a:t>
            </a:r>
            <a:r>
              <a:rPr lang="id-ID" dirty="0" err="1">
                <a:solidFill>
                  <a:srgbClr val="000000"/>
                </a:solidFill>
                <a:effectLst/>
                <a:latin typeface="Helvetica" pitchFamily="2" charset="0"/>
              </a:rPr>
              <a:t>promissory</a:t>
            </a:r>
            <a:r>
              <a:rPr lang="id-ID" dirty="0">
                <a:solidFill>
                  <a:srgbClr val="000000"/>
                </a:solidFill>
                <a:effectLst/>
                <a:latin typeface="Helvetica" pitchFamily="2" charset="0"/>
              </a:rPr>
              <a:t> </a:t>
            </a:r>
            <a:r>
              <a:rPr lang="id-ID" dirty="0" err="1">
                <a:solidFill>
                  <a:srgbClr val="000000"/>
                </a:solidFill>
                <a:effectLst/>
                <a:latin typeface="Helvetica" pitchFamily="2" charset="0"/>
              </a:rPr>
              <a:t>agreement</a:t>
            </a:r>
            <a:r>
              <a:rPr lang="id-ID" dirty="0">
                <a:solidFill>
                  <a:srgbClr val="000000"/>
                </a:solidFill>
                <a:effectLst/>
                <a:latin typeface="Helvetica" pitchFamily="2" charset="0"/>
              </a:rPr>
              <a:t>) </a:t>
            </a:r>
            <a:r>
              <a:rPr lang="id-ID" dirty="0" err="1">
                <a:solidFill>
                  <a:srgbClr val="000000"/>
                </a:solidFill>
                <a:effectLst/>
                <a:latin typeface="Helvetica" pitchFamily="2" charset="0"/>
              </a:rPr>
              <a:t>diantara</a:t>
            </a:r>
            <a:r>
              <a:rPr lang="id-ID" dirty="0">
                <a:solidFill>
                  <a:srgbClr val="000000"/>
                </a:solidFill>
                <a:effectLst/>
                <a:latin typeface="Helvetica" pitchFamily="2" charset="0"/>
              </a:rPr>
              <a:t> dua atau lebih pihak yang dapat menimbulkan, memodifikasi atau menghilangkan hubungan hukum.</a:t>
            </a:r>
          </a:p>
          <a:p>
            <a:endParaRPr lang="id-ID" dirty="0"/>
          </a:p>
        </p:txBody>
      </p:sp>
    </p:spTree>
    <p:extLst>
      <p:ext uri="{BB962C8B-B14F-4D97-AF65-F5344CB8AC3E}">
        <p14:creationId xmlns:p14="http://schemas.microsoft.com/office/powerpoint/2010/main" val="3382012342"/>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21E055C1-C042-8D53-20B6-8453579460DC}"/>
              </a:ext>
            </a:extLst>
          </p:cNvPr>
          <p:cNvSpPr>
            <a:spLocks noGrp="1"/>
          </p:cNvSpPr>
          <p:nvPr>
            <p:ph type="subTitle" idx="1"/>
          </p:nvPr>
        </p:nvSpPr>
        <p:spPr>
          <a:xfrm>
            <a:off x="215516" y="1484784"/>
            <a:ext cx="8712968" cy="6408712"/>
          </a:xfrm>
        </p:spPr>
        <p:txBody>
          <a:bodyPr/>
          <a:lstStyle/>
          <a:p>
            <a:pPr algn="just">
              <a:buNone/>
            </a:pPr>
            <a:r>
              <a:rPr lang="id-ID" dirty="0">
                <a:solidFill>
                  <a:srgbClr val="000000"/>
                </a:solidFill>
                <a:effectLst/>
                <a:latin typeface="Helvetica" pitchFamily="2" charset="0"/>
              </a:rPr>
              <a:t>Ruang lingkup dan sifat yang mengikatnya, kontrak dapat diklasifikasikan dalam 2 (dua) dimensi yaitu: kontrak dalam dimensi nasional dan kontrak dalam dimensi internasional. Kontrak dalam dimensi nasional adalah kontrak yang dibuat oleh 2 (dua) atau lebih subjek hukum (</a:t>
            </a:r>
            <a:r>
              <a:rPr lang="id-ID" i="1" dirty="0" err="1">
                <a:solidFill>
                  <a:srgbClr val="000000"/>
                </a:solidFill>
                <a:effectLst/>
                <a:latin typeface="Helvetica" pitchFamily="2" charset="0"/>
              </a:rPr>
              <a:t>recht</a:t>
            </a:r>
            <a:r>
              <a:rPr lang="id-ID" i="1" dirty="0">
                <a:solidFill>
                  <a:srgbClr val="000000"/>
                </a:solidFill>
                <a:effectLst/>
                <a:latin typeface="Helvetica" pitchFamily="2" charset="0"/>
              </a:rPr>
              <a:t> person</a:t>
            </a:r>
            <a:r>
              <a:rPr lang="id-ID" dirty="0">
                <a:solidFill>
                  <a:srgbClr val="000000"/>
                </a:solidFill>
                <a:effectLst/>
                <a:latin typeface="Helvetica" pitchFamily="2" charset="0"/>
              </a:rPr>
              <a:t>) dalam suatu wilayah Negara yang tidak ada unsur asingnya.</a:t>
            </a:r>
          </a:p>
          <a:p>
            <a:endParaRPr lang="id-ID" dirty="0"/>
          </a:p>
        </p:txBody>
      </p:sp>
    </p:spTree>
    <p:extLst>
      <p:ext uri="{BB962C8B-B14F-4D97-AF65-F5344CB8AC3E}">
        <p14:creationId xmlns:p14="http://schemas.microsoft.com/office/powerpoint/2010/main" val="4072623374"/>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BFD3CC4-1248-4A7B-E95A-4CF1C43D2285}"/>
              </a:ext>
            </a:extLst>
          </p:cNvPr>
          <p:cNvSpPr>
            <a:spLocks noGrp="1"/>
          </p:cNvSpPr>
          <p:nvPr>
            <p:ph type="subTitle" idx="1"/>
          </p:nvPr>
        </p:nvSpPr>
        <p:spPr>
          <a:xfrm>
            <a:off x="1619672" y="1340768"/>
            <a:ext cx="6400800" cy="1752600"/>
          </a:xfrm>
        </p:spPr>
        <p:txBody>
          <a:bodyPr/>
          <a:lstStyle/>
          <a:p>
            <a:endParaRPr lang="en-US" dirty="0"/>
          </a:p>
          <a:p>
            <a:r>
              <a:rPr lang="en-US" dirty="0"/>
              <a:t>THANK YOU </a:t>
            </a:r>
            <a:endParaRPr lang="en-ID" dirty="0"/>
          </a:p>
        </p:txBody>
      </p:sp>
    </p:spTree>
    <p:extLst>
      <p:ext uri="{BB962C8B-B14F-4D97-AF65-F5344CB8AC3E}">
        <p14:creationId xmlns:p14="http://schemas.microsoft.com/office/powerpoint/2010/main" val="2720166901"/>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6422458F-B479-E319-609F-D49AB0B96AAF}"/>
              </a:ext>
            </a:extLst>
          </p:cNvPr>
          <p:cNvSpPr>
            <a:spLocks noGrp="1"/>
          </p:cNvSpPr>
          <p:nvPr>
            <p:ph type="subTitle" idx="1"/>
          </p:nvPr>
        </p:nvSpPr>
        <p:spPr/>
        <p:txBody>
          <a:bodyPr/>
          <a:lstStyle/>
          <a:p>
            <a:endParaRPr lang="id-ID" dirty="0"/>
          </a:p>
        </p:txBody>
      </p:sp>
      <p:sp>
        <p:nvSpPr>
          <p:cNvPr id="3" name="Persegi Lengkung 2">
            <a:extLst>
              <a:ext uri="{FF2B5EF4-FFF2-40B4-BE49-F238E27FC236}">
                <a16:creationId xmlns:a16="http://schemas.microsoft.com/office/drawing/2014/main" id="{A163B040-2610-47DC-4B2A-EE626F51BBEF}"/>
              </a:ext>
            </a:extLst>
          </p:cNvPr>
          <p:cNvSpPr/>
          <p:nvPr/>
        </p:nvSpPr>
        <p:spPr>
          <a:xfrm>
            <a:off x="395536" y="404664"/>
            <a:ext cx="8424936" cy="626469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buNone/>
            </a:pPr>
            <a:r>
              <a:rPr lang="id-ID" dirty="0">
                <a:solidFill>
                  <a:srgbClr val="000000"/>
                </a:solidFill>
                <a:effectLst/>
                <a:highlight>
                  <a:srgbClr val="FFFF00"/>
                </a:highlight>
                <a:latin typeface="Helvetica" pitchFamily="2" charset="0"/>
              </a:rPr>
              <a:t>Unsur asing </a:t>
            </a:r>
            <a:r>
              <a:rPr lang="id-ID" dirty="0">
                <a:solidFill>
                  <a:srgbClr val="000000"/>
                </a:solidFill>
                <a:effectLst/>
                <a:latin typeface="Helvetica" pitchFamily="2" charset="0"/>
              </a:rPr>
              <a:t>sebagai </a:t>
            </a:r>
            <a:r>
              <a:rPr lang="id-ID" dirty="0">
                <a:solidFill>
                  <a:srgbClr val="000000"/>
                </a:solidFill>
                <a:effectLst/>
                <a:highlight>
                  <a:srgbClr val="FFFF00"/>
                </a:highlight>
                <a:latin typeface="Helvetica" pitchFamily="2" charset="0"/>
              </a:rPr>
              <a:t>unsur pembeda</a:t>
            </a:r>
            <a:r>
              <a:rPr lang="id-ID" dirty="0">
                <a:solidFill>
                  <a:srgbClr val="000000"/>
                </a:solidFill>
                <a:effectLst/>
                <a:latin typeface="Helvetica" pitchFamily="2" charset="0"/>
              </a:rPr>
              <a:t> yang sangat mendasar, hal itu sebagaimana dinyatakan oleh </a:t>
            </a:r>
            <a:r>
              <a:rPr lang="id-ID" dirty="0" err="1">
                <a:solidFill>
                  <a:srgbClr val="000000"/>
                </a:solidFill>
                <a:effectLst/>
                <a:latin typeface="Helvetica" pitchFamily="2" charset="0"/>
              </a:rPr>
              <a:t>Hannu</a:t>
            </a:r>
            <a:r>
              <a:rPr lang="id-ID" dirty="0">
                <a:solidFill>
                  <a:srgbClr val="000000"/>
                </a:solidFill>
                <a:effectLst/>
                <a:latin typeface="Helvetica" pitchFamily="2" charset="0"/>
              </a:rPr>
              <a:t> </a:t>
            </a:r>
            <a:r>
              <a:rPr lang="id-ID" dirty="0" err="1">
                <a:solidFill>
                  <a:srgbClr val="000000"/>
                </a:solidFill>
                <a:effectLst/>
                <a:latin typeface="Helvetica" pitchFamily="2" charset="0"/>
              </a:rPr>
              <a:t>Honka</a:t>
            </a:r>
            <a:r>
              <a:rPr lang="id-ID" dirty="0">
                <a:solidFill>
                  <a:srgbClr val="000000"/>
                </a:solidFill>
                <a:latin typeface="Helvetica" pitchFamily="2" charset="0"/>
              </a:rPr>
              <a:t> </a:t>
            </a:r>
            <a:r>
              <a:rPr lang="id-ID" dirty="0">
                <a:solidFill>
                  <a:srgbClr val="000000"/>
                </a:solidFill>
                <a:effectLst/>
                <a:latin typeface="Helvetica" pitchFamily="2" charset="0"/>
              </a:rPr>
              <a:t>bahwa secara </a:t>
            </a:r>
            <a:r>
              <a:rPr lang="id-ID" dirty="0">
                <a:solidFill>
                  <a:srgbClr val="000000"/>
                </a:solidFill>
                <a:effectLst/>
                <a:highlight>
                  <a:srgbClr val="FFFF00"/>
                </a:highlight>
                <a:latin typeface="Helvetica" pitchFamily="2" charset="0"/>
              </a:rPr>
              <a:t>teoritisnya unsur asing</a:t>
            </a:r>
            <a:r>
              <a:rPr lang="id-ID" dirty="0">
                <a:solidFill>
                  <a:srgbClr val="000000"/>
                </a:solidFill>
                <a:effectLst/>
                <a:latin typeface="Helvetica" pitchFamily="2" charset="0"/>
              </a:rPr>
              <a:t> merupakan indikator sebuah</a:t>
            </a:r>
            <a:r>
              <a:rPr lang="id-ID" dirty="0">
                <a:solidFill>
                  <a:srgbClr val="000000"/>
                </a:solidFill>
                <a:latin typeface="Helvetica" pitchFamily="2" charset="0"/>
              </a:rPr>
              <a:t> </a:t>
            </a:r>
            <a:r>
              <a:rPr lang="id-ID" dirty="0">
                <a:solidFill>
                  <a:srgbClr val="000000"/>
                </a:solidFill>
                <a:effectLst/>
                <a:latin typeface="Helvetica" pitchFamily="2" charset="0"/>
              </a:rPr>
              <a:t>kontrak adalah kontrak internasional. </a:t>
            </a:r>
            <a:r>
              <a:rPr lang="id-ID" dirty="0">
                <a:solidFill>
                  <a:srgbClr val="000000"/>
                </a:solidFill>
                <a:effectLst/>
                <a:highlight>
                  <a:srgbClr val="FFFF00"/>
                </a:highlight>
                <a:latin typeface="Helvetica" pitchFamily="2" charset="0"/>
              </a:rPr>
              <a:t>Unsur internasional </a:t>
            </a:r>
            <a:r>
              <a:rPr lang="id-ID" dirty="0">
                <a:solidFill>
                  <a:srgbClr val="000000"/>
                </a:solidFill>
                <a:effectLst/>
                <a:latin typeface="Helvetica" pitchFamily="2" charset="0"/>
              </a:rPr>
              <a:t>dapat berupa </a:t>
            </a:r>
            <a:r>
              <a:rPr lang="id-ID" dirty="0">
                <a:solidFill>
                  <a:srgbClr val="000000"/>
                </a:solidFill>
                <a:effectLst/>
                <a:highlight>
                  <a:srgbClr val="FFFF00"/>
                </a:highlight>
                <a:latin typeface="Helvetica" pitchFamily="2" charset="0"/>
              </a:rPr>
              <a:t>para pihaknya</a:t>
            </a:r>
            <a:r>
              <a:rPr lang="id-ID" dirty="0">
                <a:solidFill>
                  <a:srgbClr val="000000"/>
                </a:solidFill>
                <a:effectLst/>
                <a:latin typeface="Helvetica" pitchFamily="2" charset="0"/>
              </a:rPr>
              <a:t>, </a:t>
            </a:r>
            <a:r>
              <a:rPr lang="id-ID" dirty="0">
                <a:solidFill>
                  <a:srgbClr val="000000"/>
                </a:solidFill>
                <a:effectLst/>
                <a:highlight>
                  <a:srgbClr val="FFFF00"/>
                </a:highlight>
                <a:latin typeface="Helvetica" pitchFamily="2" charset="0"/>
              </a:rPr>
              <a:t>substansi yang diatur</a:t>
            </a:r>
            <a:r>
              <a:rPr lang="id-ID" dirty="0">
                <a:solidFill>
                  <a:srgbClr val="000000"/>
                </a:solidFill>
                <a:effectLst/>
                <a:latin typeface="Helvetica" pitchFamily="2" charset="0"/>
              </a:rPr>
              <a:t> dan lain-lain. Sebagai contoh apabila dalam suatu kontrak bisnis </a:t>
            </a:r>
            <a:r>
              <a:rPr lang="id-ID" dirty="0">
                <a:solidFill>
                  <a:srgbClr val="000000"/>
                </a:solidFill>
                <a:effectLst/>
                <a:highlight>
                  <a:srgbClr val="FFFF00"/>
                </a:highlight>
                <a:latin typeface="Helvetica" pitchFamily="2" charset="0"/>
              </a:rPr>
              <a:t>para pihak </a:t>
            </a:r>
            <a:r>
              <a:rPr lang="id-ID" dirty="0">
                <a:solidFill>
                  <a:srgbClr val="000000"/>
                </a:solidFill>
                <a:effectLst/>
                <a:latin typeface="Helvetica" pitchFamily="2" charset="0"/>
              </a:rPr>
              <a:t>yang </a:t>
            </a:r>
            <a:r>
              <a:rPr lang="id-ID" dirty="0">
                <a:solidFill>
                  <a:srgbClr val="000000"/>
                </a:solidFill>
                <a:effectLst/>
                <a:highlight>
                  <a:srgbClr val="FFFF00"/>
                </a:highlight>
                <a:latin typeface="Helvetica" pitchFamily="2" charset="0"/>
              </a:rPr>
              <a:t>mengikatkan diri </a:t>
            </a:r>
            <a:r>
              <a:rPr lang="id-ID" dirty="0">
                <a:solidFill>
                  <a:srgbClr val="000000"/>
                </a:solidFill>
                <a:effectLst/>
                <a:latin typeface="Helvetica" pitchFamily="2" charset="0"/>
              </a:rPr>
              <a:t>adalah </a:t>
            </a:r>
            <a:r>
              <a:rPr lang="id-ID" dirty="0">
                <a:solidFill>
                  <a:srgbClr val="000000"/>
                </a:solidFill>
                <a:effectLst/>
                <a:highlight>
                  <a:srgbClr val="FFFF00"/>
                </a:highlight>
                <a:latin typeface="Helvetica" pitchFamily="2" charset="0"/>
              </a:rPr>
              <a:t>warga negara atau badan hukum asing maka </a:t>
            </a:r>
            <a:r>
              <a:rPr lang="id-ID" dirty="0">
                <a:solidFill>
                  <a:srgbClr val="000000"/>
                </a:solidFill>
                <a:effectLst/>
                <a:latin typeface="Helvetica" pitchFamily="2" charset="0"/>
              </a:rPr>
              <a:t>hal ini sudah dapat dikategorikan sebagai kontrak bisnis internasional.</a:t>
            </a:r>
          </a:p>
        </p:txBody>
      </p:sp>
    </p:spTree>
    <p:extLst>
      <p:ext uri="{BB962C8B-B14F-4D97-AF65-F5344CB8AC3E}">
        <p14:creationId xmlns:p14="http://schemas.microsoft.com/office/powerpoint/2010/main" val="362104672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E4FA3D5-DECA-9D23-20E6-6666DCBE58A8}"/>
              </a:ext>
            </a:extLst>
          </p:cNvPr>
          <p:cNvSpPr>
            <a:spLocks noGrp="1"/>
          </p:cNvSpPr>
          <p:nvPr>
            <p:ph type="subTitle" idx="1"/>
          </p:nvPr>
        </p:nvSpPr>
        <p:spPr>
          <a:xfrm>
            <a:off x="107504" y="332656"/>
            <a:ext cx="8568952" cy="5306144"/>
          </a:xfrm>
        </p:spPr>
        <p:txBody>
          <a:bodyPr>
            <a:normAutofit/>
          </a:bodyPr>
          <a:lstStyle/>
          <a:p>
            <a:pPr algn="just"/>
            <a:r>
              <a:rPr lang="en-ID" dirty="0">
                <a:solidFill>
                  <a:schemeClr val="tx1"/>
                </a:solidFill>
              </a:rPr>
              <a:t>2. </a:t>
            </a:r>
            <a:r>
              <a:rPr lang="en-ID" dirty="0" err="1">
                <a:solidFill>
                  <a:schemeClr val="tx1"/>
                </a:solidFill>
              </a:rPr>
              <a:t>Kontrak</a:t>
            </a:r>
            <a:r>
              <a:rPr lang="en-ID" dirty="0">
                <a:solidFill>
                  <a:schemeClr val="tx1"/>
                </a:solidFill>
              </a:rPr>
              <a:t> </a:t>
            </a:r>
            <a:r>
              <a:rPr lang="en-ID" dirty="0" err="1">
                <a:solidFill>
                  <a:schemeClr val="tx1"/>
                </a:solidFill>
              </a:rPr>
              <a:t>Internasional</a:t>
            </a:r>
            <a:r>
              <a:rPr lang="en-ID" dirty="0">
                <a:solidFill>
                  <a:schemeClr val="tx1"/>
                </a:solidFill>
              </a:rPr>
              <a:t> (</a:t>
            </a:r>
            <a:r>
              <a:rPr lang="en-ID" dirty="0" err="1">
                <a:solidFill>
                  <a:schemeClr val="tx1"/>
                </a:solidFill>
              </a:rPr>
              <a:t>Kontrak</a:t>
            </a:r>
            <a:r>
              <a:rPr lang="en-ID" dirty="0">
                <a:solidFill>
                  <a:schemeClr val="tx1"/>
                </a:solidFill>
              </a:rPr>
              <a:t> </a:t>
            </a:r>
            <a:r>
              <a:rPr lang="en-ID" dirty="0" err="1">
                <a:solidFill>
                  <a:schemeClr val="tx1"/>
                </a:solidFill>
              </a:rPr>
              <a:t>Komersial</a:t>
            </a:r>
            <a:r>
              <a:rPr lang="en-ID" dirty="0">
                <a:solidFill>
                  <a:schemeClr val="tx1"/>
                </a:solidFill>
              </a:rPr>
              <a:t> </a:t>
            </a:r>
            <a:r>
              <a:rPr lang="en-ID" dirty="0" err="1">
                <a:solidFill>
                  <a:schemeClr val="tx1"/>
                </a:solidFill>
              </a:rPr>
              <a:t>Internasional</a:t>
            </a:r>
            <a:r>
              <a:rPr lang="en-ID" dirty="0">
                <a:solidFill>
                  <a:schemeClr val="tx1"/>
                </a:solidFill>
              </a:rPr>
              <a:t>):</a:t>
            </a:r>
          </a:p>
          <a:p>
            <a:pPr algn="just"/>
            <a:endParaRPr lang="en-ID" dirty="0">
              <a:solidFill>
                <a:schemeClr val="tx1"/>
              </a:solidFill>
            </a:endParaRPr>
          </a:p>
          <a:p>
            <a:pPr algn="just">
              <a:buNone/>
            </a:pPr>
            <a:r>
              <a:rPr lang="id-ID" dirty="0">
                <a:solidFill>
                  <a:srgbClr val="000000"/>
                </a:solidFill>
                <a:latin typeface="Helvetica" pitchFamily="2" charset="0"/>
              </a:rPr>
              <a:t>Y</a:t>
            </a:r>
            <a:r>
              <a:rPr lang="id-ID" dirty="0">
                <a:solidFill>
                  <a:srgbClr val="000000"/>
                </a:solidFill>
                <a:effectLst/>
                <a:latin typeface="Helvetica" pitchFamily="2" charset="0"/>
              </a:rPr>
              <a:t>ang membedakan antara kontrak bisnis domestik dan internasional adalah ada tidaknya unsur internasional. Dalam Pasal 1 ayat (1) </a:t>
            </a:r>
            <a:r>
              <a:rPr lang="id-ID" i="1" dirty="0">
                <a:solidFill>
                  <a:srgbClr val="000000"/>
                </a:solidFill>
                <a:effectLst/>
                <a:latin typeface="Helvetica" pitchFamily="2" charset="0"/>
              </a:rPr>
              <a:t>United </a:t>
            </a:r>
            <a:r>
              <a:rPr lang="id-ID" i="1" dirty="0" err="1">
                <a:solidFill>
                  <a:srgbClr val="000000"/>
                </a:solidFill>
                <a:effectLst/>
                <a:latin typeface="Helvetica" pitchFamily="2" charset="0"/>
              </a:rPr>
              <a:t>Nations</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Conventions</a:t>
            </a:r>
            <a:r>
              <a:rPr lang="id-ID" i="1" dirty="0">
                <a:solidFill>
                  <a:srgbClr val="000000"/>
                </a:solidFill>
                <a:effectLst/>
                <a:latin typeface="Helvetica" pitchFamily="2" charset="0"/>
              </a:rPr>
              <a:t> On International Sale </a:t>
            </a:r>
            <a:r>
              <a:rPr lang="id-ID" i="1" dirty="0" err="1">
                <a:solidFill>
                  <a:srgbClr val="000000"/>
                </a:solidFill>
                <a:effectLst/>
                <a:latin typeface="Helvetica" pitchFamily="2" charset="0"/>
              </a:rPr>
              <a:t>Of</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Good</a:t>
            </a:r>
            <a:r>
              <a:rPr lang="id-ID" i="1" dirty="0">
                <a:solidFill>
                  <a:srgbClr val="000000"/>
                </a:solidFill>
                <a:effectLst/>
                <a:latin typeface="Helvetica" pitchFamily="2" charset="0"/>
              </a:rPr>
              <a:t> (CISG) </a:t>
            </a:r>
            <a:r>
              <a:rPr lang="id-ID" dirty="0">
                <a:solidFill>
                  <a:srgbClr val="000000"/>
                </a:solidFill>
                <a:effectLst/>
                <a:latin typeface="Helvetica" pitchFamily="2" charset="0"/>
              </a:rPr>
              <a:t>Yang dapat dimaknai bahwa kontrak internasional (khususnya kontrak jual beli) adalah suatu kontrak yang mana para pihak yang berkontrak memiliki tempat usaha di Negara yang berkaitan.</a:t>
            </a:r>
          </a:p>
          <a:p>
            <a:pPr algn="just"/>
            <a:endParaRPr lang="id-ID" i="1" dirty="0">
              <a:solidFill>
                <a:srgbClr val="000000"/>
              </a:solidFill>
              <a:effectLst/>
              <a:highlight>
                <a:srgbClr val="FFFF00"/>
              </a:highlight>
              <a:latin typeface="Helvetica" pitchFamily="2" charset="0"/>
            </a:endParaRPr>
          </a:p>
          <a:p>
            <a:pPr algn="just"/>
            <a:endParaRPr lang="en-ID" dirty="0">
              <a:solidFill>
                <a:schemeClr val="tx1"/>
              </a:solidFill>
            </a:endParaRPr>
          </a:p>
        </p:txBody>
      </p:sp>
    </p:spTree>
    <p:extLst>
      <p:ext uri="{BB962C8B-B14F-4D97-AF65-F5344CB8AC3E}">
        <p14:creationId xmlns:p14="http://schemas.microsoft.com/office/powerpoint/2010/main" val="350910119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75BCC9B7-05AB-0406-2089-321EC26929B7}"/>
              </a:ext>
            </a:extLst>
          </p:cNvPr>
          <p:cNvSpPr>
            <a:spLocks noGrp="1"/>
          </p:cNvSpPr>
          <p:nvPr>
            <p:ph type="subTitle" idx="1"/>
          </p:nvPr>
        </p:nvSpPr>
        <p:spPr/>
        <p:txBody>
          <a:bodyPr/>
          <a:lstStyle/>
          <a:p>
            <a:endParaRPr lang="id-ID" dirty="0"/>
          </a:p>
        </p:txBody>
      </p:sp>
      <p:sp>
        <p:nvSpPr>
          <p:cNvPr id="3" name="Persegi Lengkung 2">
            <a:extLst>
              <a:ext uri="{FF2B5EF4-FFF2-40B4-BE49-F238E27FC236}">
                <a16:creationId xmlns:a16="http://schemas.microsoft.com/office/drawing/2014/main" id="{18065E0D-AC84-F175-90BB-C3A0C3DCEFE5}"/>
              </a:ext>
            </a:extLst>
          </p:cNvPr>
          <p:cNvSpPr/>
          <p:nvPr/>
        </p:nvSpPr>
        <p:spPr>
          <a:xfrm>
            <a:off x="251520" y="332656"/>
            <a:ext cx="8640960" cy="63367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buNone/>
            </a:pPr>
            <a:r>
              <a:rPr lang="id-ID" dirty="0">
                <a:solidFill>
                  <a:srgbClr val="000000"/>
                </a:solidFill>
                <a:effectLst/>
                <a:highlight>
                  <a:srgbClr val="FFFF00"/>
                </a:highlight>
                <a:latin typeface="Helvetica" pitchFamily="2" charset="0"/>
              </a:rPr>
              <a:t>Unsur asing</a:t>
            </a:r>
            <a:r>
              <a:rPr lang="id-ID" dirty="0">
                <a:solidFill>
                  <a:srgbClr val="000000"/>
                </a:solidFill>
                <a:effectLst/>
                <a:latin typeface="Helvetica" pitchFamily="2" charset="0"/>
              </a:rPr>
              <a:t> tersebut menjadi indikator suatu kontrak merupakan kontrak nasional yang terdapat unsur asing, adalah sebagai berikut:</a:t>
            </a:r>
          </a:p>
          <a:p>
            <a:pPr marL="342900" indent="-342900" algn="just">
              <a:buFont typeface="+mj-lt"/>
              <a:buAutoNum type="alphaLcParenR"/>
            </a:pPr>
            <a:r>
              <a:rPr lang="id-ID" dirty="0">
                <a:solidFill>
                  <a:srgbClr val="000000"/>
                </a:solidFill>
                <a:effectLst/>
                <a:latin typeface="Helvetica" pitchFamily="2" charset="0"/>
              </a:rPr>
              <a:t>Kebangsaan berbeda;</a:t>
            </a:r>
          </a:p>
          <a:p>
            <a:pPr marL="342900" indent="-342900" algn="just">
              <a:buFont typeface="+mj-lt"/>
              <a:buAutoNum type="alphaLcParenR"/>
            </a:pPr>
            <a:r>
              <a:rPr lang="id-ID" dirty="0">
                <a:solidFill>
                  <a:srgbClr val="000000"/>
                </a:solidFill>
                <a:effectLst/>
                <a:latin typeface="Helvetica" pitchFamily="2" charset="0"/>
              </a:rPr>
              <a:t>Domisili hukum berbeda dari para pihak;</a:t>
            </a:r>
          </a:p>
          <a:p>
            <a:pPr marL="342900" indent="-342900" algn="just">
              <a:buFont typeface="+mj-lt"/>
              <a:buAutoNum type="alphaLcParenR"/>
            </a:pPr>
            <a:r>
              <a:rPr lang="id-ID" dirty="0">
                <a:solidFill>
                  <a:srgbClr val="000000"/>
                </a:solidFill>
                <a:effectLst/>
                <a:latin typeface="Helvetica" pitchFamily="2" charset="0"/>
              </a:rPr>
              <a:t>Hukum dipilih adalah hukum asing termasuk asas-asas kontrak internasional terhadap kontrak yang dibuat;</a:t>
            </a:r>
          </a:p>
          <a:p>
            <a:pPr marL="342900" indent="-342900" algn="just">
              <a:buFont typeface="+mj-lt"/>
              <a:buAutoNum type="alphaLcParenR"/>
            </a:pPr>
            <a:r>
              <a:rPr lang="id-ID" dirty="0">
                <a:solidFill>
                  <a:srgbClr val="000000"/>
                </a:solidFill>
                <a:effectLst/>
                <a:latin typeface="Helvetica" pitchFamily="2" charset="0"/>
              </a:rPr>
              <a:t>Penyelesaian sengketa kontrak dilaksanakan di luar negeri;</a:t>
            </a:r>
          </a:p>
          <a:p>
            <a:pPr marL="342900" indent="-342900" algn="just">
              <a:buFont typeface="+mj-lt"/>
              <a:buAutoNum type="alphaLcParenR"/>
            </a:pPr>
            <a:r>
              <a:rPr lang="id-ID" dirty="0">
                <a:solidFill>
                  <a:srgbClr val="000000"/>
                </a:solidFill>
                <a:effectLst/>
                <a:latin typeface="Helvetica" pitchFamily="2" charset="0"/>
              </a:rPr>
              <a:t>Penandatanganan kontrak dilakukan di luar negeri</a:t>
            </a:r>
          </a:p>
          <a:p>
            <a:pPr marL="342900" indent="-342900" algn="just">
              <a:buFont typeface="+mj-lt"/>
              <a:buAutoNum type="alphaLcParenR"/>
            </a:pPr>
            <a:r>
              <a:rPr lang="id-ID" dirty="0">
                <a:solidFill>
                  <a:srgbClr val="000000"/>
                </a:solidFill>
                <a:effectLst/>
                <a:latin typeface="Helvetica" pitchFamily="2" charset="0"/>
              </a:rPr>
              <a:t>Objek kontrak berada di luar negeri;</a:t>
            </a:r>
          </a:p>
          <a:p>
            <a:pPr marL="342900" indent="-342900" algn="just">
              <a:buFont typeface="+mj-lt"/>
              <a:buAutoNum type="alphaLcParenR"/>
            </a:pPr>
            <a:r>
              <a:rPr lang="id-ID" dirty="0">
                <a:solidFill>
                  <a:srgbClr val="000000"/>
                </a:solidFill>
                <a:effectLst/>
                <a:latin typeface="Helvetica" pitchFamily="2" charset="0"/>
              </a:rPr>
              <a:t>Bahasa dan mata uang yang digunakan dalam kontrak adalah</a:t>
            </a:r>
          </a:p>
          <a:p>
            <a:pPr marL="342900" indent="-342900" algn="just">
              <a:buFont typeface="+mj-lt"/>
              <a:buAutoNum type="alphaLcParenR"/>
            </a:pPr>
            <a:r>
              <a:rPr lang="id-ID" dirty="0">
                <a:solidFill>
                  <a:srgbClr val="000000"/>
                </a:solidFill>
                <a:effectLst/>
                <a:latin typeface="Helvetica" pitchFamily="2" charset="0"/>
              </a:rPr>
              <a:t>bahasa dan mata uang asing.</a:t>
            </a:r>
          </a:p>
        </p:txBody>
      </p:sp>
    </p:spTree>
    <p:extLst>
      <p:ext uri="{BB962C8B-B14F-4D97-AF65-F5344CB8AC3E}">
        <p14:creationId xmlns:p14="http://schemas.microsoft.com/office/powerpoint/2010/main" val="103312027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rsegi Lengkung 3">
            <a:extLst>
              <a:ext uri="{FF2B5EF4-FFF2-40B4-BE49-F238E27FC236}">
                <a16:creationId xmlns:a16="http://schemas.microsoft.com/office/drawing/2014/main" id="{5F4B96DB-B4B3-5E7F-66B4-A171CF76D589}"/>
              </a:ext>
            </a:extLst>
          </p:cNvPr>
          <p:cNvSpPr/>
          <p:nvPr/>
        </p:nvSpPr>
        <p:spPr>
          <a:xfrm>
            <a:off x="255476" y="2780928"/>
            <a:ext cx="2232248" cy="93610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a:solidFill>
                  <a:schemeClr val="tx1"/>
                </a:solidFill>
              </a:rPr>
              <a:t>PRINSIP-PRINSIP DALAM KONTRAK INTERNASIONAL </a:t>
            </a:r>
          </a:p>
        </p:txBody>
      </p:sp>
      <p:cxnSp>
        <p:nvCxnSpPr>
          <p:cNvPr id="6" name="Konektor Panah Lurus 5">
            <a:extLst>
              <a:ext uri="{FF2B5EF4-FFF2-40B4-BE49-F238E27FC236}">
                <a16:creationId xmlns:a16="http://schemas.microsoft.com/office/drawing/2014/main" id="{D97F1EA0-6F5E-B077-84D3-EB9DE8A0DF86}"/>
              </a:ext>
            </a:extLst>
          </p:cNvPr>
          <p:cNvCxnSpPr>
            <a:stCxn id="4" idx="3"/>
          </p:cNvCxnSpPr>
          <p:nvPr/>
        </p:nvCxnSpPr>
        <p:spPr>
          <a:xfrm flipV="1">
            <a:off x="2487724" y="1628800"/>
            <a:ext cx="2660340" cy="162018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 name="Konektor Panah Lurus 7">
            <a:extLst>
              <a:ext uri="{FF2B5EF4-FFF2-40B4-BE49-F238E27FC236}">
                <a16:creationId xmlns:a16="http://schemas.microsoft.com/office/drawing/2014/main" id="{BD90478C-C2F8-CB6F-2DB4-AC82AE202920}"/>
              </a:ext>
            </a:extLst>
          </p:cNvPr>
          <p:cNvCxnSpPr>
            <a:stCxn id="4" idx="3"/>
          </p:cNvCxnSpPr>
          <p:nvPr/>
        </p:nvCxnSpPr>
        <p:spPr>
          <a:xfrm>
            <a:off x="2487724" y="3248980"/>
            <a:ext cx="2516324" cy="16921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Persegi Panjang 8">
            <a:extLst>
              <a:ext uri="{FF2B5EF4-FFF2-40B4-BE49-F238E27FC236}">
                <a16:creationId xmlns:a16="http://schemas.microsoft.com/office/drawing/2014/main" id="{D568D3D3-99CB-7BB1-30D4-3D484A6B50EA}"/>
              </a:ext>
            </a:extLst>
          </p:cNvPr>
          <p:cNvSpPr/>
          <p:nvPr/>
        </p:nvSpPr>
        <p:spPr>
          <a:xfrm>
            <a:off x="5364088" y="991580"/>
            <a:ext cx="3524436" cy="162018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buNone/>
            </a:pPr>
            <a:r>
              <a:rPr lang="id-ID" dirty="0">
                <a:solidFill>
                  <a:srgbClr val="000000"/>
                </a:solidFill>
                <a:effectLst/>
                <a:latin typeface="Helvetica" pitchFamily="2" charset="0"/>
              </a:rPr>
              <a:t>Prinsip kedaulatan/</a:t>
            </a:r>
            <a:r>
              <a:rPr lang="id-ID" dirty="0" err="1">
                <a:solidFill>
                  <a:srgbClr val="000000"/>
                </a:solidFill>
                <a:effectLst/>
                <a:latin typeface="Helvetica" pitchFamily="2" charset="0"/>
              </a:rPr>
              <a:t>supremsi</a:t>
            </a:r>
            <a:r>
              <a:rPr lang="id-ID" dirty="0">
                <a:solidFill>
                  <a:srgbClr val="000000"/>
                </a:solidFill>
                <a:effectLst/>
                <a:latin typeface="Helvetica" pitchFamily="2" charset="0"/>
              </a:rPr>
              <a:t> hukum nasional</a:t>
            </a:r>
          </a:p>
        </p:txBody>
      </p:sp>
      <p:sp>
        <p:nvSpPr>
          <p:cNvPr id="10" name="Persegi Panjang 9">
            <a:extLst>
              <a:ext uri="{FF2B5EF4-FFF2-40B4-BE49-F238E27FC236}">
                <a16:creationId xmlns:a16="http://schemas.microsoft.com/office/drawing/2014/main" id="{CB3F139A-8287-9F8D-9C7E-CA2653EB283B}"/>
              </a:ext>
            </a:extLst>
          </p:cNvPr>
          <p:cNvSpPr/>
          <p:nvPr/>
        </p:nvSpPr>
        <p:spPr>
          <a:xfrm>
            <a:off x="5292080" y="4246240"/>
            <a:ext cx="3524436" cy="16201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buNone/>
            </a:pPr>
            <a:r>
              <a:rPr lang="id-ID" dirty="0">
                <a:solidFill>
                  <a:srgbClr val="000000"/>
                </a:solidFill>
                <a:effectLst/>
                <a:latin typeface="Helvetica" pitchFamily="2" charset="0"/>
              </a:rPr>
              <a:t>prinsip dasar kebebasan berkontrak </a:t>
            </a:r>
            <a:r>
              <a:rPr lang="id-ID" i="1" dirty="0">
                <a:solidFill>
                  <a:srgbClr val="000000"/>
                </a:solidFill>
                <a:effectLst/>
                <a:latin typeface="Helvetica" pitchFamily="2" charset="0"/>
              </a:rPr>
              <a:t>(</a:t>
            </a:r>
            <a:r>
              <a:rPr lang="id-ID" i="1" dirty="0" err="1">
                <a:solidFill>
                  <a:srgbClr val="000000"/>
                </a:solidFill>
                <a:effectLst/>
                <a:latin typeface="Helvetica" pitchFamily="2" charset="0"/>
              </a:rPr>
              <a:t>freedom</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of</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the</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contract</a:t>
            </a:r>
            <a:r>
              <a:rPr lang="id-ID" i="1" dirty="0">
                <a:solidFill>
                  <a:srgbClr val="000000"/>
                </a:solidFill>
                <a:effectLst/>
                <a:latin typeface="Helvetica" pitchFamily="2" charset="0"/>
              </a:rPr>
              <a:t> atau </a:t>
            </a:r>
            <a:r>
              <a:rPr lang="id-ID" i="1" dirty="0" err="1">
                <a:solidFill>
                  <a:srgbClr val="000000"/>
                </a:solidFill>
                <a:effectLst/>
                <a:latin typeface="Helvetica" pitchFamily="2" charset="0"/>
              </a:rPr>
              <a:t>the</a:t>
            </a:r>
            <a:r>
              <a:rPr lang="id-ID" i="1" dirty="0">
                <a:solidFill>
                  <a:srgbClr val="000000"/>
                </a:solidFill>
                <a:effectLst/>
                <a:latin typeface="Helvetica" pitchFamily="2" charset="0"/>
              </a:rPr>
              <a:t> </a:t>
            </a:r>
            <a:r>
              <a:rPr lang="id-ID" i="1" dirty="0" err="1">
                <a:solidFill>
                  <a:srgbClr val="000000"/>
                </a:solidFill>
                <a:effectLst/>
                <a:latin typeface="Helvetica" pitchFamily="2" charset="0"/>
              </a:rPr>
              <a:t>party’s</a:t>
            </a:r>
            <a:r>
              <a:rPr lang="id-ID" i="1" dirty="0">
                <a:solidFill>
                  <a:srgbClr val="000000"/>
                </a:solidFill>
                <a:effectLst/>
                <a:latin typeface="Helvetica" pitchFamily="2" charset="0"/>
              </a:rPr>
              <a:t> auto</a:t>
            </a:r>
          </a:p>
          <a:p>
            <a:pPr>
              <a:buNone/>
            </a:pPr>
            <a:endParaRPr lang="id-ID" dirty="0">
              <a:solidFill>
                <a:srgbClr val="000000"/>
              </a:solidFill>
              <a:effectLst/>
              <a:latin typeface="Helvetica" pitchFamily="2" charset="0"/>
            </a:endParaRPr>
          </a:p>
        </p:txBody>
      </p:sp>
    </p:spTree>
    <p:extLst>
      <p:ext uri="{BB962C8B-B14F-4D97-AF65-F5344CB8AC3E}">
        <p14:creationId xmlns:p14="http://schemas.microsoft.com/office/powerpoint/2010/main" val="141617129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Lengkung 2">
            <a:extLst>
              <a:ext uri="{FF2B5EF4-FFF2-40B4-BE49-F238E27FC236}">
                <a16:creationId xmlns:a16="http://schemas.microsoft.com/office/drawing/2014/main" id="{6C7A2FEC-86A4-E9EB-F177-11D3CB88FB00}"/>
              </a:ext>
            </a:extLst>
          </p:cNvPr>
          <p:cNvSpPr/>
          <p:nvPr/>
        </p:nvSpPr>
        <p:spPr>
          <a:xfrm>
            <a:off x="467544" y="1219200"/>
            <a:ext cx="8352928" cy="403244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buNone/>
            </a:pPr>
            <a:r>
              <a:rPr lang="id-ID" sz="2800" dirty="0">
                <a:solidFill>
                  <a:srgbClr val="000000"/>
                </a:solidFill>
                <a:effectLst/>
                <a:latin typeface="ADLaM Display" panose="02010000000000000000" pitchFamily="2" charset="77"/>
                <a:ea typeface="ADLaM Display" panose="02010000000000000000" pitchFamily="2" charset="77"/>
                <a:cs typeface="ADLaM Display" panose="02010000000000000000" pitchFamily="2" charset="77"/>
              </a:rPr>
              <a:t>bermakna hal itu merupakan cerminan bahwa hukum nasional memegang peranan penting dalam pembentukan</a:t>
            </a:r>
            <a:r>
              <a:rPr lang="id-ID" sz="2800" dirty="0">
                <a:solidFill>
                  <a:srgbClr val="000000"/>
                </a:solidFill>
                <a:latin typeface="ADLaM Display" panose="02010000000000000000" pitchFamily="2" charset="77"/>
                <a:ea typeface="ADLaM Display" panose="02010000000000000000" pitchFamily="2" charset="77"/>
                <a:cs typeface="ADLaM Display" panose="02010000000000000000" pitchFamily="2" charset="77"/>
              </a:rPr>
              <a:t> </a:t>
            </a:r>
            <a:r>
              <a:rPr lang="id-ID" sz="2800" dirty="0">
                <a:solidFill>
                  <a:srgbClr val="000000"/>
                </a:solidFill>
                <a:effectLst/>
                <a:latin typeface="ADLaM Display" panose="02010000000000000000" pitchFamily="2" charset="77"/>
                <a:ea typeface="ADLaM Display" panose="02010000000000000000" pitchFamily="2" charset="77"/>
                <a:cs typeface="ADLaM Display" panose="02010000000000000000" pitchFamily="2" charset="77"/>
              </a:rPr>
              <a:t>kontrak internasional dan keberadaannya tidak dapat diabaikan. Kekuatan mengikat hukum nasional adalah mutlak dan kedudukannya adalah sebagai hukum yang penting.</a:t>
            </a:r>
          </a:p>
        </p:txBody>
      </p:sp>
    </p:spTree>
    <p:extLst>
      <p:ext uri="{BB962C8B-B14F-4D97-AF65-F5344CB8AC3E}">
        <p14:creationId xmlns:p14="http://schemas.microsoft.com/office/powerpoint/2010/main" val="216027985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FD6CBEB2-E3D6-EE2A-6FDB-754B2080E339}"/>
              </a:ext>
            </a:extLst>
          </p:cNvPr>
          <p:cNvSpPr/>
          <p:nvPr/>
        </p:nvSpPr>
        <p:spPr>
          <a:xfrm>
            <a:off x="2771800" y="1916832"/>
            <a:ext cx="2880320" cy="259228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
        <p:nvSpPr>
          <p:cNvPr id="14" name="Persegi Lengkung 13">
            <a:extLst>
              <a:ext uri="{FF2B5EF4-FFF2-40B4-BE49-F238E27FC236}">
                <a16:creationId xmlns:a16="http://schemas.microsoft.com/office/drawing/2014/main" id="{507507A5-7285-B8F4-9C47-8000C09B8446}"/>
              </a:ext>
            </a:extLst>
          </p:cNvPr>
          <p:cNvSpPr/>
          <p:nvPr/>
        </p:nvSpPr>
        <p:spPr>
          <a:xfrm>
            <a:off x="2771800" y="2744924"/>
            <a:ext cx="2893115" cy="9361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UNSUR UNSUR DALAM PERJANJIAN KONTRAK BISNIS INTERNASIONAL </a:t>
            </a:r>
          </a:p>
        </p:txBody>
      </p:sp>
      <p:sp>
        <p:nvSpPr>
          <p:cNvPr id="15" name="Persegi Panjang 14">
            <a:extLst>
              <a:ext uri="{FF2B5EF4-FFF2-40B4-BE49-F238E27FC236}">
                <a16:creationId xmlns:a16="http://schemas.microsoft.com/office/drawing/2014/main" id="{8E1521D8-9E91-6A09-CF83-E92CC4B8DEB8}"/>
              </a:ext>
            </a:extLst>
          </p:cNvPr>
          <p:cNvSpPr/>
          <p:nvPr/>
        </p:nvSpPr>
        <p:spPr>
          <a:xfrm>
            <a:off x="3275856" y="188640"/>
            <a:ext cx="2160240" cy="15121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id-ID" dirty="0">
                <a:solidFill>
                  <a:srgbClr val="000000"/>
                </a:solidFill>
                <a:effectLst/>
                <a:latin typeface="Helvetica" pitchFamily="2" charset="0"/>
              </a:rPr>
              <a:t>Unsur </a:t>
            </a:r>
            <a:r>
              <a:rPr lang="id-ID" dirty="0" err="1">
                <a:solidFill>
                  <a:srgbClr val="000000"/>
                </a:solidFill>
                <a:effectLst/>
                <a:latin typeface="Helvetica" pitchFamily="2" charset="0"/>
              </a:rPr>
              <a:t>essensialia</a:t>
            </a:r>
            <a:endParaRPr lang="id-ID" dirty="0">
              <a:solidFill>
                <a:srgbClr val="000000"/>
              </a:solidFill>
              <a:effectLst/>
              <a:latin typeface="Helvetica" pitchFamily="2" charset="0"/>
            </a:endParaRPr>
          </a:p>
        </p:txBody>
      </p:sp>
      <p:sp>
        <p:nvSpPr>
          <p:cNvPr id="17" name="Persegi Panjang 16">
            <a:extLst>
              <a:ext uri="{FF2B5EF4-FFF2-40B4-BE49-F238E27FC236}">
                <a16:creationId xmlns:a16="http://schemas.microsoft.com/office/drawing/2014/main" id="{BE9B7CE9-E26D-B984-E338-053A773B2F96}"/>
              </a:ext>
            </a:extLst>
          </p:cNvPr>
          <p:cNvSpPr/>
          <p:nvPr/>
        </p:nvSpPr>
        <p:spPr>
          <a:xfrm>
            <a:off x="107504" y="2536643"/>
            <a:ext cx="2160240" cy="15121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id-ID" dirty="0">
                <a:solidFill>
                  <a:srgbClr val="000000"/>
                </a:solidFill>
                <a:effectLst/>
                <a:latin typeface="Helvetica" pitchFamily="2" charset="0"/>
              </a:rPr>
              <a:t>Unsur </a:t>
            </a:r>
            <a:r>
              <a:rPr lang="id-ID" dirty="0" err="1">
                <a:solidFill>
                  <a:srgbClr val="000000"/>
                </a:solidFill>
                <a:effectLst/>
                <a:latin typeface="Helvetica" pitchFamily="2" charset="0"/>
              </a:rPr>
              <a:t>accidentalia</a:t>
            </a:r>
            <a:endParaRPr lang="id-ID" dirty="0">
              <a:solidFill>
                <a:srgbClr val="000000"/>
              </a:solidFill>
              <a:effectLst/>
              <a:latin typeface="Helvetica" pitchFamily="2" charset="0"/>
            </a:endParaRPr>
          </a:p>
          <a:p>
            <a:endParaRPr lang="id-ID" dirty="0">
              <a:solidFill>
                <a:srgbClr val="000000"/>
              </a:solidFill>
              <a:effectLst/>
              <a:latin typeface="Helvetica" pitchFamily="2" charset="0"/>
            </a:endParaRPr>
          </a:p>
        </p:txBody>
      </p:sp>
      <p:sp>
        <p:nvSpPr>
          <p:cNvPr id="18" name="Persegi Panjang 17">
            <a:extLst>
              <a:ext uri="{FF2B5EF4-FFF2-40B4-BE49-F238E27FC236}">
                <a16:creationId xmlns:a16="http://schemas.microsoft.com/office/drawing/2014/main" id="{220E2979-987F-63F7-B3DD-0892AEA46ED5}"/>
              </a:ext>
            </a:extLst>
          </p:cNvPr>
          <p:cNvSpPr/>
          <p:nvPr/>
        </p:nvSpPr>
        <p:spPr>
          <a:xfrm>
            <a:off x="6876256" y="2456892"/>
            <a:ext cx="2160240" cy="15121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id-ID" dirty="0">
                <a:solidFill>
                  <a:srgbClr val="000000"/>
                </a:solidFill>
                <a:effectLst/>
                <a:latin typeface="Helvetica" pitchFamily="2" charset="0"/>
              </a:rPr>
              <a:t>Unsur Unsur </a:t>
            </a:r>
            <a:r>
              <a:rPr lang="id-ID" dirty="0" err="1">
                <a:solidFill>
                  <a:srgbClr val="000000"/>
                </a:solidFill>
                <a:effectLst/>
                <a:latin typeface="Helvetica" pitchFamily="2" charset="0"/>
              </a:rPr>
              <a:t>naturalia</a:t>
            </a:r>
            <a:endParaRPr lang="id-ID" dirty="0">
              <a:solidFill>
                <a:srgbClr val="000000"/>
              </a:solidFill>
              <a:effectLst/>
              <a:latin typeface="Helvetica" pitchFamily="2" charset="0"/>
            </a:endParaRPr>
          </a:p>
          <a:p>
            <a:endParaRPr lang="id-ID" dirty="0">
              <a:solidFill>
                <a:srgbClr val="000000"/>
              </a:solidFill>
              <a:effectLst/>
              <a:latin typeface="Helvetica" pitchFamily="2" charset="0"/>
            </a:endParaRPr>
          </a:p>
        </p:txBody>
      </p:sp>
    </p:spTree>
    <p:extLst>
      <p:ext uri="{BB962C8B-B14F-4D97-AF65-F5344CB8AC3E}">
        <p14:creationId xmlns:p14="http://schemas.microsoft.com/office/powerpoint/2010/main" val="2052508751"/>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B18E1AC9-CD25-EABA-6321-D387435E0100}"/>
              </a:ext>
            </a:extLst>
          </p:cNvPr>
          <p:cNvSpPr>
            <a:spLocks noGrp="1"/>
          </p:cNvSpPr>
          <p:nvPr>
            <p:ph type="subTitle" idx="1"/>
          </p:nvPr>
        </p:nvSpPr>
        <p:spPr/>
        <p:txBody>
          <a:bodyPr/>
          <a:lstStyle/>
          <a:p>
            <a:pPr algn="just">
              <a:buNone/>
            </a:pPr>
            <a:r>
              <a:rPr lang="id-ID" dirty="0">
                <a:solidFill>
                  <a:srgbClr val="000000"/>
                </a:solidFill>
                <a:effectLst/>
                <a:latin typeface="Baloo Bhaijaan" panose="03080902040302020200" pitchFamily="66" charset="-78"/>
                <a:cs typeface="Baloo Bhaijaan" panose="03080902040302020200" pitchFamily="66" charset="-78"/>
              </a:rPr>
              <a:t>Unsur ini merupakan unsur utama, artinya mutlak yang harus selalu ada dalam setiap perjanjian</a:t>
            </a:r>
          </a:p>
          <a:p>
            <a:endParaRPr lang="id-ID" dirty="0"/>
          </a:p>
        </p:txBody>
      </p:sp>
      <p:sp>
        <p:nvSpPr>
          <p:cNvPr id="3" name="Persegi Panjang 2">
            <a:extLst>
              <a:ext uri="{FF2B5EF4-FFF2-40B4-BE49-F238E27FC236}">
                <a16:creationId xmlns:a16="http://schemas.microsoft.com/office/drawing/2014/main" id="{2C6FFDB1-1066-358E-0147-824AB3606D06}"/>
              </a:ext>
            </a:extLst>
          </p:cNvPr>
          <p:cNvSpPr/>
          <p:nvPr/>
        </p:nvSpPr>
        <p:spPr>
          <a:xfrm>
            <a:off x="3275856" y="188640"/>
            <a:ext cx="2160240" cy="151216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id-ID" dirty="0">
                <a:solidFill>
                  <a:srgbClr val="000000"/>
                </a:solidFill>
                <a:effectLst/>
                <a:latin typeface="Helvetica" pitchFamily="2" charset="0"/>
              </a:rPr>
              <a:t>Unsur </a:t>
            </a:r>
            <a:r>
              <a:rPr lang="id-ID" dirty="0" err="1">
                <a:solidFill>
                  <a:srgbClr val="000000"/>
                </a:solidFill>
                <a:effectLst/>
                <a:latin typeface="Helvetica" pitchFamily="2" charset="0"/>
              </a:rPr>
              <a:t>essensialia</a:t>
            </a:r>
            <a:endParaRPr lang="id-ID" dirty="0">
              <a:solidFill>
                <a:srgbClr val="000000"/>
              </a:solidFill>
              <a:effectLst/>
              <a:latin typeface="Helvetica" pitchFamily="2" charset="0"/>
            </a:endParaRPr>
          </a:p>
        </p:txBody>
      </p:sp>
      <p:sp>
        <p:nvSpPr>
          <p:cNvPr id="4" name="Panah Bawah 3">
            <a:extLst>
              <a:ext uri="{FF2B5EF4-FFF2-40B4-BE49-F238E27FC236}">
                <a16:creationId xmlns:a16="http://schemas.microsoft.com/office/drawing/2014/main" id="{EB61E6D6-2C53-AC1C-DCFE-056079C2BB06}"/>
              </a:ext>
            </a:extLst>
          </p:cNvPr>
          <p:cNvSpPr/>
          <p:nvPr/>
        </p:nvSpPr>
        <p:spPr>
          <a:xfrm>
            <a:off x="3707904" y="1888950"/>
            <a:ext cx="1152128" cy="1969368"/>
          </a:xfrm>
          <a:prstGeom prst="down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65904646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7394</TotalTime>
  <Words>1097</Words>
  <Application>Microsoft Office PowerPoint</Application>
  <PresentationFormat>On-screen Show (4:3)</PresentationFormat>
  <Paragraphs>77</Paragraphs>
  <Slides>23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ADLaM Display</vt:lpstr>
      <vt:lpstr>Arial</vt:lpstr>
      <vt:lpstr>Baloo Bhaijaan</vt:lpstr>
      <vt:lpstr>Calibri</vt:lpstr>
      <vt:lpstr>Cambria</vt:lpstr>
      <vt:lpstr>Helvetica</vt:lpstr>
      <vt:lpstr>Inter</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515</cp:revision>
  <cp:lastPrinted>2017-08-29T02:54:51Z</cp:lastPrinted>
  <dcterms:created xsi:type="dcterms:W3CDTF">2010-04-18T12:06:30Z</dcterms:created>
  <dcterms:modified xsi:type="dcterms:W3CDTF">2025-04-23T05:56:37Z</dcterms:modified>
</cp:coreProperties>
</file>