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02" r:id="rId3"/>
    <p:sldId id="437" r:id="rId5"/>
    <p:sldId id="438" r:id="rId6"/>
    <p:sldId id="414" r:id="rId7"/>
    <p:sldId id="440" r:id="rId8"/>
    <p:sldId id="441" r:id="rId9"/>
    <p:sldId id="427" r:id="rId10"/>
    <p:sldId id="428" r:id="rId11"/>
    <p:sldId id="405" r:id="rId12"/>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A50021"/>
    <a:srgbClr val="BCC5B3"/>
    <a:srgbClr val="B0BD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21"/>
    <p:restoredTop sz="94356"/>
  </p:normalViewPr>
  <p:slideViewPr>
    <p:cSldViewPr showGuides="1">
      <p:cViewPr>
        <p:scale>
          <a:sx n="65" d="100"/>
          <a:sy n="65" d="100"/>
        </p:scale>
        <p:origin x="-264" y="-84"/>
      </p:cViewPr>
      <p:guideLst>
        <p:guide orient="horz" pos="2160"/>
        <p:guide pos="2880"/>
      </p:guideLst>
    </p:cSldViewPr>
  </p:slideViewPr>
  <p:outlineViewPr>
    <p:cViewPr>
      <p:scale>
        <a:sx n="33" d="100"/>
        <a:sy n="33" d="100"/>
      </p:scale>
      <p:origin x="48" y="126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CA3640E3-97F5-4A03-809E-7FE1E236F751}"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altLang="en-US" sz="1200" dirty="0">
                <a:latin typeface="Calibri" panose="020F0502020204030204" pitchFamily="34" charset="0"/>
              </a:rPr>
            </a:fld>
            <a:endParaRPr lang="en-US"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Slide Image Placeholder 1"/>
          <p:cNvSpPr>
            <a:spLocks noGrp="1" noRot="1" noChangeAspect="1" noTextEdit="1"/>
          </p:cNvSpPr>
          <p:nvPr>
            <p:ph type="sldImg"/>
          </p:nvPr>
        </p:nvSpPr>
        <p:spPr>
          <a:ln>
            <a:solidFill>
              <a:srgbClr val="000000">
                <a:alpha val="100000"/>
              </a:srgbClr>
            </a:solidFill>
            <a:miter lim="800000"/>
          </a:ln>
        </p:spPr>
      </p:sp>
      <p:sp>
        <p:nvSpPr>
          <p:cNvPr id="12291"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id-ID"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28/08/2015</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MAN11413-Manajemen Kinerja</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28/08/2015</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MAN11413-Manajemen Kinerja</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28/08/2015</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MAN11413-Manajemen Kinerja</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28/08/2015</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MAN11413-Manajemen Kinerja</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28/08/2015</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MAN11413-Manajemen Kinerja</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28/08/2015</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MAN11413-Manajemen Kinerja</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28/08/2015</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MAN11413-Manajemen Kinerja</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28/08/2015</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MAN11413-Manajemen Kinerja</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28/08/2015</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MAN11413-Manajemen Kinerja</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28/08/2015</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MAN11413-Manajemen Kinerja</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28/08/2015</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MAN11413-Manajemen Kinerja</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28/08/2015</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MAN11413-Manajemen Kinerja</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hyperlink" Target="Ringkasan%20Bab%201.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2050" name="Picture 2" descr="D:\Picture\logo ibi small.gif"/>
          <p:cNvPicPr>
            <a:picLocks noChangeAspect="1"/>
          </p:cNvPicPr>
          <p:nvPr/>
        </p:nvPicPr>
        <p:blipFill>
          <a:blip r:embed="rId2"/>
          <a:stretch>
            <a:fillRect/>
          </a:stretch>
        </p:blipFill>
        <p:spPr>
          <a:xfrm>
            <a:off x="7715250" y="142875"/>
            <a:ext cx="1244600" cy="1244600"/>
          </a:xfrm>
          <a:prstGeom prst="rect">
            <a:avLst/>
          </a:prstGeom>
          <a:noFill/>
          <a:ln w="9525">
            <a:noFill/>
          </a:ln>
        </p:spPr>
      </p:pic>
      <p:sp>
        <p:nvSpPr>
          <p:cNvPr id="2051" name="Rectangle 7"/>
          <p:cNvSpPr>
            <a:spLocks noGrp="1"/>
          </p:cNvSpPr>
          <p:nvPr>
            <p:ph type="ctrTitle"/>
          </p:nvPr>
        </p:nvSpPr>
        <p:spPr>
          <a:xfrm>
            <a:off x="285750" y="1857375"/>
            <a:ext cx="8572500" cy="2500313"/>
          </a:xfrm>
          <a:ln/>
        </p:spPr>
        <p:txBody>
          <a:bodyPr vert="horz" wrap="square" lIns="91440" tIns="45720" rIns="91440" bIns="45720" anchor="ctr" anchorCtr="0"/>
          <a:p>
            <a:pPr eaLnBrk="1" hangingPunct="1">
              <a:buClrTx/>
              <a:buSzTx/>
              <a:buFontTx/>
            </a:pPr>
            <a:r>
              <a:rPr lang="id-ID" altLang="en-US" sz="6000" b="1" dirty="0">
                <a:solidFill>
                  <a:srgbClr val="C00000"/>
                </a:solidFill>
                <a:latin typeface="Times New Roman" panose="02020603050405020304" pitchFamily="18" charset="0"/>
              </a:rPr>
              <a:t>	</a:t>
            </a:r>
            <a:r>
              <a:rPr lang="id-ID" altLang="en-US" sz="5400" b="1" dirty="0">
                <a:solidFill>
                  <a:srgbClr val="C00000"/>
                </a:solidFill>
                <a:latin typeface="Times New Roman" panose="02020603050405020304" pitchFamily="18" charset="0"/>
              </a:rPr>
              <a:t>DASAR PERANCANGAN SISTEM MANAJEMEN KINERJA</a:t>
            </a:r>
            <a:endParaRPr lang="en-US" altLang="en-US" sz="5400" b="1" dirty="0">
              <a:solidFill>
                <a:srgbClr val="C00000"/>
              </a:solidFill>
              <a:latin typeface="Times New Roman" panose="02020603050405020304" pitchFamily="18" charset="0"/>
            </a:endParaRPr>
          </a:p>
        </p:txBody>
      </p:sp>
      <p:sp>
        <p:nvSpPr>
          <p:cNvPr id="2" name="Subtitle 1"/>
          <p:cNvSpPr>
            <a:spLocks noGrp="1"/>
          </p:cNvSpPr>
          <p:nvPr>
            <p:ph type="subTitle" idx="1"/>
          </p:nvPr>
        </p:nvSpPr>
        <p:spPr>
          <a:xfrm>
            <a:off x="1322388" y="4868863"/>
            <a:ext cx="6400800" cy="1368425"/>
          </a:xfrm>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id-ID" sz="3200" b="0" i="0" u="none" strike="noStrike" kern="1200" cap="none" spc="0" normalizeH="0" baseline="0" noProof="0" dirty="0" smtClean="0">
                <a:ln>
                  <a:noFill/>
                </a:ln>
                <a:solidFill>
                  <a:schemeClr val="tx1">
                    <a:tint val="75000"/>
                  </a:schemeClr>
                </a:solidFill>
                <a:effectLst/>
                <a:uLnTx/>
                <a:uFillTx/>
                <a:latin typeface="+mn-lt"/>
                <a:ea typeface="+mn-ea"/>
                <a:cs typeface="+mn-cs"/>
              </a:rPr>
              <a:t>Pertemuan</a:t>
            </a: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 ke 4</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Title 1"/>
          <p:cNvSpPr>
            <a:spLocks noGrp="1"/>
          </p:cNvSpPr>
          <p:nvPr>
            <p:ph type="title"/>
          </p:nvPr>
        </p:nvSpPr>
        <p:spPr>
          <a:ln/>
        </p:spPr>
        <p:txBody>
          <a:bodyPr vert="horz" wrap="square" lIns="91440" tIns="45720" rIns="91440" bIns="45720" anchor="ctr" anchorCtr="0"/>
          <a:p>
            <a:r>
              <a:rPr sz="2800" b="1" dirty="0">
                <a:latin typeface="Times New Roman" panose="02020603050405020304" pitchFamily="18" charset="0"/>
                <a:cs typeface="Times New Roman" panose="02020603050405020304" pitchFamily="18" charset="0"/>
              </a:rPr>
              <a:t>FAKTOR-FAKTOR YANG MEMPENGARUHI SISTEM MANAJEMEN KINERJA</a:t>
            </a:r>
            <a:endParaRPr sz="2800" dirty="0"/>
          </a:p>
        </p:txBody>
      </p:sp>
      <p:sp>
        <p:nvSpPr>
          <p:cNvPr id="4" name="Date Placeholder 3"/>
          <p:cNvSpPr txBox="1">
            <a:spLocks noGrp="1"/>
          </p:cNvSpPr>
          <p:nvPr>
            <p:ph type="dt" sz="half" idx="10"/>
          </p:nvPr>
        </p:nvSpPr>
        <p:spPr>
          <a:noFill/>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smtClean="0">
                <a:ln>
                  <a:noFill/>
                </a:ln>
                <a:solidFill>
                  <a:prstClr val="black">
                    <a:tint val="75000"/>
                  </a:prstClr>
                </a:solidFill>
                <a:effectLst/>
                <a:uLnTx/>
                <a:uFillTx/>
                <a:latin typeface="+mn-lt"/>
                <a:ea typeface="+mn-ea"/>
                <a:cs typeface="+mn-cs"/>
              </a:rPr>
              <a:t>28/08/2015</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smtClean="0">
                <a:ln>
                  <a:noFill/>
                </a:ln>
                <a:solidFill>
                  <a:prstClr val="black">
                    <a:tint val="75000"/>
                  </a:prstClr>
                </a:solidFill>
                <a:effectLst/>
                <a:uLnTx/>
                <a:uFillTx/>
                <a:latin typeface="+mn-lt"/>
                <a:ea typeface="+mn-ea"/>
                <a:cs typeface="+mn-cs"/>
              </a:rPr>
              <a:t>MAN11413-Manajemen Kinerja</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3077" name="Slide Number Placeholder 5"/>
          <p:cNvSpPr txBox="1">
            <a:spLocks noGrp="1"/>
          </p:cNvSpPr>
          <p:nvPr>
            <p:ph type="sldNum" sz="quarter" idx="12"/>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fld id="{9A0DB2DC-4C9A-4742-B13C-FB6460FD3503}" type="slidenum">
              <a:rPr lang="en-US" altLang="en-US" sz="1200" dirty="0">
                <a:solidFill>
                  <a:srgbClr val="898989"/>
                </a:solidFill>
                <a:latin typeface="Calibri" panose="020F0502020204030204" pitchFamily="34" charset="0"/>
              </a:rPr>
            </a:fld>
            <a:endParaRPr lang="en-US" altLang="en-US" sz="1200" dirty="0">
              <a:solidFill>
                <a:srgbClr val="898989"/>
              </a:solidFill>
              <a:latin typeface="Calibri" panose="020F0502020204030204" pitchFamily="34" charset="0"/>
            </a:endParaRPr>
          </a:p>
        </p:txBody>
      </p:sp>
      <p:sp>
        <p:nvSpPr>
          <p:cNvPr id="2" name="Content Placeholder 1"/>
          <p:cNvSpPr>
            <a:spLocks noGrp="1"/>
          </p:cNvSpPr>
          <p:nvPr>
            <p:ph idx="1"/>
          </p:nvPr>
        </p:nvSpPr>
        <p:spPr>
          <a:xfrm>
            <a:off x="395288" y="1628775"/>
            <a:ext cx="8229600" cy="4781550"/>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8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Faktor-faktor</a:t>
            </a:r>
            <a:r>
              <a:rPr kumimoji="0" lang="en-US" sz="28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yang </a:t>
            </a:r>
            <a:r>
              <a:rPr kumimoji="0" lang="en-US" sz="28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mempengaruhi</a:t>
            </a:r>
            <a:r>
              <a:rPr kumimoji="0" lang="en-US" sz="28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a:t>
            </a:r>
            <a:r>
              <a:rPr kumimoji="0" lang="en-US" sz="28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sistem</a:t>
            </a:r>
            <a:r>
              <a:rPr kumimoji="0" lang="en-US" sz="28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a:t>
            </a:r>
            <a:r>
              <a:rPr kumimoji="0" lang="en-US" sz="28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manajemen</a:t>
            </a:r>
            <a:r>
              <a:rPr kumimoji="0" lang="en-US" sz="28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a:t>
            </a:r>
            <a:r>
              <a:rPr kumimoji="0" lang="en-US" sz="28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kinerja</a:t>
            </a:r>
            <a:r>
              <a:rPr kumimoji="0" lang="en-US" sz="28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a:t>
            </a:r>
            <a:r>
              <a:rPr kumimoji="0" lang="en-US" sz="28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adalah</a:t>
            </a:r>
            <a:r>
              <a:rPr kumimoji="0" lang="en-US" sz="28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a:t>
            </a:r>
            <a:endParaRPr kumimoji="0" lang="en-US" sz="28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rabicParenR"/>
              <a:defRPr/>
            </a:pPr>
            <a:r>
              <a:rPr kumimoji="0" lang="en-US" sz="24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Perubahan</a:t>
            </a:r>
            <a:r>
              <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lingkungan</a:t>
            </a:r>
            <a:r>
              <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persaingan</a:t>
            </a:r>
            <a:r>
              <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usaha</a:t>
            </a:r>
            <a:r>
              <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a:t>
            </a:r>
            <a:endPar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rabicParenR"/>
              <a:defRPr/>
            </a:pPr>
            <a:r>
              <a:rPr kumimoji="0" lang="en-US" sz="24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Aturan-aturan</a:t>
            </a:r>
            <a:r>
              <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pemerintah</a:t>
            </a:r>
            <a:r>
              <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a:t>
            </a:r>
            <a:endPar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rabicParenR"/>
              <a:defRPr/>
            </a:pPr>
            <a:r>
              <a:rPr kumimoji="0" lang="en-US" sz="24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Kontrol</a:t>
            </a:r>
            <a:r>
              <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pengendalian</a:t>
            </a:r>
            <a:r>
              <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yang </a:t>
            </a:r>
            <a:r>
              <a:rPr kumimoji="0" lang="en-US" sz="24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diperlukan</a:t>
            </a:r>
            <a:r>
              <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terhadap</a:t>
            </a:r>
            <a:r>
              <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perilaku</a:t>
            </a:r>
            <a:r>
              <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manusia</a:t>
            </a:r>
            <a:r>
              <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bervariasi</a:t>
            </a:r>
            <a:r>
              <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a:t>
            </a:r>
            <a:endPar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rabicParenR"/>
              <a:defRPr/>
            </a:pPr>
            <a:r>
              <a:rPr kumimoji="0" lang="en-US" sz="24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Pengkajian</a:t>
            </a:r>
            <a:r>
              <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ulang</a:t>
            </a:r>
            <a:r>
              <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manajemen</a:t>
            </a:r>
            <a:r>
              <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strategik</a:t>
            </a:r>
            <a:r>
              <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a:t>
            </a:r>
            <a:endPar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rabicParenR"/>
              <a:defRPr/>
            </a:pPr>
            <a:r>
              <a:rPr kumimoji="0" lang="en-US" sz="24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Budaya</a:t>
            </a:r>
            <a:r>
              <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schemeClr val="tx1"/>
                </a:solidFill>
                <a:effectLst/>
                <a:uLnTx/>
                <a:uFillTx/>
                <a:latin typeface="Times New Roman" panose="02020603050405020304"/>
                <a:ea typeface="Calibri" panose="020F0502020204030204"/>
                <a:cs typeface="+mn-cs"/>
              </a:rPr>
              <a:t>perusahaan</a:t>
            </a:r>
            <a:endParaRPr kumimoji="0" lang="en-US" sz="2400" b="0" i="0" u="none" strike="noStrike" kern="1200" cap="none" spc="0" normalizeH="0" baseline="0" noProof="0" dirty="0" smtClean="0">
              <a:ln>
                <a:noFill/>
              </a:ln>
              <a:solidFill>
                <a:schemeClr val="tx1"/>
              </a:solidFill>
              <a:effectLst/>
              <a:uLnTx/>
              <a:uFillTx/>
              <a:latin typeface="Times New Roman" panose="02020603050405020304"/>
              <a:ea typeface="Calibri" panose="020F0502020204030204"/>
              <a:cs typeface="+mn-cs"/>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itle 1"/>
          <p:cNvSpPr>
            <a:spLocks noGrp="1"/>
          </p:cNvSpPr>
          <p:nvPr>
            <p:ph type="title"/>
          </p:nvPr>
        </p:nvSpPr>
        <p:spPr>
          <a:xfrm>
            <a:off x="457200" y="274638"/>
            <a:ext cx="8229600" cy="850900"/>
          </a:xfrm>
          <a:ln/>
        </p:spPr>
        <p:txBody>
          <a:bodyPr vert="horz" wrap="square" lIns="91440" tIns="45720" rIns="91440" bIns="45720" anchor="ctr" anchorCtr="0"/>
          <a:p>
            <a:r>
              <a:rPr sz="2800" b="1" dirty="0">
                <a:latin typeface="Times New Roman" panose="02020603050405020304" pitchFamily="18" charset="0"/>
                <a:cs typeface="Times New Roman" panose="02020603050405020304" pitchFamily="18" charset="0"/>
              </a:rPr>
              <a:t>FAKTOR-FAKTOR YANG MEMPENGARUHI SISTEM MANAJEMEN KINERJA</a:t>
            </a:r>
            <a:endParaRPr sz="2800" dirty="0"/>
          </a:p>
        </p:txBody>
      </p:sp>
      <p:sp>
        <p:nvSpPr>
          <p:cNvPr id="4" name="Date Placeholder 3"/>
          <p:cNvSpPr txBox="1">
            <a:spLocks noGrp="1"/>
          </p:cNvSpPr>
          <p:nvPr>
            <p:ph type="dt" sz="half" idx="10"/>
          </p:nvPr>
        </p:nvSpPr>
        <p:spPr>
          <a:noFill/>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smtClean="0">
                <a:ln>
                  <a:noFill/>
                </a:ln>
                <a:solidFill>
                  <a:prstClr val="black">
                    <a:tint val="75000"/>
                  </a:prstClr>
                </a:solidFill>
                <a:effectLst/>
                <a:uLnTx/>
                <a:uFillTx/>
                <a:latin typeface="+mn-lt"/>
                <a:ea typeface="+mn-ea"/>
                <a:cs typeface="+mn-cs"/>
              </a:rPr>
              <a:t>28/08/2015</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smtClean="0">
                <a:ln>
                  <a:noFill/>
                </a:ln>
                <a:solidFill>
                  <a:prstClr val="black">
                    <a:tint val="75000"/>
                  </a:prstClr>
                </a:solidFill>
                <a:effectLst/>
                <a:uLnTx/>
                <a:uFillTx/>
                <a:latin typeface="+mn-lt"/>
                <a:ea typeface="+mn-ea"/>
                <a:cs typeface="+mn-cs"/>
              </a:rPr>
              <a:t>MAN11413-Manajemen Kinerja</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101" name="Slide Number Placeholder 5"/>
          <p:cNvSpPr txBox="1">
            <a:spLocks noGrp="1"/>
          </p:cNvSpPr>
          <p:nvPr>
            <p:ph type="sldNum" sz="quarter" idx="12"/>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fld id="{9A0DB2DC-4C9A-4742-B13C-FB6460FD3503}" type="slidenum">
              <a:rPr lang="en-US" altLang="en-US" sz="1200" dirty="0">
                <a:solidFill>
                  <a:srgbClr val="898989"/>
                </a:solidFill>
                <a:latin typeface="Calibri" panose="020F0502020204030204" pitchFamily="34" charset="0"/>
              </a:rPr>
            </a:fld>
            <a:endParaRPr lang="en-US" altLang="en-US" sz="1200" dirty="0">
              <a:solidFill>
                <a:srgbClr val="898989"/>
              </a:solidFill>
              <a:latin typeface="Calibri" panose="020F0502020204030204" pitchFamily="34" charset="0"/>
            </a:endParaRPr>
          </a:p>
        </p:txBody>
      </p:sp>
      <p:sp>
        <p:nvSpPr>
          <p:cNvPr id="2" name="Content Placeholder 1"/>
          <p:cNvSpPr>
            <a:spLocks noGrp="1"/>
          </p:cNvSpPr>
          <p:nvPr>
            <p:ph idx="1"/>
          </p:nvPr>
        </p:nvSpPr>
        <p:spPr>
          <a:xfrm>
            <a:off x="468313" y="1196975"/>
            <a:ext cx="8229600" cy="4781550"/>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Lanjutan</a:t>
            </a:r>
            <a:r>
              <a:rPr kumimoji="0" lang="en-US" sz="32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105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rabicParenR" startAt="6"/>
              <a:defRPr/>
            </a:pPr>
            <a:r>
              <a:rPr kumimoji="0" lang="en-US" sz="2400" b="0" i="0" u="none" strike="noStrike" kern="1200" cap="none" spc="0" normalizeH="0" baseline="0" noProof="0" dirty="0" err="1" smtClean="0">
                <a:ln>
                  <a:noFill/>
                </a:ln>
                <a:solidFill>
                  <a:prstClr val="black"/>
                </a:solidFill>
                <a:effectLst/>
                <a:uLnTx/>
                <a:uFillTx/>
                <a:latin typeface="Times New Roman" panose="02020603050405020304"/>
                <a:ea typeface="Calibri" panose="020F0502020204030204"/>
                <a:cs typeface="+mn-cs"/>
              </a:rPr>
              <a:t>Komitmen</a:t>
            </a:r>
            <a:r>
              <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a:ea typeface="Calibri" panose="020F0502020204030204"/>
                <a:cs typeface="+mn-cs"/>
              </a:rPr>
              <a:t>pemimpin</a:t>
            </a:r>
            <a:r>
              <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a:ea typeface="Calibri" panose="020F0502020204030204"/>
                <a:cs typeface="+mn-cs"/>
              </a:rPr>
              <a:t>perusahaan</a:t>
            </a:r>
            <a:r>
              <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rabicParenR" startAt="6"/>
              <a:defRPr/>
            </a:pPr>
            <a:r>
              <a:rPr kumimoji="0" lang="en-US" sz="2400" b="0" i="0" u="none" strike="noStrike" kern="1200" cap="none" spc="0" normalizeH="0" baseline="0" noProof="0" dirty="0" err="1" smtClean="0">
                <a:ln>
                  <a:noFill/>
                </a:ln>
                <a:solidFill>
                  <a:prstClr val="black"/>
                </a:solidFill>
                <a:effectLst/>
                <a:uLnTx/>
                <a:uFillTx/>
                <a:latin typeface="Times New Roman" panose="02020603050405020304"/>
                <a:ea typeface="Calibri" panose="020F0502020204030204"/>
                <a:cs typeface="+mn-cs"/>
              </a:rPr>
              <a:t>Sarana</a:t>
            </a:r>
            <a:r>
              <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a:ea typeface="Calibri" panose="020F0502020204030204"/>
                <a:cs typeface="+mn-cs"/>
              </a:rPr>
              <a:t>dan</a:t>
            </a:r>
            <a:r>
              <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a:ea typeface="Calibri" panose="020F0502020204030204"/>
                <a:cs typeface="+mn-cs"/>
              </a:rPr>
              <a:t>prasarana</a:t>
            </a:r>
            <a:r>
              <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a:ea typeface="Calibri" panose="020F0502020204030204"/>
                <a:cs typeface="+mn-cs"/>
              </a:rPr>
              <a:t>perusahaan</a:t>
            </a:r>
            <a:r>
              <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rabicParenR" startAt="6"/>
              <a:defRPr/>
            </a:pPr>
            <a:r>
              <a:rPr kumimoji="0" lang="en-US" sz="2400" b="0" i="0" u="none" strike="noStrike" kern="1200" cap="none" spc="0" normalizeH="0" baseline="0" noProof="0" dirty="0" err="1" smtClean="0">
                <a:ln>
                  <a:noFill/>
                </a:ln>
                <a:solidFill>
                  <a:prstClr val="black"/>
                </a:solidFill>
                <a:effectLst/>
                <a:uLnTx/>
                <a:uFillTx/>
                <a:latin typeface="Times New Roman" panose="02020603050405020304"/>
                <a:ea typeface="Calibri" panose="020F0502020204030204"/>
                <a:cs typeface="+mn-cs"/>
              </a:rPr>
              <a:t>Kerja</a:t>
            </a:r>
            <a:r>
              <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a:ea typeface="Calibri" panose="020F0502020204030204"/>
                <a:cs typeface="+mn-cs"/>
              </a:rPr>
              <a:t>sama</a:t>
            </a:r>
            <a:r>
              <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a:ea typeface="Calibri" panose="020F0502020204030204"/>
                <a:cs typeface="+mn-cs"/>
              </a:rPr>
              <a:t>semua</a:t>
            </a:r>
            <a:r>
              <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a:ea typeface="Calibri" panose="020F0502020204030204"/>
                <a:cs typeface="+mn-cs"/>
              </a:rPr>
              <a:t>pihak</a:t>
            </a:r>
            <a:r>
              <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 yang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a:ea typeface="Calibri" panose="020F0502020204030204"/>
                <a:cs typeface="+mn-cs"/>
              </a:rPr>
              <a:t>terlibat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rabicParenR" startAt="6"/>
              <a:defRPr/>
            </a:pPr>
            <a:r>
              <a:rPr kumimoji="0" lang="en-US" sz="2400" b="0" i="0" u="none" strike="noStrike" kern="1200" cap="none" spc="0" normalizeH="0" baseline="0" noProof="0" dirty="0" err="1" smtClean="0">
                <a:ln>
                  <a:noFill/>
                </a:ln>
                <a:solidFill>
                  <a:prstClr val="black"/>
                </a:solidFill>
                <a:effectLst/>
                <a:uLnTx/>
                <a:uFillTx/>
                <a:latin typeface="Times New Roman" panose="02020603050405020304"/>
                <a:ea typeface="Calibri" panose="020F0502020204030204"/>
                <a:cs typeface="+mn-cs"/>
              </a:rPr>
              <a:t>Melaksanakan</a:t>
            </a:r>
            <a:r>
              <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a:ea typeface="Calibri" panose="020F0502020204030204"/>
                <a:cs typeface="+mn-cs"/>
              </a:rPr>
              <a:t>pemantauan</a:t>
            </a:r>
            <a:r>
              <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a:ea typeface="Calibri" panose="020F0502020204030204"/>
                <a:cs typeface="+mn-cs"/>
              </a:rPr>
              <a:t>dan</a:t>
            </a:r>
            <a:r>
              <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a:ea typeface="Calibri" panose="020F0502020204030204"/>
                <a:cs typeface="+mn-cs"/>
              </a:rPr>
              <a:t>evaluasi</a:t>
            </a:r>
            <a:r>
              <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a:ea typeface="Calibri" panose="020F0502020204030204"/>
                <a:cs typeface="+mn-cs"/>
              </a:rPr>
              <a:t>dan</a:t>
            </a:r>
            <a:r>
              <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rabicParenR" startAt="6"/>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a:ea typeface="Calibri" panose="020F0502020204030204"/>
                <a:cs typeface="+mn-cs"/>
              </a:rPr>
              <a:t>sistem</a:t>
            </a:r>
            <a:r>
              <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a:ea typeface="Calibri" panose="020F0502020204030204"/>
                <a:cs typeface="+mn-cs"/>
              </a:rPr>
              <a:t>ganjaran</a:t>
            </a:r>
            <a:r>
              <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a:ea typeface="Calibri" panose="020F0502020204030204"/>
                <a:cs typeface="+mn-cs"/>
              </a:rPr>
              <a:t>dan</a:t>
            </a:r>
            <a:r>
              <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a:ea typeface="Calibri" panose="020F0502020204030204"/>
                <a:cs typeface="+mn-cs"/>
              </a:rPr>
              <a:t>hukuman</a:t>
            </a:r>
            <a:r>
              <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 (</a:t>
            </a:r>
            <a:r>
              <a:rPr kumimoji="0" lang="en-US" sz="2400" b="0" i="1"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reward and punishment</a:t>
            </a:r>
            <a:r>
              <a:rPr kumimoji="0" lang="en-US" sz="2400" b="0" i="0" u="none" strike="noStrike" kern="1200" cap="none" spc="0" normalizeH="0" baseline="0" noProof="0" dirty="0" smtClean="0">
                <a:ln>
                  <a:noFill/>
                </a:ln>
                <a:solidFill>
                  <a:prstClr val="black"/>
                </a:solidFill>
                <a:effectLst/>
                <a:uLnTx/>
                <a:uFillTx/>
                <a:latin typeface="Times New Roman" panose="02020603050405020304"/>
                <a:ea typeface="Calibri" panose="020F0502020204030204"/>
                <a:cs typeface="+mn-cs"/>
              </a:rPr>
              <a:t>). </a:t>
            </a:r>
            <a:endParaRPr kumimoji="0" lang="en-US" sz="3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Title 1"/>
          <p:cNvSpPr>
            <a:spLocks noGrp="1"/>
          </p:cNvSpPr>
          <p:nvPr>
            <p:ph type="title"/>
          </p:nvPr>
        </p:nvSpPr>
        <p:spPr>
          <a:xfrm>
            <a:off x="457200" y="274638"/>
            <a:ext cx="8229600" cy="706437"/>
          </a:xfrm>
          <a:ln/>
        </p:spPr>
        <p:txBody>
          <a:bodyPr vert="horz" wrap="square" lIns="91440" tIns="45720" rIns="91440" bIns="45720" anchor="ctr" anchorCtr="0"/>
          <a:p>
            <a:r>
              <a:rPr lang="sv-SE" altLang="id-ID" sz="3600" dirty="0">
                <a:latin typeface="Times New Roman" panose="02020603050405020304" pitchFamily="18" charset="0"/>
                <a:cs typeface="Times New Roman" panose="02020603050405020304" pitchFamily="18" charset="0"/>
              </a:rPr>
              <a:t>Sistem Terbuka dan Tertutup</a:t>
            </a:r>
            <a:endParaRPr lang="en-US" altLang="id-ID" sz="3600" dirty="0">
              <a:latin typeface="Times New Roman" panose="02020603050405020304" pitchFamily="18" charset="0"/>
              <a:ea typeface="Times New Roman" panose="02020603050405020304" pitchFamily="18" charset="0"/>
            </a:endParaRPr>
          </a:p>
        </p:txBody>
      </p:sp>
      <p:sp>
        <p:nvSpPr>
          <p:cNvPr id="5123" name="TextBox 2"/>
          <p:cNvSpPr txBox="1"/>
          <p:nvPr/>
        </p:nvSpPr>
        <p:spPr>
          <a:xfrm>
            <a:off x="676275" y="1052513"/>
            <a:ext cx="7848600" cy="4940300"/>
          </a:xfrm>
          <a:prstGeom prst="rect">
            <a:avLst/>
          </a:prstGeom>
          <a:noFill/>
          <a:ln w="9525">
            <a:noFill/>
          </a:ln>
        </p:spPr>
        <p:txBody>
          <a:bodyPr>
            <a:spAutoFit/>
          </a:bodyPr>
          <a:p>
            <a:pPr algn="just">
              <a:lnSpc>
                <a:spcPct val="150000"/>
              </a:lnSpc>
              <a:buNone/>
            </a:pPr>
            <a:r>
              <a:rPr dirty="0">
                <a:latin typeface="Times New Roman" panose="02020603050405020304" pitchFamily="18" charset="0"/>
                <a:cs typeface="Calibri" panose="020F0502020204030204" pitchFamily="34" charset="0"/>
              </a:rPr>
              <a:t>Di era persaingan usaha yang belum terlalu kompleks, rata-rata perusahaan masih dapat meramalkan posisinya dengan lebih tepat (akurat) di masa depan yang digambarkan dengan arah anak panah lurus ke kanan. Pada saat itu, peramalan dan pemahaman akan proses operasi internal masih menjadi alat yang dapat diandalkan untuk bersaing. </a:t>
            </a:r>
            <a:endParaRPr dirty="0">
              <a:latin typeface="Times New Roman" panose="02020603050405020304" pitchFamily="18" charset="0"/>
              <a:cs typeface="Calibri" panose="020F0502020204030204" pitchFamily="34" charset="0"/>
            </a:endParaRPr>
          </a:p>
          <a:p>
            <a:pPr algn="just">
              <a:lnSpc>
                <a:spcPct val="150000"/>
              </a:lnSpc>
              <a:buNone/>
            </a:pPr>
            <a:endParaRPr sz="1600" dirty="0">
              <a:latin typeface="Times New Roman" panose="02020603050405020304" pitchFamily="18" charset="0"/>
              <a:cs typeface="Calibri" panose="020F0502020204030204" pitchFamily="34" charset="0"/>
            </a:endParaRPr>
          </a:p>
          <a:p>
            <a:pPr algn="just">
              <a:lnSpc>
                <a:spcPct val="150000"/>
              </a:lnSpc>
              <a:buNone/>
            </a:pPr>
            <a:endParaRPr sz="1600" dirty="0">
              <a:latin typeface="Times New Roman" panose="02020603050405020304" pitchFamily="18" charset="0"/>
              <a:cs typeface="Calibri" panose="020F0502020204030204" pitchFamily="34" charset="0"/>
            </a:endParaRPr>
          </a:p>
          <a:p>
            <a:pPr algn="just">
              <a:lnSpc>
                <a:spcPct val="150000"/>
              </a:lnSpc>
              <a:buNone/>
            </a:pPr>
            <a:endParaRPr sz="1600" dirty="0">
              <a:latin typeface="Times New Roman" panose="02020603050405020304" pitchFamily="18" charset="0"/>
              <a:cs typeface="Calibri" panose="020F0502020204030204" pitchFamily="34" charset="0"/>
            </a:endParaRPr>
          </a:p>
          <a:p>
            <a:pPr algn="just">
              <a:lnSpc>
                <a:spcPct val="150000"/>
              </a:lnSpc>
              <a:buNone/>
            </a:pPr>
            <a:endParaRPr sz="1600" dirty="0">
              <a:latin typeface="Times New Roman" panose="02020603050405020304" pitchFamily="18" charset="0"/>
              <a:cs typeface="Calibri" panose="020F0502020204030204" pitchFamily="34" charset="0"/>
            </a:endParaRPr>
          </a:p>
          <a:p>
            <a:pPr algn="just">
              <a:lnSpc>
                <a:spcPct val="150000"/>
              </a:lnSpc>
              <a:buNone/>
            </a:pPr>
            <a:endParaRPr sz="1600" dirty="0">
              <a:latin typeface="Times New Roman" panose="02020603050405020304" pitchFamily="18" charset="0"/>
              <a:cs typeface="Calibri" panose="020F0502020204030204" pitchFamily="34" charset="0"/>
            </a:endParaRPr>
          </a:p>
          <a:p>
            <a:pPr algn="just">
              <a:lnSpc>
                <a:spcPct val="150000"/>
              </a:lnSpc>
              <a:buNone/>
            </a:pPr>
            <a:endParaRPr sz="1600" dirty="0">
              <a:latin typeface="Times New Roman" panose="02020603050405020304" pitchFamily="18" charset="0"/>
              <a:cs typeface="Calibri" panose="020F0502020204030204" pitchFamily="34" charset="0"/>
            </a:endParaRPr>
          </a:p>
          <a:p>
            <a:pPr algn="just">
              <a:lnSpc>
                <a:spcPct val="150000"/>
              </a:lnSpc>
              <a:buNone/>
            </a:pPr>
            <a:endParaRPr lang="id-ID" altLang="x-none" sz="2400" dirty="0">
              <a:latin typeface="Arial" panose="020B0604020202020204" pitchFamily="34" charset="0"/>
              <a:ea typeface="Calibri" panose="020F0502020204030204" pitchFamily="34" charset="0"/>
            </a:endParaRPr>
          </a:p>
        </p:txBody>
      </p:sp>
      <p:pic>
        <p:nvPicPr>
          <p:cNvPr id="5124" name="Picture 4"/>
          <p:cNvPicPr>
            <a:picLocks noChangeAspect="1"/>
          </p:cNvPicPr>
          <p:nvPr/>
        </p:nvPicPr>
        <p:blipFill>
          <a:blip r:embed="rId1"/>
          <a:srcRect t="11473"/>
          <a:stretch>
            <a:fillRect/>
          </a:stretch>
        </p:blipFill>
        <p:spPr>
          <a:xfrm>
            <a:off x="919163" y="3430588"/>
            <a:ext cx="6913562" cy="2995612"/>
          </a:xfrm>
          <a:prstGeom prst="rect">
            <a:avLst/>
          </a:prstGeom>
          <a:noFill/>
          <a:ln w="9525">
            <a:noFill/>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itle 1"/>
          <p:cNvSpPr>
            <a:spLocks noGrp="1"/>
          </p:cNvSpPr>
          <p:nvPr>
            <p:ph type="title"/>
          </p:nvPr>
        </p:nvSpPr>
        <p:spPr>
          <a:xfrm>
            <a:off x="457200" y="274638"/>
            <a:ext cx="8229600" cy="706437"/>
          </a:xfrm>
          <a:ln/>
        </p:spPr>
        <p:txBody>
          <a:bodyPr vert="horz" wrap="square" lIns="91440" tIns="45720" rIns="91440" bIns="45720" anchor="ctr" anchorCtr="0"/>
          <a:p>
            <a:r>
              <a:rPr lang="sv-SE" altLang="id-ID" sz="3600" dirty="0">
                <a:latin typeface="Times New Roman" panose="02020603050405020304" pitchFamily="18" charset="0"/>
                <a:cs typeface="Times New Roman" panose="02020603050405020304" pitchFamily="18" charset="0"/>
              </a:rPr>
              <a:t>Sistem Terbuka dan Tertutup</a:t>
            </a:r>
            <a:endParaRPr lang="en-US" altLang="id-ID" sz="3600" dirty="0">
              <a:latin typeface="Times New Roman" panose="02020603050405020304" pitchFamily="18" charset="0"/>
              <a:ea typeface="Times New Roman" panose="02020603050405020304" pitchFamily="18" charset="0"/>
            </a:endParaRPr>
          </a:p>
        </p:txBody>
      </p:sp>
      <p:sp>
        <p:nvSpPr>
          <p:cNvPr id="6147" name="TextBox 2"/>
          <p:cNvSpPr txBox="1"/>
          <p:nvPr/>
        </p:nvSpPr>
        <p:spPr>
          <a:xfrm>
            <a:off x="676275" y="1052513"/>
            <a:ext cx="7848600" cy="4154487"/>
          </a:xfrm>
          <a:prstGeom prst="rect">
            <a:avLst/>
          </a:prstGeom>
          <a:noFill/>
          <a:ln w="9525">
            <a:noFill/>
          </a:ln>
        </p:spPr>
        <p:txBody>
          <a:bodyPr>
            <a:spAutoFit/>
          </a:bodyPr>
          <a:p>
            <a:pPr algn="just">
              <a:lnSpc>
                <a:spcPct val="150000"/>
              </a:lnSpc>
              <a:buNone/>
            </a:pPr>
            <a:r>
              <a:rPr dirty="0">
                <a:latin typeface="Times New Roman" panose="02020603050405020304" pitchFamily="18" charset="0"/>
                <a:cs typeface="Calibri" panose="020F0502020204030204" pitchFamily="34" charset="0"/>
              </a:rPr>
              <a:t>Hasil pengukuran masa lalu sampai sekarang digambarkan dengan grafik garis. Akan tetapi, ukuran-ukuran pendekatannya pada masa yang akan datang masih dipertanyakan, yang digambarkan dengan tanda tanya (Wibisono, 2006). Keadaan seperti itu dapat dilukiskan seperti tampak pada gambar berikut ini.</a:t>
            </a:r>
            <a:endParaRPr sz="1600" dirty="0">
              <a:latin typeface="Times New Roman" panose="02020603050405020304" pitchFamily="18" charset="0"/>
              <a:cs typeface="Calibri" panose="020F0502020204030204" pitchFamily="34" charset="0"/>
            </a:endParaRPr>
          </a:p>
          <a:p>
            <a:pPr algn="just">
              <a:lnSpc>
                <a:spcPct val="150000"/>
              </a:lnSpc>
              <a:buNone/>
            </a:pPr>
            <a:endParaRPr sz="1600" dirty="0">
              <a:latin typeface="Times New Roman" panose="02020603050405020304" pitchFamily="18" charset="0"/>
              <a:cs typeface="Calibri" panose="020F0502020204030204" pitchFamily="34" charset="0"/>
            </a:endParaRPr>
          </a:p>
          <a:p>
            <a:pPr algn="just">
              <a:lnSpc>
                <a:spcPct val="150000"/>
              </a:lnSpc>
              <a:buNone/>
            </a:pPr>
            <a:endParaRPr sz="1600" dirty="0">
              <a:latin typeface="Times New Roman" panose="02020603050405020304" pitchFamily="18" charset="0"/>
              <a:cs typeface="Calibri" panose="020F0502020204030204" pitchFamily="34" charset="0"/>
            </a:endParaRPr>
          </a:p>
          <a:p>
            <a:pPr algn="just">
              <a:lnSpc>
                <a:spcPct val="150000"/>
              </a:lnSpc>
              <a:buNone/>
            </a:pPr>
            <a:endParaRPr sz="1600" dirty="0">
              <a:latin typeface="Times New Roman" panose="02020603050405020304" pitchFamily="18" charset="0"/>
              <a:cs typeface="Calibri" panose="020F0502020204030204" pitchFamily="34" charset="0"/>
            </a:endParaRPr>
          </a:p>
          <a:p>
            <a:pPr algn="just">
              <a:lnSpc>
                <a:spcPct val="150000"/>
              </a:lnSpc>
              <a:buNone/>
            </a:pPr>
            <a:endParaRPr sz="1600" dirty="0">
              <a:latin typeface="Times New Roman" panose="02020603050405020304" pitchFamily="18" charset="0"/>
              <a:cs typeface="Calibri" panose="020F0502020204030204" pitchFamily="34" charset="0"/>
            </a:endParaRPr>
          </a:p>
          <a:p>
            <a:pPr algn="just">
              <a:lnSpc>
                <a:spcPct val="150000"/>
              </a:lnSpc>
              <a:buNone/>
            </a:pPr>
            <a:endParaRPr sz="1600" dirty="0">
              <a:latin typeface="Times New Roman" panose="02020603050405020304" pitchFamily="18" charset="0"/>
              <a:cs typeface="Calibri" panose="020F0502020204030204" pitchFamily="34" charset="0"/>
            </a:endParaRPr>
          </a:p>
          <a:p>
            <a:pPr algn="just">
              <a:lnSpc>
                <a:spcPct val="150000"/>
              </a:lnSpc>
              <a:buNone/>
            </a:pPr>
            <a:endParaRPr lang="id-ID" altLang="x-none" sz="2400" dirty="0">
              <a:latin typeface="Arial" panose="020B0604020202020204" pitchFamily="34" charset="0"/>
              <a:ea typeface="Calibri" panose="020F0502020204030204" pitchFamily="34" charset="0"/>
            </a:endParaRPr>
          </a:p>
        </p:txBody>
      </p:sp>
      <p:pic>
        <p:nvPicPr>
          <p:cNvPr id="6148" name="Picture 2"/>
          <p:cNvPicPr>
            <a:picLocks noChangeAspect="1"/>
          </p:cNvPicPr>
          <p:nvPr/>
        </p:nvPicPr>
        <p:blipFill>
          <a:blip r:embed="rId1"/>
          <a:srcRect t="9689"/>
          <a:stretch>
            <a:fillRect/>
          </a:stretch>
        </p:blipFill>
        <p:spPr>
          <a:xfrm>
            <a:off x="1692275" y="3119438"/>
            <a:ext cx="5045075" cy="3128962"/>
          </a:xfrm>
          <a:prstGeom prst="rect">
            <a:avLst/>
          </a:prstGeom>
          <a:noFill/>
          <a:ln w="9525">
            <a:noFill/>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itle 1"/>
          <p:cNvSpPr>
            <a:spLocks noGrp="1"/>
          </p:cNvSpPr>
          <p:nvPr>
            <p:ph type="title"/>
          </p:nvPr>
        </p:nvSpPr>
        <p:spPr>
          <a:xfrm>
            <a:off x="457200" y="274638"/>
            <a:ext cx="8229600" cy="706437"/>
          </a:xfrm>
          <a:ln/>
        </p:spPr>
        <p:txBody>
          <a:bodyPr vert="horz" wrap="square" lIns="91440" tIns="45720" rIns="91440" bIns="45720" anchor="ctr" anchorCtr="0"/>
          <a:p>
            <a:pPr algn="l"/>
            <a:r>
              <a:rPr sz="3600" dirty="0">
                <a:latin typeface="Times New Roman" panose="02020603050405020304" pitchFamily="18" charset="0"/>
                <a:cs typeface="Times New Roman" panose="02020603050405020304" pitchFamily="18" charset="0"/>
              </a:rPr>
              <a:t>Aturan- Aturan Pemerintah </a:t>
            </a:r>
            <a:endParaRPr lang="en-US" altLang="id-ID" sz="3600" dirty="0">
              <a:latin typeface="Times New Roman" panose="02020603050405020304" pitchFamily="18" charset="0"/>
              <a:ea typeface="Times New Roman" panose="02020603050405020304" pitchFamily="18" charset="0"/>
            </a:endParaRPr>
          </a:p>
        </p:txBody>
      </p:sp>
      <p:sp>
        <p:nvSpPr>
          <p:cNvPr id="3" name="TextBox 2"/>
          <p:cNvSpPr txBox="1"/>
          <p:nvPr/>
        </p:nvSpPr>
        <p:spPr>
          <a:xfrm>
            <a:off x="676275" y="1052513"/>
            <a:ext cx="7848600" cy="4340225"/>
          </a:xfrm>
          <a:prstGeom prst="rect">
            <a:avLst/>
          </a:prstGeom>
          <a:noFill/>
        </p:spPr>
        <p:txBody>
          <a:bodyPr>
            <a:spAutoFit/>
          </a:bodyPr>
          <a:lstStyle/>
          <a:p>
            <a:pPr marR="0" defTabSz="914400">
              <a:buClrTx/>
              <a:buSzTx/>
              <a:buFontTx/>
              <a:buNone/>
              <a:defRPr/>
            </a:pP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Aturan-aturan</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yang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ditetapkan</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pemerintah</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mempengaruhi</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secara</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berarti</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atau</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bermakna</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i="1" kern="1200" cap="none" spc="0" normalizeH="0" baseline="0" noProof="0" dirty="0" err="1">
                <a:latin typeface="Times New Roman" panose="02020603050405020304" pitchFamily="18" charset="0"/>
                <a:ea typeface="+mn-ea"/>
                <a:cs typeface="Times New Roman" panose="02020603050405020304" pitchFamily="18" charset="0"/>
              </a:rPr>
              <a:t>signifikan</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terhadap</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penyusunan</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strategi</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perusahaan</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dan</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sistem</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manajemen</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kinerja</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yang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akan</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diterapkan</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untuk</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mengelola</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perusahaan</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Aturan-aturan</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pemerintah</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tersebut</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antara</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lain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adalah</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sebagai</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berikut</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endParaRPr kumimoji="0" lang="en-US" sz="2400" kern="1200" cap="none" spc="0" normalizeH="0" baseline="0" noProof="0" dirty="0">
              <a:latin typeface="Times New Roman" panose="02020603050405020304" pitchFamily="18" charset="0"/>
              <a:ea typeface="+mn-ea"/>
              <a:cs typeface="Times New Roman" panose="02020603050405020304" pitchFamily="18" charset="0"/>
            </a:endParaRPr>
          </a:p>
          <a:p>
            <a:pPr marR="0" defTabSz="914400">
              <a:buClrTx/>
              <a:buSzTx/>
              <a:buFontTx/>
              <a:buNone/>
              <a:defRPr/>
            </a:pPr>
            <a:endParaRPr kumimoji="0" lang="en-US" sz="2400" kern="1200" cap="none" spc="0" normalizeH="0" baseline="0" noProof="0" dirty="0">
              <a:latin typeface="Times New Roman" panose="02020603050405020304" pitchFamily="18" charset="0"/>
              <a:ea typeface="+mn-ea"/>
              <a:cs typeface="Times New Roman" panose="02020603050405020304" pitchFamily="18" charset="0"/>
            </a:endParaRPr>
          </a:p>
          <a:p>
            <a:pPr marL="457200" marR="0" indent="-457200" algn="just" defTabSz="914400">
              <a:spcAft>
                <a:spcPts val="0"/>
              </a:spcAft>
              <a:buClrTx/>
              <a:buSzTx/>
              <a:buFont typeface="+mj-lt"/>
              <a:buAutoNum type="arabicPeriod"/>
              <a:defRPr/>
            </a:pPr>
            <a:r>
              <a:rPr kumimoji="0" lang="en-US" sz="2200" kern="1200" cap="none" spc="0" normalizeH="0" baseline="0" noProof="0" dirty="0" err="1">
                <a:latin typeface="Times New Roman" panose="02020603050405020304"/>
                <a:ea typeface="Calibri" panose="020F0502020204030204"/>
                <a:cs typeface="Times New Roman" panose="02020603050405020304"/>
              </a:rPr>
              <a:t>Penetapan</a:t>
            </a:r>
            <a:r>
              <a:rPr kumimoji="0" lang="en-US" sz="2200" kern="1200" cap="none" spc="0" normalizeH="0" baseline="0" noProof="0" dirty="0">
                <a:latin typeface="Times New Roman" panose="02020603050405020304"/>
                <a:ea typeface="Calibri" panose="020F0502020204030204"/>
                <a:cs typeface="Times New Roman" panose="02020603050405020304"/>
              </a:rPr>
              <a:t> </a:t>
            </a:r>
            <a:r>
              <a:rPr kumimoji="0" lang="en-US" sz="2200" kern="1200" cap="none" spc="0" normalizeH="0" baseline="0" noProof="0" dirty="0" err="1">
                <a:latin typeface="Times New Roman" panose="02020603050405020304"/>
                <a:ea typeface="Calibri" panose="020F0502020204030204"/>
                <a:cs typeface="Times New Roman" panose="02020603050405020304"/>
              </a:rPr>
              <a:t>prioritas</a:t>
            </a:r>
            <a:r>
              <a:rPr kumimoji="0" lang="en-US" sz="2200" kern="1200" cap="none" spc="0" normalizeH="0" baseline="0" noProof="0" dirty="0">
                <a:latin typeface="Times New Roman" panose="02020603050405020304"/>
                <a:ea typeface="Calibri" panose="020F0502020204030204"/>
                <a:cs typeface="Times New Roman" panose="02020603050405020304"/>
              </a:rPr>
              <a:t> </a:t>
            </a:r>
            <a:r>
              <a:rPr kumimoji="0" lang="en-US" sz="2200" kern="1200" cap="none" spc="0" normalizeH="0" baseline="0" noProof="0" dirty="0" err="1">
                <a:latin typeface="Times New Roman" panose="02020603050405020304"/>
                <a:ea typeface="Calibri" panose="020F0502020204030204"/>
                <a:cs typeface="Times New Roman" panose="02020603050405020304"/>
              </a:rPr>
              <a:t>industri</a:t>
            </a:r>
            <a:r>
              <a:rPr kumimoji="0" lang="en-US" sz="2200" kern="1200" cap="none" spc="0" normalizeH="0" baseline="0" noProof="0" dirty="0">
                <a:latin typeface="Times New Roman" panose="02020603050405020304"/>
                <a:ea typeface="Calibri" panose="020F0502020204030204"/>
                <a:cs typeface="Times New Roman" panose="02020603050405020304"/>
              </a:rPr>
              <a:t> yang </a:t>
            </a:r>
            <a:r>
              <a:rPr kumimoji="0" lang="en-US" sz="2200" kern="1200" cap="none" spc="0" normalizeH="0" baseline="0" noProof="0" dirty="0" err="1">
                <a:latin typeface="Times New Roman" panose="02020603050405020304"/>
                <a:ea typeface="Calibri" panose="020F0502020204030204"/>
                <a:cs typeface="Times New Roman" panose="02020603050405020304"/>
              </a:rPr>
              <a:t>akan</a:t>
            </a:r>
            <a:r>
              <a:rPr kumimoji="0" lang="en-US" sz="2200" kern="1200" cap="none" spc="0" normalizeH="0" baseline="0" noProof="0" dirty="0">
                <a:latin typeface="Times New Roman" panose="02020603050405020304"/>
                <a:ea typeface="Calibri" panose="020F0502020204030204"/>
                <a:cs typeface="Times New Roman" panose="02020603050405020304"/>
              </a:rPr>
              <a:t> </a:t>
            </a:r>
            <a:r>
              <a:rPr kumimoji="0" lang="en-US" sz="2200" kern="1200" cap="none" spc="0" normalizeH="0" baseline="0" noProof="0" dirty="0" err="1">
                <a:latin typeface="Times New Roman" panose="02020603050405020304"/>
                <a:ea typeface="Calibri" panose="020F0502020204030204"/>
                <a:cs typeface="Times New Roman" panose="02020603050405020304"/>
              </a:rPr>
              <a:t>dikembangkan</a:t>
            </a:r>
            <a:r>
              <a:rPr kumimoji="0" lang="en-US" sz="2200" kern="1200" cap="none" spc="0" normalizeH="0" baseline="0" noProof="0" dirty="0">
                <a:latin typeface="Times New Roman" panose="02020603050405020304"/>
                <a:ea typeface="Calibri" panose="020F0502020204030204"/>
                <a:cs typeface="Times New Roman" panose="02020603050405020304"/>
              </a:rPr>
              <a:t> </a:t>
            </a:r>
            <a:r>
              <a:rPr kumimoji="0" lang="en-US" sz="2200" kern="1200" cap="none" spc="0" normalizeH="0" baseline="0" noProof="0" dirty="0" err="1">
                <a:latin typeface="Times New Roman" panose="02020603050405020304"/>
                <a:ea typeface="Calibri" panose="020F0502020204030204"/>
                <a:cs typeface="Times New Roman" panose="02020603050405020304"/>
              </a:rPr>
              <a:t>pemerintah</a:t>
            </a:r>
            <a:endParaRPr kumimoji="0" lang="en-US" sz="2200" kern="1200" cap="none" spc="0" normalizeH="0" baseline="0" noProof="0" dirty="0">
              <a:latin typeface="Calibri" panose="020F0502020204030204"/>
              <a:ea typeface="Calibri" panose="020F0502020204030204"/>
              <a:cs typeface="Times New Roman" panose="02020603050405020304"/>
            </a:endParaRPr>
          </a:p>
          <a:p>
            <a:pPr marL="457200" marR="0" indent="-457200" algn="just" defTabSz="914400">
              <a:spcAft>
                <a:spcPts val="0"/>
              </a:spcAft>
              <a:buClrTx/>
              <a:buSzTx/>
              <a:buFont typeface="+mj-lt"/>
              <a:buAutoNum type="arabicPeriod"/>
              <a:defRPr/>
            </a:pPr>
            <a:r>
              <a:rPr kumimoji="0" lang="en-US" sz="2200" kern="1200" cap="none" spc="0" normalizeH="0" baseline="0" noProof="0" dirty="0" err="1">
                <a:latin typeface="Times New Roman" panose="02020603050405020304"/>
                <a:ea typeface="Calibri" panose="020F0502020204030204"/>
                <a:cs typeface="Times New Roman" panose="02020603050405020304"/>
              </a:rPr>
              <a:t>Penetapan</a:t>
            </a:r>
            <a:r>
              <a:rPr kumimoji="0" lang="en-US" sz="2200" kern="1200" cap="none" spc="0" normalizeH="0" baseline="0" noProof="0" dirty="0">
                <a:latin typeface="Times New Roman" panose="02020603050405020304"/>
                <a:ea typeface="Calibri" panose="020F0502020204030204"/>
                <a:cs typeface="Times New Roman" panose="02020603050405020304"/>
              </a:rPr>
              <a:t> </a:t>
            </a:r>
            <a:r>
              <a:rPr kumimoji="0" lang="en-US" sz="2200" kern="1200" cap="none" spc="0" normalizeH="0" baseline="0" noProof="0" dirty="0" err="1">
                <a:latin typeface="Times New Roman" panose="02020603050405020304"/>
                <a:ea typeface="Calibri" panose="020F0502020204030204"/>
                <a:cs typeface="Times New Roman" panose="02020603050405020304"/>
              </a:rPr>
              <a:t>besar</a:t>
            </a:r>
            <a:r>
              <a:rPr kumimoji="0" lang="en-US" sz="2200" kern="1200" cap="none" spc="0" normalizeH="0" baseline="0" noProof="0" dirty="0">
                <a:latin typeface="Times New Roman" panose="02020603050405020304"/>
                <a:ea typeface="Calibri" panose="020F0502020204030204"/>
                <a:cs typeface="Times New Roman" panose="02020603050405020304"/>
              </a:rPr>
              <a:t> </a:t>
            </a:r>
            <a:r>
              <a:rPr kumimoji="0" lang="en-US" sz="2200" kern="1200" cap="none" spc="0" normalizeH="0" baseline="0" noProof="0" dirty="0" err="1">
                <a:latin typeface="Times New Roman" panose="02020603050405020304"/>
                <a:ea typeface="Calibri" panose="020F0502020204030204"/>
                <a:cs typeface="Times New Roman" panose="02020603050405020304"/>
              </a:rPr>
              <a:t>pajak</a:t>
            </a:r>
            <a:r>
              <a:rPr kumimoji="0" lang="en-US" sz="2200" kern="1200" cap="none" spc="0" normalizeH="0" baseline="0" noProof="0" dirty="0">
                <a:latin typeface="Times New Roman" panose="02020603050405020304"/>
                <a:ea typeface="Calibri" panose="020F0502020204030204"/>
                <a:cs typeface="Times New Roman" panose="02020603050405020304"/>
              </a:rPr>
              <a:t> </a:t>
            </a:r>
            <a:endParaRPr kumimoji="0" lang="en-US" sz="2200" kern="1200" cap="none" spc="0" normalizeH="0" baseline="0" noProof="0" dirty="0">
              <a:latin typeface="Calibri" panose="020F0502020204030204"/>
              <a:ea typeface="Calibri" panose="020F0502020204030204"/>
              <a:cs typeface="Times New Roman" panose="02020603050405020304"/>
            </a:endParaRPr>
          </a:p>
          <a:p>
            <a:pPr marL="457200" marR="0" indent="-457200" algn="just" defTabSz="914400">
              <a:spcAft>
                <a:spcPts val="0"/>
              </a:spcAft>
              <a:buClrTx/>
              <a:buSzTx/>
              <a:buFont typeface="+mj-lt"/>
              <a:buAutoNum type="arabicPeriod"/>
              <a:defRPr/>
            </a:pPr>
            <a:r>
              <a:rPr kumimoji="0" lang="en-US" sz="2200" kern="1200" cap="none" spc="0" normalizeH="0" baseline="0" noProof="0" dirty="0" err="1">
                <a:latin typeface="Times New Roman" panose="02020603050405020304"/>
                <a:ea typeface="Calibri" panose="020F0502020204030204"/>
                <a:cs typeface="+mn-cs"/>
              </a:rPr>
              <a:t>Kebijakan</a:t>
            </a:r>
            <a:r>
              <a:rPr kumimoji="0" lang="en-US" sz="2200" kern="1200" cap="none" spc="0" normalizeH="0" baseline="0" noProof="0" dirty="0">
                <a:latin typeface="Times New Roman" panose="02020603050405020304"/>
                <a:ea typeface="Calibri" panose="020F0502020204030204"/>
                <a:cs typeface="+mn-cs"/>
              </a:rPr>
              <a:t> </a:t>
            </a:r>
            <a:r>
              <a:rPr kumimoji="0" lang="en-US" sz="2200" kern="1200" cap="none" spc="0" normalizeH="0" baseline="0" noProof="0" dirty="0" err="1">
                <a:latin typeface="Times New Roman" panose="02020603050405020304"/>
                <a:ea typeface="Calibri" panose="020F0502020204030204"/>
                <a:cs typeface="+mn-cs"/>
              </a:rPr>
              <a:t>ekspor</a:t>
            </a:r>
            <a:endParaRPr kumimoji="0" lang="en-US" sz="2200" kern="1200" cap="none" spc="0" normalizeH="0" baseline="0" noProof="0" dirty="0">
              <a:latin typeface="Times New Roman" panose="02020603050405020304"/>
              <a:ea typeface="Calibri" panose="020F0502020204030204"/>
              <a:cs typeface="+mn-cs"/>
            </a:endParaRPr>
          </a:p>
          <a:p>
            <a:pPr marL="457200" marR="0" indent="-457200" defTabSz="914400">
              <a:buClrTx/>
              <a:buSzTx/>
              <a:buFont typeface="+mj-lt"/>
              <a:buAutoNum type="arabicPeriod"/>
              <a:defRPr/>
            </a:pPr>
            <a:r>
              <a:rPr kumimoji="0" lang="en-US" sz="2200" kern="1200" cap="none" spc="0" normalizeH="0" baseline="0" noProof="0" dirty="0" err="1">
                <a:latin typeface="Times New Roman" panose="02020603050405020304"/>
                <a:ea typeface="Calibri" panose="020F0502020204030204"/>
                <a:cs typeface="+mn-cs"/>
              </a:rPr>
              <a:t>Kebijakan</a:t>
            </a:r>
            <a:r>
              <a:rPr kumimoji="0" lang="en-US" sz="2200" kern="1200" cap="none" spc="0" normalizeH="0" baseline="0" noProof="0" dirty="0">
                <a:latin typeface="Times New Roman" panose="02020603050405020304"/>
                <a:ea typeface="Calibri" panose="020F0502020204030204"/>
                <a:cs typeface="+mn-cs"/>
              </a:rPr>
              <a:t> </a:t>
            </a:r>
            <a:r>
              <a:rPr kumimoji="0" lang="en-US" sz="2200" kern="1200" cap="none" spc="0" normalizeH="0" baseline="0" noProof="0" dirty="0" err="1">
                <a:latin typeface="Times New Roman" panose="02020603050405020304"/>
                <a:ea typeface="Calibri" panose="020F0502020204030204"/>
                <a:cs typeface="+mn-cs"/>
              </a:rPr>
              <a:t>impor</a:t>
            </a:r>
            <a:r>
              <a:rPr kumimoji="0" lang="en-US" sz="2200" kern="1200" cap="none" spc="0" normalizeH="0" baseline="0" noProof="0" dirty="0">
                <a:latin typeface="Times New Roman" panose="02020603050405020304"/>
                <a:ea typeface="Calibri" panose="020F0502020204030204"/>
                <a:cs typeface="+mn-cs"/>
              </a:rPr>
              <a:t> </a:t>
            </a:r>
            <a:endParaRPr kumimoji="0" lang="en-US" sz="2200" kern="1200" cap="none" spc="0" normalizeH="0" baseline="0" noProof="0" dirty="0">
              <a:latin typeface="Times New Roman" panose="02020603050405020304"/>
              <a:ea typeface="Calibri" panose="020F0502020204030204"/>
              <a:cs typeface="+mn-cs"/>
            </a:endParaRPr>
          </a:p>
          <a:p>
            <a:pPr marL="457200" marR="0" indent="-457200" defTabSz="914400">
              <a:buClrTx/>
              <a:buSzTx/>
              <a:buFont typeface="+mj-lt"/>
              <a:buAutoNum type="arabicPeriod"/>
              <a:defRPr/>
            </a:pPr>
            <a:r>
              <a:rPr kumimoji="0" lang="en-US" sz="2200" kern="1200" cap="none" spc="0" normalizeH="0" baseline="0" noProof="0" dirty="0" err="1">
                <a:latin typeface="Times New Roman" panose="02020603050405020304"/>
                <a:ea typeface="Calibri" panose="020F0502020204030204"/>
                <a:cs typeface="+mn-cs"/>
              </a:rPr>
              <a:t>Standar</a:t>
            </a:r>
            <a:r>
              <a:rPr kumimoji="0" lang="en-US" sz="2200" kern="1200" cap="none" spc="0" normalizeH="0" baseline="0" noProof="0" dirty="0">
                <a:latin typeface="Times New Roman" panose="02020603050405020304"/>
                <a:ea typeface="Calibri" panose="020F0502020204030204"/>
                <a:cs typeface="+mn-cs"/>
              </a:rPr>
              <a:t> </a:t>
            </a:r>
            <a:r>
              <a:rPr kumimoji="0" lang="en-US" sz="2200" kern="1200" cap="none" spc="0" normalizeH="0" baseline="0" noProof="0" dirty="0" err="1">
                <a:latin typeface="Times New Roman" panose="02020603050405020304"/>
                <a:ea typeface="Calibri" panose="020F0502020204030204"/>
                <a:cs typeface="+mn-cs"/>
              </a:rPr>
              <a:t>kinerja</a:t>
            </a:r>
            <a:r>
              <a:rPr kumimoji="0" lang="en-US" sz="2200" kern="1200" cap="none" spc="0" normalizeH="0" baseline="0" noProof="0" dirty="0">
                <a:latin typeface="Times New Roman" panose="02020603050405020304"/>
                <a:ea typeface="Calibri" panose="020F0502020204030204"/>
                <a:cs typeface="+mn-cs"/>
              </a:rPr>
              <a:t> yang </a:t>
            </a:r>
            <a:r>
              <a:rPr kumimoji="0" lang="en-US" sz="2200" kern="1200" cap="none" spc="0" normalizeH="0" baseline="0" noProof="0" dirty="0" err="1">
                <a:latin typeface="Times New Roman" panose="02020603050405020304"/>
                <a:ea typeface="Calibri" panose="020F0502020204030204"/>
                <a:cs typeface="+mn-cs"/>
              </a:rPr>
              <a:t>harus</a:t>
            </a:r>
            <a:r>
              <a:rPr kumimoji="0" lang="en-US" sz="2200" kern="1200" cap="none" spc="0" normalizeH="0" baseline="0" noProof="0" dirty="0">
                <a:latin typeface="Times New Roman" panose="02020603050405020304"/>
                <a:ea typeface="Calibri" panose="020F0502020204030204"/>
                <a:cs typeface="+mn-cs"/>
              </a:rPr>
              <a:t> </a:t>
            </a:r>
            <a:r>
              <a:rPr kumimoji="0" lang="en-US" sz="2200" kern="1200" cap="none" spc="0" normalizeH="0" baseline="0" noProof="0" dirty="0" err="1">
                <a:latin typeface="Times New Roman" panose="02020603050405020304"/>
                <a:ea typeface="Calibri" panose="020F0502020204030204"/>
                <a:cs typeface="+mn-cs"/>
              </a:rPr>
              <a:t>dicapai</a:t>
            </a:r>
            <a:r>
              <a:rPr kumimoji="0" lang="en-US" sz="2200" kern="1200" cap="none" spc="0" normalizeH="0" baseline="0" noProof="0" dirty="0">
                <a:latin typeface="Times New Roman" panose="02020603050405020304"/>
                <a:ea typeface="Calibri" panose="020F0502020204030204"/>
                <a:cs typeface="+mn-cs"/>
              </a:rPr>
              <a:t> </a:t>
            </a:r>
            <a:r>
              <a:rPr kumimoji="0" lang="en-US" sz="2200" kern="1200" cap="none" spc="0" normalizeH="0" baseline="0" noProof="0" dirty="0" err="1">
                <a:latin typeface="Times New Roman" panose="02020603050405020304"/>
                <a:ea typeface="Calibri" panose="020F0502020204030204"/>
                <a:cs typeface="+mn-cs"/>
              </a:rPr>
              <a:t>dan</a:t>
            </a:r>
            <a:r>
              <a:rPr kumimoji="0" lang="en-US" sz="2200" kern="1200" cap="none" spc="0" normalizeH="0" baseline="0" noProof="0" dirty="0">
                <a:latin typeface="Times New Roman" panose="02020603050405020304"/>
                <a:ea typeface="Calibri" panose="020F0502020204030204"/>
                <a:cs typeface="+mn-cs"/>
              </a:rPr>
              <a:t> </a:t>
            </a:r>
            <a:r>
              <a:rPr kumimoji="0" lang="en-US" sz="2200" kern="1200" cap="none" spc="0" normalizeH="0" baseline="0" noProof="0" dirty="0" err="1">
                <a:latin typeface="Times New Roman" panose="02020603050405020304"/>
                <a:ea typeface="Calibri" panose="020F0502020204030204"/>
                <a:cs typeface="+mn-cs"/>
              </a:rPr>
              <a:t>dilaporkan</a:t>
            </a:r>
            <a:r>
              <a:rPr kumimoji="0" lang="en-US" sz="2200" kern="1200" cap="none" spc="0" normalizeH="0" baseline="0" noProof="0" dirty="0">
                <a:latin typeface="Times New Roman" panose="02020603050405020304"/>
                <a:ea typeface="Calibri" panose="020F0502020204030204"/>
                <a:cs typeface="+mn-cs"/>
              </a:rPr>
              <a:t> </a:t>
            </a:r>
            <a:endParaRPr kumimoji="0" lang="en-US" sz="2200" kern="1200" cap="none" spc="0" normalizeH="0" baseline="0" noProof="0" dirty="0">
              <a:latin typeface="Times New Roman" panose="02020603050405020304" pitchFamily="18" charset="0"/>
              <a:ea typeface="+mn-ea"/>
              <a:cs typeface="Times New Roman" panose="02020603050405020304" pitchFamily="18" charset="0"/>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Box 6"/>
          <p:cNvSpPr txBox="1"/>
          <p:nvPr/>
        </p:nvSpPr>
        <p:spPr>
          <a:xfrm>
            <a:off x="539750" y="981075"/>
            <a:ext cx="7931150" cy="461963"/>
          </a:xfrm>
          <a:prstGeom prst="rect">
            <a:avLst/>
          </a:prstGeom>
          <a:noFill/>
          <a:ln w="9525">
            <a:noFill/>
          </a:ln>
        </p:spPr>
        <p:txBody>
          <a:bodyPr>
            <a:spAutoFit/>
          </a:bodyPr>
          <a:p>
            <a:endParaRPr lang="id-ID" altLang="x-none" sz="2400" dirty="0">
              <a:latin typeface="Arial" panose="020B0604020202020204" pitchFamily="34" charset="0"/>
            </a:endParaRPr>
          </a:p>
        </p:txBody>
      </p:sp>
      <p:pic>
        <p:nvPicPr>
          <p:cNvPr id="8195" name="Picture 4"/>
          <p:cNvPicPr>
            <a:picLocks noChangeAspect="1"/>
          </p:cNvPicPr>
          <p:nvPr/>
        </p:nvPicPr>
        <p:blipFill>
          <a:blip r:embed="rId1"/>
          <a:stretch>
            <a:fillRect/>
          </a:stretch>
        </p:blipFill>
        <p:spPr>
          <a:xfrm>
            <a:off x="539750" y="476250"/>
            <a:ext cx="7781925" cy="5905500"/>
          </a:xfrm>
          <a:prstGeom prst="rect">
            <a:avLst/>
          </a:prstGeom>
          <a:noFill/>
          <a:ln w="9525">
            <a:no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extBox 5"/>
          <p:cNvSpPr txBox="1"/>
          <p:nvPr/>
        </p:nvSpPr>
        <p:spPr>
          <a:xfrm>
            <a:off x="179388" y="549275"/>
            <a:ext cx="8147050" cy="5113338"/>
          </a:xfrm>
          <a:prstGeom prst="rect">
            <a:avLst/>
          </a:prstGeom>
          <a:noFill/>
          <a:ln w="9525">
            <a:noFill/>
          </a:ln>
        </p:spPr>
        <p:txBody>
          <a:bodyPr>
            <a:spAutoFit/>
          </a:bodyPr>
          <a:p>
            <a:pPr algn="just">
              <a:spcAft>
                <a:spcPts val="1000"/>
              </a:spcAft>
              <a:buNone/>
            </a:pPr>
            <a:r>
              <a:rPr sz="2400" dirty="0">
                <a:latin typeface="Times New Roman" panose="02020603050405020304" pitchFamily="18" charset="0"/>
                <a:cs typeface="Calibri" panose="020F0502020204030204" pitchFamily="34" charset="0"/>
              </a:rPr>
              <a:t>Berbagai perusahaan mencoba mengadopsi macam-macam kerangka sistem manajemen kinerja yang telah dikenalkan oleh para ahli secara luas pada dekade terakhir, seperti berikut :</a:t>
            </a:r>
            <a:endParaRPr sz="2400" dirty="0">
              <a:latin typeface="Times New Roman" panose="02020603050405020304" pitchFamily="18" charset="0"/>
              <a:cs typeface="Calibri" panose="020F0502020204030204" pitchFamily="34" charset="0"/>
            </a:endParaRPr>
          </a:p>
          <a:p>
            <a:pPr>
              <a:buNone/>
            </a:pPr>
            <a:r>
              <a:rPr sz="2400" dirty="0">
                <a:latin typeface="Times New Roman" panose="02020603050405020304" pitchFamily="18" charset="0"/>
                <a:cs typeface="Calibri" panose="020F0502020204030204" pitchFamily="34" charset="0"/>
              </a:rPr>
              <a:t>a. </a:t>
            </a:r>
            <a:r>
              <a:rPr sz="2400" i="1" dirty="0">
                <a:latin typeface="Times New Roman" panose="02020603050405020304" pitchFamily="18" charset="0"/>
                <a:cs typeface="Calibri" panose="020F0502020204030204" pitchFamily="34" charset="0"/>
              </a:rPr>
              <a:t>SMART</a:t>
            </a:r>
            <a:r>
              <a:rPr sz="2400" dirty="0">
                <a:latin typeface="Times New Roman" panose="02020603050405020304" pitchFamily="18" charset="0"/>
                <a:cs typeface="Calibri" panose="020F0502020204030204" pitchFamily="34" charset="0"/>
              </a:rPr>
              <a:t> (Cross &amp; Lynch, 1989). </a:t>
            </a:r>
            <a:endParaRPr sz="2400" dirty="0">
              <a:latin typeface="Times New Roman" panose="02020603050405020304" pitchFamily="18" charset="0"/>
              <a:cs typeface="Calibri" panose="020F0502020204030204" pitchFamily="34" charset="0"/>
            </a:endParaRPr>
          </a:p>
          <a:p>
            <a:pPr>
              <a:buNone/>
            </a:pPr>
            <a:r>
              <a:rPr sz="2400" dirty="0">
                <a:latin typeface="Times New Roman" panose="02020603050405020304" pitchFamily="18" charset="0"/>
                <a:cs typeface="Calibri" panose="020F0502020204030204" pitchFamily="34" charset="0"/>
              </a:rPr>
              <a:t>b. </a:t>
            </a:r>
            <a:r>
              <a:rPr sz="2400" i="1" dirty="0">
                <a:latin typeface="Times New Roman" panose="02020603050405020304" pitchFamily="18" charset="0"/>
                <a:cs typeface="Calibri" panose="020F0502020204030204" pitchFamily="34" charset="0"/>
              </a:rPr>
              <a:t>Performance Measurement Questionnaire</a:t>
            </a:r>
            <a:r>
              <a:rPr sz="2400" dirty="0">
                <a:latin typeface="Times New Roman" panose="02020603050405020304" pitchFamily="18" charset="0"/>
                <a:cs typeface="Calibri" panose="020F0502020204030204" pitchFamily="34" charset="0"/>
              </a:rPr>
              <a:t> (Dixon, et al., 1990). </a:t>
            </a:r>
            <a:endParaRPr sz="2400" dirty="0">
              <a:latin typeface="Times New Roman" panose="02020603050405020304" pitchFamily="18" charset="0"/>
              <a:cs typeface="Calibri" panose="020F0502020204030204" pitchFamily="34" charset="0"/>
            </a:endParaRPr>
          </a:p>
          <a:p>
            <a:pPr>
              <a:buNone/>
            </a:pPr>
            <a:r>
              <a:rPr sz="2400" dirty="0">
                <a:latin typeface="Times New Roman" panose="02020603050405020304" pitchFamily="18" charset="0"/>
                <a:cs typeface="Calibri" panose="020F0502020204030204" pitchFamily="34" charset="0"/>
              </a:rPr>
              <a:t>c. </a:t>
            </a:r>
            <a:r>
              <a:rPr sz="2400" i="1" dirty="0">
                <a:latin typeface="Times New Roman" panose="02020603050405020304" pitchFamily="18" charset="0"/>
                <a:cs typeface="Calibri" panose="020F0502020204030204" pitchFamily="34" charset="0"/>
              </a:rPr>
              <a:t>Performance for World Class Manufacturing</a:t>
            </a:r>
            <a:r>
              <a:rPr sz="2400" dirty="0">
                <a:latin typeface="Times New Roman" panose="02020603050405020304" pitchFamily="18" charset="0"/>
                <a:cs typeface="Calibri" panose="020F0502020204030204" pitchFamily="34" charset="0"/>
              </a:rPr>
              <a:t> (Maskell, 1991). </a:t>
            </a:r>
            <a:endParaRPr sz="2400" dirty="0">
              <a:latin typeface="Times New Roman" panose="02020603050405020304" pitchFamily="18" charset="0"/>
              <a:cs typeface="Calibri" panose="020F0502020204030204" pitchFamily="34" charset="0"/>
            </a:endParaRPr>
          </a:p>
          <a:p>
            <a:pPr>
              <a:buNone/>
            </a:pPr>
            <a:r>
              <a:rPr sz="2400" dirty="0">
                <a:latin typeface="Times New Roman" panose="02020603050405020304" pitchFamily="18" charset="0"/>
                <a:cs typeface="Calibri" panose="020F0502020204030204" pitchFamily="34" charset="0"/>
              </a:rPr>
              <a:t>d. </a:t>
            </a:r>
            <a:r>
              <a:rPr sz="2400" i="1" dirty="0">
                <a:latin typeface="Times New Roman" panose="02020603050405020304" pitchFamily="18" charset="0"/>
                <a:cs typeface="Calibri" panose="020F0502020204030204" pitchFamily="34" charset="0"/>
              </a:rPr>
              <a:t>Quantum Performance Measurement Model</a:t>
            </a:r>
            <a:r>
              <a:rPr sz="2400" dirty="0">
                <a:latin typeface="Times New Roman" panose="02020603050405020304" pitchFamily="18" charset="0"/>
                <a:cs typeface="Calibri" panose="020F0502020204030204" pitchFamily="34" charset="0"/>
              </a:rPr>
              <a:t> (Hronec, 1993). </a:t>
            </a:r>
            <a:endParaRPr sz="2400" dirty="0">
              <a:latin typeface="Times New Roman" panose="02020603050405020304" pitchFamily="18" charset="0"/>
              <a:cs typeface="Calibri" panose="020F0502020204030204" pitchFamily="34" charset="0"/>
            </a:endParaRPr>
          </a:p>
          <a:p>
            <a:pPr>
              <a:buNone/>
            </a:pPr>
            <a:r>
              <a:rPr sz="2400" dirty="0">
                <a:latin typeface="Times New Roman" panose="02020603050405020304" pitchFamily="18" charset="0"/>
                <a:cs typeface="Calibri" panose="020F0502020204030204" pitchFamily="34" charset="0"/>
              </a:rPr>
              <a:t>e. </a:t>
            </a:r>
            <a:r>
              <a:rPr sz="2400" i="1" dirty="0">
                <a:latin typeface="Times New Roman" panose="02020603050405020304" pitchFamily="18" charset="0"/>
                <a:cs typeface="Calibri" panose="020F0502020204030204" pitchFamily="34" charset="0"/>
              </a:rPr>
              <a:t>The Balanced Scorecard</a:t>
            </a:r>
            <a:r>
              <a:rPr sz="2400" dirty="0">
                <a:latin typeface="Times New Roman" panose="02020603050405020304" pitchFamily="18" charset="0"/>
                <a:cs typeface="Calibri" panose="020F0502020204030204" pitchFamily="34" charset="0"/>
              </a:rPr>
              <a:t> (Kaplan &amp; Norton, 1992). </a:t>
            </a:r>
            <a:endParaRPr sz="2400" dirty="0">
              <a:latin typeface="Times New Roman" panose="02020603050405020304" pitchFamily="18" charset="0"/>
              <a:cs typeface="Calibri" panose="020F0502020204030204" pitchFamily="34" charset="0"/>
            </a:endParaRPr>
          </a:p>
          <a:p>
            <a:pPr>
              <a:buNone/>
            </a:pPr>
            <a:r>
              <a:rPr sz="2400" dirty="0">
                <a:latin typeface="Times New Roman" panose="02020603050405020304" pitchFamily="18" charset="0"/>
                <a:cs typeface="Calibri" panose="020F0502020204030204" pitchFamily="34" charset="0"/>
              </a:rPr>
              <a:t>f. </a:t>
            </a:r>
            <a:r>
              <a:rPr sz="2400" i="1" dirty="0">
                <a:latin typeface="Times New Roman" panose="02020603050405020304" pitchFamily="18" charset="0"/>
                <a:cs typeface="Calibri" panose="020F0502020204030204" pitchFamily="34" charset="0"/>
              </a:rPr>
              <a:t>Prism</a:t>
            </a:r>
            <a:r>
              <a:rPr sz="2400" dirty="0">
                <a:latin typeface="Times New Roman" panose="02020603050405020304" pitchFamily="18" charset="0"/>
                <a:cs typeface="Calibri" panose="020F0502020204030204" pitchFamily="34" charset="0"/>
              </a:rPr>
              <a:t> (Neely &amp; Adams, 1999). </a:t>
            </a:r>
            <a:endParaRPr sz="2400" dirty="0">
              <a:latin typeface="Times New Roman" panose="02020603050405020304" pitchFamily="18" charset="0"/>
              <a:cs typeface="Calibri" panose="020F0502020204030204" pitchFamily="34" charset="0"/>
            </a:endParaRPr>
          </a:p>
          <a:p>
            <a:pPr>
              <a:buNone/>
            </a:pPr>
            <a:r>
              <a:rPr sz="2400" dirty="0">
                <a:latin typeface="Times New Roman" panose="02020603050405020304" pitchFamily="18" charset="0"/>
                <a:cs typeface="Calibri" panose="020F0502020204030204" pitchFamily="34" charset="0"/>
              </a:rPr>
              <a:t>g. </a:t>
            </a:r>
            <a:r>
              <a:rPr lang="id-ID" altLang="x-none" sz="2400" i="1" dirty="0">
                <a:latin typeface="Times New Roman" panose="02020603050405020304" pitchFamily="18" charset="0"/>
                <a:cs typeface="Calibri" panose="020F0502020204030204" pitchFamily="34" charset="0"/>
              </a:rPr>
              <a:t>MBNQA</a:t>
            </a:r>
            <a:r>
              <a:rPr sz="2400" dirty="0">
                <a:latin typeface="Times New Roman" panose="02020603050405020304" pitchFamily="18" charset="0"/>
                <a:cs typeface="Calibri" panose="020F0502020204030204" pitchFamily="34" charset="0"/>
              </a:rPr>
              <a:t> (Department of Commerce, USA, 1987). </a:t>
            </a:r>
            <a:endParaRPr sz="2400" dirty="0">
              <a:latin typeface="Times New Roman" panose="02020603050405020304" pitchFamily="18" charset="0"/>
              <a:cs typeface="Calibri" panose="020F0502020204030204" pitchFamily="34" charset="0"/>
            </a:endParaRPr>
          </a:p>
          <a:p>
            <a:pPr>
              <a:buNone/>
            </a:pPr>
            <a:r>
              <a:rPr sz="2400" dirty="0">
                <a:latin typeface="Times New Roman" panose="02020603050405020304" pitchFamily="18" charset="0"/>
                <a:cs typeface="Calibri" panose="020F0502020204030204" pitchFamily="34" charset="0"/>
              </a:rPr>
              <a:t>h. </a:t>
            </a:r>
            <a:r>
              <a:rPr sz="2400" i="1" dirty="0">
                <a:latin typeface="Times New Roman" panose="02020603050405020304" pitchFamily="18" charset="0"/>
                <a:cs typeface="Calibri" panose="020F0502020204030204" pitchFamily="34" charset="0"/>
              </a:rPr>
              <a:t>ISO</a:t>
            </a:r>
            <a:r>
              <a:rPr sz="2400" dirty="0">
                <a:latin typeface="Times New Roman" panose="02020603050405020304" pitchFamily="18" charset="0"/>
                <a:cs typeface="Calibri" panose="020F0502020204030204" pitchFamily="34" charset="0"/>
              </a:rPr>
              <a:t> series.</a:t>
            </a:r>
            <a:endParaRPr sz="2400" dirty="0">
              <a:latin typeface="Times New Roman" panose="02020603050405020304" pitchFamily="18" charset="0"/>
              <a:cs typeface="Calibri" panose="020F0502020204030204" pitchFamily="34" charset="0"/>
            </a:endParaRPr>
          </a:p>
          <a:p>
            <a:pPr algn="just">
              <a:lnSpc>
                <a:spcPct val="150000"/>
              </a:lnSpc>
              <a:spcAft>
                <a:spcPts val="1000"/>
              </a:spcAft>
              <a:buNone/>
            </a:pPr>
            <a:endParaRPr sz="2000" dirty="0">
              <a:latin typeface="Calibri" panose="020F0502020204030204" pitchFamily="34" charset="0"/>
              <a:ea typeface="Calibri" panose="020F0502020204030204" pitchFamily="34" charset="0"/>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Slide Number Placeholder 5"/>
          <p:cNvSpPr txBox="1">
            <a:spLocks noGrp="1"/>
          </p:cNvSpPr>
          <p:nvPr>
            <p:ph type="sldNum" sz="quarter" idx="12"/>
          </p:nvPr>
        </p:nvSpPr>
        <p:spPr>
          <a:noFill/>
        </p:spPr>
        <p:txBody>
          <a:bodyPr vert="horz" wrap="square" lIns="91440" tIns="45720" rIns="91440" bIns="45720" numCol="1" rtlCol="0" anchor="ctr"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err="1">
                <a:ln>
                  <a:noFill/>
                </a:ln>
                <a:solidFill>
                  <a:prstClr val="black">
                    <a:tint val="75000"/>
                  </a:prstClr>
                </a:solidFill>
                <a:effectLst/>
                <a:uLnTx/>
                <a:uFillTx/>
                <a:latin typeface="+mn-lt"/>
                <a:ea typeface="+mn-ea"/>
                <a:cs typeface="+mn-cs"/>
              </a:rPr>
              <a:t>Revisi01</a:t>
            </a:r>
            <a:endParaRPr kumimoji="0" lang="en-US" sz="1200" b="0" i="0" u="none" strike="noStrike" kern="1200" cap="none" spc="0" normalizeH="0" baseline="0" noProof="0" dirty="0">
              <a:ln>
                <a:noFill/>
              </a:ln>
              <a:solidFill>
                <a:prstClr val="black">
                  <a:tint val="75000"/>
                </a:prstClr>
              </a:solidFill>
              <a:effectLst/>
              <a:uLnTx/>
              <a:uFillTx/>
              <a:latin typeface="+mn-lt"/>
              <a:ea typeface="+mn-ea"/>
              <a:cs typeface="+mn-cs"/>
            </a:endParaRPr>
          </a:p>
        </p:txBody>
      </p:sp>
      <p:pic>
        <p:nvPicPr>
          <p:cNvPr id="10243" name="Picture 2">
            <a:hlinkClick r:id="rId1" action="ppaction://hlinkfile"/>
          </p:cNvPr>
          <p:cNvPicPr>
            <a:picLocks noChangeAspect="1"/>
          </p:cNvPicPr>
          <p:nvPr/>
        </p:nvPicPr>
        <p:blipFill>
          <a:blip r:embed="rId2"/>
          <a:stretch>
            <a:fillRect/>
          </a:stretch>
        </p:blipFill>
        <p:spPr>
          <a:xfrm>
            <a:off x="2855913" y="1844675"/>
            <a:ext cx="3187700" cy="2528888"/>
          </a:xfrm>
          <a:prstGeom prst="rect">
            <a:avLst/>
          </a:prstGeom>
          <a:noFill/>
          <a:ln w="9525">
            <a:noFill/>
          </a:ln>
        </p:spPr>
      </p:pic>
      <p:sp>
        <p:nvSpPr>
          <p:cNvPr id="8" name="Date Placeholder 7"/>
          <p:cNvSpPr txBox="1">
            <a:spLocks noGrp="1"/>
          </p:cNvSpPr>
          <p:nvPr>
            <p:ph type="dt" sz="half" idx="10"/>
          </p:nvPr>
        </p:nvSpPr>
        <p:spPr>
          <a:noFill/>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28/08/2015</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Footer Placeholder 8"/>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MAN11413-Manajemen Kinerja</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p:transition spd="slow">
    <p:fade thruBlk="1"/>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2439</Words>
  <Application>WPS Presentation</Application>
  <PresentationFormat>On-screen Show (4:3)</PresentationFormat>
  <Paragraphs>84</Paragraphs>
  <Slides>9</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vt:i4>
      </vt:variant>
    </vt:vector>
  </HeadingPairs>
  <TitlesOfParts>
    <vt:vector size="19" baseType="lpstr">
      <vt:lpstr>Arial</vt:lpstr>
      <vt:lpstr>SimSun</vt:lpstr>
      <vt:lpstr>Wingdings</vt:lpstr>
      <vt:lpstr>Calibri</vt:lpstr>
      <vt:lpstr>Times New Roman</vt:lpstr>
      <vt:lpstr>Times New Roman</vt:lpstr>
      <vt:lpstr>Calibri</vt:lpstr>
      <vt:lpstr>Microsoft YaHei</vt:lpstr>
      <vt:lpstr>Arial Unicode MS</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Desktop 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Desain, dan Teknik Meningkatkan Daya Saing Perusahaan</dc:title>
  <dc:creator>Nunuk</dc:creator>
  <cp:lastModifiedBy>asus</cp:lastModifiedBy>
  <cp:revision>164</cp:revision>
  <dcterms:created xsi:type="dcterms:W3CDTF">2007-09-29T10:44:46Z</dcterms:created>
  <dcterms:modified xsi:type="dcterms:W3CDTF">2024-03-24T08:18:33Z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A63E33CD0EED4ED0A799A9F12247E751_13</vt:lpwstr>
  </property>
  <property fmtid="{D5CDD505-2E9C-101B-9397-08002B2CF9AE}" pid="3" name="KSOProductBuildVer">
    <vt:lpwstr>1033-12.2.0.13489</vt:lpwstr>
  </property>
</Properties>
</file>