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2" r:id="rId3"/>
    <p:sldId id="312" r:id="rId4"/>
    <p:sldId id="313" r:id="rId5"/>
    <p:sldId id="314" r:id="rId6"/>
    <p:sldId id="315" r:id="rId7"/>
    <p:sldId id="316" r:id="rId8"/>
    <p:sldId id="317" r:id="rId9"/>
    <p:sldId id="304" r:id="rId10"/>
    <p:sldId id="319" r:id="rId11"/>
    <p:sldId id="308" r:id="rId12"/>
    <p:sldId id="309" r:id="rId13"/>
    <p:sldId id="310" r:id="rId14"/>
    <p:sldId id="303" r:id="rId15"/>
  </p:sldIdLst>
  <p:sldSz cx="9144000" cy="6858000" type="screen4x3"/>
  <p:notesSz cx="6761163" cy="99425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IRDG528VbR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General Business Environment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Env.</a:t>
            </a:r>
          </a:p>
          <a:p>
            <a:pPr algn="ct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MMT223001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                 </a:t>
            </a:r>
            <a:r>
              <a:rPr lang="id-ID" b="1" dirty="0" smtClean="0"/>
              <a:t>Lingkungan Eksternal</a:t>
            </a:r>
          </a:p>
          <a:p>
            <a:pPr marL="0" indent="0">
              <a:buNone/>
            </a:pPr>
            <a:endParaRPr lang="id-ID" b="1" dirty="0"/>
          </a:p>
          <a:p>
            <a:pPr marL="0" indent="0">
              <a:buNone/>
            </a:pPr>
            <a:r>
              <a:rPr lang="id-ID" dirty="0" smtClean="0"/>
              <a:t>Terdiri atas faktor-faktor yang mempengaruhi perusahaan dari luar batas organisasinya. Batasan yang memisahkan organisasi dari lingkungan eksternalnya selalu tidak jelas dan tepat.</a:t>
            </a:r>
          </a:p>
          <a:p>
            <a:pPr marL="0" indent="0">
              <a:buNone/>
            </a:pPr>
            <a:r>
              <a:rPr lang="id-ID" dirty="0" smtClean="0"/>
              <a:t>Misalnya : pemegang saham adalah bagian dari organisasi tetapi dalam arti lain, mereka adalah bagian dari lingkungannya.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93983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       </a:t>
            </a:r>
            <a:r>
              <a:rPr lang="id-ID" b="1" dirty="0" smtClean="0">
                <a:solidFill>
                  <a:schemeClr val="accent1"/>
                </a:solidFill>
              </a:rPr>
              <a:t>Urgensinya Lingkungan Bisnis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(1) Dapat mengidentifikasi peluang bisnis(gojek,grab)</a:t>
            </a:r>
          </a:p>
          <a:p>
            <a:pPr marL="0" indent="0">
              <a:buNone/>
            </a:pPr>
            <a:r>
              <a:rPr lang="id-ID" dirty="0" smtClean="0"/>
              <a:t>(2) Menangkap perubahan(new normal)</a:t>
            </a:r>
          </a:p>
          <a:p>
            <a:pPr marL="0" indent="0">
              <a:buNone/>
            </a:pPr>
            <a:r>
              <a:rPr lang="id-ID" dirty="0" smtClean="0"/>
              <a:t>(3) Memiliki perencanaan yang matang</a:t>
            </a:r>
          </a:p>
          <a:p>
            <a:pPr marL="0" indent="0">
              <a:buNone/>
            </a:pPr>
            <a:r>
              <a:rPr lang="id-ID" dirty="0" smtClean="0"/>
              <a:t>(4) Beradaptasi dengan kekuatan eksternal</a:t>
            </a:r>
          </a:p>
          <a:p>
            <a:pPr marL="0" indent="0">
              <a:buNone/>
            </a:pPr>
            <a:r>
              <a:rPr lang="id-ID" dirty="0" smtClean="0"/>
              <a:t>(5) Meningkatkan kinerja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94814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2"/>
                </a:solidFill>
              </a:rPr>
              <a:t>Lingkungan bisnis  era 4.0 dan New Normal</a:t>
            </a:r>
          </a:p>
          <a:p>
            <a:pPr marL="0" indent="0">
              <a:buNone/>
            </a:pPr>
            <a:endParaRPr lang="id-ID" b="1" dirty="0" smtClean="0">
              <a:solidFill>
                <a:schemeClr val="tx2"/>
              </a:solidFill>
            </a:endParaRPr>
          </a:p>
          <a:p>
            <a:pPr marL="514350" indent="-514350">
              <a:buAutoNum type="arabicParenBoth"/>
            </a:pPr>
            <a:r>
              <a:rPr lang="id-ID" dirty="0" smtClean="0"/>
              <a:t>Adanya resesi dan perlambatan ekonomi</a:t>
            </a:r>
          </a:p>
          <a:p>
            <a:pPr marL="514350" indent="-514350">
              <a:buAutoNum type="arabicParenBoth"/>
            </a:pPr>
            <a:r>
              <a:rPr lang="id-ID" dirty="0" smtClean="0"/>
              <a:t>Pemberhentian Tenaga kerja </a:t>
            </a:r>
          </a:p>
          <a:p>
            <a:pPr marL="514350" indent="-514350">
              <a:buAutoNum type="arabicParenBoth"/>
            </a:pPr>
            <a:r>
              <a:rPr lang="id-ID" i="1" dirty="0"/>
              <a:t>Volatility</a:t>
            </a:r>
            <a:r>
              <a:rPr lang="id-ID" dirty="0"/>
              <a:t> (kerapuhan), </a:t>
            </a:r>
            <a:r>
              <a:rPr lang="id-ID" i="1" dirty="0"/>
              <a:t>Uncertainty</a:t>
            </a:r>
            <a:r>
              <a:rPr lang="id-ID" dirty="0"/>
              <a:t> (ketidak pastian), </a:t>
            </a:r>
            <a:r>
              <a:rPr lang="id-ID" i="1" dirty="0"/>
              <a:t>Complexity</a:t>
            </a:r>
            <a:r>
              <a:rPr lang="id-ID" dirty="0"/>
              <a:t> (kompleksitas) dan </a:t>
            </a:r>
            <a:r>
              <a:rPr lang="id-ID" i="1" dirty="0"/>
              <a:t>Ambiguity </a:t>
            </a:r>
            <a:r>
              <a:rPr lang="id-ID" dirty="0"/>
              <a:t>(ketaksaan) yang lazim diakronimkan menjadi VUCA, menuntut perusahaan beradaptasi secara cepat dan agile </a:t>
            </a:r>
            <a:r>
              <a:rPr lang="id-ID" dirty="0" smtClean="0"/>
              <a:t>agar mampu bertahan 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 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14833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Faktor yang mempengaruhi Lingkungan Bisnis</a:t>
            </a:r>
          </a:p>
          <a:p>
            <a:endParaRPr lang="id-ID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d-ID" dirty="0" smtClean="0"/>
              <a:t>(1) Media massa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(2) Pemasaran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(3) Ekonomi makro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(4) Penggunaan </a:t>
            </a:r>
            <a:r>
              <a:rPr lang="id-ID" dirty="0"/>
              <a:t>teknologi,</a:t>
            </a:r>
          </a:p>
          <a:p>
            <a:pPr marL="0" indent="0">
              <a:buNone/>
            </a:pPr>
            <a:r>
              <a:rPr lang="id-ID" dirty="0" smtClean="0"/>
              <a:t>(5) Kebijakan </a:t>
            </a:r>
            <a:r>
              <a:rPr lang="id-ID" dirty="0"/>
              <a:t>pemerintah.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55493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Definisi General Business Environment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MT223001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id-ID" sz="3200" dirty="0" smtClean="0"/>
              <a:t>Adalah terdiri atas semua pengaruh eksternal dan internal , interaksi kompleks pasar,produksi dan keuangan ,tiga komponen dasar dunia bisnis (J.A Raja dan Tuan CJ.Duggan)</a:t>
            </a:r>
          </a:p>
          <a:p>
            <a:pPr marL="0" lvl="0" indent="0">
              <a:buNone/>
            </a:pPr>
            <a:endParaRPr lang="id-ID" sz="3200" dirty="0"/>
          </a:p>
          <a:p>
            <a:pPr marL="0" lvl="0" indent="0">
              <a:buNone/>
            </a:pPr>
            <a:r>
              <a:rPr lang="id-ID" sz="3200" dirty="0" smtClean="0"/>
              <a:t>Lingkungan bisnis adalah kumpulan dari semua kondisi, peristiwa dan pengaruh yang mengelilingi dan mempengaruhinya.Lingkungan perusahaan tunggal memiliki ruang lingkup yang sempit daripada bisnis total. Rumit dan terus berubah (Prof.Keith Davi)</a:t>
            </a:r>
          </a:p>
          <a:p>
            <a:pPr marL="0" lvl="0" indent="0">
              <a:buNone/>
            </a:pPr>
            <a:endParaRPr lang="id-ID" sz="3200" dirty="0"/>
          </a:p>
          <a:p>
            <a:pPr marL="0" lvl="0" indent="0">
              <a:buNone/>
            </a:pPr>
            <a:endParaRPr lang="id-ID" sz="3200" dirty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Lingkungan Eksternal organisasi terdiri atas hal-hal di luar organisasi seperti pelanggan,unit pemerintah,pemasok,perusahaan keuangan,dan kumpulan tenaga kerja yang relevan dengan operasi organisasi ( Prof.Gerald Bell)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>
                <a:solidFill>
                  <a:srgbClr val="FF0000"/>
                </a:solidFill>
              </a:rPr>
              <a:t>Intinya :</a:t>
            </a:r>
          </a:p>
          <a:p>
            <a:pPr marL="0" indent="0">
              <a:buNone/>
            </a:pPr>
            <a:r>
              <a:rPr lang="id-ID" dirty="0" smtClean="0">
                <a:solidFill>
                  <a:srgbClr val="FF0000"/>
                </a:solidFill>
              </a:rPr>
              <a:t>Lingkungan Bisnis sangat luas, dinamis dan kompleks.</a:t>
            </a:r>
          </a:p>
          <a:p>
            <a:pPr marL="0" indent="0">
              <a:buNone/>
            </a:pPr>
            <a:r>
              <a:rPr lang="id-ID" dirty="0" smtClean="0">
                <a:solidFill>
                  <a:srgbClr val="FF0000"/>
                </a:solidFill>
              </a:rPr>
              <a:t>Ini mewakili interaksi input, masalah,tindakan,sebab dan efek yang dapat terwujud dalam resiko dan hasil yang dapat diprediksi dan belum pernah terjadi </a:t>
            </a:r>
            <a:r>
              <a:rPr lang="id-ID" dirty="0" smtClean="0">
                <a:solidFill>
                  <a:srgbClr val="FF0000"/>
                </a:solidFill>
              </a:rPr>
              <a:t>sebelumnaya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1418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Lihat Video : </a:t>
            </a:r>
            <a:r>
              <a:rPr lang="id-ID" dirty="0" smtClean="0">
                <a:hlinkClick r:id="rId2"/>
              </a:rPr>
              <a:t>https://youtu.be/IRDG528VbRE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(Topik Bisnis dan Lingkungannya)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1482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       </a:t>
            </a:r>
            <a:r>
              <a:rPr lang="id-ID" b="1" dirty="0" smtClean="0">
                <a:solidFill>
                  <a:srgbClr val="00B0F0"/>
                </a:solidFill>
              </a:rPr>
              <a:t>Organisasi Bisnis dan lingkungan</a:t>
            </a:r>
          </a:p>
          <a:p>
            <a:pPr marL="0" indent="0">
              <a:buNone/>
            </a:pPr>
            <a:r>
              <a:rPr lang="id-ID" dirty="0" smtClean="0"/>
              <a:t>Organisasi tidak beroperasi dalam ruang hampa tetapi harus berinetraksi dengan lingkungan agar dapat berfungsi. Tentunya tingkat berinteraksi berbeda antar satunorganisasi dengan organisasi lain.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Organisasi Bisnis menangani lingkungan dengan transaksi berikut :</a:t>
            </a:r>
          </a:p>
          <a:p>
            <a:pPr>
              <a:buFont typeface="Wingdings" pitchFamily="2" charset="2"/>
              <a:buChar char="§"/>
            </a:pPr>
            <a:r>
              <a:rPr lang="id-ID" b="1" dirty="0" smtClean="0">
                <a:solidFill>
                  <a:srgbClr val="C00000"/>
                </a:solidFill>
              </a:rPr>
              <a:t>Mereka Menerima input </a:t>
            </a:r>
            <a:r>
              <a:rPr lang="id-ID" dirty="0" smtClean="0"/>
              <a:t>: Produsen menerima bahan mentah, pialang saham menerima informasi keuangan terbaru dan otoritas lokal menerima data tentang kebutuhan perumahan 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</a:t>
            </a:r>
            <a:r>
              <a:rPr lang="id-ID" dirty="0" smtClean="0"/>
              <a:t>K</a:t>
            </a:r>
            <a:r>
              <a:rPr lang="en-US" dirty="0" smtClean="0"/>
              <a:t>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34520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Mereka mengubah Input </a:t>
            </a:r>
            <a:r>
              <a:rPr lang="id-ID" dirty="0" smtClean="0"/>
              <a:t>: Produsen memproduksi barang-barang dari bahan mentah yang diintrepretasikan oleh pialang saham informasi dan otoritas lokal membuat rencana perumahan .</a:t>
            </a:r>
          </a:p>
          <a:p>
            <a:pPr marL="0" indent="0">
              <a:buNone/>
            </a:pPr>
            <a:endParaRPr lang="id-ID" dirty="0" smtClean="0"/>
          </a:p>
          <a:p>
            <a:r>
              <a:rPr lang="id-ID" b="1" dirty="0" smtClean="0">
                <a:solidFill>
                  <a:srgbClr val="FF0000"/>
                </a:solidFill>
              </a:rPr>
              <a:t>Mereka Menghasilkan Hasil </a:t>
            </a:r>
            <a:r>
              <a:rPr lang="id-ID" dirty="0" smtClean="0"/>
              <a:t>: Pabrik menjual produk nasihat pialang saham dan penduduk lokal membangun rumah.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 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412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762000"/>
            <a:ext cx="8610600" cy="5562600"/>
          </a:xfrm>
        </p:spPr>
        <p:txBody>
          <a:bodyPr>
            <a:normAutofit lnSpcReduction="10000"/>
          </a:bodyPr>
          <a:lstStyle/>
          <a:p>
            <a:r>
              <a:rPr lang="id-ID" b="1" dirty="0" smtClean="0">
                <a:solidFill>
                  <a:schemeClr val="tx2">
                    <a:lumMod val="75000"/>
                  </a:schemeClr>
                </a:solidFill>
              </a:rPr>
              <a:t>Lingkungan Bisnis yang Dinamis</a:t>
            </a:r>
          </a:p>
          <a:p>
            <a:pPr marL="0" indent="0">
              <a:buNone/>
            </a:pPr>
            <a:r>
              <a:rPr lang="id-ID" b="1" dirty="0" smtClean="0">
                <a:solidFill>
                  <a:schemeClr val="tx2">
                    <a:lumMod val="75000"/>
                  </a:schemeClr>
                </a:solidFill>
              </a:rPr>
              <a:t>		</a:t>
            </a:r>
            <a:r>
              <a:rPr lang="id-ID" sz="2000" b="1" dirty="0" smtClean="0">
                <a:solidFill>
                  <a:schemeClr val="tx2">
                    <a:lumMod val="75000"/>
                  </a:schemeClr>
                </a:solidFill>
              </a:rPr>
              <a:t>External Environment</a:t>
            </a:r>
            <a:endParaRPr lang="id-ID" sz="20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id-ID" b="1" dirty="0" smtClean="0">
                <a:solidFill>
                  <a:schemeClr val="tx2">
                    <a:lumMod val="75000"/>
                  </a:schemeClr>
                </a:solidFill>
              </a:rPr>
              <a:t>                </a:t>
            </a:r>
            <a:r>
              <a:rPr lang="id-ID" sz="2000" b="1" dirty="0" smtClean="0">
                <a:solidFill>
                  <a:schemeClr val="tx2">
                    <a:lumMod val="75000"/>
                  </a:schemeClr>
                </a:solidFill>
              </a:rPr>
              <a:t>technological                     Economic </a:t>
            </a:r>
          </a:p>
          <a:p>
            <a:pPr marL="0" indent="0">
              <a:buNone/>
            </a:pPr>
            <a:r>
              <a:rPr lang="id-ID" sz="2000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             </a:t>
            </a:r>
          </a:p>
          <a:p>
            <a:pPr marL="0" indent="0">
              <a:buNone/>
            </a:pPr>
            <a:r>
              <a:rPr lang="id-ID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d-ID" sz="2000" b="1" dirty="0" smtClean="0">
                <a:solidFill>
                  <a:schemeClr val="tx2">
                    <a:lumMod val="75000"/>
                  </a:schemeClr>
                </a:solidFill>
              </a:rPr>
              <a:t>Global    </a:t>
            </a:r>
          </a:p>
          <a:p>
            <a:pPr marL="0" indent="0">
              <a:buNone/>
            </a:pPr>
            <a:r>
              <a:rPr lang="id-ID" sz="2000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                                           Political/legal</a:t>
            </a:r>
          </a:p>
          <a:p>
            <a:pPr marL="0" indent="0">
              <a:buNone/>
            </a:pPr>
            <a:endParaRPr lang="id-ID" sz="20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id-ID" sz="2000" b="1" dirty="0" smtClean="0">
                <a:solidFill>
                  <a:schemeClr val="tx2">
                    <a:lumMod val="75000"/>
                  </a:schemeClr>
                </a:solidFill>
              </a:rPr>
              <a:t>Competitive                                                                                 Demograpic</a:t>
            </a:r>
          </a:p>
          <a:p>
            <a:pPr marL="0" indent="0">
              <a:buNone/>
            </a:pPr>
            <a:endParaRPr lang="id-ID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id-ID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Social</a:t>
            </a:r>
          </a:p>
          <a:p>
            <a:pPr marL="0" indent="0">
              <a:buNone/>
            </a:pPr>
            <a:r>
              <a:rPr lang="id-ID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d-ID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</a:t>
            </a:r>
            <a:endParaRPr lang="id-ID" sz="20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id-ID" sz="2000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Social</a:t>
            </a:r>
          </a:p>
          <a:p>
            <a:pPr marL="0" indent="0">
              <a:buNone/>
            </a:pPr>
            <a:r>
              <a:rPr lang="id-ID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d-ID" sz="2000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External Enviroment</a:t>
            </a:r>
            <a:endParaRPr lang="id-ID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133600" y="2590800"/>
            <a:ext cx="42672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INTERNAL ENVIRONMENT :</a:t>
            </a:r>
          </a:p>
          <a:p>
            <a:pPr algn="ctr"/>
            <a:r>
              <a:rPr lang="id-ID" dirty="0" smtClean="0"/>
              <a:t>ENTREPRENEURS</a:t>
            </a:r>
          </a:p>
          <a:p>
            <a:pPr algn="ctr"/>
            <a:r>
              <a:rPr lang="id-ID" dirty="0" smtClean="0"/>
              <a:t>MANAGER</a:t>
            </a:r>
          </a:p>
          <a:p>
            <a:pPr algn="ctr"/>
            <a:r>
              <a:rPr lang="id-ID" dirty="0" smtClean="0"/>
              <a:t>WORKERS</a:t>
            </a:r>
          </a:p>
          <a:p>
            <a:pPr algn="ctr"/>
            <a:r>
              <a:rPr lang="id-ID" dirty="0" smtClean="0"/>
              <a:t>CUSTOMERS</a:t>
            </a:r>
            <a:endParaRPr lang="id-ID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066800" y="1524000"/>
            <a:ext cx="8382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914400" y="4191000"/>
            <a:ext cx="14478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953000" y="1447800"/>
            <a:ext cx="22098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5562600" y="4419600"/>
            <a:ext cx="1600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590800" y="2133600"/>
            <a:ext cx="609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485900" y="27432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5" idx="2"/>
          </p:cNvCxnSpPr>
          <p:nvPr/>
        </p:nvCxnSpPr>
        <p:spPr>
          <a:xfrm>
            <a:off x="1752600" y="3657600"/>
            <a:ext cx="3810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962400" y="4953000"/>
            <a:ext cx="152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953000" y="2133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6248400" y="2987975"/>
            <a:ext cx="476250" cy="2124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6486526" y="3657600"/>
            <a:ext cx="447674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42988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         </a:t>
            </a:r>
            <a:r>
              <a:rPr lang="id-ID" b="1" dirty="0" smtClean="0">
                <a:solidFill>
                  <a:srgbClr val="FF0000"/>
                </a:solidFill>
              </a:rPr>
              <a:t>Konsep Lingkungan Bisnis</a:t>
            </a:r>
          </a:p>
          <a:p>
            <a:endParaRPr lang="id-ID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d-ID" dirty="0" smtClean="0"/>
              <a:t>Adalah kumpulan kondisi,peristiwa,dan pengaruh yang mengelilingi dan mempengaruhinya ( Davis)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 </a:t>
            </a:r>
            <a:r>
              <a:rPr lang="id-ID" dirty="0"/>
              <a:t>O</a:t>
            </a:r>
            <a:r>
              <a:rPr lang="id-ID" dirty="0" smtClean="0"/>
              <a:t>rganisasi adalah bagian dari sistem sosial yang lebih luas dan harus bekerja dalam kerangka yang disediakan oleh masyarakat dan konstituennya yang tak terhitung banyaknya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5434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>
              <a:buNone/>
            </a:pPr>
            <a:r>
              <a:rPr lang="id-ID" b="1" dirty="0" smtClean="0"/>
              <a:t>                Lingkungan Internal</a:t>
            </a:r>
          </a:p>
          <a:p>
            <a:pPr marL="0" indent="0">
              <a:buNone/>
            </a:pPr>
            <a:endParaRPr lang="id-ID" b="1" dirty="0"/>
          </a:p>
          <a:p>
            <a:pPr marL="0" indent="0">
              <a:buNone/>
            </a:pPr>
            <a:r>
              <a:rPr lang="id-ID" dirty="0" smtClean="0"/>
              <a:t>Terdiri atas kondisi dan kekuatan dalam suatu organisasi yang mempengaruhi manajemen organisasi.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Aspek lingkungan internal meliputi misi organisasi,budaya perusahaan , pemilik dan dewan direksi, karyawan , unit laindari organisasi dan serikat kerja.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625475"/>
          </a:xfr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 General Business  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 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48493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3566</TotalTime>
  <Words>653</Words>
  <Application>Microsoft Office PowerPoint</Application>
  <PresentationFormat>On-screen Show (4:3)</PresentationFormat>
  <Paragraphs>117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Definisi General Business Environment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509</cp:revision>
  <cp:lastPrinted>2015-09-17T08:41:14Z</cp:lastPrinted>
  <dcterms:created xsi:type="dcterms:W3CDTF">2010-04-18T12:06:30Z</dcterms:created>
  <dcterms:modified xsi:type="dcterms:W3CDTF">2022-10-21T01:23:13Z</dcterms:modified>
</cp:coreProperties>
</file>