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99" r:id="rId3"/>
    <p:sldId id="311" r:id="rId4"/>
    <p:sldId id="312" r:id="rId5"/>
    <p:sldId id="313" r:id="rId6"/>
    <p:sldId id="314" r:id="rId7"/>
    <p:sldId id="315" r:id="rId8"/>
    <p:sldId id="316" r:id="rId9"/>
    <p:sldId id="317" r:id="rId10"/>
    <p:sldId id="318" r:id="rId11"/>
    <p:sldId id="319" r:id="rId12"/>
    <p:sldId id="310" r:id="rId13"/>
    <p:sldId id="300" r:id="rId14"/>
  </p:sldIdLst>
  <p:sldSz cx="9144000" cy="6858000" type="screen4x3"/>
  <p:notesSz cx="7045325" cy="9345613"/>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455" autoAdjust="0"/>
  </p:normalViewPr>
  <p:slideViewPr>
    <p:cSldViewPr>
      <p:cViewPr varScale="1">
        <p:scale>
          <a:sx n="50" d="100"/>
          <a:sy n="50" d="100"/>
        </p:scale>
        <p:origin x="1692" y="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6309F-CDFF-D9C0-EE74-827F91DE6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11B2B-FA9A-16F3-2283-D6394672DC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06106-6A3D-79D3-5921-EBAED5547FD0}"/>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3658BB3C-D75D-60F7-4F07-20A05807C0B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79569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52F49-188D-8321-5ABF-6065D7F122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E60539-6EAF-B88B-64B1-E38EE55790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F07754-8406-6E1B-31E0-8AC92359AF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id-ID" dirty="0"/>
              <a:t>Misalnya, ketika terjadi kecelakaan atau peristiwa yang berdampak buruk terhadap destinasi wisata, seperti kebakaran di kawasan wisata atau konflik sosial, pengelola destinasi harus segera merespons dengan strategi komunikasi yang cepat dan akurat. Salah satu contohnya adalah bagaimana Pemerintah Provinsi Bali dan Kementerian Pariwisata menangani isu erupsi Gunung Agung tahun 2017. Mereka segera memberikan informasi terkini melalui kanal resmi, bekerja sama dengan media, dan mengedukasi wisatawan melalui media sosial agar tidak panik, sekaligus meyakinkan bahwa sebagian besar destinasi di Bali tetap aman untuk dikunjungi.</a:t>
            </a:r>
          </a:p>
          <a:p>
            <a:endParaRPr lang="en-US" dirty="0"/>
          </a:p>
        </p:txBody>
      </p:sp>
      <p:sp>
        <p:nvSpPr>
          <p:cNvPr id="4" name="Date Placeholder 3">
            <a:extLst>
              <a:ext uri="{FF2B5EF4-FFF2-40B4-BE49-F238E27FC236}">
                <a16:creationId xmlns:a16="http://schemas.microsoft.com/office/drawing/2014/main" id="{04D7F06E-96A0-4225-2055-B1B95A3A9B3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260843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28C7A-B43B-1759-4D59-C7077D888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AEE921-16B2-77D8-6F1B-B3689897F4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6D4C6-DA24-0056-65AE-5471E78C9D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ambria" panose="02040503050406030204" pitchFamily="18" charset="0"/>
              <a:cs typeface="Arial" panose="020B0604020202020204" pitchFamily="34" charset="0"/>
            </a:endParaRPr>
          </a:p>
        </p:txBody>
      </p:sp>
      <p:sp>
        <p:nvSpPr>
          <p:cNvPr id="4" name="Date Placeholder 3">
            <a:extLst>
              <a:ext uri="{FF2B5EF4-FFF2-40B4-BE49-F238E27FC236}">
                <a16:creationId xmlns:a16="http://schemas.microsoft.com/office/drawing/2014/main" id="{5EFA759F-0F27-72C9-E291-F5C7640DECF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28685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a:t>Di era pariwisata modern, peran media sangat krusial dalam menciptakan dan membentuk citra suatu destinasi. Melalui berbagai saluran seperti media sosial, berita, dan film, media menyampaikan informasi visual dan narasi yang mampu membangun persepsi wisatawan, bahkan sebelum mereka memiliki pengalaman langsung mengunjungi destinasi tersebut.</a:t>
            </a:r>
          </a:p>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4180141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C69DB-5C59-0525-5262-52AB2C082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FE96BC-1DD7-FD1F-19C0-0BA732CB42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4FE942-D82F-5086-317B-BA9D1E648FD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Bahas </a:t>
            </a:r>
            <a:r>
              <a:rPr lang="en-US" dirty="0" err="1"/>
              <a:t>ini</a:t>
            </a:r>
            <a:r>
              <a:rPr lang="en-US" dirty="0"/>
              <a:t> </a:t>
            </a:r>
            <a:r>
              <a:rPr lang="en-US" dirty="0" err="1"/>
              <a:t>dulu</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id-ID" dirty="0"/>
              <a:t>Media adalah saluran komunikasi yang digunakan untuk menyampaikan informasi kepada publik secara luas. Dalam konteks pariwisata, media berfungsi tidak hanya untuk menyampaikan informasi, tetapi juga membentuk persepsi, mempengaruhi preferensi wisatawan, dan membangun citra suatu destinasi. Misalnya, sebuah artikel perjalanan di majalah nasional yang menggambarkan keindahan Danau Toba dapat menarik minat wisatawan untuk berkunjung. Demikian juga, video pendek yang viral di TikTok tentang kuliner khas Yogyakarta dapat memperkenalkan budaya lokal kepada khalayak global. </a:t>
            </a:r>
          </a:p>
          <a:p>
            <a:endParaRPr lang="en-US" dirty="0"/>
          </a:p>
        </p:txBody>
      </p:sp>
      <p:sp>
        <p:nvSpPr>
          <p:cNvPr id="4" name="Date Placeholder 3">
            <a:extLst>
              <a:ext uri="{FF2B5EF4-FFF2-40B4-BE49-F238E27FC236}">
                <a16:creationId xmlns:a16="http://schemas.microsoft.com/office/drawing/2014/main" id="{B9DA3B49-2579-50B2-69B2-C2EB64E3F53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72153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95110-B591-2FB3-5737-665171F4E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C9C137-2C0C-7C6F-8D75-02C4F4FDC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510BE0-3319-CEC1-CB93-EED16A29F8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a:t>Misalnya, ketika seseorang melihat unggahan foto pemandangan pegunungan yang indah di Instagram tentang destinasi wisata Bromo, maka terbentuklah citra positif tentang keindahan alam dan ketenangan dari tempat tersebut. Begitu juga dengan pemberitaan tentang ketertiban dan kebersihan di Jepang, hal ini membentuk citra bahwa Jepang adalah negara yang tertib dan nyaman untuk dikunjungi.</a:t>
            </a:r>
          </a:p>
          <a:p>
            <a:endParaRPr lang="en-US" dirty="0"/>
          </a:p>
        </p:txBody>
      </p:sp>
      <p:sp>
        <p:nvSpPr>
          <p:cNvPr id="4" name="Date Placeholder 3">
            <a:extLst>
              <a:ext uri="{FF2B5EF4-FFF2-40B4-BE49-F238E27FC236}">
                <a16:creationId xmlns:a16="http://schemas.microsoft.com/office/drawing/2014/main" id="{642A8691-DCCE-7AA2-E1B6-AE2B95C36B53}"/>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54741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831B3-0BD8-9EFC-4B58-BB329D197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C2F0E-AE40-EA0C-4FDD-1F4107D23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E7C2A7-5B37-5F8B-99DC-7A91328C4514}"/>
              </a:ext>
            </a:extLst>
          </p:cNvPr>
          <p:cNvSpPr>
            <a:spLocks noGrp="1"/>
          </p:cNvSpPr>
          <p:nvPr>
            <p:ph type="body" idx="1"/>
          </p:nvPr>
        </p:nvSpPr>
        <p:spPr/>
        <p:txBody>
          <a:bodyPr/>
          <a:lstStyle/>
          <a:p>
            <a:r>
              <a:rPr lang="en-US" dirty="0"/>
              <a:t>Ini </a:t>
            </a:r>
            <a:r>
              <a:rPr lang="en-US" dirty="0" err="1"/>
              <a:t>dulu</a:t>
            </a:r>
            <a:endParaRPr lang="en-US" dirty="0"/>
          </a:p>
          <a:p>
            <a:r>
              <a:rPr lang="id-ID" dirty="0"/>
              <a:t>Media memegang peranan strategis dalam membentuk citra sebuah destinasi, karena hampir semua persepsi awal wisatawan dibentuk dari informasi yang mereka terima sebelum mengunjungi suatu tempat. Pengaruh media ini bisa datang dari tiga sumber utama: </a:t>
            </a:r>
            <a:r>
              <a:rPr lang="id-ID" b="1" dirty="0"/>
              <a:t>media sosial</a:t>
            </a:r>
            <a:r>
              <a:rPr lang="id-ID" dirty="0"/>
              <a:t>, </a:t>
            </a:r>
            <a:r>
              <a:rPr lang="id-ID" b="1" dirty="0"/>
              <a:t>media berita</a:t>
            </a:r>
            <a:r>
              <a:rPr lang="id-ID" dirty="0"/>
              <a:t>, dan </a:t>
            </a:r>
            <a:r>
              <a:rPr lang="id-ID" b="1" dirty="0"/>
              <a:t>film atau media hiburan</a:t>
            </a:r>
            <a:r>
              <a:rPr lang="id-ID" dirty="0"/>
              <a:t>.</a:t>
            </a:r>
            <a:endParaRPr lang="en-US" dirty="0"/>
          </a:p>
        </p:txBody>
      </p:sp>
      <p:sp>
        <p:nvSpPr>
          <p:cNvPr id="4" name="Date Placeholder 3">
            <a:extLst>
              <a:ext uri="{FF2B5EF4-FFF2-40B4-BE49-F238E27FC236}">
                <a16:creationId xmlns:a16="http://schemas.microsoft.com/office/drawing/2014/main" id="{5F8937DA-B164-A219-C554-C0530EE6B3C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613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C49D1-02E6-B434-7AFC-140882489E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ECEC8-A4DF-3EC8-5518-BBC55B7A22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50AFF6-956E-6C5E-C36B-F5D466F1DB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dirty="0" err="1"/>
              <a:t>Konten</a:t>
            </a:r>
            <a:r>
              <a:rPr lang="en-US" dirty="0"/>
              <a:t> </a:t>
            </a:r>
            <a:r>
              <a:rPr lang="en-US" dirty="0" err="1"/>
              <a:t>buatan</a:t>
            </a:r>
            <a:r>
              <a:rPr lang="en-US" dirty="0"/>
              <a:t> </a:t>
            </a:r>
            <a:r>
              <a:rPr lang="en-US" dirty="0" err="1"/>
              <a:t>pengguna</a:t>
            </a:r>
            <a:r>
              <a:rPr lang="en-US" dirty="0"/>
              <a:t>…</a:t>
            </a:r>
            <a:r>
              <a:rPr lang="id-ID" dirty="0"/>
              <a:t>Misalnya, konten TikTok yang memperlihatkan keindahan pantai-pantai tersembunyi di Nusa Penida menjadi viral dan mengundang rasa penasaran wisatawan, sehingga meningkatkan jumlah kunjungan ke daerah tersebut. Atau, video Instagram Reels tentang keunikan tradisi lokal di Toraja yang menarik perhatian publik internasional karena dibagikan ulang oleh akun media besar.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a:t>
            </a:r>
            <a:r>
              <a:rPr lang="id-ID" dirty="0"/>
              <a:t> Misalnya, ketika seorang wisatawan membagikan pengalamannya menginap di sebuah resort di Labuan Bajo melalui review Google dan unggahan Instagram, calon wisatawan lain akan lebih percaya dan tertarik untuk mengunjungi tempat tersebut karena informasi yang disampaikan berasal dari pengalaman langsung, bukan dari iklan resmi. Selain itu, vlog perjalanan di YouTube atau thread Twitter tentang tips liburan di Banyuwangi juga menjadi contoh UGC yang efektif membentuk citra destinasi.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a:t>
            </a:r>
            <a:r>
              <a:rPr lang="id-ID" dirty="0"/>
              <a:t> Misalnya, ketika influencer terkenal seperti Rachel Vennya atau Marischka Prudence membagikan pengalaman mereka berlibur di Labuan Bajo atau Raja Ampat, jumlah pencarian tentang tempat tersebut meningkat tajam. Begitu juga dengan travel blogger mancanegara yang menuliskan pengalaman positif mereka di Indonesia, seperti Lonely Planet atau Nomadic Matt, yang dapat mendorong wisatawan asing untuk menjadikan Indonesia sebagai destinasi pilihan.</a:t>
            </a:r>
          </a:p>
          <a:p>
            <a:endParaRPr lang="en-US" dirty="0"/>
          </a:p>
        </p:txBody>
      </p:sp>
      <p:sp>
        <p:nvSpPr>
          <p:cNvPr id="4" name="Date Placeholder 3">
            <a:extLst>
              <a:ext uri="{FF2B5EF4-FFF2-40B4-BE49-F238E27FC236}">
                <a16:creationId xmlns:a16="http://schemas.microsoft.com/office/drawing/2014/main" id="{84CF33A0-78E5-3678-9BB8-1E09DA7AFDC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90741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863FB-F2A6-E81D-BD84-3275568D1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E24B19-8BB4-5252-EA1D-302CE1FAEF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8DEC52-673C-2089-95C0-FB5E96CA2B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a:t>
            </a:r>
            <a:r>
              <a:rPr lang="id-ID" dirty="0"/>
              <a:t> Misalnya, ketika media nasional dan internasional memberitakan bahwa Labuan Bajo menjadi tuan rumah pertemuan internasional KTT ASEAN, hal ini memberikan dampak positif terhadap citra kawasan tersebut sebagai destinasi eksklusif dan aman. Begitu juga dengan pemberitaan tentang penghargaan internasional yang diraih oleh Bali sebagai salah satu destinasi terbaik dunia, hal ini turut memperkuat citra Bali di mata wisatawan global.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a:t>
            </a:r>
            <a:r>
              <a:rPr lang="id-ID" dirty="0"/>
              <a:t> Misalnya, pemberitaan mengenai gempa bumi di Lombok pada tahun 2018 menyebabkan penurunan signifikan jumlah kunjungan wisatawan ke daerah tersebut selama beberapa bulan. Begitu pula ketika terjadi kerusuhan di Papua yang diliput secara luas oleh media nasional dan internasional, hal itu menimbulkan kekhawatiran wisatawan dan berdampak langsung pada sektor pariwisata lokal.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a:t>
            </a:r>
            <a:r>
              <a:rPr lang="id-ID" dirty="0"/>
              <a:t> Misalnya, jika media menyoroti suatu destinasi wisata dengan narasi tentang kemacetan, kebersihan yang buruk, atau konflik sosial, maka citra destinasi tersebut bisa menjadi negatif di mata calon wisatawan, walaupun kenyataannya tidak selalu seperti yang diberitakan. Sebaliknya, framing positif seperti pemberitaan tentang keberhasilan program pelestarian budaya atau penghargaan internasional dapat memperkuat citra positif sebuah destinasi. Contohnya, framing media terhadap Jepang sebagai negara yang aman, bersih, dan tertib sangat mempengaruhi citra globalnya sebagai destinasi unggulan bagi wisatawan.</a:t>
            </a:r>
          </a:p>
          <a:p>
            <a:endParaRPr lang="en-US" dirty="0"/>
          </a:p>
        </p:txBody>
      </p:sp>
      <p:sp>
        <p:nvSpPr>
          <p:cNvPr id="4" name="Date Placeholder 3">
            <a:extLst>
              <a:ext uri="{FF2B5EF4-FFF2-40B4-BE49-F238E27FC236}">
                <a16:creationId xmlns:a16="http://schemas.microsoft.com/office/drawing/2014/main" id="{054196A2-4BC4-3EB7-38D2-2280038FAD3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031757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C1C99-0FBF-561B-DDEE-CF4DC79E4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8CFFFF-5B3A-8D82-02CE-BF00B19FF1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966CD5-E8E3-A4F5-D0A0-B5FBDF17F2B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id-ID" dirty="0"/>
              <a:t>Misalnya, film </a:t>
            </a:r>
            <a:r>
              <a:rPr lang="id-ID" i="1" dirty="0"/>
              <a:t>Laskar Pelangi</a:t>
            </a:r>
            <a:r>
              <a:rPr lang="id-ID" dirty="0"/>
              <a:t> yang mengambil latar Belitung berhasil mengangkat popularitas pulau tersebut sebagai destinasi wisata budaya dan alam. Setelah film dirilis, banyak wisatawan datang untuk melihat langsung SD Muhammadiyah Laskar Pelangi dan pantai-pantai indahnya. Contoh lainnya adalah serial </a:t>
            </a:r>
            <a:r>
              <a:rPr lang="id-ID" i="1" dirty="0"/>
              <a:t>Crash Landing on You</a:t>
            </a:r>
            <a:r>
              <a:rPr lang="id-ID" dirty="0"/>
              <a:t> yang meningkatkan jumlah kunjungan wisatawan internasional ke lokasi-lokasi syuting di Korea Selatan dan Swiss. Hal ini menunjukkan bahwa film tidak hanya menjadi hiburan, tetapi juga alat pemasaran destinasi yang efektif.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a:t>
            </a:r>
            <a:r>
              <a:rPr lang="id-ID" dirty="0"/>
              <a:t> Misalnya, penonton yang menyaksikan film </a:t>
            </a:r>
            <a:r>
              <a:rPr lang="id-ID" i="1" dirty="0"/>
              <a:t>The Secret Life of Walter Mitty</a:t>
            </a:r>
            <a:r>
              <a:rPr lang="id-ID" dirty="0"/>
              <a:t> akan terinspirasi untuk mengunjungi Islandia karena keindahan alamnya yang ditampilkan secara dramatis. Film tersebut tidak hanya menunjukkan lokasi secara visual, tetapi juga membangun suasana dan perasaan petualangan yang mendalam, sehingga memicu rasa ingin tahu dan keinginan untuk mengalami langsung tempat tersebut. Efek emosional seperti ini membuat destinasi yang ditampilkan dalam film menjadi lebih bermakna dan menarik bagi wisatawan.</a:t>
            </a:r>
          </a:p>
          <a:p>
            <a:endParaRPr lang="en-US" dirty="0"/>
          </a:p>
        </p:txBody>
      </p:sp>
      <p:sp>
        <p:nvSpPr>
          <p:cNvPr id="4" name="Date Placeholder 3">
            <a:extLst>
              <a:ext uri="{FF2B5EF4-FFF2-40B4-BE49-F238E27FC236}">
                <a16:creationId xmlns:a16="http://schemas.microsoft.com/office/drawing/2014/main" id="{893833CD-BC3C-56EF-EDFA-C86A1F59E5C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740975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9A76A-97DA-3EC1-29D7-8EDC0A2A6B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41DFD-C812-F3C5-D8A7-DFCAC961BF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13AAC9-7753-451E-EBA3-93C580F92F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a:t>
            </a:r>
            <a:r>
              <a:rPr lang="id-ID" dirty="0"/>
              <a:t>Misalnya, ketika sebuah destinasi viral karena satu konten positif, maka popularitasnya bisa meroket, namun jika suatu isu negatif tersebar luas, reputasinya bisa langsung menurun. Contohnya, viralnya keluhan wisatawan terhadap pelayanan buruk di suatu destinasi di media sosial dapat menyebar luas dan menurunkan minat wisata, meskipun kejadian tersebut bersifat insidental. Hal ini menunjukkan pentingnya pemantauan dan pengelolaan konten yang beredar di ruang publik secara aktif dan responsif.</a:t>
            </a:r>
          </a:p>
          <a:p>
            <a:endParaRPr lang="en-US" dirty="0"/>
          </a:p>
        </p:txBody>
      </p:sp>
      <p:sp>
        <p:nvSpPr>
          <p:cNvPr id="4" name="Date Placeholder 3">
            <a:extLst>
              <a:ext uri="{FF2B5EF4-FFF2-40B4-BE49-F238E27FC236}">
                <a16:creationId xmlns:a16="http://schemas.microsoft.com/office/drawing/2014/main" id="{1ACFF2C6-A2E7-F20B-26C6-F8A54639E59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06030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PAR23424 – Manajemen Citra Destinasi Pariwisata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PAR23424 – Manajemen Citra Destinasi Pariwisata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PAR23424 – Manajemen Citra Destinasi Pariwisata</a:t>
            </a:r>
            <a:endPar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Manajemen Citra Destinasi Pariwisata</a:t>
            </a:r>
            <a:endPar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3</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AFB96-F452-AFF6-9DBE-5EACD8D0A246}"/>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E67E477-32F8-28AB-C409-C267AAF3E7A1}"/>
              </a:ext>
            </a:extLst>
          </p:cNvPr>
          <p:cNvSpPr txBox="1">
            <a:spLocks/>
          </p:cNvSpPr>
          <p:nvPr/>
        </p:nvSpPr>
        <p:spPr>
          <a:xfrm>
            <a:off x="457200" y="1700808"/>
            <a:ext cx="8229600" cy="442535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sz="2600" b="1" dirty="0">
                <a:solidFill>
                  <a:schemeClr val="tx1"/>
                </a:solidFill>
                <a:latin typeface="Cambria" panose="02040503050406030204" pitchFamily="18" charset="0"/>
                <a:cs typeface="Arial" panose="020B0604020202020204" pitchFamily="34" charset="0"/>
              </a:rPr>
              <a:t>B. Peluang:</a:t>
            </a:r>
            <a:endParaRPr lang="en-US" sz="2600" b="1"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dirty="0">
                <a:solidFill>
                  <a:schemeClr val="tx1"/>
                </a:solidFill>
                <a:latin typeface="Cambria" panose="02040503050406030204" pitchFamily="18" charset="0"/>
                <a:cs typeface="Arial" panose="020B0604020202020204" pitchFamily="34" charset="0"/>
              </a:rPr>
              <a:t>Strategi promosi digital dapat menjangkau audiens global.</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dirty="0">
                <a:solidFill>
                  <a:schemeClr val="tx1"/>
                </a:solidFill>
                <a:latin typeface="Cambria" panose="02040503050406030204" pitchFamily="18" charset="0"/>
                <a:cs typeface="Arial" panose="020B0604020202020204" pitchFamily="34" charset="0"/>
              </a:rPr>
              <a:t>Kolaborasi dengan media dan influencer.</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dirty="0">
                <a:solidFill>
                  <a:schemeClr val="tx1"/>
                </a:solidFill>
                <a:latin typeface="Cambria" panose="02040503050406030204" pitchFamily="18" charset="0"/>
                <a:cs typeface="Arial" panose="020B0604020202020204" pitchFamily="34" charset="0"/>
              </a:rPr>
              <a:t>Pencitraan ulang (rebranding) melalui media setelah krisis.</a:t>
            </a:r>
          </a:p>
        </p:txBody>
      </p:sp>
    </p:spTree>
    <p:extLst>
      <p:ext uri="{BB962C8B-B14F-4D97-AF65-F5344CB8AC3E}">
        <p14:creationId xmlns:p14="http://schemas.microsoft.com/office/powerpoint/2010/main" val="1305413974"/>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3876F-5CCD-CB80-3B8A-57EE7F99132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59B22CB-933C-03B9-4A5E-F2E5733B44CD}"/>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Strategi Mengelola Citra Destinasi Melalui Media</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a:extLst>
              <a:ext uri="{FF2B5EF4-FFF2-40B4-BE49-F238E27FC236}">
                <a16:creationId xmlns:a16="http://schemas.microsoft.com/office/drawing/2014/main" id="{8EFEE23E-9676-BD3F-86A4-C6AD5DAE20C5}"/>
              </a:ext>
            </a:extLst>
          </p:cNvPr>
          <p:cNvSpPr txBox="1">
            <a:spLocks/>
          </p:cNvSpPr>
          <p:nvPr/>
        </p:nvSpPr>
        <p:spPr>
          <a:xfrm>
            <a:off x="457200" y="1700808"/>
            <a:ext cx="8229600" cy="442535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AutoNum type="arabicPeriod"/>
            </a:pPr>
            <a:r>
              <a:rPr lang="id-ID" sz="2600" dirty="0">
                <a:solidFill>
                  <a:schemeClr val="tx1"/>
                </a:solidFill>
                <a:latin typeface="Cambria" panose="02040503050406030204" pitchFamily="18" charset="0"/>
                <a:cs typeface="Arial" panose="020B0604020202020204" pitchFamily="34" charset="0"/>
              </a:rPr>
              <a:t>Pembuatan konten berkualitas tinggi (foto, video, storytelling).</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dirty="0">
                <a:solidFill>
                  <a:schemeClr val="tx1"/>
                </a:solidFill>
                <a:latin typeface="Cambria" panose="02040503050406030204" pitchFamily="18" charset="0"/>
                <a:cs typeface="Arial" panose="020B0604020202020204" pitchFamily="34" charset="0"/>
              </a:rPr>
              <a:t>Manajemen krisis media secara profesional.</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dirty="0">
                <a:solidFill>
                  <a:schemeClr val="tx1"/>
                </a:solidFill>
                <a:latin typeface="Cambria" panose="02040503050406030204" pitchFamily="18" charset="0"/>
                <a:cs typeface="Arial" panose="020B0604020202020204" pitchFamily="34" charset="0"/>
              </a:rPr>
              <a:t>Kemitraan strategis dengan influencer, media massa, dan lembaga pariwisata.</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dirty="0">
                <a:solidFill>
                  <a:schemeClr val="tx1"/>
                </a:solidFill>
                <a:latin typeface="Cambria" panose="02040503050406030204" pitchFamily="18" charset="0"/>
                <a:cs typeface="Arial" panose="020B0604020202020204" pitchFamily="34" charset="0"/>
              </a:rPr>
              <a:t>Monitoring opini publik dan tren melalui media sosial.</a:t>
            </a:r>
          </a:p>
        </p:txBody>
      </p:sp>
    </p:spTree>
    <p:extLst>
      <p:ext uri="{BB962C8B-B14F-4D97-AF65-F5344CB8AC3E}">
        <p14:creationId xmlns:p14="http://schemas.microsoft.com/office/powerpoint/2010/main" val="4021241860"/>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4BDA7-6BF0-BF22-D52B-254A1B1591F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C18F4CA-8B05-D23D-D3A2-DED9E66BA4B5}"/>
              </a:ext>
            </a:extLst>
          </p:cNvPr>
          <p:cNvSpPr txBox="1">
            <a:spLocks/>
          </p:cNvSpPr>
          <p:nvPr/>
        </p:nvSpPr>
        <p:spPr>
          <a:xfrm>
            <a:off x="457200" y="908720"/>
            <a:ext cx="8363272" cy="521744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dirty="0">
                <a:solidFill>
                  <a:schemeClr val="tx1"/>
                </a:solidFill>
                <a:latin typeface="Cambria" panose="02040503050406030204" pitchFamily="18" charset="0"/>
                <a:cs typeface="Arial" panose="020B0604020202020204" pitchFamily="34" charset="0"/>
              </a:rPr>
              <a:t>Kesimpulan</a:t>
            </a:r>
          </a:p>
          <a:p>
            <a:endParaRPr lang="en-US" sz="2600" b="1" dirty="0">
              <a:solidFill>
                <a:schemeClr val="tx1"/>
              </a:solidFill>
              <a:latin typeface="Cambria" panose="02040503050406030204" pitchFamily="18" charset="0"/>
              <a:cs typeface="Arial" panose="020B0604020202020204" pitchFamily="34" charset="0"/>
            </a:endParaRPr>
          </a:p>
          <a:p>
            <a:pPr algn="l"/>
            <a:r>
              <a:rPr lang="en-US" sz="2600" dirty="0">
                <a:solidFill>
                  <a:schemeClr val="tx1"/>
                </a:solidFill>
                <a:latin typeface="Cambria" panose="02040503050406030204" pitchFamily="18" charset="0"/>
                <a:cs typeface="Arial" panose="020B0604020202020204" pitchFamily="34" charset="0"/>
              </a:rPr>
              <a:t>Media </a:t>
            </a:r>
            <a:r>
              <a:rPr lang="en-US" sz="2600" dirty="0" err="1">
                <a:solidFill>
                  <a:schemeClr val="tx1"/>
                </a:solidFill>
                <a:latin typeface="Cambria" panose="02040503050406030204" pitchFamily="18" charset="0"/>
                <a:cs typeface="Arial" panose="020B0604020202020204" pitchFamily="34" charset="0"/>
              </a:rPr>
              <a:t>merupakan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faktor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penting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membentuk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citra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pariwisata</a:t>
            </a:r>
            <a:r>
              <a:rPr lang="en-US" sz="2600" dirty="0">
                <a:solidFill>
                  <a:schemeClr val="tx1"/>
                </a:solidFill>
                <a:latin typeface="Cambria" panose="02040503050406030204" pitchFamily="18" charset="0"/>
                <a:cs typeface="Arial" panose="020B0604020202020204" pitchFamily="34" charset="0"/>
              </a:rPr>
              <a:t>. Baik media </a:t>
            </a:r>
            <a:r>
              <a:rPr lang="en-US" sz="2600" dirty="0" err="1">
                <a:solidFill>
                  <a:schemeClr val="tx1"/>
                </a:solidFill>
                <a:latin typeface="Cambria" panose="02040503050406030204" pitchFamily="18" charset="0"/>
                <a:cs typeface="Arial" panose="020B0604020202020204" pitchFamily="34" charset="0"/>
              </a:rPr>
              <a:t>sosial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berita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maupun</a:t>
            </a:r>
            <a:r>
              <a:rPr lang="en-US" sz="2600" dirty="0">
                <a:solidFill>
                  <a:schemeClr val="tx1"/>
                </a:solidFill>
                <a:latin typeface="Cambria" panose="02040503050406030204" pitchFamily="18" charset="0"/>
                <a:cs typeface="Arial" panose="020B0604020202020204" pitchFamily="34" charset="0"/>
              </a:rPr>
              <a:t> film, </a:t>
            </a:r>
            <a:r>
              <a:rPr lang="en-US" sz="2600" dirty="0" err="1">
                <a:solidFill>
                  <a:schemeClr val="tx1"/>
                </a:solidFill>
                <a:latin typeface="Cambria" panose="02040503050406030204" pitchFamily="18" charset="0"/>
                <a:cs typeface="Arial" panose="020B0604020202020204" pitchFamily="34" charset="0"/>
              </a:rPr>
              <a:t>semuanya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memiliki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potensi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besar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mempengaruhi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persepsi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wisatawan</a:t>
            </a:r>
            <a:r>
              <a:rPr lang="en-US" sz="2600" dirty="0">
                <a:solidFill>
                  <a:schemeClr val="tx1"/>
                </a:solidFill>
                <a:latin typeface="Cambria" panose="02040503050406030204" pitchFamily="18" charset="0"/>
                <a:cs typeface="Arial" panose="020B0604020202020204" pitchFamily="34" charset="0"/>
              </a:rPr>
              <a:t>. Oleh </a:t>
            </a:r>
            <a:r>
              <a:rPr lang="en-US" sz="2600" dirty="0" err="1">
                <a:solidFill>
                  <a:schemeClr val="tx1"/>
                </a:solidFill>
                <a:latin typeface="Cambria" panose="02040503050406030204" pitchFamily="18" charset="0"/>
                <a:cs typeface="Arial" panose="020B0604020202020204" pitchFamily="34" charset="0"/>
              </a:rPr>
              <a:t>karena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itu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pengelolaan</a:t>
            </a:r>
            <a:r>
              <a:rPr lang="en-US" sz="2600" dirty="0">
                <a:solidFill>
                  <a:schemeClr val="tx1"/>
                </a:solidFill>
                <a:latin typeface="Cambria" panose="02040503050406030204" pitchFamily="18" charset="0"/>
                <a:cs typeface="Arial" panose="020B0604020202020204" pitchFamily="34" charset="0"/>
              </a:rPr>
              <a:t> media yang </a:t>
            </a:r>
            <a:r>
              <a:rPr lang="en-US" sz="2600" dirty="0" err="1">
                <a:solidFill>
                  <a:schemeClr val="tx1"/>
                </a:solidFill>
                <a:latin typeface="Cambria" panose="02040503050406030204" pitchFamily="18" charset="0"/>
                <a:cs typeface="Arial" panose="020B0604020202020204" pitchFamily="34" charset="0"/>
              </a:rPr>
              <a:t>tepat</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strategis</a:t>
            </a:r>
            <a:r>
              <a:rPr lang="en-US" sz="2600" dirty="0">
                <a:solidFill>
                  <a:schemeClr val="tx1"/>
                </a:solidFill>
                <a:latin typeface="Cambria" panose="02040503050406030204" pitchFamily="18" charset="0"/>
                <a:cs typeface="Arial" panose="020B0604020202020204" pitchFamily="34" charset="0"/>
              </a:rPr>
              <a:t> sangat </a:t>
            </a:r>
            <a:r>
              <a:rPr lang="en-US" sz="2600" dirty="0" err="1">
                <a:solidFill>
                  <a:schemeClr val="tx1"/>
                </a:solidFill>
                <a:latin typeface="Cambria" panose="02040503050406030204" pitchFamily="18" charset="0"/>
                <a:cs typeface="Arial" panose="020B0604020202020204" pitchFamily="34" charset="0"/>
              </a:rPr>
              <a:t>penting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menciptakan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citra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positif</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menarik</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berdaya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saing</a:t>
            </a:r>
            <a:r>
              <a:rPr lang="en-US" sz="2600">
                <a:solidFill>
                  <a:schemeClr val="tx1"/>
                </a:solidFill>
                <a:latin typeface="Cambria" panose="02040503050406030204" pitchFamily="18" charset="0"/>
                <a:cs typeface="Arial" panose="020B0604020202020204" pitchFamily="34" charset="0"/>
              </a:rPr>
              <a:t>.</a:t>
            </a:r>
            <a:endParaRPr lang="en-US"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209807561"/>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Media dan Citra Destinasi</a:t>
            </a: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sz="2600" dirty="0">
                <a:solidFill>
                  <a:schemeClr val="tx1"/>
                </a:solidFill>
                <a:latin typeface="Cambria" panose="02040503050406030204" pitchFamily="18" charset="0"/>
                <a:cs typeface="Arial" panose="020B0604020202020204" pitchFamily="34" charset="0"/>
              </a:rPr>
              <a:t>Dalam dunia pariwisata modern, media memainkan peran sangat penting dalam membentuk dan memengaruhi citra sebuah destinasi. Informasi dan representasi visual yang disampaikan melalui berbagai saluran media mampu membentuk persepsi wisatawan bahkan sebelum mereka mengunjungi tempat tersebut.</a:t>
            </a:r>
          </a:p>
        </p:txBody>
      </p: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8E74C-BB96-AFD3-9B2C-43716B47D4C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81C0CAC-D01A-B529-7C51-DDA7A223158B}"/>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Pengertian</a:t>
            </a:r>
            <a:r>
              <a:rPr kumimoji="0" lang="es-E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Media dan Citra </a:t>
            </a:r>
            <a:r>
              <a:rPr kumimoji="0" lang="es-ES" sz="36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Destinasi</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a:extLst>
              <a:ext uri="{FF2B5EF4-FFF2-40B4-BE49-F238E27FC236}">
                <a16:creationId xmlns:a16="http://schemas.microsoft.com/office/drawing/2014/main" id="{13A46DEF-B391-BD72-D740-BA2C51768CE8}"/>
              </a:ext>
            </a:extLst>
          </p:cNvPr>
          <p:cNvSpPr txBox="1">
            <a:spLocks/>
          </p:cNvSpPr>
          <p:nvPr/>
        </p:nvSpPr>
        <p:spPr>
          <a:xfrm>
            <a:off x="457200" y="1700808"/>
            <a:ext cx="8229600" cy="442535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AutoNum type="alphaUcPeriod"/>
            </a:pPr>
            <a:r>
              <a:rPr lang="id-ID" sz="2600" b="1" dirty="0">
                <a:solidFill>
                  <a:schemeClr val="tx1"/>
                </a:solidFill>
                <a:latin typeface="Cambria" panose="02040503050406030204" pitchFamily="18" charset="0"/>
                <a:cs typeface="Arial" panose="020B0604020202020204" pitchFamily="34" charset="0"/>
              </a:rPr>
              <a:t>Media</a:t>
            </a:r>
            <a:endParaRPr lang="en-US" sz="2600" b="1"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Media adalah saluran komunikasi yang digunakan untuk menyampaikan informasi kepada publik. Dalam konteks pariwisata, media mencakup:</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dirty="0">
                <a:solidFill>
                  <a:schemeClr val="tx1"/>
                </a:solidFill>
                <a:latin typeface="Cambria" panose="02040503050406030204" pitchFamily="18" charset="0"/>
                <a:cs typeface="Arial" panose="020B0604020202020204" pitchFamily="34" charset="0"/>
              </a:rPr>
              <a:t>Media massa (TV, radio, surat kabar)</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dirty="0">
                <a:solidFill>
                  <a:schemeClr val="tx1"/>
                </a:solidFill>
                <a:latin typeface="Cambria" panose="02040503050406030204" pitchFamily="18" charset="0"/>
                <a:cs typeface="Arial" panose="020B0604020202020204" pitchFamily="34" charset="0"/>
              </a:rPr>
              <a:t>Media digital (website, blog, media sosial)</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dirty="0">
                <a:solidFill>
                  <a:schemeClr val="tx1"/>
                </a:solidFill>
                <a:latin typeface="Cambria" panose="02040503050406030204" pitchFamily="18" charset="0"/>
                <a:cs typeface="Arial" panose="020B0604020202020204" pitchFamily="34" charset="0"/>
              </a:rPr>
              <a:t>Media hiburan (film, video klip, dokumenter)</a:t>
            </a:r>
          </a:p>
        </p:txBody>
      </p:sp>
    </p:spTree>
    <p:extLst>
      <p:ext uri="{BB962C8B-B14F-4D97-AF65-F5344CB8AC3E}">
        <p14:creationId xmlns:p14="http://schemas.microsoft.com/office/powerpoint/2010/main" val="394709916"/>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85B95-423C-2EAF-37B8-4D37D195A03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B5908D0-4BD7-A56A-FC4C-26D0C4617B6E}"/>
              </a:ext>
            </a:extLst>
          </p:cNvPr>
          <p:cNvSpPr txBox="1">
            <a:spLocks/>
          </p:cNvSpPr>
          <p:nvPr/>
        </p:nvSpPr>
        <p:spPr>
          <a:xfrm>
            <a:off x="457200" y="1196752"/>
            <a:ext cx="8229600" cy="49294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sz="2600" b="1" dirty="0">
                <a:solidFill>
                  <a:schemeClr val="tx1"/>
                </a:solidFill>
                <a:latin typeface="Cambria" panose="02040503050406030204" pitchFamily="18" charset="0"/>
                <a:cs typeface="Arial" panose="020B0604020202020204" pitchFamily="34" charset="0"/>
              </a:rPr>
              <a:t>B. </a:t>
            </a:r>
            <a:r>
              <a:rPr lang="id-ID" sz="2600" dirty="0">
                <a:solidFill>
                  <a:schemeClr val="tx1"/>
                </a:solidFill>
                <a:latin typeface="Cambria" panose="02040503050406030204" pitchFamily="18" charset="0"/>
                <a:cs typeface="Arial" panose="020B0604020202020204" pitchFamily="34" charset="0"/>
              </a:rPr>
              <a:t>Citra Destinasi</a:t>
            </a:r>
            <a:endParaRPr lang="en-US" sz="2600"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Citra destinasi adalah persepsi, pandangan, dan kesan yang terbentuk dalam pikiran seseorang terhadap suatu tempat wisata. Citra ini dapat bersifat:</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dirty="0">
                <a:solidFill>
                  <a:schemeClr val="tx1"/>
                </a:solidFill>
                <a:latin typeface="Cambria" panose="02040503050406030204" pitchFamily="18" charset="0"/>
                <a:cs typeface="Arial" panose="020B0604020202020204" pitchFamily="34" charset="0"/>
              </a:rPr>
              <a:t>Citra organik: Terbentuk dari pengalaman pribadi atau cerita orang lain.</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dirty="0">
                <a:solidFill>
                  <a:schemeClr val="tx1"/>
                </a:solidFill>
                <a:latin typeface="Cambria" panose="02040503050406030204" pitchFamily="18" charset="0"/>
                <a:cs typeface="Arial" panose="020B0604020202020204" pitchFamily="34" charset="0"/>
              </a:rPr>
              <a:t>Citra induktif: Terbentuk dari informasi yang diterima secara tidak langsung melalui media dan promosi.</a:t>
            </a:r>
          </a:p>
        </p:txBody>
      </p:sp>
    </p:spTree>
    <p:extLst>
      <p:ext uri="{BB962C8B-B14F-4D97-AF65-F5344CB8AC3E}">
        <p14:creationId xmlns:p14="http://schemas.microsoft.com/office/powerpoint/2010/main" val="139526730"/>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4000B-1971-7906-1A0F-3F5E4B9202E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D3B382D-39F8-E79E-B53B-6E3994BA9EBD}"/>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Pengaruh Media Terhadap Citra Destinasi</a:t>
            </a:r>
          </a:p>
        </p:txBody>
      </p:sp>
      <p:sp>
        <p:nvSpPr>
          <p:cNvPr id="4" name="Content Placeholder 2">
            <a:extLst>
              <a:ext uri="{FF2B5EF4-FFF2-40B4-BE49-F238E27FC236}">
                <a16:creationId xmlns:a16="http://schemas.microsoft.com/office/drawing/2014/main" id="{18A41121-5F1E-DB7A-6CB4-8D09329E8A62}"/>
              </a:ext>
            </a:extLst>
          </p:cNvPr>
          <p:cNvSpPr txBox="1">
            <a:spLocks/>
          </p:cNvSpPr>
          <p:nvPr/>
        </p:nvSpPr>
        <p:spPr>
          <a:xfrm>
            <a:off x="457200" y="1700808"/>
            <a:ext cx="8229600" cy="442535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AutoNum type="alphaUcPeriod"/>
            </a:pPr>
            <a:r>
              <a:rPr lang="id-ID" sz="2600" b="1" dirty="0">
                <a:solidFill>
                  <a:schemeClr val="tx1"/>
                </a:solidFill>
                <a:latin typeface="Cambria" panose="02040503050406030204" pitchFamily="18" charset="0"/>
                <a:cs typeface="Arial" panose="020B0604020202020204" pitchFamily="34" charset="0"/>
              </a:rPr>
              <a:t>Media Sosial</a:t>
            </a:r>
            <a:endParaRPr lang="en-US" sz="2600" b="1"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Media sosial telah menjadi alat yang sangat kuat dalam membentuk citra destinasi wisata karena:</a:t>
            </a:r>
            <a:endParaRPr lang="en-US" sz="2600"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a:p>
            <a:pPr algn="l"/>
            <a:r>
              <a:rPr lang="en-US" sz="2600" b="1" dirty="0">
                <a:solidFill>
                  <a:schemeClr val="tx1"/>
                </a:solidFill>
                <a:latin typeface="Cambria" panose="02040503050406030204" pitchFamily="18" charset="0"/>
                <a:cs typeface="Arial" panose="020B0604020202020204" pitchFamily="34" charset="0"/>
              </a:rPr>
              <a:t>1. </a:t>
            </a:r>
            <a:r>
              <a:rPr lang="id-ID" sz="2600" b="1" dirty="0">
                <a:solidFill>
                  <a:schemeClr val="tx1"/>
                </a:solidFill>
                <a:latin typeface="Cambria" panose="02040503050406030204" pitchFamily="18" charset="0"/>
                <a:cs typeface="Arial" panose="020B0604020202020204" pitchFamily="34" charset="0"/>
              </a:rPr>
              <a:t>Konten Visual Menarik: </a:t>
            </a:r>
            <a:r>
              <a:rPr lang="id-ID" sz="2600" dirty="0">
                <a:solidFill>
                  <a:schemeClr val="tx1"/>
                </a:solidFill>
                <a:latin typeface="Cambria" panose="02040503050406030204" pitchFamily="18" charset="0"/>
                <a:cs typeface="Arial" panose="020B0604020202020204" pitchFamily="34" charset="0"/>
              </a:rPr>
              <a:t>Gambar dan video yang diunggah wisatawan di Instagram, TikTok, atau YouTube menciptakan kesan emosional yang kuat.</a:t>
            </a:r>
          </a:p>
        </p:txBody>
      </p:sp>
    </p:spTree>
    <p:extLst>
      <p:ext uri="{BB962C8B-B14F-4D97-AF65-F5344CB8AC3E}">
        <p14:creationId xmlns:p14="http://schemas.microsoft.com/office/powerpoint/2010/main" val="1998172372"/>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8D729-437D-0D25-2960-310CB8129AA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BBB8B30-E1C4-E2C4-BF45-51B7A76E127C}"/>
              </a:ext>
            </a:extLst>
          </p:cNvPr>
          <p:cNvSpPr txBox="1">
            <a:spLocks/>
          </p:cNvSpPr>
          <p:nvPr/>
        </p:nvSpPr>
        <p:spPr>
          <a:xfrm>
            <a:off x="457200" y="620688"/>
            <a:ext cx="8229600" cy="55054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2"/>
            </a:pPr>
            <a:r>
              <a:rPr lang="en-US" sz="2600" b="1" dirty="0" err="1">
                <a:solidFill>
                  <a:schemeClr val="tx1"/>
                </a:solidFill>
                <a:latin typeface="Cambria" panose="02040503050406030204" pitchFamily="18" charset="0"/>
                <a:cs typeface="Arial" panose="020B0604020202020204" pitchFamily="34" charset="0"/>
              </a:rPr>
              <a:t>Viralitas</a:t>
            </a:r>
            <a:r>
              <a:rPr lang="en-US" sz="2600" b="1"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Suatu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bisa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cepat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dikenal</a:t>
            </a:r>
            <a:r>
              <a:rPr lang="en-US" sz="2600" dirty="0">
                <a:solidFill>
                  <a:schemeClr val="tx1"/>
                </a:solidFill>
                <a:latin typeface="Cambria" panose="02040503050406030204" pitchFamily="18" charset="0"/>
                <a:cs typeface="Arial" panose="020B0604020202020204" pitchFamily="34" charset="0"/>
              </a:rPr>
              <a:t> dunia </a:t>
            </a:r>
            <a:r>
              <a:rPr lang="en-US" sz="2600" dirty="0" err="1">
                <a:solidFill>
                  <a:schemeClr val="tx1"/>
                </a:solidFill>
                <a:latin typeface="Cambria" panose="02040503050406030204" pitchFamily="18" charset="0"/>
                <a:cs typeface="Arial" panose="020B0604020202020204" pitchFamily="34" charset="0"/>
              </a:rPr>
              <a:t>karena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viralnya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sebuah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konten</a:t>
            </a:r>
            <a:r>
              <a:rPr lang="en-US" sz="2600" dirty="0">
                <a:solidFill>
                  <a:schemeClr val="tx1"/>
                </a:solidFill>
                <a:latin typeface="Cambria" panose="02040503050406030204" pitchFamily="18" charset="0"/>
                <a:cs typeface="Arial" panose="020B0604020202020204" pitchFamily="34" charset="0"/>
              </a:rPr>
              <a:t>.</a:t>
            </a:r>
          </a:p>
          <a:p>
            <a:pPr marL="514350" indent="-514350" algn="l">
              <a:buFont typeface="+mj-lt"/>
              <a:buAutoNum type="arabicPeriod" startAt="2"/>
            </a:pPr>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2"/>
            </a:pPr>
            <a:r>
              <a:rPr lang="en-US" sz="2600" b="1" dirty="0">
                <a:solidFill>
                  <a:schemeClr val="tx1"/>
                </a:solidFill>
                <a:latin typeface="Cambria" panose="02040503050406030204" pitchFamily="18" charset="0"/>
                <a:cs typeface="Arial" panose="020B0604020202020204" pitchFamily="34" charset="0"/>
              </a:rPr>
              <a:t>User Generated Content (UGC): </a:t>
            </a:r>
            <a:r>
              <a:rPr lang="en-US" sz="2600" dirty="0" err="1">
                <a:solidFill>
                  <a:schemeClr val="tx1"/>
                </a:solidFill>
                <a:latin typeface="Cambria" panose="02040503050406030204" pitchFamily="18" charset="0"/>
                <a:cs typeface="Arial" panose="020B0604020202020204" pitchFamily="34" charset="0"/>
              </a:rPr>
              <a:t>Konten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dari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wisatawan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dianggap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lebih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otentik</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dipercaya</a:t>
            </a:r>
            <a:r>
              <a:rPr lang="en-US" sz="2600" dirty="0">
                <a:solidFill>
                  <a:schemeClr val="tx1"/>
                </a:solidFill>
                <a:latin typeface="Cambria" panose="02040503050406030204" pitchFamily="18" charset="0"/>
                <a:cs typeface="Arial" panose="020B0604020202020204" pitchFamily="34" charset="0"/>
              </a:rPr>
              <a:t> oleh </a:t>
            </a:r>
            <a:r>
              <a:rPr lang="en-US" sz="2600" dirty="0" err="1">
                <a:solidFill>
                  <a:schemeClr val="tx1"/>
                </a:solidFill>
                <a:latin typeface="Cambria" panose="02040503050406030204" pitchFamily="18" charset="0"/>
                <a:cs typeface="Arial" panose="020B0604020202020204" pitchFamily="34" charset="0"/>
              </a:rPr>
              <a:t>wisatawan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lainnya</a:t>
            </a:r>
            <a:r>
              <a:rPr lang="en-US" sz="2600" dirty="0">
                <a:solidFill>
                  <a:schemeClr val="tx1"/>
                </a:solidFill>
                <a:latin typeface="Cambria" panose="02040503050406030204" pitchFamily="18" charset="0"/>
                <a:cs typeface="Arial" panose="020B0604020202020204" pitchFamily="34" charset="0"/>
              </a:rPr>
              <a:t>.</a:t>
            </a:r>
          </a:p>
          <a:p>
            <a:pPr marL="514350" indent="-514350" algn="l">
              <a:buFont typeface="+mj-lt"/>
              <a:buAutoNum type="arabicPeriod" startAt="2"/>
            </a:pPr>
            <a:endParaRPr lang="en-US"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2"/>
            </a:pPr>
            <a:r>
              <a:rPr lang="en-US" sz="2600" b="1" dirty="0">
                <a:solidFill>
                  <a:schemeClr val="tx1"/>
                </a:solidFill>
                <a:latin typeface="Cambria" panose="02040503050406030204" pitchFamily="18" charset="0"/>
                <a:cs typeface="Arial" panose="020B0604020202020204" pitchFamily="34" charset="0"/>
              </a:rPr>
              <a:t>Influencer dan Blogger: </a:t>
            </a:r>
            <a:r>
              <a:rPr lang="en-US" sz="2600" dirty="0" err="1">
                <a:solidFill>
                  <a:schemeClr val="tx1"/>
                </a:solidFill>
                <a:latin typeface="Cambria" panose="02040503050406030204" pitchFamily="18" charset="0"/>
                <a:cs typeface="Arial" panose="020B0604020202020204" pitchFamily="34" charset="0"/>
              </a:rPr>
              <a:t>Promosi</a:t>
            </a:r>
            <a:r>
              <a:rPr lang="en-US" sz="2600" dirty="0">
                <a:solidFill>
                  <a:schemeClr val="tx1"/>
                </a:solidFill>
                <a:latin typeface="Cambria" panose="02040503050406030204" pitchFamily="18" charset="0"/>
                <a:cs typeface="Arial" panose="020B0604020202020204" pitchFamily="34" charset="0"/>
              </a:rPr>
              <a:t> oleh travel influencer </a:t>
            </a:r>
            <a:r>
              <a:rPr lang="en-US" sz="2600" dirty="0" err="1">
                <a:solidFill>
                  <a:schemeClr val="tx1"/>
                </a:solidFill>
                <a:latin typeface="Cambria" panose="02040503050406030204" pitchFamily="18" charset="0"/>
                <a:cs typeface="Arial" panose="020B0604020202020204" pitchFamily="34" charset="0"/>
              </a:rPr>
              <a:t>memiliki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dampak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besar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terhadap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berkunjung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tertentu</a:t>
            </a:r>
            <a:r>
              <a:rPr lang="en-US" sz="26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333353218"/>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57C65-1FE8-8438-C82B-06BB0BA5C8E8}"/>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3A8A775-C9F9-F537-F85B-048F5473DF92}"/>
              </a:ext>
            </a:extLst>
          </p:cNvPr>
          <p:cNvSpPr txBox="1">
            <a:spLocks/>
          </p:cNvSpPr>
          <p:nvPr/>
        </p:nvSpPr>
        <p:spPr>
          <a:xfrm>
            <a:off x="457200" y="620688"/>
            <a:ext cx="8229600" cy="55054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600" dirty="0">
              <a:solidFill>
                <a:schemeClr val="tx1"/>
              </a:solidFill>
              <a:latin typeface="Cambria" panose="02040503050406030204" pitchFamily="18" charset="0"/>
              <a:cs typeface="Arial" panose="020B0604020202020204" pitchFamily="34" charset="0"/>
            </a:endParaRPr>
          </a:p>
          <a:p>
            <a:pPr algn="l"/>
            <a:r>
              <a:rPr lang="en-US" sz="2600" b="1" dirty="0">
                <a:solidFill>
                  <a:schemeClr val="tx1"/>
                </a:solidFill>
                <a:latin typeface="Cambria" panose="02040503050406030204" pitchFamily="18" charset="0"/>
                <a:cs typeface="Arial" panose="020B0604020202020204" pitchFamily="34" charset="0"/>
              </a:rPr>
              <a:t>B. Media Berita</a:t>
            </a:r>
          </a:p>
          <a:p>
            <a:pPr algn="l"/>
            <a:r>
              <a:rPr lang="en-US" sz="2600" dirty="0">
                <a:solidFill>
                  <a:schemeClr val="tx1"/>
                </a:solidFill>
                <a:latin typeface="Cambria" panose="02040503050406030204" pitchFamily="18" charset="0"/>
                <a:cs typeface="Arial" panose="020B0604020202020204" pitchFamily="34" charset="0"/>
              </a:rPr>
              <a:t>Berita </a:t>
            </a:r>
            <a:r>
              <a:rPr lang="en-US" sz="2600" dirty="0" err="1">
                <a:solidFill>
                  <a:schemeClr val="tx1"/>
                </a:solidFill>
                <a:latin typeface="Cambria" panose="02040503050406030204" pitchFamily="18" charset="0"/>
                <a:cs typeface="Arial" panose="020B0604020202020204" pitchFamily="34" charset="0"/>
              </a:rPr>
              <a:t>dapat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memberikan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dampak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positif</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maupun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negatif</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terhadap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citra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rabicPeriod"/>
            </a:pPr>
            <a:r>
              <a:rPr lang="en-US" sz="2600" b="1" dirty="0">
                <a:solidFill>
                  <a:schemeClr val="tx1"/>
                </a:solidFill>
                <a:latin typeface="Cambria" panose="02040503050406030204" pitchFamily="18" charset="0"/>
                <a:cs typeface="Arial" panose="020B0604020202020204" pitchFamily="34" charset="0"/>
              </a:rPr>
              <a:t>Berita </a:t>
            </a:r>
            <a:r>
              <a:rPr lang="en-US" sz="2600" b="1" dirty="0" err="1">
                <a:solidFill>
                  <a:schemeClr val="tx1"/>
                </a:solidFill>
                <a:latin typeface="Cambria" panose="02040503050406030204" pitchFamily="18" charset="0"/>
                <a:cs typeface="Arial" panose="020B0604020202020204" pitchFamily="34" charset="0"/>
              </a:rPr>
              <a:t>Positif</a:t>
            </a:r>
            <a:r>
              <a:rPr lang="en-US" sz="2600" b="1"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Meningkatkan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tarik</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citra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rabicPeriod"/>
            </a:pPr>
            <a:r>
              <a:rPr lang="en-US" sz="2600" b="1" dirty="0">
                <a:solidFill>
                  <a:schemeClr val="tx1"/>
                </a:solidFill>
                <a:latin typeface="Cambria" panose="02040503050406030204" pitchFamily="18" charset="0"/>
                <a:cs typeface="Arial" panose="020B0604020202020204" pitchFamily="34" charset="0"/>
              </a:rPr>
              <a:t>Berita </a:t>
            </a:r>
            <a:r>
              <a:rPr lang="en-US" sz="2600" b="1" dirty="0" err="1">
                <a:solidFill>
                  <a:schemeClr val="tx1"/>
                </a:solidFill>
                <a:latin typeface="Cambria" panose="02040503050406030204" pitchFamily="18" charset="0"/>
                <a:cs typeface="Arial" panose="020B0604020202020204" pitchFamily="34" charset="0"/>
              </a:rPr>
              <a:t>Negatif</a:t>
            </a:r>
            <a:r>
              <a:rPr lang="en-US" sz="2600" b="1"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Bencana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konflik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kasus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kriminal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merusak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citra</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mengurangi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minat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wisatawan</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rabicPeriod"/>
            </a:pPr>
            <a:r>
              <a:rPr lang="en-US" sz="2600" b="1" dirty="0">
                <a:solidFill>
                  <a:schemeClr val="tx1"/>
                </a:solidFill>
                <a:latin typeface="Cambria" panose="02040503050406030204" pitchFamily="18" charset="0"/>
                <a:cs typeface="Arial" panose="020B0604020202020204" pitchFamily="34" charset="0"/>
              </a:rPr>
              <a:t>Framing oleh Media: </a:t>
            </a:r>
            <a:r>
              <a:rPr lang="en-US" sz="2600" dirty="0" err="1">
                <a:solidFill>
                  <a:schemeClr val="tx1"/>
                </a:solidFill>
                <a:latin typeface="Cambria" panose="02040503050406030204" pitchFamily="18" charset="0"/>
                <a:cs typeface="Arial" panose="020B0604020202020204" pitchFamily="34" charset="0"/>
              </a:rPr>
              <a:t>Bagaimana</a:t>
            </a:r>
            <a:r>
              <a:rPr lang="en-US" sz="2600" dirty="0">
                <a:solidFill>
                  <a:schemeClr val="tx1"/>
                </a:solidFill>
                <a:latin typeface="Cambria" panose="02040503050406030204" pitchFamily="18" charset="0"/>
                <a:cs typeface="Arial" panose="020B0604020202020204" pitchFamily="34" charset="0"/>
              </a:rPr>
              <a:t> media </a:t>
            </a:r>
            <a:r>
              <a:rPr lang="en-US" sz="2600" dirty="0" err="1">
                <a:solidFill>
                  <a:schemeClr val="tx1"/>
                </a:solidFill>
                <a:latin typeface="Cambria" panose="02040503050406030204" pitchFamily="18" charset="0"/>
                <a:cs typeface="Arial" panose="020B0604020202020204" pitchFamily="34" charset="0"/>
              </a:rPr>
              <a:t>membingkai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suatu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peristiwa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mempengaruhi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persepsi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publik</a:t>
            </a:r>
            <a:r>
              <a:rPr lang="en-US" sz="26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1495608389"/>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BFF4E-B602-917A-6A04-B37FEA1F140D}"/>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2224302-D035-42FB-BFCD-2B9AC0D4F22A}"/>
              </a:ext>
            </a:extLst>
          </p:cNvPr>
          <p:cNvSpPr txBox="1">
            <a:spLocks/>
          </p:cNvSpPr>
          <p:nvPr/>
        </p:nvSpPr>
        <p:spPr>
          <a:xfrm>
            <a:off x="457200" y="620688"/>
            <a:ext cx="8229600" cy="55054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600" dirty="0">
              <a:solidFill>
                <a:schemeClr val="tx1"/>
              </a:solidFill>
              <a:latin typeface="Cambria" panose="02040503050406030204" pitchFamily="18" charset="0"/>
              <a:cs typeface="Arial" panose="020B0604020202020204" pitchFamily="34" charset="0"/>
            </a:endParaRPr>
          </a:p>
          <a:p>
            <a:pPr algn="l"/>
            <a:r>
              <a:rPr lang="en-US" sz="2600" b="1" dirty="0">
                <a:solidFill>
                  <a:schemeClr val="tx1"/>
                </a:solidFill>
                <a:latin typeface="Cambria" panose="02040503050406030204" pitchFamily="18" charset="0"/>
                <a:cs typeface="Arial" panose="020B0604020202020204" pitchFamily="34" charset="0"/>
              </a:rPr>
              <a:t>C. Film dan </a:t>
            </a:r>
            <a:r>
              <a:rPr lang="en-US" sz="2600" b="1" dirty="0" err="1">
                <a:solidFill>
                  <a:schemeClr val="tx1"/>
                </a:solidFill>
                <a:latin typeface="Cambria" panose="02040503050406030204" pitchFamily="18" charset="0"/>
                <a:cs typeface="Arial" panose="020B0604020202020204" pitchFamily="34" charset="0"/>
              </a:rPr>
              <a:t>Hiburan</a:t>
            </a:r>
            <a:endParaRPr lang="en-US" sz="2600" b="1" dirty="0">
              <a:solidFill>
                <a:schemeClr val="tx1"/>
              </a:solidFill>
              <a:latin typeface="Cambria" panose="02040503050406030204" pitchFamily="18" charset="0"/>
              <a:cs typeface="Arial" panose="020B0604020202020204" pitchFamily="34" charset="0"/>
            </a:endParaRPr>
          </a:p>
          <a:p>
            <a:pPr algn="l"/>
            <a:r>
              <a:rPr lang="en-US" sz="2600" dirty="0">
                <a:solidFill>
                  <a:schemeClr val="tx1"/>
                </a:solidFill>
                <a:latin typeface="Cambria" panose="02040503050406030204" pitchFamily="18" charset="0"/>
                <a:cs typeface="Arial" panose="020B0604020202020204" pitchFamily="34" charset="0"/>
              </a:rPr>
              <a:t>Industri film </a:t>
            </a:r>
            <a:r>
              <a:rPr lang="en-US" sz="2600" dirty="0" err="1">
                <a:solidFill>
                  <a:schemeClr val="tx1"/>
                </a:solidFill>
                <a:latin typeface="Cambria" panose="02040503050406030204" pitchFamily="18" charset="0"/>
                <a:cs typeface="Arial" panose="020B0604020202020204" pitchFamily="34" charset="0"/>
              </a:rPr>
              <a:t>memiliki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kekuatan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kuat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mempopulerkan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a:t>
            </a:r>
            <a:r>
              <a:rPr lang="en-US" sz="2600" dirty="0">
                <a:solidFill>
                  <a:schemeClr val="tx1"/>
                </a:solidFill>
                <a:latin typeface="Cambria" panose="02040503050406030204" pitchFamily="18" charset="0"/>
                <a:cs typeface="Arial" panose="020B0604020202020204" pitchFamily="34" charset="0"/>
              </a:rPr>
              <a:t>:</a:t>
            </a:r>
          </a:p>
          <a:p>
            <a:pPr marL="514350" indent="-514350" algn="l">
              <a:buAutoNum type="arabicPeriod"/>
            </a:pPr>
            <a:r>
              <a:rPr lang="en-US" sz="2600" b="1" dirty="0">
                <a:solidFill>
                  <a:schemeClr val="tx1"/>
                </a:solidFill>
                <a:latin typeface="Cambria" panose="02040503050406030204" pitchFamily="18" charset="0"/>
                <a:cs typeface="Arial" panose="020B0604020202020204" pitchFamily="34" charset="0"/>
              </a:rPr>
              <a:t>Film </a:t>
            </a:r>
            <a:r>
              <a:rPr lang="en-US" sz="2600" b="1" dirty="0" err="1">
                <a:solidFill>
                  <a:schemeClr val="tx1"/>
                </a:solidFill>
                <a:latin typeface="Cambria" panose="02040503050406030204" pitchFamily="18" charset="0"/>
                <a:cs typeface="Arial" panose="020B0604020202020204" pitchFamily="34" charset="0"/>
              </a:rPr>
              <a:t>Sebagai</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Promosi</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Destinasi</a:t>
            </a:r>
            <a:r>
              <a:rPr lang="en-US" sz="2600" b="1" dirty="0">
                <a:solidFill>
                  <a:schemeClr val="tx1"/>
                </a:solidFill>
                <a:latin typeface="Cambria" panose="02040503050406030204" pitchFamily="18" charset="0"/>
                <a:cs typeface="Arial" panose="020B0604020202020204" pitchFamily="34" charset="0"/>
              </a:rPr>
              <a:t>: </a:t>
            </a:r>
            <a:r>
              <a:rPr lang="en-US" sz="2600" dirty="0">
                <a:solidFill>
                  <a:schemeClr val="tx1"/>
                </a:solidFill>
                <a:latin typeface="Cambria" panose="02040503050406030204" pitchFamily="18" charset="0"/>
                <a:cs typeface="Arial" panose="020B0604020202020204" pitchFamily="34" charset="0"/>
              </a:rPr>
              <a:t>Lokasi </a:t>
            </a:r>
            <a:r>
              <a:rPr lang="en-US" sz="2600" dirty="0" err="1">
                <a:solidFill>
                  <a:schemeClr val="tx1"/>
                </a:solidFill>
                <a:latin typeface="Cambria" panose="02040503050406030204" pitchFamily="18" charset="0"/>
                <a:cs typeface="Arial" panose="020B0604020202020204" pitchFamily="34" charset="0"/>
              </a:rPr>
              <a:t>syuting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menjadi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tarik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a:t>
            </a:r>
            <a:r>
              <a:rPr lang="en-US" sz="2600" dirty="0">
                <a:solidFill>
                  <a:schemeClr val="tx1"/>
                </a:solidFill>
                <a:latin typeface="Cambria" panose="02040503050406030204" pitchFamily="18" charset="0"/>
                <a:cs typeface="Arial" panose="020B0604020202020204" pitchFamily="34" charset="0"/>
              </a:rPr>
              <a:t> (film-induced tourism).</a:t>
            </a:r>
          </a:p>
          <a:p>
            <a:pPr marL="514350" indent="-514350" algn="l">
              <a:buAutoNum type="arabicPeriod"/>
            </a:pP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en-US" sz="2600" b="1" dirty="0" err="1">
                <a:solidFill>
                  <a:schemeClr val="tx1"/>
                </a:solidFill>
                <a:latin typeface="Cambria" panose="02040503050406030204" pitchFamily="18" charset="0"/>
                <a:cs typeface="Arial" panose="020B0604020202020204" pitchFamily="34" charset="0"/>
              </a:rPr>
              <a:t>Pengaruh</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Emosional</a:t>
            </a:r>
            <a:r>
              <a:rPr lang="en-US" sz="2600" b="1" dirty="0">
                <a:solidFill>
                  <a:schemeClr val="tx1"/>
                </a:solidFill>
                <a:latin typeface="Cambria" panose="02040503050406030204" pitchFamily="18" charset="0"/>
                <a:cs typeface="Arial" panose="020B0604020202020204" pitchFamily="34" charset="0"/>
              </a:rPr>
              <a:t>: </a:t>
            </a:r>
            <a:r>
              <a:rPr lang="en-US" sz="2600" dirty="0">
                <a:solidFill>
                  <a:schemeClr val="tx1"/>
                </a:solidFill>
                <a:latin typeface="Cambria" panose="02040503050406030204" pitchFamily="18" charset="0"/>
                <a:cs typeface="Arial" panose="020B0604020202020204" pitchFamily="34" charset="0"/>
              </a:rPr>
              <a:t>Film </a:t>
            </a:r>
            <a:r>
              <a:rPr lang="en-US" sz="2600" dirty="0" err="1">
                <a:solidFill>
                  <a:schemeClr val="tx1"/>
                </a:solidFill>
                <a:latin typeface="Cambria" panose="02040503050406030204" pitchFamily="18" charset="0"/>
                <a:cs typeface="Arial" panose="020B0604020202020204" pitchFamily="34" charset="0"/>
              </a:rPr>
              <a:t>dapat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menciptakan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hubungan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emosional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antara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penonton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a:t>
            </a:r>
          </a:p>
        </p:txBody>
      </p:sp>
      <p:pic>
        <p:nvPicPr>
          <p:cNvPr id="3" name="Picture 2">
            <a:extLst>
              <a:ext uri="{FF2B5EF4-FFF2-40B4-BE49-F238E27FC236}">
                <a16:creationId xmlns:a16="http://schemas.microsoft.com/office/drawing/2014/main" id="{95BE561A-972C-88BF-CD19-16E2B43100CF}"/>
              </a:ext>
            </a:extLst>
          </p:cNvPr>
          <p:cNvPicPr>
            <a:picLocks noChangeAspect="1"/>
          </p:cNvPicPr>
          <p:nvPr/>
        </p:nvPicPr>
        <p:blipFill>
          <a:blip r:embed="rId3"/>
          <a:stretch>
            <a:fillRect/>
          </a:stretch>
        </p:blipFill>
        <p:spPr>
          <a:xfrm>
            <a:off x="5148064" y="4671392"/>
            <a:ext cx="2818740" cy="1584176"/>
          </a:xfrm>
          <a:prstGeom prst="rect">
            <a:avLst/>
          </a:prstGeom>
        </p:spPr>
      </p:pic>
      <p:pic>
        <p:nvPicPr>
          <p:cNvPr id="6" name="Picture 5">
            <a:extLst>
              <a:ext uri="{FF2B5EF4-FFF2-40B4-BE49-F238E27FC236}">
                <a16:creationId xmlns:a16="http://schemas.microsoft.com/office/drawing/2014/main" id="{9A572E80-23E4-63BD-810D-36E0C1A597F1}"/>
              </a:ext>
            </a:extLst>
          </p:cNvPr>
          <p:cNvPicPr>
            <a:picLocks noChangeAspect="1"/>
          </p:cNvPicPr>
          <p:nvPr/>
        </p:nvPicPr>
        <p:blipFill>
          <a:blip r:embed="rId4"/>
          <a:stretch>
            <a:fillRect/>
          </a:stretch>
        </p:blipFill>
        <p:spPr>
          <a:xfrm>
            <a:off x="1331640" y="4671392"/>
            <a:ext cx="2383073" cy="1584176"/>
          </a:xfrm>
          <a:prstGeom prst="rect">
            <a:avLst/>
          </a:prstGeom>
        </p:spPr>
      </p:pic>
    </p:spTree>
    <p:extLst>
      <p:ext uri="{BB962C8B-B14F-4D97-AF65-F5344CB8AC3E}">
        <p14:creationId xmlns:p14="http://schemas.microsoft.com/office/powerpoint/2010/main" val="3916592624"/>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71AFC-6FEE-1091-9403-FB17C25B477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C8106F6-DB8B-C128-620E-25D157D7E6EB}"/>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Tantangan</a:t>
            </a:r>
            <a:r>
              <a:rPr kumimoji="0" lang="en-U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dan </a:t>
            </a:r>
            <a:r>
              <a:rPr kumimoji="0" lang="en-US" sz="3600" b="1" i="0" u="none" strike="noStrike" kern="120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Peluang</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a:extLst>
              <a:ext uri="{FF2B5EF4-FFF2-40B4-BE49-F238E27FC236}">
                <a16:creationId xmlns:a16="http://schemas.microsoft.com/office/drawing/2014/main" id="{033A4DD6-D455-1CA9-DE70-EC8A10575DA7}"/>
              </a:ext>
            </a:extLst>
          </p:cNvPr>
          <p:cNvSpPr txBox="1">
            <a:spLocks/>
          </p:cNvSpPr>
          <p:nvPr/>
        </p:nvSpPr>
        <p:spPr>
          <a:xfrm>
            <a:off x="457200" y="1700808"/>
            <a:ext cx="8229600" cy="442535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AutoNum type="alphaUcPeriod"/>
            </a:pPr>
            <a:r>
              <a:rPr lang="id-ID" sz="2600" b="1" dirty="0">
                <a:solidFill>
                  <a:schemeClr val="tx1"/>
                </a:solidFill>
                <a:latin typeface="Cambria" panose="02040503050406030204" pitchFamily="18" charset="0"/>
                <a:cs typeface="Arial" panose="020B0604020202020204" pitchFamily="34" charset="0"/>
              </a:rPr>
              <a:t>Tantangan</a:t>
            </a:r>
            <a:r>
              <a:rPr lang="id-ID" sz="2600" dirty="0">
                <a:solidFill>
                  <a:schemeClr val="tx1"/>
                </a:solidFill>
                <a:latin typeface="Cambria" panose="02040503050406030204" pitchFamily="18" charset="0"/>
                <a:cs typeface="Arial" panose="020B0604020202020204" pitchFamily="34" charset="0"/>
              </a:rPr>
              <a:t>:</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dirty="0">
                <a:solidFill>
                  <a:schemeClr val="tx1"/>
                </a:solidFill>
                <a:latin typeface="Cambria" panose="02040503050406030204" pitchFamily="18" charset="0"/>
                <a:cs typeface="Arial" panose="020B0604020202020204" pitchFamily="34" charset="0"/>
              </a:rPr>
              <a:t>Informasi yang tidak akurat atau hoaks.</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dirty="0">
                <a:solidFill>
                  <a:schemeClr val="tx1"/>
                </a:solidFill>
                <a:latin typeface="Cambria" panose="02040503050406030204" pitchFamily="18" charset="0"/>
                <a:cs typeface="Arial" panose="020B0604020202020204" pitchFamily="34" charset="0"/>
              </a:rPr>
              <a:t>Citra negatif sulit diperbaiki dalam waktu singkat.</a:t>
            </a:r>
            <a:endParaRPr lang="en-US" sz="2600" dirty="0">
              <a:solidFill>
                <a:schemeClr val="tx1"/>
              </a:solidFill>
              <a:latin typeface="Cambria" panose="02040503050406030204" pitchFamily="18" charset="0"/>
              <a:cs typeface="Arial" panose="020B0604020202020204" pitchFamily="34" charset="0"/>
            </a:endParaRPr>
          </a:p>
          <a:p>
            <a:pPr marL="514350" indent="-514350" algn="l">
              <a:buAutoNum type="arabicPeriod"/>
            </a:pPr>
            <a:r>
              <a:rPr lang="id-ID" sz="2600" dirty="0">
                <a:solidFill>
                  <a:schemeClr val="tx1"/>
                </a:solidFill>
                <a:latin typeface="Cambria" panose="02040503050406030204" pitchFamily="18" charset="0"/>
                <a:cs typeface="Arial" panose="020B0604020202020204" pitchFamily="34" charset="0"/>
              </a:rPr>
              <a:t>Ketergantungan pada opini publik dan viralitas.</a:t>
            </a:r>
          </a:p>
        </p:txBody>
      </p:sp>
    </p:spTree>
    <p:extLst>
      <p:ext uri="{BB962C8B-B14F-4D97-AF65-F5344CB8AC3E}">
        <p14:creationId xmlns:p14="http://schemas.microsoft.com/office/powerpoint/2010/main" val="2967351741"/>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6757</TotalTime>
  <Words>1496</Words>
  <Application>Microsoft Office PowerPoint</Application>
  <PresentationFormat>On-screen Show (4:3)</PresentationFormat>
  <Paragraphs>74</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Rionaldi Ali</cp:lastModifiedBy>
  <cp:revision>476</cp:revision>
  <cp:lastPrinted>2017-08-29T02:54:51Z</cp:lastPrinted>
  <dcterms:created xsi:type="dcterms:W3CDTF">2010-04-18T12:06:30Z</dcterms:created>
  <dcterms:modified xsi:type="dcterms:W3CDTF">2025-04-09T05:46:17Z</dcterms:modified>
</cp:coreProperties>
</file>