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8/29/2022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8/29/2022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799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2526792"/>
            <a:ext cx="1371600" cy="1008888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26591" y="2526792"/>
            <a:ext cx="1207008" cy="1008888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0" y="2965704"/>
            <a:ext cx="3479291" cy="1008888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0" y="3404616"/>
            <a:ext cx="2412491" cy="1008887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969007" y="3404616"/>
            <a:ext cx="2350008" cy="100888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3999" cy="685799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2140" y="296926"/>
            <a:ext cx="614807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9740" y="1244586"/>
            <a:ext cx="8224519" cy="4750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2400" y="2667000"/>
            <a:ext cx="3937635" cy="14522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890"/>
              </a:lnSpc>
              <a:spcBef>
                <a:spcPts val="100"/>
              </a:spcBef>
            </a:pPr>
            <a:r>
              <a:rPr sz="3600" dirty="0" smtClean="0">
                <a:solidFill>
                  <a:srgbClr val="666666"/>
                </a:solidFill>
                <a:latin typeface="Arial Black"/>
                <a:cs typeface="Arial Black"/>
              </a:rPr>
              <a:t>Bab</a:t>
            </a:r>
            <a:r>
              <a:rPr sz="3600" spc="-60" dirty="0" smtClean="0">
                <a:solidFill>
                  <a:srgbClr val="666666"/>
                </a:solidFill>
                <a:latin typeface="Arial Black"/>
                <a:cs typeface="Arial Black"/>
              </a:rPr>
              <a:t> </a:t>
            </a:r>
            <a:r>
              <a:rPr sz="3600" spc="-5" dirty="0" smtClean="0">
                <a:solidFill>
                  <a:srgbClr val="666666"/>
                </a:solidFill>
                <a:latin typeface="Arial Black"/>
                <a:cs typeface="Arial Black"/>
              </a:rPr>
              <a:t>12</a:t>
            </a:r>
            <a:endParaRPr sz="3600" dirty="0" smtClean="0">
              <a:latin typeface="Arial Black"/>
              <a:cs typeface="Arial Black"/>
            </a:endParaRPr>
          </a:p>
          <a:p>
            <a:pPr marL="12700" marR="5080">
              <a:lnSpc>
                <a:spcPts val="3460"/>
              </a:lnSpc>
              <a:spcBef>
                <a:spcPts val="400"/>
              </a:spcBef>
            </a:pPr>
            <a:r>
              <a:rPr sz="3600" spc="-5" dirty="0" err="1" smtClean="0">
                <a:solidFill>
                  <a:srgbClr val="666666"/>
                </a:solidFill>
                <a:latin typeface="Arial Black"/>
                <a:cs typeface="Arial Black"/>
              </a:rPr>
              <a:t>Menentukan</a:t>
            </a:r>
            <a:r>
              <a:rPr sz="3600" spc="-5" dirty="0" smtClean="0">
                <a:solidFill>
                  <a:srgbClr val="666666"/>
                </a:solidFill>
                <a:latin typeface="Arial Black"/>
                <a:cs typeface="Arial Black"/>
              </a:rPr>
              <a:t> </a:t>
            </a:r>
            <a:r>
              <a:rPr sz="3600" dirty="0" smtClean="0">
                <a:solidFill>
                  <a:srgbClr val="666666"/>
                </a:solidFill>
                <a:latin typeface="Arial Black"/>
                <a:cs typeface="Arial Black"/>
              </a:rPr>
              <a:t> </a:t>
            </a:r>
            <a:r>
              <a:rPr sz="3600" spc="-5" dirty="0" err="1" smtClean="0">
                <a:solidFill>
                  <a:srgbClr val="666666"/>
                </a:solidFill>
                <a:latin typeface="Arial Black"/>
                <a:cs typeface="Arial Black"/>
              </a:rPr>
              <a:t>Strategi</a:t>
            </a:r>
            <a:r>
              <a:rPr sz="3600" spc="-80" dirty="0" smtClean="0">
                <a:solidFill>
                  <a:srgbClr val="666666"/>
                </a:solidFill>
                <a:latin typeface="Arial Black"/>
                <a:cs typeface="Arial Black"/>
              </a:rPr>
              <a:t> </a:t>
            </a:r>
            <a:r>
              <a:rPr sz="3600" spc="-5" dirty="0" err="1" smtClean="0">
                <a:solidFill>
                  <a:srgbClr val="666666"/>
                </a:solidFill>
                <a:latin typeface="Arial Black"/>
                <a:cs typeface="Arial Black"/>
              </a:rPr>
              <a:t>Produk</a:t>
            </a:r>
            <a:endParaRPr sz="3600" dirty="0">
              <a:latin typeface="Arial Black"/>
              <a:cs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516382"/>
            <a:ext cx="49790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46300" algn="l"/>
              </a:tabLst>
            </a:pPr>
            <a:r>
              <a:rPr dirty="0"/>
              <a:t>Analisis	Lini</a:t>
            </a:r>
            <a:r>
              <a:rPr spc="-95" dirty="0"/>
              <a:t> </a:t>
            </a:r>
            <a:r>
              <a:rPr spc="-5" dirty="0"/>
              <a:t>Produk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1140" y="1260703"/>
            <a:ext cx="4624070" cy="496443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Arial MT"/>
                <a:cs typeface="Arial MT"/>
              </a:rPr>
              <a:t>Penjualan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&amp;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Laba</a:t>
            </a:r>
            <a:endParaRPr sz="2000">
              <a:latin typeface="Arial MT"/>
              <a:cs typeface="Arial MT"/>
            </a:endParaRPr>
          </a:p>
          <a:p>
            <a:pPr marL="12700" marR="310515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Arial MT"/>
                <a:cs typeface="Arial MT"/>
              </a:rPr>
              <a:t>Pemasar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harus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mengetahui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penjualan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dan laba setiap item dalam lini produk </a:t>
            </a:r>
            <a:r>
              <a:rPr sz="2000" spc="-5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mereka</a:t>
            </a:r>
            <a:r>
              <a:rPr sz="2000" dirty="0">
                <a:latin typeface="Wingdings"/>
                <a:cs typeface="Wingdings"/>
              </a:rPr>
              <a:t></a:t>
            </a:r>
            <a:r>
              <a:rPr sz="2000" dirty="0">
                <a:latin typeface="Arial MT"/>
                <a:cs typeface="Arial MT"/>
              </a:rPr>
              <a:t>item mana yang dibuat, 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dipertahankan,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dipanen,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divestasi</a:t>
            </a:r>
            <a:endParaRPr sz="2000">
              <a:latin typeface="Arial MT"/>
              <a:cs typeface="Arial MT"/>
            </a:endParaRPr>
          </a:p>
          <a:p>
            <a:pPr marL="527685" marR="46990" indent="-515620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000" b="1" dirty="0">
                <a:latin typeface="Arial"/>
                <a:cs typeface="Arial"/>
              </a:rPr>
              <a:t>Produk </a:t>
            </a:r>
            <a:r>
              <a:rPr sz="2000" b="1" spc="-5" dirty="0">
                <a:latin typeface="Arial"/>
                <a:cs typeface="Arial"/>
              </a:rPr>
              <a:t>Inti: </a:t>
            </a:r>
            <a:r>
              <a:rPr sz="2000" dirty="0">
                <a:latin typeface="Arial MT"/>
                <a:cs typeface="Arial MT"/>
              </a:rPr>
              <a:t>Volume penjualan 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tinggi,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dipromosikan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besar-besaran,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margin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rendah</a:t>
            </a:r>
            <a:endParaRPr sz="2000">
              <a:latin typeface="Arial MT"/>
              <a:cs typeface="Arial MT"/>
            </a:endParaRPr>
          </a:p>
          <a:p>
            <a:pPr marL="527685" marR="316865" indent="-515620">
              <a:lnSpc>
                <a:spcPct val="100000"/>
              </a:lnSpc>
              <a:spcBef>
                <a:spcPts val="484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000" b="1" dirty="0">
                <a:latin typeface="Arial"/>
                <a:cs typeface="Arial"/>
              </a:rPr>
              <a:t>Produk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dasar: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dirty="0">
                <a:latin typeface="Arial MT"/>
                <a:cs typeface="Arial MT"/>
              </a:rPr>
              <a:t>volume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penjualan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rendah, tanpa promosi, margin 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tinggi</a:t>
            </a:r>
            <a:endParaRPr sz="20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000" b="1" dirty="0">
                <a:latin typeface="Arial"/>
                <a:cs typeface="Arial"/>
              </a:rPr>
              <a:t>Produk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Khusus:Volume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dirty="0">
                <a:latin typeface="Arial MT"/>
                <a:cs typeface="Arial MT"/>
              </a:rPr>
              <a:t>Penjualan</a:t>
            </a:r>
            <a:endParaRPr sz="2000">
              <a:latin typeface="Arial MT"/>
              <a:cs typeface="Arial MT"/>
            </a:endParaRPr>
          </a:p>
          <a:p>
            <a:pPr marL="527685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rendah,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promosi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besar-besaran</a:t>
            </a:r>
            <a:endParaRPr sz="2000">
              <a:latin typeface="Arial MT"/>
              <a:cs typeface="Arial MT"/>
            </a:endParaRPr>
          </a:p>
          <a:p>
            <a:pPr marL="527685" marR="80645" indent="-515620">
              <a:lnSpc>
                <a:spcPct val="100000"/>
              </a:lnSpc>
              <a:spcBef>
                <a:spcPts val="480"/>
              </a:spcBef>
              <a:buAutoNum type="arabicPeriod" startAt="4"/>
              <a:tabLst>
                <a:tab pos="527685" algn="l"/>
                <a:tab pos="528320" algn="l"/>
              </a:tabLst>
            </a:pPr>
            <a:r>
              <a:rPr sz="2000" b="1" dirty="0">
                <a:latin typeface="Arial"/>
                <a:cs typeface="Arial"/>
              </a:rPr>
              <a:t>Barang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sehari-hari: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dirty="0">
                <a:latin typeface="Arial MT"/>
                <a:cs typeface="Arial MT"/>
              </a:rPr>
              <a:t>Volume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tinggi,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kurang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promosi,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margin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tinggi</a:t>
            </a:r>
            <a:endParaRPr sz="20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76800" y="2057400"/>
            <a:ext cx="4236720" cy="373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296926"/>
            <a:ext cx="660463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46300" algn="l"/>
              </a:tabLst>
            </a:pPr>
            <a:r>
              <a:rPr dirty="0"/>
              <a:t>Analisis	Lini</a:t>
            </a:r>
            <a:r>
              <a:rPr spc="-45" dirty="0"/>
              <a:t> </a:t>
            </a:r>
            <a:r>
              <a:rPr spc="-5" dirty="0"/>
              <a:t>Produk:</a:t>
            </a:r>
            <a:r>
              <a:rPr spc="-40" dirty="0"/>
              <a:t> </a:t>
            </a:r>
            <a:r>
              <a:rPr spc="-5" dirty="0"/>
              <a:t>Profil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1140" y="549426"/>
            <a:ext cx="4396105" cy="5343525"/>
          </a:xfrm>
          <a:prstGeom prst="rect">
            <a:avLst/>
          </a:prstGeom>
        </p:spPr>
        <p:txBody>
          <a:bodyPr vert="horz" wrap="square" lIns="0" tIns="198755" rIns="0" bIns="0" rtlCol="0">
            <a:spAutoFit/>
          </a:bodyPr>
          <a:lstStyle/>
          <a:p>
            <a:pPr marL="393700">
              <a:lnSpc>
                <a:spcPct val="100000"/>
              </a:lnSpc>
              <a:spcBef>
                <a:spcPts val="1565"/>
              </a:spcBef>
            </a:pPr>
            <a:r>
              <a:rPr sz="3600" spc="-5" dirty="0">
                <a:latin typeface="Arial Black"/>
                <a:cs typeface="Arial Black"/>
              </a:rPr>
              <a:t>Pasar</a:t>
            </a:r>
            <a:endParaRPr sz="3600">
              <a:latin typeface="Arial Black"/>
              <a:cs typeface="Arial Black"/>
            </a:endParaRPr>
          </a:p>
          <a:p>
            <a:pPr marL="281940" marR="259079">
              <a:lnSpc>
                <a:spcPct val="90000"/>
              </a:lnSpc>
              <a:spcBef>
                <a:spcPts val="1475"/>
              </a:spcBef>
            </a:pPr>
            <a:r>
              <a:rPr sz="2800" spc="-5" dirty="0">
                <a:latin typeface="Arial MT"/>
                <a:cs typeface="Arial MT"/>
              </a:rPr>
              <a:t>Manajer</a:t>
            </a:r>
            <a:r>
              <a:rPr sz="2800" spc="2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lini</a:t>
            </a:r>
            <a:r>
              <a:rPr sz="2800" dirty="0">
                <a:latin typeface="Arial MT"/>
                <a:cs typeface="Arial MT"/>
              </a:rPr>
              <a:t> harus 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meninjau</a:t>
            </a:r>
            <a:r>
              <a:rPr sz="2800" spc="3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bagaimana</a:t>
            </a:r>
            <a:r>
              <a:rPr sz="2800" spc="3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lini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itu </a:t>
            </a:r>
            <a:r>
              <a:rPr sz="2800" dirty="0">
                <a:latin typeface="Arial MT"/>
                <a:cs typeface="Arial MT"/>
              </a:rPr>
              <a:t>diposisikan terhadap 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lini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pesaing.</a:t>
            </a:r>
            <a:endParaRPr sz="2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3800">
              <a:latin typeface="Arial MT"/>
              <a:cs typeface="Arial MT"/>
            </a:endParaRPr>
          </a:p>
          <a:p>
            <a:pPr marL="281940" marR="5080" indent="-269875">
              <a:lnSpc>
                <a:spcPct val="90000"/>
              </a:lnSpc>
              <a:buFont typeface="Arial MT"/>
              <a:buChar char="•"/>
              <a:tabLst>
                <a:tab pos="282575" algn="l"/>
              </a:tabLst>
            </a:pPr>
            <a:r>
              <a:rPr sz="2800" b="1" spc="-5" dirty="0">
                <a:latin typeface="Arial"/>
                <a:cs typeface="Arial"/>
              </a:rPr>
              <a:t>Peta</a:t>
            </a:r>
            <a:r>
              <a:rPr sz="2800" b="1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product</a:t>
            </a:r>
            <a:r>
              <a:rPr sz="2800" b="1" spc="30" dirty="0">
                <a:latin typeface="Arial"/>
                <a:cs typeface="Arial"/>
              </a:rPr>
              <a:t> </a:t>
            </a:r>
            <a:r>
              <a:rPr sz="2800" b="1" i="1" spc="-5" dirty="0">
                <a:latin typeface="Arial"/>
                <a:cs typeface="Arial"/>
              </a:rPr>
              <a:t>(product </a:t>
            </a:r>
            <a:r>
              <a:rPr sz="2800" b="1" i="1" dirty="0">
                <a:latin typeface="Arial"/>
                <a:cs typeface="Arial"/>
              </a:rPr>
              <a:t> </a:t>
            </a:r>
            <a:r>
              <a:rPr sz="2800" b="1" i="1" spc="-5" dirty="0">
                <a:latin typeface="Arial"/>
                <a:cs typeface="Arial"/>
              </a:rPr>
              <a:t>map)</a:t>
            </a:r>
            <a:r>
              <a:rPr sz="2800" b="1" i="1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 MT"/>
                <a:cs typeface="Arial MT"/>
              </a:rPr>
              <a:t>memperlihatkan 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item</a:t>
            </a:r>
            <a:r>
              <a:rPr sz="2800" dirty="0">
                <a:latin typeface="Arial MT"/>
                <a:cs typeface="Arial MT"/>
              </a:rPr>
              <a:t> pesaing, 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kemungkinan</a:t>
            </a:r>
            <a:r>
              <a:rPr sz="2800" spc="-2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lokasi</a:t>
            </a:r>
            <a:r>
              <a:rPr sz="2800" spc="-3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untuk </a:t>
            </a:r>
            <a:r>
              <a:rPr sz="2800" spc="-76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item </a:t>
            </a:r>
            <a:r>
              <a:rPr sz="2800" dirty="0">
                <a:latin typeface="Arial MT"/>
                <a:cs typeface="Arial MT"/>
              </a:rPr>
              <a:t>baru, dan </a:t>
            </a:r>
            <a:r>
              <a:rPr sz="2800" spc="-5" dirty="0">
                <a:latin typeface="Arial MT"/>
                <a:cs typeface="Arial MT"/>
              </a:rPr>
              <a:t>segmen </a:t>
            </a:r>
            <a:r>
              <a:rPr sz="2800" dirty="0">
                <a:latin typeface="Arial MT"/>
                <a:cs typeface="Arial MT"/>
              </a:rPr>
              <a:t> pasar.</a:t>
            </a:r>
            <a:endParaRPr sz="28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00600" y="1828800"/>
            <a:ext cx="4114800" cy="403860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127496" y="5819343"/>
            <a:ext cx="22237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5885" marR="5080" indent="-8382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Contoh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Peta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Produk </a:t>
            </a:r>
            <a:r>
              <a:rPr sz="1800" b="1" spc="-484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Perusahaan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kertas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93594" y="0"/>
            <a:ext cx="508190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Memperpanjang</a:t>
            </a:r>
            <a:r>
              <a:rPr spc="-40" dirty="0"/>
              <a:t> </a:t>
            </a:r>
            <a:r>
              <a:rPr dirty="0"/>
              <a:t>Lini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431038"/>
            <a:ext cx="7584440" cy="6079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463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latin typeface="Arial Black"/>
                <a:cs typeface="Arial Black"/>
              </a:rPr>
              <a:t>Produk</a:t>
            </a:r>
            <a:endParaRPr sz="36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2685"/>
              </a:spcBef>
            </a:pPr>
            <a:r>
              <a:rPr sz="2200" spc="-5" dirty="0">
                <a:latin typeface="Arial MT"/>
                <a:cs typeface="Arial MT"/>
              </a:rPr>
              <a:t>Perusahaan</a:t>
            </a:r>
            <a:r>
              <a:rPr sz="2200" spc="2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ingin</a:t>
            </a:r>
            <a:r>
              <a:rPr sz="220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memperpanjang</a:t>
            </a:r>
            <a:r>
              <a:rPr sz="2200" spc="5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lini</a:t>
            </a:r>
            <a:r>
              <a:rPr sz="2200" spc="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produk</a:t>
            </a:r>
            <a:r>
              <a:rPr sz="2200" spc="3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dengan</a:t>
            </a:r>
            <a:r>
              <a:rPr sz="2200" spc="1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tujuan:</a:t>
            </a:r>
            <a:endParaRPr sz="2200">
              <a:latin typeface="Arial MT"/>
              <a:cs typeface="Arial MT"/>
            </a:endParaRPr>
          </a:p>
          <a:p>
            <a:pPr marL="622300" indent="-610235">
              <a:lnSpc>
                <a:spcPct val="100000"/>
              </a:lnSpc>
              <a:spcBef>
                <a:spcPts val="525"/>
              </a:spcBef>
              <a:buAutoNum type="arabicPeriod"/>
              <a:tabLst>
                <a:tab pos="622300" algn="l"/>
                <a:tab pos="622935" algn="l"/>
              </a:tabLst>
            </a:pPr>
            <a:r>
              <a:rPr sz="2200" spc="-5" dirty="0">
                <a:latin typeface="Arial MT"/>
                <a:cs typeface="Arial MT"/>
              </a:rPr>
              <a:t>Menciptakan</a:t>
            </a:r>
            <a:r>
              <a:rPr sz="2200" spc="3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lini</a:t>
            </a:r>
            <a:r>
              <a:rPr sz="2200" spc="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produk</a:t>
            </a:r>
            <a:r>
              <a:rPr sz="2200" spc="1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untuk</a:t>
            </a:r>
            <a:r>
              <a:rPr sz="2200" spc="1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mendorong</a:t>
            </a:r>
            <a:r>
              <a:rPr sz="2200" spc="4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penjualan</a:t>
            </a:r>
            <a:r>
              <a:rPr sz="2200" spc="2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ke</a:t>
            </a:r>
            <a:endParaRPr sz="2200">
              <a:latin typeface="Arial MT"/>
              <a:cs typeface="Arial MT"/>
            </a:endParaRPr>
          </a:p>
          <a:p>
            <a:pPr marL="622300">
              <a:lnSpc>
                <a:spcPct val="100000"/>
              </a:lnSpc>
              <a:spcBef>
                <a:spcPts val="5"/>
              </a:spcBef>
            </a:pPr>
            <a:r>
              <a:rPr sz="2200" spc="-5" dirty="0">
                <a:latin typeface="Arial MT"/>
                <a:cs typeface="Arial MT"/>
              </a:rPr>
              <a:t>atas</a:t>
            </a:r>
            <a:endParaRPr sz="2200">
              <a:latin typeface="Arial MT"/>
              <a:cs typeface="Arial MT"/>
            </a:endParaRPr>
          </a:p>
          <a:p>
            <a:pPr marL="622300" marR="346710" indent="-610235">
              <a:lnSpc>
                <a:spcPct val="100000"/>
              </a:lnSpc>
              <a:spcBef>
                <a:spcPts val="525"/>
              </a:spcBef>
              <a:buAutoNum type="arabicPeriod" startAt="2"/>
              <a:tabLst>
                <a:tab pos="622300" algn="l"/>
                <a:tab pos="622935" algn="l"/>
              </a:tabLst>
            </a:pPr>
            <a:r>
              <a:rPr sz="2200" spc="-5" dirty="0">
                <a:latin typeface="Arial MT"/>
                <a:cs typeface="Arial MT"/>
              </a:rPr>
              <a:t>Menciptakan</a:t>
            </a:r>
            <a:r>
              <a:rPr sz="2200" spc="3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lini</a:t>
            </a:r>
            <a:r>
              <a:rPr sz="2200" spc="1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produk</a:t>
            </a:r>
            <a:r>
              <a:rPr sz="2200" spc="2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yang</a:t>
            </a:r>
            <a:r>
              <a:rPr sz="2200" spc="2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memfasilitasi</a:t>
            </a:r>
            <a:r>
              <a:rPr sz="2200" spc="4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penjualan </a:t>
            </a:r>
            <a:r>
              <a:rPr sz="2200" spc="-59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silang</a:t>
            </a:r>
            <a:endParaRPr sz="2200">
              <a:latin typeface="Arial MT"/>
              <a:cs typeface="Arial MT"/>
            </a:endParaRPr>
          </a:p>
          <a:p>
            <a:pPr marL="622300" indent="-610235">
              <a:lnSpc>
                <a:spcPct val="100000"/>
              </a:lnSpc>
              <a:spcBef>
                <a:spcPts val="530"/>
              </a:spcBef>
              <a:buAutoNum type="arabicPeriod" startAt="2"/>
              <a:tabLst>
                <a:tab pos="622300" algn="l"/>
                <a:tab pos="622935" algn="l"/>
              </a:tabLst>
            </a:pPr>
            <a:r>
              <a:rPr sz="2200" spc="-5" dirty="0">
                <a:latin typeface="Arial MT"/>
                <a:cs typeface="Arial MT"/>
              </a:rPr>
              <a:t>Menciptakan</a:t>
            </a:r>
            <a:r>
              <a:rPr sz="2200" spc="3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lini</a:t>
            </a:r>
            <a:r>
              <a:rPr sz="2200" spc="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produk</a:t>
            </a:r>
            <a:r>
              <a:rPr sz="2200" spc="2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yang</a:t>
            </a:r>
            <a:r>
              <a:rPr sz="2200" spc="2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terlindung</a:t>
            </a:r>
            <a:r>
              <a:rPr sz="2200" spc="1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dari</a:t>
            </a:r>
            <a:endParaRPr sz="2200">
              <a:latin typeface="Arial MT"/>
              <a:cs typeface="Arial MT"/>
            </a:endParaRPr>
          </a:p>
          <a:p>
            <a:pPr marL="622300">
              <a:lnSpc>
                <a:spcPct val="100000"/>
              </a:lnSpc>
            </a:pPr>
            <a:r>
              <a:rPr sz="2200" spc="-5" dirty="0">
                <a:latin typeface="Arial MT"/>
                <a:cs typeface="Arial MT"/>
              </a:rPr>
              <a:t>peningkatan</a:t>
            </a:r>
            <a:r>
              <a:rPr sz="2200" spc="1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dan</a:t>
            </a:r>
            <a:r>
              <a:rPr sz="2200" spc="1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penurunan</a:t>
            </a:r>
            <a:r>
              <a:rPr sz="2200" spc="4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kondisi</a:t>
            </a:r>
            <a:r>
              <a:rPr sz="2200" spc="-1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ekonomi</a:t>
            </a:r>
            <a:endParaRPr sz="2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200">
              <a:latin typeface="Arial MT"/>
              <a:cs typeface="Arial MT"/>
            </a:endParaRPr>
          </a:p>
          <a:p>
            <a:pPr marL="622300" indent="-610235">
              <a:lnSpc>
                <a:spcPct val="100000"/>
              </a:lnSpc>
              <a:spcBef>
                <a:spcPts val="5"/>
              </a:spcBef>
              <a:buChar char="•"/>
              <a:tabLst>
                <a:tab pos="622300" algn="l"/>
                <a:tab pos="622935" algn="l"/>
              </a:tabLst>
            </a:pPr>
            <a:r>
              <a:rPr sz="2200" spc="-5" dirty="0">
                <a:latin typeface="Arial MT"/>
                <a:cs typeface="Arial MT"/>
              </a:rPr>
              <a:t>Cara</a:t>
            </a:r>
            <a:r>
              <a:rPr sz="220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memperpanjang</a:t>
            </a:r>
            <a:r>
              <a:rPr sz="2200" spc="4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lini</a:t>
            </a:r>
            <a:r>
              <a:rPr sz="2200" spc="-1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produk:</a:t>
            </a:r>
            <a:endParaRPr sz="2200">
              <a:latin typeface="Arial MT"/>
              <a:cs typeface="Arial MT"/>
            </a:endParaRPr>
          </a:p>
          <a:p>
            <a:pPr marL="622300" marR="732155" indent="-610235">
              <a:lnSpc>
                <a:spcPct val="100000"/>
              </a:lnSpc>
              <a:spcBef>
                <a:spcPts val="525"/>
              </a:spcBef>
              <a:buAutoNum type="arabicPeriod"/>
              <a:tabLst>
                <a:tab pos="622300" algn="l"/>
                <a:tab pos="622935" algn="l"/>
              </a:tabLst>
            </a:pPr>
            <a:r>
              <a:rPr sz="2200" b="1" spc="-5" dirty="0">
                <a:latin typeface="Arial"/>
                <a:cs typeface="Arial"/>
              </a:rPr>
              <a:t>Perpanjangan</a:t>
            </a:r>
            <a:r>
              <a:rPr sz="2200" b="1" spc="55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lini</a:t>
            </a:r>
            <a:r>
              <a:rPr sz="2200" b="1" dirty="0">
                <a:latin typeface="Arial"/>
                <a:cs typeface="Arial"/>
              </a:rPr>
              <a:t> </a:t>
            </a:r>
            <a:r>
              <a:rPr sz="2200" b="1" i="1" spc="-5" dirty="0">
                <a:latin typeface="Arial"/>
                <a:cs typeface="Arial"/>
              </a:rPr>
              <a:t>(line</a:t>
            </a:r>
            <a:r>
              <a:rPr sz="2200" b="1" i="1" spc="25" dirty="0">
                <a:latin typeface="Arial"/>
                <a:cs typeface="Arial"/>
              </a:rPr>
              <a:t> </a:t>
            </a:r>
            <a:r>
              <a:rPr sz="2200" b="1" i="1" spc="-5" dirty="0">
                <a:latin typeface="Arial"/>
                <a:cs typeface="Arial"/>
              </a:rPr>
              <a:t>streching),</a:t>
            </a:r>
            <a:r>
              <a:rPr sz="2200" b="1" i="1" spc="45" dirty="0">
                <a:latin typeface="Arial"/>
                <a:cs typeface="Arial"/>
              </a:rPr>
              <a:t> </a:t>
            </a:r>
            <a:r>
              <a:rPr sz="2200" spc="-5" dirty="0">
                <a:latin typeface="Arial MT"/>
                <a:cs typeface="Arial MT"/>
              </a:rPr>
              <a:t>yakni</a:t>
            </a:r>
            <a:r>
              <a:rPr sz="2200" spc="1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ketika </a:t>
            </a:r>
            <a:r>
              <a:rPr sz="220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perusahaan</a:t>
            </a:r>
            <a:r>
              <a:rPr sz="2200" spc="2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memperpanjang</a:t>
            </a:r>
            <a:r>
              <a:rPr sz="2200" spc="5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lini</a:t>
            </a:r>
            <a:r>
              <a:rPr sz="2200" spc="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produknya</a:t>
            </a:r>
            <a:r>
              <a:rPr sz="2200" spc="2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di</a:t>
            </a:r>
            <a:r>
              <a:rPr sz="2200" spc="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luar </a:t>
            </a:r>
            <a:r>
              <a:rPr sz="2200" spc="-59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kisarannya</a:t>
            </a:r>
            <a:r>
              <a:rPr sz="2200" spc="1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saat ini</a:t>
            </a:r>
            <a:endParaRPr sz="2200">
              <a:latin typeface="Arial MT"/>
              <a:cs typeface="Arial MT"/>
            </a:endParaRPr>
          </a:p>
          <a:p>
            <a:pPr marL="622300" marR="764540" indent="-610235">
              <a:lnSpc>
                <a:spcPct val="100000"/>
              </a:lnSpc>
              <a:spcBef>
                <a:spcPts val="530"/>
              </a:spcBef>
              <a:buAutoNum type="arabicPeriod"/>
              <a:tabLst>
                <a:tab pos="622300" algn="l"/>
                <a:tab pos="622935" algn="l"/>
              </a:tabLst>
            </a:pPr>
            <a:r>
              <a:rPr sz="2200" b="1" spc="-5" dirty="0">
                <a:latin typeface="Arial"/>
                <a:cs typeface="Arial"/>
              </a:rPr>
              <a:t>Pengisian</a:t>
            </a:r>
            <a:r>
              <a:rPr sz="2200" b="1" spc="35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lini</a:t>
            </a:r>
            <a:r>
              <a:rPr sz="2200" spc="-5" dirty="0">
                <a:latin typeface="Arial MT"/>
                <a:cs typeface="Arial MT"/>
              </a:rPr>
              <a:t>,</a:t>
            </a:r>
            <a:r>
              <a:rPr sz="2200" spc="1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yakni</a:t>
            </a:r>
            <a:r>
              <a:rPr sz="2200" spc="2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menambahkan</a:t>
            </a:r>
            <a:r>
              <a:rPr sz="2200" spc="4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lebih</a:t>
            </a:r>
            <a:r>
              <a:rPr sz="2200" spc="1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banyak </a:t>
            </a:r>
            <a:r>
              <a:rPr sz="2200" spc="-59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barang</a:t>
            </a:r>
            <a:r>
              <a:rPr sz="2200" spc="1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dalam</a:t>
            </a:r>
            <a:r>
              <a:rPr sz="2200" spc="1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kisaran</a:t>
            </a:r>
            <a:r>
              <a:rPr sz="2200" spc="1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saat</a:t>
            </a:r>
            <a:r>
              <a:rPr sz="2200" spc="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ini</a:t>
            </a:r>
            <a:endParaRPr sz="2200">
              <a:latin typeface="Arial MT"/>
              <a:cs typeface="Arial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296926"/>
            <a:ext cx="59188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Perpanjangan</a:t>
            </a:r>
            <a:r>
              <a:rPr spc="-45" dirty="0"/>
              <a:t> </a:t>
            </a:r>
            <a:r>
              <a:rPr dirty="0"/>
              <a:t>Lini</a:t>
            </a:r>
            <a:r>
              <a:rPr spc="-45" dirty="0"/>
              <a:t> </a:t>
            </a:r>
            <a:r>
              <a:rPr spc="-5" dirty="0"/>
              <a:t>(Line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2140" y="735838"/>
            <a:ext cx="28187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latin typeface="Arial Black"/>
                <a:cs typeface="Arial Black"/>
              </a:rPr>
              <a:t>Stretching)</a:t>
            </a:r>
            <a:endParaRPr sz="3600">
              <a:latin typeface="Arial Black"/>
              <a:cs typeface="Arial Blac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9740" y="5345379"/>
            <a:ext cx="259079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5" dirty="0">
                <a:latin typeface="Arial"/>
                <a:cs typeface="Arial"/>
              </a:rPr>
              <a:t>3.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9740" y="1321054"/>
            <a:ext cx="4599940" cy="3517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200" b="1" spc="-5" dirty="0">
                <a:latin typeface="Arial"/>
                <a:cs typeface="Arial"/>
              </a:rPr>
              <a:t>Perpanjangan</a:t>
            </a:r>
            <a:r>
              <a:rPr sz="2200" b="1" spc="35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ke</a:t>
            </a:r>
            <a:r>
              <a:rPr sz="2200" b="1" spc="-10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Bawah</a:t>
            </a:r>
            <a:r>
              <a:rPr sz="2200" b="1" spc="-10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Pasar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"/>
              <a:buAutoNum type="arabicPeriod"/>
            </a:pPr>
            <a:endParaRPr sz="2400">
              <a:latin typeface="Arial"/>
              <a:cs typeface="Arial"/>
            </a:endParaRPr>
          </a:p>
          <a:p>
            <a:pPr marL="1384300" marR="262255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Contoh: </a:t>
            </a:r>
            <a:r>
              <a:rPr sz="1800" b="1" i="1" dirty="0">
                <a:latin typeface="Arial"/>
                <a:cs typeface="Arial"/>
              </a:rPr>
              <a:t>GAP </a:t>
            </a:r>
            <a:r>
              <a:rPr sz="1800" spc="-5" dirty="0">
                <a:latin typeface="Arial MT"/>
                <a:cs typeface="Arial MT"/>
              </a:rPr>
              <a:t>menciptakan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merk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b="1" i="1" dirty="0">
                <a:latin typeface="Arial"/>
                <a:cs typeface="Arial"/>
              </a:rPr>
              <a:t>Old</a:t>
            </a:r>
            <a:r>
              <a:rPr sz="1800" b="1" i="1" spc="-10" dirty="0">
                <a:latin typeface="Arial"/>
                <a:cs typeface="Arial"/>
              </a:rPr>
              <a:t> Navy</a:t>
            </a:r>
            <a:r>
              <a:rPr sz="1800" b="1" i="1" spc="10" dirty="0">
                <a:latin typeface="Arial"/>
                <a:cs typeface="Arial"/>
              </a:rPr>
              <a:t> </a:t>
            </a:r>
            <a:r>
              <a:rPr sz="1800" spc="-5" dirty="0">
                <a:latin typeface="Arial MT"/>
                <a:cs typeface="Arial MT"/>
              </a:rPr>
              <a:t>untuk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produk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dengan harga lebih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murah.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20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1650"/>
              </a:spcBef>
              <a:buAutoNum type="arabicPeriod" startAt="2"/>
              <a:tabLst>
                <a:tab pos="527685" algn="l"/>
                <a:tab pos="528320" algn="l"/>
              </a:tabLst>
            </a:pPr>
            <a:r>
              <a:rPr sz="2200" b="1" spc="-5" dirty="0">
                <a:latin typeface="Arial"/>
                <a:cs typeface="Arial"/>
              </a:rPr>
              <a:t>Perpanjangan</a:t>
            </a:r>
            <a:r>
              <a:rPr sz="2200" b="1" spc="35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ke</a:t>
            </a:r>
            <a:r>
              <a:rPr sz="2200" b="1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Atas</a:t>
            </a:r>
            <a:r>
              <a:rPr sz="2200" b="1" spc="5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Pasar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200">
              <a:latin typeface="Arial"/>
              <a:cs typeface="Arial"/>
            </a:endParaRPr>
          </a:p>
          <a:p>
            <a:pPr marL="1079500" marR="287655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Contoh: </a:t>
            </a:r>
            <a:r>
              <a:rPr sz="1800" b="1" i="1" spc="-15" dirty="0">
                <a:latin typeface="Arial"/>
                <a:cs typeface="Arial"/>
              </a:rPr>
              <a:t>Toyota </a:t>
            </a:r>
            <a:r>
              <a:rPr sz="1800" spc="-5" dirty="0">
                <a:latin typeface="Arial MT"/>
                <a:cs typeface="Arial MT"/>
              </a:rPr>
              <a:t>menciptakan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merk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b="1" i="1" spc="-5" dirty="0">
                <a:latin typeface="Arial"/>
                <a:cs typeface="Arial"/>
              </a:rPr>
              <a:t>Lexus </a:t>
            </a:r>
            <a:r>
              <a:rPr sz="1800" spc="-5" dirty="0">
                <a:latin typeface="Arial MT"/>
                <a:cs typeface="Arial MT"/>
              </a:rPr>
              <a:t>untuk produk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mobil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kelas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atas.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75156" y="5363667"/>
            <a:ext cx="7841615" cy="589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580"/>
              </a:lnSpc>
              <a:spcBef>
                <a:spcPts val="95"/>
              </a:spcBef>
            </a:pPr>
            <a:r>
              <a:rPr sz="3300" b="1" spc="-7" baseline="3787" dirty="0">
                <a:latin typeface="Arial"/>
                <a:cs typeface="Arial"/>
              </a:rPr>
              <a:t>Perpanjangan</a:t>
            </a:r>
            <a:r>
              <a:rPr sz="3300" b="1" spc="82" baseline="3787" dirty="0">
                <a:latin typeface="Arial"/>
                <a:cs typeface="Arial"/>
              </a:rPr>
              <a:t> </a:t>
            </a:r>
            <a:r>
              <a:rPr sz="3300" b="1" spc="-7" baseline="3787" dirty="0">
                <a:latin typeface="Arial"/>
                <a:cs typeface="Arial"/>
              </a:rPr>
              <a:t>ke</a:t>
            </a:r>
            <a:r>
              <a:rPr sz="3300" b="1" spc="7" baseline="3787" dirty="0">
                <a:latin typeface="Arial"/>
                <a:cs typeface="Arial"/>
              </a:rPr>
              <a:t> </a:t>
            </a:r>
            <a:r>
              <a:rPr sz="3300" b="1" spc="-7" baseline="3787" dirty="0">
                <a:latin typeface="Arial"/>
                <a:cs typeface="Arial"/>
              </a:rPr>
              <a:t>Dua</a:t>
            </a:r>
            <a:r>
              <a:rPr sz="3300" b="1" spc="30" baseline="3787" dirty="0">
                <a:latin typeface="Arial"/>
                <a:cs typeface="Arial"/>
              </a:rPr>
              <a:t> </a:t>
            </a:r>
            <a:r>
              <a:rPr sz="3300" b="1" spc="-7" baseline="3787" dirty="0">
                <a:latin typeface="Arial"/>
                <a:cs typeface="Arial"/>
              </a:rPr>
              <a:t>Arah</a:t>
            </a:r>
            <a:r>
              <a:rPr sz="3300" b="1" spc="465" baseline="3787" dirty="0">
                <a:latin typeface="Arial"/>
                <a:cs typeface="Arial"/>
              </a:rPr>
              <a:t> </a:t>
            </a:r>
            <a:r>
              <a:rPr sz="1600" spc="-5" dirty="0">
                <a:latin typeface="Arial MT"/>
                <a:cs typeface="Arial MT"/>
              </a:rPr>
              <a:t>Contoh: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Perusahaan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anggur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b="1" i="1" spc="-5" dirty="0">
                <a:latin typeface="Arial"/>
                <a:cs typeface="Arial"/>
              </a:rPr>
              <a:t>Robert</a:t>
            </a:r>
            <a:r>
              <a:rPr sz="1600" b="1" i="1" spc="2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Mondavi</a:t>
            </a:r>
            <a:endParaRPr sz="1600">
              <a:latin typeface="Arial"/>
              <a:cs typeface="Arial"/>
            </a:endParaRPr>
          </a:p>
          <a:p>
            <a:pPr marL="3688715">
              <a:lnSpc>
                <a:spcPts val="1860"/>
              </a:lnSpc>
            </a:pPr>
            <a:r>
              <a:rPr sz="1600" b="1" i="1" spc="-5" dirty="0">
                <a:latin typeface="Arial"/>
                <a:cs typeface="Arial"/>
              </a:rPr>
              <a:t>Minery</a:t>
            </a:r>
            <a:r>
              <a:rPr sz="1600" b="1" i="1" spc="25" dirty="0">
                <a:latin typeface="Arial"/>
                <a:cs typeface="Arial"/>
              </a:rPr>
              <a:t> </a:t>
            </a:r>
            <a:r>
              <a:rPr sz="1600" spc="-5" dirty="0">
                <a:latin typeface="Arial MT"/>
                <a:cs typeface="Arial MT"/>
              </a:rPr>
              <a:t>menjual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3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macam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anggur: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651375" y="5927547"/>
            <a:ext cx="386397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3380" indent="-361315">
              <a:lnSpc>
                <a:spcPct val="100000"/>
              </a:lnSpc>
              <a:spcBef>
                <a:spcPts val="95"/>
              </a:spcBef>
              <a:buAutoNum type="alphaLcPeriod"/>
              <a:tabLst>
                <a:tab pos="373380" algn="l"/>
                <a:tab pos="374015" algn="l"/>
              </a:tabLst>
            </a:pPr>
            <a:r>
              <a:rPr sz="1600" spc="-5" dirty="0">
                <a:latin typeface="Arial MT"/>
                <a:cs typeface="Arial MT"/>
              </a:rPr>
              <a:t>Anggur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i="1" spc="-5" dirty="0">
                <a:latin typeface="Arial"/>
                <a:cs typeface="Arial"/>
              </a:rPr>
              <a:t>New</a:t>
            </a:r>
            <a:r>
              <a:rPr sz="1600" i="1" spc="-10" dirty="0">
                <a:latin typeface="Arial"/>
                <a:cs typeface="Arial"/>
              </a:rPr>
              <a:t> </a:t>
            </a:r>
            <a:r>
              <a:rPr sz="1600" i="1" dirty="0">
                <a:latin typeface="Arial"/>
                <a:cs typeface="Arial"/>
              </a:rPr>
              <a:t>World</a:t>
            </a:r>
            <a:r>
              <a:rPr sz="1600" i="1" spc="-30" dirty="0">
                <a:latin typeface="Arial"/>
                <a:cs typeface="Arial"/>
              </a:rPr>
              <a:t> </a:t>
            </a:r>
            <a:r>
              <a:rPr sz="1600" spc="-5" dirty="0">
                <a:latin typeface="Arial MT"/>
                <a:cs typeface="Arial MT"/>
              </a:rPr>
              <a:t>seharga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$35</a:t>
            </a:r>
            <a:endParaRPr sz="1600">
              <a:latin typeface="Arial MT"/>
              <a:cs typeface="Arial MT"/>
            </a:endParaRPr>
          </a:p>
          <a:p>
            <a:pPr marL="373380" indent="-361315">
              <a:lnSpc>
                <a:spcPct val="100000"/>
              </a:lnSpc>
              <a:buAutoNum type="alphaLcPeriod"/>
              <a:tabLst>
                <a:tab pos="373380" algn="l"/>
                <a:tab pos="374015" algn="l"/>
              </a:tabLst>
            </a:pPr>
            <a:r>
              <a:rPr sz="1600" spc="-5" dirty="0">
                <a:latin typeface="Arial MT"/>
                <a:cs typeface="Arial MT"/>
              </a:rPr>
              <a:t>Anggur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i="1" spc="-5" dirty="0">
                <a:latin typeface="Arial"/>
                <a:cs typeface="Arial"/>
              </a:rPr>
              <a:t>Mondavi</a:t>
            </a:r>
            <a:r>
              <a:rPr sz="1600" i="1" dirty="0">
                <a:latin typeface="Arial"/>
                <a:cs typeface="Arial"/>
              </a:rPr>
              <a:t> </a:t>
            </a:r>
            <a:r>
              <a:rPr sz="1600" i="1" spc="-5" dirty="0">
                <a:latin typeface="Arial"/>
                <a:cs typeface="Arial"/>
              </a:rPr>
              <a:t>Reserve</a:t>
            </a:r>
            <a:r>
              <a:rPr sz="1600" i="1" spc="10" dirty="0">
                <a:latin typeface="Arial"/>
                <a:cs typeface="Arial"/>
              </a:rPr>
              <a:t> </a:t>
            </a:r>
            <a:r>
              <a:rPr sz="1600" spc="-5" dirty="0">
                <a:latin typeface="Arial MT"/>
                <a:cs typeface="Arial MT"/>
              </a:rPr>
              <a:t>seharga $85</a:t>
            </a:r>
            <a:endParaRPr sz="1600">
              <a:latin typeface="Arial MT"/>
              <a:cs typeface="Arial MT"/>
            </a:endParaRPr>
          </a:p>
          <a:p>
            <a:pPr marL="373380" indent="-361315">
              <a:lnSpc>
                <a:spcPct val="100000"/>
              </a:lnSpc>
              <a:buAutoNum type="alphaLcPeriod"/>
              <a:tabLst>
                <a:tab pos="373380" algn="l"/>
                <a:tab pos="374015" algn="l"/>
              </a:tabLst>
            </a:pPr>
            <a:r>
              <a:rPr sz="1600" spc="-5" dirty="0">
                <a:latin typeface="Arial MT"/>
                <a:cs typeface="Arial MT"/>
              </a:rPr>
              <a:t>Anggur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i="1" dirty="0">
                <a:latin typeface="Arial"/>
                <a:cs typeface="Arial"/>
              </a:rPr>
              <a:t>Woodbridge</a:t>
            </a:r>
            <a:r>
              <a:rPr sz="1600" i="1" spc="-35" dirty="0">
                <a:latin typeface="Arial"/>
                <a:cs typeface="Arial"/>
              </a:rPr>
              <a:t> </a:t>
            </a:r>
            <a:r>
              <a:rPr sz="1600" spc="-5" dirty="0">
                <a:latin typeface="Arial MT"/>
                <a:cs typeface="Arial MT"/>
              </a:rPr>
              <a:t>seharga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45" dirty="0">
                <a:latin typeface="Arial MT"/>
                <a:cs typeface="Arial MT"/>
              </a:rPr>
              <a:t>$11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516382"/>
            <a:ext cx="678243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Pengisian</a:t>
            </a:r>
            <a:r>
              <a:rPr spc="-25" dirty="0"/>
              <a:t> </a:t>
            </a:r>
            <a:r>
              <a:rPr dirty="0"/>
              <a:t>Lini</a:t>
            </a:r>
            <a:r>
              <a:rPr spc="-35" dirty="0"/>
              <a:t> </a:t>
            </a:r>
            <a:r>
              <a:rPr spc="-5" dirty="0"/>
              <a:t>(Line</a:t>
            </a:r>
            <a:r>
              <a:rPr spc="-35" dirty="0"/>
              <a:t> </a:t>
            </a:r>
            <a:r>
              <a:rPr dirty="0"/>
              <a:t>Filling)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244586"/>
            <a:ext cx="7353300" cy="4750435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395"/>
              </a:spcBef>
              <a:buChar char="•"/>
              <a:tabLst>
                <a:tab pos="354965" algn="l"/>
                <a:tab pos="355600" algn="l"/>
              </a:tabLst>
            </a:pPr>
            <a:r>
              <a:rPr sz="2500" spc="-5" dirty="0">
                <a:latin typeface="Arial MT"/>
                <a:cs typeface="Arial MT"/>
              </a:rPr>
              <a:t>Motif</a:t>
            </a:r>
            <a:r>
              <a:rPr sz="2500" spc="15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pengisian</a:t>
            </a:r>
            <a:r>
              <a:rPr sz="2500" spc="-1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lini (</a:t>
            </a:r>
            <a:r>
              <a:rPr sz="2500" i="1" spc="-5" dirty="0">
                <a:latin typeface="Arial"/>
                <a:cs typeface="Arial"/>
              </a:rPr>
              <a:t>line</a:t>
            </a:r>
            <a:r>
              <a:rPr sz="2500" i="1" dirty="0">
                <a:latin typeface="Arial"/>
                <a:cs typeface="Arial"/>
              </a:rPr>
              <a:t> </a:t>
            </a:r>
            <a:r>
              <a:rPr sz="2500" i="1" spc="-5" dirty="0">
                <a:latin typeface="Arial"/>
                <a:cs typeface="Arial"/>
              </a:rPr>
              <a:t>filling</a:t>
            </a:r>
            <a:r>
              <a:rPr sz="2500" spc="-5" dirty="0">
                <a:latin typeface="Arial MT"/>
                <a:cs typeface="Arial MT"/>
              </a:rPr>
              <a:t>)</a:t>
            </a:r>
            <a:r>
              <a:rPr sz="2500" dirty="0">
                <a:latin typeface="Arial MT"/>
                <a:cs typeface="Arial MT"/>
              </a:rPr>
              <a:t> adalah:</a:t>
            </a:r>
            <a:endParaRPr sz="2500">
              <a:latin typeface="Arial MT"/>
              <a:cs typeface="Arial MT"/>
            </a:endParaRPr>
          </a:p>
          <a:p>
            <a:pPr marL="373380" indent="-361315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374015" algn="l"/>
              </a:tabLst>
            </a:pPr>
            <a:r>
              <a:rPr sz="2500" spc="-5" dirty="0">
                <a:latin typeface="Arial MT"/>
                <a:cs typeface="Arial MT"/>
              </a:rPr>
              <a:t>Menghasilkan</a:t>
            </a:r>
            <a:r>
              <a:rPr sz="2500" spc="-1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laba tambahan</a:t>
            </a:r>
            <a:endParaRPr sz="2500">
              <a:latin typeface="Arial MT"/>
              <a:cs typeface="Arial MT"/>
            </a:endParaRPr>
          </a:p>
          <a:p>
            <a:pPr marL="373380" marR="672465" indent="-361315">
              <a:lnSpc>
                <a:spcPts val="2700"/>
              </a:lnSpc>
              <a:spcBef>
                <a:spcPts val="645"/>
              </a:spcBef>
              <a:buAutoNum type="arabicPeriod"/>
              <a:tabLst>
                <a:tab pos="374015" algn="l"/>
              </a:tabLst>
            </a:pPr>
            <a:r>
              <a:rPr sz="2500" spc="-5" dirty="0">
                <a:latin typeface="Arial MT"/>
                <a:cs typeface="Arial MT"/>
              </a:rPr>
              <a:t>Memuaskan</a:t>
            </a:r>
            <a:r>
              <a:rPr sz="2500" spc="25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keluhan atas</a:t>
            </a:r>
            <a:r>
              <a:rPr sz="2500" spc="5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banyaknya</a:t>
            </a:r>
            <a:r>
              <a:rPr sz="2500" spc="1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produk </a:t>
            </a:r>
            <a:r>
              <a:rPr sz="2500" spc="-68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hilang</a:t>
            </a:r>
            <a:endParaRPr sz="2500">
              <a:latin typeface="Arial MT"/>
              <a:cs typeface="Arial MT"/>
            </a:endParaRPr>
          </a:p>
          <a:p>
            <a:pPr marL="373380" indent="-361315">
              <a:lnSpc>
                <a:spcPct val="100000"/>
              </a:lnSpc>
              <a:spcBef>
                <a:spcPts val="260"/>
              </a:spcBef>
              <a:buAutoNum type="arabicPeriod"/>
              <a:tabLst>
                <a:tab pos="374015" algn="l"/>
              </a:tabLst>
            </a:pPr>
            <a:r>
              <a:rPr sz="2500" spc="-5" dirty="0">
                <a:latin typeface="Arial MT"/>
                <a:cs typeface="Arial MT"/>
              </a:rPr>
              <a:t>Berusaha</a:t>
            </a:r>
            <a:r>
              <a:rPr sz="250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menggunakan</a:t>
            </a:r>
            <a:r>
              <a:rPr sz="2500" spc="5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kelebihan</a:t>
            </a:r>
            <a:r>
              <a:rPr sz="250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kapasitas</a:t>
            </a:r>
            <a:endParaRPr sz="2500">
              <a:latin typeface="Arial MT"/>
              <a:cs typeface="Arial MT"/>
            </a:endParaRPr>
          </a:p>
          <a:p>
            <a:pPr marL="373380" marR="1203325" indent="-361315">
              <a:lnSpc>
                <a:spcPts val="2700"/>
              </a:lnSpc>
              <a:spcBef>
                <a:spcPts val="640"/>
              </a:spcBef>
              <a:buAutoNum type="arabicPeriod"/>
              <a:tabLst>
                <a:tab pos="374015" algn="l"/>
              </a:tabLst>
            </a:pPr>
            <a:r>
              <a:rPr sz="2500" spc="-5" dirty="0">
                <a:latin typeface="Arial MT"/>
                <a:cs typeface="Arial MT"/>
              </a:rPr>
              <a:t>Berusaha</a:t>
            </a:r>
            <a:r>
              <a:rPr sz="250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menjadi</a:t>
            </a:r>
            <a:r>
              <a:rPr sz="250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perusahaan</a:t>
            </a:r>
            <a:r>
              <a:rPr sz="2500" spc="1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lini</a:t>
            </a:r>
            <a:r>
              <a:rPr sz="2500" spc="-1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penuh </a:t>
            </a:r>
            <a:r>
              <a:rPr sz="2500" spc="-68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terkemuka</a:t>
            </a:r>
            <a:endParaRPr sz="2500">
              <a:latin typeface="Arial MT"/>
              <a:cs typeface="Arial MT"/>
            </a:endParaRPr>
          </a:p>
          <a:p>
            <a:pPr marL="373380" marR="5080" indent="-361315">
              <a:lnSpc>
                <a:spcPts val="2700"/>
              </a:lnSpc>
              <a:spcBef>
                <a:spcPts val="600"/>
              </a:spcBef>
              <a:buAutoNum type="arabicPeriod"/>
              <a:tabLst>
                <a:tab pos="374015" algn="l"/>
              </a:tabLst>
            </a:pPr>
            <a:r>
              <a:rPr sz="2500" spc="-5" dirty="0">
                <a:latin typeface="Arial MT"/>
                <a:cs typeface="Arial MT"/>
              </a:rPr>
              <a:t>Berusaha</a:t>
            </a:r>
            <a:r>
              <a:rPr sz="2500" spc="5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menambal</a:t>
            </a:r>
            <a:r>
              <a:rPr sz="2500" spc="15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lubang untuk</a:t>
            </a:r>
            <a:r>
              <a:rPr sz="2500" spc="2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menyingkirkan </a:t>
            </a:r>
            <a:r>
              <a:rPr sz="2500" spc="-68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pesaing</a:t>
            </a:r>
            <a:endParaRPr sz="25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350">
              <a:latin typeface="Arial MT"/>
              <a:cs typeface="Arial MT"/>
            </a:endParaRPr>
          </a:p>
          <a:p>
            <a:pPr marL="373380" marR="325120" indent="-361315">
              <a:lnSpc>
                <a:spcPts val="2700"/>
              </a:lnSpc>
              <a:buChar char="•"/>
              <a:tabLst>
                <a:tab pos="373380" algn="l"/>
                <a:tab pos="374015" algn="l"/>
              </a:tabLst>
            </a:pPr>
            <a:r>
              <a:rPr sz="2500" spc="-5" dirty="0">
                <a:latin typeface="Arial MT"/>
                <a:cs typeface="Arial MT"/>
              </a:rPr>
              <a:t>Berlebihan</a:t>
            </a:r>
            <a:r>
              <a:rPr sz="250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apabila</a:t>
            </a:r>
            <a:r>
              <a:rPr sz="2500" spc="5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mengakibatkan</a:t>
            </a:r>
            <a:r>
              <a:rPr sz="2500" spc="25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Kanibalisasi </a:t>
            </a:r>
            <a:r>
              <a:rPr sz="2500" spc="-68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Produk</a:t>
            </a:r>
            <a:r>
              <a:rPr sz="2500" spc="5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dan</a:t>
            </a:r>
            <a:r>
              <a:rPr sz="2500" spc="-1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kebingungan</a:t>
            </a:r>
            <a:r>
              <a:rPr sz="2500" spc="-15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Pelanggan</a:t>
            </a:r>
            <a:endParaRPr sz="2500">
              <a:latin typeface="Arial MT"/>
              <a:cs typeface="Arial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516382"/>
            <a:ext cx="30753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Co</a:t>
            </a:r>
            <a:r>
              <a:rPr spc="-100" dirty="0"/>
              <a:t> </a:t>
            </a:r>
            <a:r>
              <a:rPr dirty="0"/>
              <a:t>Branding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321053"/>
            <a:ext cx="7138670" cy="5111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59385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 MT"/>
                <a:cs typeface="Arial MT"/>
              </a:rPr>
              <a:t>Pemasar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sering</a:t>
            </a:r>
            <a:r>
              <a:rPr sz="2400" spc="2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menggabungkan</a:t>
            </a:r>
            <a:r>
              <a:rPr sz="2400" spc="7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produk</a:t>
            </a:r>
            <a:r>
              <a:rPr sz="2400" spc="2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mereka </a:t>
            </a:r>
            <a:r>
              <a:rPr sz="2400" spc="-65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dengan</a:t>
            </a:r>
            <a:r>
              <a:rPr sz="2400" spc="2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produk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dari</a:t>
            </a:r>
            <a:r>
              <a:rPr sz="2400" spc="-5" dirty="0">
                <a:latin typeface="Arial MT"/>
                <a:cs typeface="Arial MT"/>
              </a:rPr>
              <a:t> perusahaan</a:t>
            </a:r>
            <a:r>
              <a:rPr sz="2400" spc="3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lain</a:t>
            </a:r>
            <a:r>
              <a:rPr sz="2400" spc="2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dengan 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berbagai</a:t>
            </a:r>
            <a:r>
              <a:rPr sz="2400" spc="2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cara</a:t>
            </a:r>
            <a:endParaRPr sz="2400">
              <a:latin typeface="Arial MT"/>
              <a:cs typeface="Arial MT"/>
            </a:endParaRPr>
          </a:p>
          <a:p>
            <a:pPr marL="355600" marR="243204" indent="-342900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b="1" spc="-5" dirty="0">
                <a:latin typeface="Arial"/>
                <a:cs typeface="Arial"/>
              </a:rPr>
              <a:t>Co</a:t>
            </a:r>
            <a:r>
              <a:rPr sz="2400" b="1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Branding: </a:t>
            </a:r>
            <a:r>
              <a:rPr sz="2400" spc="-5" dirty="0">
                <a:latin typeface="Arial MT"/>
                <a:cs typeface="Arial MT"/>
              </a:rPr>
              <a:t>Dua</a:t>
            </a:r>
            <a:r>
              <a:rPr sz="2400" spc="2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atau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lebih</a:t>
            </a:r>
            <a:r>
              <a:rPr sz="2400" spc="3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merek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terkenal 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digabungkan</a:t>
            </a:r>
            <a:r>
              <a:rPr sz="2400" spc="5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menjadi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satu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produk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bersama</a:t>
            </a:r>
            <a:r>
              <a:rPr sz="2400" spc="2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atau </a:t>
            </a:r>
            <a:r>
              <a:rPr sz="2400" spc="-65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dipasarkan</a:t>
            </a:r>
            <a:r>
              <a:rPr sz="2400" spc="3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bersama</a:t>
            </a:r>
            <a:r>
              <a:rPr sz="2400" spc="2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dalam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beberapa</a:t>
            </a:r>
            <a:r>
              <a:rPr sz="2400" spc="3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cara</a:t>
            </a:r>
            <a:endParaRPr sz="24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b="1" spc="-5" dirty="0">
                <a:latin typeface="Arial"/>
                <a:cs typeface="Arial"/>
              </a:rPr>
              <a:t>Kelebihan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utama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Co Branding</a:t>
            </a:r>
            <a:r>
              <a:rPr sz="2400" spc="-5" dirty="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  <a:p>
            <a:pPr marL="645160" marR="511809" lvl="1" indent="-232410">
              <a:lnSpc>
                <a:spcPct val="100000"/>
              </a:lnSpc>
              <a:spcBef>
                <a:spcPts val="484"/>
              </a:spcBef>
              <a:buAutoNum type="arabicPeriod"/>
              <a:tabLst>
                <a:tab pos="645795" algn="l"/>
              </a:tabLst>
            </a:pPr>
            <a:r>
              <a:rPr sz="2000" dirty="0">
                <a:latin typeface="Arial MT"/>
                <a:cs typeface="Arial MT"/>
              </a:rPr>
              <a:t>Produk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dapat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diposisikan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secara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meyakinkan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melalui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kelebihan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berbagai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merek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lainnya</a:t>
            </a:r>
            <a:endParaRPr sz="2000">
              <a:latin typeface="Arial MT"/>
              <a:cs typeface="Arial MT"/>
            </a:endParaRPr>
          </a:p>
          <a:p>
            <a:pPr marL="645160" lvl="1" indent="-232410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645795" algn="l"/>
              </a:tabLst>
            </a:pPr>
            <a:r>
              <a:rPr sz="2000" dirty="0">
                <a:latin typeface="Arial MT"/>
                <a:cs typeface="Arial MT"/>
              </a:rPr>
              <a:t>Membuka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peluang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tambahan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bagi konsumen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dan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saluran</a:t>
            </a:r>
            <a:endParaRPr sz="2000">
              <a:latin typeface="Arial MT"/>
              <a:cs typeface="Arial MT"/>
            </a:endParaRPr>
          </a:p>
          <a:p>
            <a:pPr marL="645160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baru</a:t>
            </a:r>
            <a:endParaRPr sz="2000">
              <a:latin typeface="Arial MT"/>
              <a:cs typeface="Arial MT"/>
            </a:endParaRPr>
          </a:p>
          <a:p>
            <a:pPr marL="645160" lvl="1" indent="-232410">
              <a:lnSpc>
                <a:spcPct val="100000"/>
              </a:lnSpc>
              <a:spcBef>
                <a:spcPts val="480"/>
              </a:spcBef>
              <a:buAutoNum type="arabicPeriod" startAt="3"/>
              <a:tabLst>
                <a:tab pos="645795" algn="l"/>
              </a:tabLst>
            </a:pPr>
            <a:r>
              <a:rPr sz="2000" dirty="0">
                <a:latin typeface="Arial MT"/>
                <a:cs typeface="Arial MT"/>
              </a:rPr>
              <a:t>Mampu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mengurangi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biaya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peluncuran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produk</a:t>
            </a:r>
            <a:endParaRPr sz="2000">
              <a:latin typeface="Arial MT"/>
              <a:cs typeface="Arial MT"/>
            </a:endParaRPr>
          </a:p>
          <a:p>
            <a:pPr marL="645160" marR="767715" lvl="1" indent="-232410">
              <a:lnSpc>
                <a:spcPct val="100000"/>
              </a:lnSpc>
              <a:spcBef>
                <a:spcPts val="480"/>
              </a:spcBef>
              <a:buAutoNum type="arabicPeriod" startAt="3"/>
              <a:tabLst>
                <a:tab pos="645795" algn="l"/>
              </a:tabLst>
            </a:pPr>
            <a:r>
              <a:rPr sz="2000" dirty="0">
                <a:latin typeface="Arial MT"/>
                <a:cs typeface="Arial MT"/>
              </a:rPr>
              <a:t>Sarana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berhargauntuk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mempelajari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konsumen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dan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bagaimana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perusahaan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lain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mendekati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mereka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Pengemasan,</a:t>
            </a:r>
            <a:r>
              <a:rPr spc="-70" dirty="0"/>
              <a:t> </a:t>
            </a:r>
            <a:r>
              <a:rPr spc="-5" dirty="0"/>
              <a:t>Pelabelan,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451314"/>
            <a:ext cx="7321550" cy="5603240"/>
          </a:xfrm>
          <a:prstGeom prst="rect">
            <a:avLst/>
          </a:prstGeom>
        </p:spPr>
        <p:txBody>
          <a:bodyPr vert="horz" wrap="square" lIns="0" tIns="297180" rIns="0" bIns="0" rtlCol="0">
            <a:spAutoFit/>
          </a:bodyPr>
          <a:lstStyle/>
          <a:p>
            <a:pPr marL="165100">
              <a:lnSpc>
                <a:spcPct val="100000"/>
              </a:lnSpc>
              <a:spcBef>
                <a:spcPts val="2340"/>
              </a:spcBef>
            </a:pPr>
            <a:r>
              <a:rPr sz="3600" dirty="0">
                <a:latin typeface="Arial Black"/>
                <a:cs typeface="Arial Black"/>
              </a:rPr>
              <a:t>Jaminan</a:t>
            </a:r>
            <a:r>
              <a:rPr sz="3600" spc="-40" dirty="0">
                <a:latin typeface="Arial Black"/>
                <a:cs typeface="Arial Black"/>
              </a:rPr>
              <a:t> </a:t>
            </a:r>
            <a:r>
              <a:rPr sz="3600" dirty="0">
                <a:latin typeface="Arial Black"/>
                <a:cs typeface="Arial Black"/>
              </a:rPr>
              <a:t>&amp;</a:t>
            </a:r>
            <a:r>
              <a:rPr sz="3600" spc="-30" dirty="0">
                <a:latin typeface="Arial Black"/>
                <a:cs typeface="Arial Black"/>
              </a:rPr>
              <a:t> </a:t>
            </a:r>
            <a:r>
              <a:rPr sz="3600" dirty="0">
                <a:latin typeface="Arial Black"/>
                <a:cs typeface="Arial Black"/>
              </a:rPr>
              <a:t>Garansi</a:t>
            </a:r>
            <a:endParaRPr sz="3600">
              <a:latin typeface="Arial Black"/>
              <a:cs typeface="Arial Black"/>
            </a:endParaRPr>
          </a:p>
          <a:p>
            <a:pPr marL="355600" marR="89535" indent="-342900">
              <a:lnSpc>
                <a:spcPct val="90000"/>
              </a:lnSpc>
              <a:spcBef>
                <a:spcPts val="20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b="1" spc="-5" dirty="0">
                <a:latin typeface="Arial"/>
                <a:cs typeface="Arial"/>
              </a:rPr>
              <a:t>Pengemasan:</a:t>
            </a:r>
            <a:r>
              <a:rPr sz="2800" b="1" spc="35" dirty="0">
                <a:latin typeface="Arial"/>
                <a:cs typeface="Arial"/>
              </a:rPr>
              <a:t> </a:t>
            </a:r>
            <a:r>
              <a:rPr sz="2800" spc="-5" dirty="0">
                <a:latin typeface="Arial MT"/>
                <a:cs typeface="Arial MT"/>
              </a:rPr>
              <a:t>Semua</a:t>
            </a:r>
            <a:r>
              <a:rPr sz="2800" spc="3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kegiatan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merancang </a:t>
            </a:r>
            <a:r>
              <a:rPr sz="2800" spc="-76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dan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memproduksi</a:t>
            </a:r>
            <a:r>
              <a:rPr sz="2800" spc="3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wadah</a:t>
            </a:r>
            <a:r>
              <a:rPr sz="2800" spc="2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untuk </a:t>
            </a:r>
            <a:r>
              <a:rPr sz="2800" spc="-5" dirty="0">
                <a:latin typeface="Arial MT"/>
                <a:cs typeface="Arial MT"/>
              </a:rPr>
              <a:t>sebuah </a:t>
            </a:r>
            <a:r>
              <a:rPr sz="2800" dirty="0">
                <a:latin typeface="Arial MT"/>
                <a:cs typeface="Arial MT"/>
              </a:rPr>
              <a:t> produk</a:t>
            </a:r>
            <a:endParaRPr sz="2800">
              <a:latin typeface="Arial MT"/>
              <a:cs typeface="Arial MT"/>
            </a:endParaRPr>
          </a:p>
          <a:p>
            <a:pPr marL="355600" marR="24130" indent="-342900">
              <a:lnSpc>
                <a:spcPct val="900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b="1" spc="-5" dirty="0">
                <a:latin typeface="Arial"/>
                <a:cs typeface="Arial"/>
              </a:rPr>
              <a:t>Pelabelan:</a:t>
            </a:r>
            <a:r>
              <a:rPr sz="2800" b="1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 MT"/>
                <a:cs typeface="Arial MT"/>
              </a:rPr>
              <a:t>nama</a:t>
            </a:r>
            <a:r>
              <a:rPr sz="2800" spc="2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merek</a:t>
            </a:r>
            <a:r>
              <a:rPr sz="2800" spc="2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dan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sejumlah </a:t>
            </a:r>
            <a:r>
              <a:rPr sz="2800" dirty="0">
                <a:latin typeface="Arial MT"/>
                <a:cs typeface="Arial MT"/>
              </a:rPr>
              <a:t> informasi untuk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mengidentifikasikan</a:t>
            </a:r>
            <a:r>
              <a:rPr sz="2800" spc="2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produk, </a:t>
            </a:r>
            <a:r>
              <a:rPr sz="2800" spc="-76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memperingkat</a:t>
            </a:r>
            <a:r>
              <a:rPr sz="2800" spc="3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produk,</a:t>
            </a:r>
            <a:r>
              <a:rPr sz="2800" spc="-5" dirty="0">
                <a:latin typeface="Arial MT"/>
                <a:cs typeface="Arial MT"/>
              </a:rPr>
              <a:t> menggambarkan </a:t>
            </a:r>
            <a:r>
              <a:rPr sz="2800" dirty="0">
                <a:latin typeface="Arial MT"/>
                <a:cs typeface="Arial MT"/>
              </a:rPr>
              <a:t> produk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atau mempromosikannya</a:t>
            </a:r>
            <a:endParaRPr sz="2800">
              <a:latin typeface="Arial MT"/>
              <a:cs typeface="Arial MT"/>
            </a:endParaRPr>
          </a:p>
          <a:p>
            <a:pPr marL="355600" marR="27305" indent="-342900">
              <a:lnSpc>
                <a:spcPts val="3020"/>
              </a:lnSpc>
              <a:spcBef>
                <a:spcPts val="72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b="1" spc="-5" dirty="0">
                <a:latin typeface="Arial"/>
                <a:cs typeface="Arial"/>
              </a:rPr>
              <a:t>Jaminan:</a:t>
            </a:r>
            <a:r>
              <a:rPr sz="2800" b="1" spc="35" dirty="0">
                <a:latin typeface="Arial"/>
                <a:cs typeface="Arial"/>
              </a:rPr>
              <a:t> </a:t>
            </a:r>
            <a:r>
              <a:rPr sz="2800" spc="-5" dirty="0">
                <a:latin typeface="Arial MT"/>
                <a:cs typeface="Arial MT"/>
              </a:rPr>
              <a:t>Pernyataan</a:t>
            </a:r>
            <a:r>
              <a:rPr sz="2800" spc="2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Resmi</a:t>
            </a:r>
            <a:r>
              <a:rPr sz="2800" spc="3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kinerja</a:t>
            </a:r>
            <a:r>
              <a:rPr sz="2800" spc="3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produk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yang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diharapkan</a:t>
            </a:r>
            <a:r>
              <a:rPr sz="2800" spc="3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oleh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produsen</a:t>
            </a:r>
            <a:endParaRPr sz="2800">
              <a:latin typeface="Arial MT"/>
              <a:cs typeface="Arial MT"/>
            </a:endParaRPr>
          </a:p>
          <a:p>
            <a:pPr marL="355600" marR="5080" indent="-342900">
              <a:lnSpc>
                <a:spcPts val="3020"/>
              </a:lnSpc>
              <a:spcBef>
                <a:spcPts val="6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b="1" spc="-5" dirty="0">
                <a:latin typeface="Arial"/>
                <a:cs typeface="Arial"/>
              </a:rPr>
              <a:t>Garansi:</a:t>
            </a:r>
            <a:r>
              <a:rPr sz="2800" b="1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 MT"/>
                <a:cs typeface="Arial MT"/>
              </a:rPr>
              <a:t>Pernyataan</a:t>
            </a:r>
            <a:r>
              <a:rPr sz="2800" spc="4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yang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digunakan</a:t>
            </a:r>
            <a:r>
              <a:rPr sz="2800" spc="4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untuk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mengurangi</a:t>
            </a:r>
            <a:r>
              <a:rPr sz="2800" spc="2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resiko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anggapan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pembeli</a:t>
            </a:r>
            <a:endParaRPr sz="2800">
              <a:latin typeface="Arial MT"/>
              <a:cs typeface="Arial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9644" y="2850150"/>
            <a:ext cx="3020060" cy="13112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8400" spc="365" dirty="0">
                <a:solidFill>
                  <a:srgbClr val="FFC000"/>
                </a:solidFill>
                <a:latin typeface="Gabriola"/>
                <a:cs typeface="Gabriola"/>
              </a:rPr>
              <a:t>Selesai…</a:t>
            </a:r>
            <a:endParaRPr sz="8400">
              <a:latin typeface="Gabriola"/>
              <a:cs typeface="Gabriol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516382"/>
            <a:ext cx="47244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Pentingnya</a:t>
            </a:r>
            <a:r>
              <a:rPr spc="-85" dirty="0"/>
              <a:t> </a:t>
            </a:r>
            <a:r>
              <a:rPr spc="-5" dirty="0"/>
              <a:t>Produk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318005"/>
            <a:ext cx="7769860" cy="34240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722630" indent="-342900" algn="just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</a:tabLst>
            </a:pPr>
            <a:r>
              <a:rPr sz="3000" spc="-5" dirty="0">
                <a:latin typeface="Arial MT"/>
                <a:cs typeface="Arial MT"/>
              </a:rPr>
              <a:t>Inti Merek yang hebat </a:t>
            </a:r>
            <a:r>
              <a:rPr sz="3000" spc="-82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adalah </a:t>
            </a:r>
            <a:r>
              <a:rPr sz="3000" b="1" dirty="0">
                <a:latin typeface="Arial"/>
                <a:cs typeface="Arial"/>
              </a:rPr>
              <a:t>Produk Yang </a:t>
            </a:r>
            <a:r>
              <a:rPr sz="3000" b="1" spc="-819" dirty="0">
                <a:latin typeface="Arial"/>
                <a:cs typeface="Arial"/>
              </a:rPr>
              <a:t> </a:t>
            </a:r>
            <a:r>
              <a:rPr sz="3000" b="1" dirty="0">
                <a:latin typeface="Arial"/>
                <a:cs typeface="Arial"/>
              </a:rPr>
              <a:t>Hebat</a:t>
            </a:r>
            <a:endParaRPr sz="3000" dirty="0">
              <a:latin typeface="Arial"/>
              <a:cs typeface="Arial"/>
            </a:endParaRPr>
          </a:p>
          <a:p>
            <a:pPr marL="355600" marR="253365" indent="-342900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000" b="1" dirty="0">
                <a:latin typeface="Arial"/>
                <a:cs typeface="Arial"/>
              </a:rPr>
              <a:t>Produk </a:t>
            </a:r>
            <a:r>
              <a:rPr sz="3000" spc="-5" dirty="0">
                <a:latin typeface="Arial MT"/>
                <a:cs typeface="Arial MT"/>
              </a:rPr>
              <a:t>adalah </a:t>
            </a:r>
            <a:r>
              <a:rPr sz="3000" b="1" spc="-5" dirty="0">
                <a:latin typeface="Arial"/>
                <a:cs typeface="Arial"/>
              </a:rPr>
              <a:t>elemen </a:t>
            </a:r>
            <a:r>
              <a:rPr sz="3000" b="1" dirty="0">
                <a:latin typeface="Arial"/>
                <a:cs typeface="Arial"/>
              </a:rPr>
              <a:t> kunci</a:t>
            </a:r>
            <a:r>
              <a:rPr sz="3000" b="1" spc="-40" dirty="0">
                <a:latin typeface="Arial"/>
                <a:cs typeface="Arial"/>
              </a:rPr>
              <a:t> </a:t>
            </a:r>
            <a:r>
              <a:rPr sz="3000" dirty="0">
                <a:latin typeface="Arial MT"/>
                <a:cs typeface="Arial MT"/>
              </a:rPr>
              <a:t>dalam</a:t>
            </a:r>
            <a:r>
              <a:rPr sz="3000" spc="-6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penawaran </a:t>
            </a:r>
            <a:r>
              <a:rPr sz="3000" spc="-81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pasar</a:t>
            </a:r>
            <a:endParaRPr sz="3000" dirty="0">
              <a:latin typeface="Arial MT"/>
              <a:cs typeface="Arial MT"/>
            </a:endParaRPr>
          </a:p>
          <a:p>
            <a:pPr marL="355600" marR="5080" indent="-342900">
              <a:lnSpc>
                <a:spcPct val="100000"/>
              </a:lnSpc>
              <a:spcBef>
                <a:spcPts val="72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dirty="0">
                <a:latin typeface="Arial MT"/>
                <a:cs typeface="Arial MT"/>
              </a:rPr>
              <a:t>Pemimpin</a:t>
            </a:r>
            <a:r>
              <a:rPr sz="3000" spc="-4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pasar</a:t>
            </a:r>
            <a:r>
              <a:rPr sz="3000" spc="-3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biasanya </a:t>
            </a:r>
            <a:r>
              <a:rPr sz="3000" spc="-81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menawarkan </a:t>
            </a:r>
            <a:r>
              <a:rPr sz="3000" b="1" dirty="0">
                <a:latin typeface="Arial"/>
                <a:cs typeface="Arial"/>
              </a:rPr>
              <a:t>produk </a:t>
            </a:r>
            <a:r>
              <a:rPr sz="3000" b="1" spc="5" dirty="0">
                <a:latin typeface="Arial"/>
                <a:cs typeface="Arial"/>
              </a:rPr>
              <a:t> </a:t>
            </a:r>
            <a:r>
              <a:rPr sz="3000" b="1" spc="-5" dirty="0">
                <a:latin typeface="Arial"/>
                <a:cs typeface="Arial"/>
              </a:rPr>
              <a:t>yang bermutu</a:t>
            </a:r>
            <a:r>
              <a:rPr sz="3000" b="1" dirty="0">
                <a:latin typeface="Arial"/>
                <a:cs typeface="Arial"/>
              </a:rPr>
              <a:t> </a:t>
            </a:r>
            <a:r>
              <a:rPr sz="3000" b="1" spc="-5" dirty="0">
                <a:latin typeface="Arial"/>
                <a:cs typeface="Arial"/>
              </a:rPr>
              <a:t>tinggi </a:t>
            </a:r>
            <a:r>
              <a:rPr sz="3000" b="1" dirty="0">
                <a:latin typeface="Arial"/>
                <a:cs typeface="Arial"/>
              </a:rPr>
              <a:t> </a:t>
            </a:r>
            <a:r>
              <a:rPr sz="3000" spc="-5" dirty="0">
                <a:latin typeface="Arial MT"/>
                <a:cs typeface="Arial MT"/>
              </a:rPr>
              <a:t>yang memberikan </a:t>
            </a:r>
            <a:r>
              <a:rPr sz="3000" dirty="0">
                <a:latin typeface="Arial MT"/>
                <a:cs typeface="Arial MT"/>
              </a:rPr>
              <a:t>nilai 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pelanggan</a:t>
            </a:r>
            <a:r>
              <a:rPr sz="3000" spc="-5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yang unggul</a:t>
            </a:r>
            <a:endParaRPr sz="3000" dirty="0">
              <a:latin typeface="Arial MT"/>
              <a:cs typeface="Arial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516382"/>
            <a:ext cx="38100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Definisi</a:t>
            </a:r>
            <a:r>
              <a:rPr spc="-100" dirty="0"/>
              <a:t> </a:t>
            </a:r>
            <a:r>
              <a:rPr spc="-5" dirty="0"/>
              <a:t>Produk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321053"/>
            <a:ext cx="3910329" cy="2952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 MT"/>
                <a:cs typeface="Arial MT"/>
              </a:rPr>
              <a:t>Segala</a:t>
            </a:r>
            <a:r>
              <a:rPr sz="2400" spc="2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sesuatu yang 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dapat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ditawarkan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kepada 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pasar </a:t>
            </a:r>
            <a:r>
              <a:rPr sz="2400" dirty="0">
                <a:latin typeface="Arial MT"/>
                <a:cs typeface="Arial MT"/>
              </a:rPr>
              <a:t>untuk </a:t>
            </a:r>
            <a:r>
              <a:rPr sz="2400" spc="-5" dirty="0">
                <a:latin typeface="Arial MT"/>
                <a:cs typeface="Arial MT"/>
              </a:rPr>
              <a:t>memuaskan 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suatu keinginan</a:t>
            </a:r>
            <a:r>
              <a:rPr sz="2400" spc="2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atau 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kebutuhan,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termasuk fisik, </a:t>
            </a:r>
            <a:r>
              <a:rPr sz="2400" spc="-65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jasa,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pengalaman,</a:t>
            </a:r>
            <a:r>
              <a:rPr sz="2400" spc="4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acara, </a:t>
            </a:r>
            <a:r>
              <a:rPr sz="2400" dirty="0">
                <a:latin typeface="Arial MT"/>
                <a:cs typeface="Arial MT"/>
              </a:rPr>
              <a:t> orang tempat, </a:t>
            </a:r>
            <a:r>
              <a:rPr sz="2400" spc="-5" dirty="0">
                <a:latin typeface="Arial MT"/>
                <a:cs typeface="Arial MT"/>
              </a:rPr>
              <a:t>properti, 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organisasi</a:t>
            </a:r>
            <a:r>
              <a:rPr sz="2400" spc="3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dan </a:t>
            </a:r>
            <a:r>
              <a:rPr sz="2400" dirty="0">
                <a:latin typeface="Arial MT"/>
                <a:cs typeface="Arial MT"/>
              </a:rPr>
              <a:t>etc</a:t>
            </a:r>
            <a:endParaRPr sz="24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" y="4495800"/>
            <a:ext cx="3429000" cy="22098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34000" y="1295400"/>
            <a:ext cx="3809999" cy="3674364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6071108" y="4980508"/>
            <a:ext cx="2642235" cy="575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Lima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Tingkat </a:t>
            </a:r>
            <a:r>
              <a:rPr sz="1800" b="1" spc="-5" dirty="0">
                <a:latin typeface="Arial"/>
                <a:cs typeface="Arial"/>
              </a:rPr>
              <a:t>Produk: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800" b="1" spc="-5" dirty="0">
                <a:latin typeface="Arial"/>
                <a:cs typeface="Arial"/>
              </a:rPr>
              <a:t>Hierarki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Nilai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Pelanggan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57065" y="6239967"/>
            <a:ext cx="19164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54965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Kompenen </a:t>
            </a:r>
            <a:r>
              <a:rPr sz="1800" b="1" dirty="0">
                <a:latin typeface="Arial"/>
                <a:cs typeface="Arial"/>
              </a:rPr>
              <a:t> Penawaran</a:t>
            </a:r>
            <a:r>
              <a:rPr sz="1800" b="1" spc="-11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Pasar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516382"/>
            <a:ext cx="45720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Klasifikasi</a:t>
            </a:r>
            <a:r>
              <a:rPr spc="-95" dirty="0"/>
              <a:t> </a:t>
            </a:r>
            <a:r>
              <a:rPr spc="-5" dirty="0"/>
              <a:t>Produk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7200" y="1090422"/>
            <a:ext cx="7158355" cy="56375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9591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 MT"/>
                <a:cs typeface="Arial MT"/>
              </a:rPr>
              <a:t>Pemasar</a:t>
            </a:r>
            <a:r>
              <a:rPr sz="3200" spc="-6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Mengklasifikasikan</a:t>
            </a:r>
            <a:r>
              <a:rPr sz="3200" spc="-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produk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berdasarkan:</a:t>
            </a:r>
            <a:endParaRPr sz="3200" dirty="0">
              <a:latin typeface="Arial MT"/>
              <a:cs typeface="Arial MT"/>
            </a:endParaRPr>
          </a:p>
          <a:p>
            <a:pPr marL="469900" marR="419100" lvl="1">
              <a:lnSpc>
                <a:spcPct val="120000"/>
              </a:lnSpc>
              <a:spcBef>
                <a:spcPts val="15"/>
              </a:spcBef>
              <a:buSzPct val="96428"/>
              <a:buAutoNum type="arabicPeriod"/>
              <a:tabLst>
                <a:tab pos="767715" algn="l"/>
              </a:tabLst>
            </a:pPr>
            <a:r>
              <a:rPr sz="2800" dirty="0">
                <a:latin typeface="Arial MT"/>
                <a:cs typeface="Arial MT"/>
              </a:rPr>
              <a:t>Ketahanan/Durabilitas 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2.Keberwujudan/Tangibility 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3.Kegunaan</a:t>
            </a:r>
            <a:r>
              <a:rPr sz="2800" spc="20" dirty="0">
                <a:latin typeface="Arial MT"/>
                <a:cs typeface="Arial MT"/>
              </a:rPr>
              <a:t> </a:t>
            </a:r>
            <a:r>
              <a:rPr sz="2800" spc="-5" dirty="0">
                <a:latin typeface="Wingdings"/>
                <a:cs typeface="Wingdings"/>
              </a:rPr>
              <a:t></a:t>
            </a:r>
            <a:r>
              <a:rPr sz="2800" spc="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Arial MT"/>
                <a:cs typeface="Arial MT"/>
              </a:rPr>
              <a:t>Konsumen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atau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Industri</a:t>
            </a:r>
          </a:p>
          <a:p>
            <a:pPr marL="332105" marR="5080" indent="-262255">
              <a:lnSpc>
                <a:spcPct val="100000"/>
              </a:lnSpc>
              <a:spcBef>
                <a:spcPts val="755"/>
              </a:spcBef>
              <a:buChar char="•"/>
              <a:tabLst>
                <a:tab pos="332740" algn="l"/>
              </a:tabLst>
            </a:pPr>
            <a:r>
              <a:rPr sz="3200" dirty="0">
                <a:latin typeface="Arial MT"/>
                <a:cs typeface="Arial MT"/>
              </a:rPr>
              <a:t>Pemasar</a:t>
            </a:r>
            <a:r>
              <a:rPr sz="3200" spc="-3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menggolongkan</a:t>
            </a:r>
            <a:r>
              <a:rPr sz="3200" spc="-4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3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kelompok </a:t>
            </a:r>
            <a:r>
              <a:rPr sz="3200" spc="-869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menurut Ketahanan </a:t>
            </a:r>
            <a:r>
              <a:rPr sz="3200" dirty="0">
                <a:latin typeface="Arial MT"/>
                <a:cs typeface="Arial MT"/>
              </a:rPr>
              <a:t>&amp; 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Keberwujudannya</a:t>
            </a:r>
          </a:p>
          <a:p>
            <a:pPr marL="469900" marR="1292860" lvl="1">
              <a:lnSpc>
                <a:spcPct val="120000"/>
              </a:lnSpc>
              <a:spcBef>
                <a:spcPts val="20"/>
              </a:spcBef>
              <a:buSzPct val="96428"/>
              <a:buAutoNum type="arabicPeriod"/>
              <a:tabLst>
                <a:tab pos="767715" algn="l"/>
              </a:tabLst>
            </a:pPr>
            <a:r>
              <a:rPr sz="2800" dirty="0">
                <a:latin typeface="Arial MT"/>
                <a:cs typeface="Arial MT"/>
              </a:rPr>
              <a:t>Barang-barang</a:t>
            </a:r>
            <a:r>
              <a:rPr sz="2800" spc="2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tahan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lama </a:t>
            </a:r>
            <a:r>
              <a:rPr sz="2800" dirty="0">
                <a:latin typeface="Arial MT"/>
                <a:cs typeface="Arial MT"/>
              </a:rPr>
              <a:t> 2.Barang-barang</a:t>
            </a:r>
            <a:r>
              <a:rPr sz="2800" spc="2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tidak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tahan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lama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3.Jasa</a:t>
            </a:r>
            <a:endParaRPr sz="2800" dirty="0">
              <a:latin typeface="Arial MT"/>
              <a:cs typeface="Arial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516382"/>
            <a:ext cx="73933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Klasifikasi</a:t>
            </a:r>
            <a:r>
              <a:rPr spc="-50" dirty="0"/>
              <a:t> </a:t>
            </a:r>
            <a:r>
              <a:rPr dirty="0"/>
              <a:t>Barang</a:t>
            </a:r>
            <a:r>
              <a:rPr spc="-55" dirty="0"/>
              <a:t> </a:t>
            </a:r>
            <a:r>
              <a:rPr dirty="0"/>
              <a:t>Konsumen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253766"/>
            <a:ext cx="7459980" cy="532384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200" b="1" spc="-5" dirty="0">
                <a:latin typeface="Arial"/>
                <a:cs typeface="Arial"/>
              </a:rPr>
              <a:t>Barang</a:t>
            </a:r>
            <a:r>
              <a:rPr sz="2200" b="1" spc="15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sehari-hari</a:t>
            </a:r>
            <a:r>
              <a:rPr sz="2200" b="1" spc="25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(Convenience</a:t>
            </a:r>
            <a:r>
              <a:rPr sz="2200" b="1" spc="35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goods)</a:t>
            </a:r>
            <a:endParaRPr sz="2200">
              <a:latin typeface="Arial"/>
              <a:cs typeface="Arial"/>
            </a:endParaRPr>
          </a:p>
          <a:p>
            <a:pPr marL="733425" lvl="1" indent="-320675">
              <a:lnSpc>
                <a:spcPct val="100000"/>
              </a:lnSpc>
              <a:spcBef>
                <a:spcPts val="525"/>
              </a:spcBef>
              <a:buChar char="–"/>
              <a:tabLst>
                <a:tab pos="733425" algn="l"/>
                <a:tab pos="734060" algn="l"/>
              </a:tabLst>
            </a:pPr>
            <a:r>
              <a:rPr sz="2200" spc="-5" dirty="0">
                <a:latin typeface="Arial MT"/>
                <a:cs typeface="Arial MT"/>
              </a:rPr>
              <a:t>Barang</a:t>
            </a:r>
            <a:r>
              <a:rPr sz="2200" spc="1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kebutuhan</a:t>
            </a:r>
            <a:r>
              <a:rPr sz="2200" spc="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pokok</a:t>
            </a:r>
            <a:endParaRPr sz="2200">
              <a:latin typeface="Arial MT"/>
              <a:cs typeface="Arial MT"/>
            </a:endParaRPr>
          </a:p>
          <a:p>
            <a:pPr marL="733425" lvl="1" indent="-320675">
              <a:lnSpc>
                <a:spcPct val="100000"/>
              </a:lnSpc>
              <a:spcBef>
                <a:spcPts val="535"/>
              </a:spcBef>
              <a:buChar char="–"/>
              <a:tabLst>
                <a:tab pos="733425" algn="l"/>
                <a:tab pos="734060" algn="l"/>
              </a:tabLst>
            </a:pPr>
            <a:r>
              <a:rPr sz="2200" spc="-5" dirty="0">
                <a:latin typeface="Arial MT"/>
                <a:cs typeface="Arial MT"/>
              </a:rPr>
              <a:t>Barang</a:t>
            </a:r>
            <a:r>
              <a:rPr sz="2200" spc="1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impulse</a:t>
            </a:r>
            <a:r>
              <a:rPr sz="2200" spc="1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(dibeli</a:t>
            </a:r>
            <a:r>
              <a:rPr sz="2200" spc="1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tanpa</a:t>
            </a:r>
            <a:r>
              <a:rPr sz="2200" spc="1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perencanaan)</a:t>
            </a:r>
            <a:endParaRPr sz="2200">
              <a:latin typeface="Arial MT"/>
              <a:cs typeface="Arial MT"/>
            </a:endParaRPr>
          </a:p>
          <a:p>
            <a:pPr marL="733425" lvl="1" indent="-320675">
              <a:lnSpc>
                <a:spcPct val="100000"/>
              </a:lnSpc>
              <a:spcBef>
                <a:spcPts val="525"/>
              </a:spcBef>
              <a:buChar char="–"/>
              <a:tabLst>
                <a:tab pos="733425" algn="l"/>
                <a:tab pos="734060" algn="l"/>
              </a:tabLst>
            </a:pPr>
            <a:r>
              <a:rPr sz="2200" spc="-5" dirty="0">
                <a:latin typeface="Arial MT"/>
                <a:cs typeface="Arial MT"/>
              </a:rPr>
              <a:t>Barang</a:t>
            </a:r>
            <a:r>
              <a:rPr sz="2200" spc="1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darurat</a:t>
            </a:r>
            <a:r>
              <a:rPr sz="2200" spc="2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(Dibeli</a:t>
            </a:r>
            <a:r>
              <a:rPr sz="2200" spc="1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saat</a:t>
            </a:r>
            <a:r>
              <a:rPr sz="2200" spc="1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mendesak)</a:t>
            </a:r>
            <a:endParaRPr sz="22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53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200" b="1" spc="-5" dirty="0">
                <a:latin typeface="Arial"/>
                <a:cs typeface="Arial"/>
              </a:rPr>
              <a:t>Barang</a:t>
            </a:r>
            <a:r>
              <a:rPr sz="2200" b="1" spc="5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belanja</a:t>
            </a:r>
            <a:r>
              <a:rPr sz="2200" b="1" spc="25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(Shopping</a:t>
            </a:r>
            <a:r>
              <a:rPr sz="2200" b="1" spc="35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Goods)</a:t>
            </a:r>
            <a:endParaRPr sz="2200">
              <a:latin typeface="Arial"/>
              <a:cs typeface="Arial"/>
            </a:endParaRPr>
          </a:p>
          <a:p>
            <a:pPr marL="733425" lvl="1" indent="-320675">
              <a:lnSpc>
                <a:spcPct val="100000"/>
              </a:lnSpc>
              <a:spcBef>
                <a:spcPts val="525"/>
              </a:spcBef>
              <a:buChar char="–"/>
              <a:tabLst>
                <a:tab pos="733425" algn="l"/>
                <a:tab pos="734060" algn="l"/>
              </a:tabLst>
            </a:pPr>
            <a:r>
              <a:rPr sz="2200" spc="-5" dirty="0">
                <a:latin typeface="Arial MT"/>
                <a:cs typeface="Arial MT"/>
              </a:rPr>
              <a:t>Barang</a:t>
            </a:r>
            <a:r>
              <a:rPr sz="2200" spc="1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Homogen</a:t>
            </a:r>
            <a:r>
              <a:rPr sz="2200" spc="3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(kualitas</a:t>
            </a:r>
            <a:r>
              <a:rPr sz="2200" dirty="0">
                <a:latin typeface="Arial MT"/>
                <a:cs typeface="Arial MT"/>
              </a:rPr>
              <a:t> serupa,</a:t>
            </a:r>
            <a:r>
              <a:rPr sz="2200" spc="1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harga</a:t>
            </a:r>
            <a:r>
              <a:rPr sz="2200" spc="1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cukup</a:t>
            </a:r>
            <a:endParaRPr sz="2200">
              <a:latin typeface="Arial MT"/>
              <a:cs typeface="Arial MT"/>
            </a:endParaRPr>
          </a:p>
          <a:p>
            <a:pPr marL="733425">
              <a:lnSpc>
                <a:spcPct val="100000"/>
              </a:lnSpc>
              <a:spcBef>
                <a:spcPts val="5"/>
              </a:spcBef>
            </a:pPr>
            <a:r>
              <a:rPr sz="2200" spc="-5" dirty="0">
                <a:latin typeface="Arial MT"/>
                <a:cs typeface="Arial MT"/>
              </a:rPr>
              <a:t>berbeda)</a:t>
            </a:r>
            <a:endParaRPr sz="2200">
              <a:latin typeface="Arial MT"/>
              <a:cs typeface="Arial MT"/>
            </a:endParaRPr>
          </a:p>
          <a:p>
            <a:pPr marL="733425" marR="791845" lvl="1" indent="-320675">
              <a:lnSpc>
                <a:spcPct val="100000"/>
              </a:lnSpc>
              <a:spcBef>
                <a:spcPts val="525"/>
              </a:spcBef>
              <a:buChar char="–"/>
              <a:tabLst>
                <a:tab pos="733425" algn="l"/>
                <a:tab pos="734060" algn="l"/>
              </a:tabLst>
            </a:pPr>
            <a:r>
              <a:rPr sz="2200" spc="-5" dirty="0">
                <a:latin typeface="Arial MT"/>
                <a:cs typeface="Arial MT"/>
              </a:rPr>
              <a:t>Barang</a:t>
            </a:r>
            <a:r>
              <a:rPr sz="2200" spc="1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Heterogen</a:t>
            </a:r>
            <a:r>
              <a:rPr sz="2200" spc="2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(Fitur</a:t>
            </a:r>
            <a:r>
              <a:rPr sz="2200" spc="2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dan</a:t>
            </a:r>
            <a:r>
              <a:rPr sz="2200" spc="2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jasa</a:t>
            </a:r>
            <a:r>
              <a:rPr sz="2200" spc="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berbeda</a:t>
            </a:r>
            <a:r>
              <a:rPr sz="2200" spc="2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lebih </a:t>
            </a:r>
            <a:r>
              <a:rPr sz="2200" spc="-59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penting</a:t>
            </a:r>
            <a:r>
              <a:rPr sz="220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dari</a:t>
            </a:r>
            <a:r>
              <a:rPr sz="2200" spc="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harga)</a:t>
            </a:r>
            <a:endParaRPr sz="2200">
              <a:latin typeface="Arial MT"/>
              <a:cs typeface="Arial MT"/>
            </a:endParaRPr>
          </a:p>
          <a:p>
            <a:pPr marL="527685" marR="5080" indent="-515620">
              <a:lnSpc>
                <a:spcPct val="100000"/>
              </a:lnSpc>
              <a:spcBef>
                <a:spcPts val="53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200" b="1" spc="-5" dirty="0">
                <a:latin typeface="Arial"/>
                <a:cs typeface="Arial"/>
              </a:rPr>
              <a:t>Barang</a:t>
            </a:r>
            <a:r>
              <a:rPr sz="2200" b="1" spc="15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Khusus</a:t>
            </a:r>
            <a:r>
              <a:rPr sz="2200" b="1" spc="30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(Specialty</a:t>
            </a:r>
            <a:r>
              <a:rPr sz="2200" b="1" spc="25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Goods):</a:t>
            </a:r>
            <a:r>
              <a:rPr sz="2200" b="1" spc="50" dirty="0">
                <a:latin typeface="Arial"/>
                <a:cs typeface="Arial"/>
              </a:rPr>
              <a:t> </a:t>
            </a:r>
            <a:r>
              <a:rPr sz="2200" spc="-5" dirty="0">
                <a:latin typeface="Arial MT"/>
                <a:cs typeface="Arial MT"/>
              </a:rPr>
              <a:t>mempunyai </a:t>
            </a:r>
            <a:r>
              <a:rPr sz="220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karakteristik</a:t>
            </a:r>
            <a:r>
              <a:rPr sz="2200" spc="2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dan</a:t>
            </a:r>
            <a:r>
              <a:rPr sz="2200" spc="2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identifikasi</a:t>
            </a:r>
            <a:r>
              <a:rPr sz="2200" spc="1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merek</a:t>
            </a:r>
            <a:r>
              <a:rPr sz="2200" spc="3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yang</a:t>
            </a:r>
            <a:r>
              <a:rPr sz="2200" spc="2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unik</a:t>
            </a:r>
            <a:r>
              <a:rPr sz="2200" spc="2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dan</a:t>
            </a:r>
            <a:r>
              <a:rPr sz="2200" spc="1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cukup </a:t>
            </a:r>
            <a:r>
              <a:rPr sz="2200" spc="-59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banyakpembeli</a:t>
            </a:r>
            <a:r>
              <a:rPr sz="2200" spc="2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yang</a:t>
            </a:r>
            <a:r>
              <a:rPr sz="2200" spc="1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ingin</a:t>
            </a:r>
            <a:r>
              <a:rPr sz="2200" spc="1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pembelian</a:t>
            </a:r>
            <a:r>
              <a:rPr sz="2200" spc="2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khusus</a:t>
            </a:r>
            <a:endParaRPr sz="2200">
              <a:latin typeface="Arial MT"/>
              <a:cs typeface="Arial MT"/>
            </a:endParaRPr>
          </a:p>
          <a:p>
            <a:pPr marL="527685" marR="93980" indent="-515620">
              <a:lnSpc>
                <a:spcPct val="100000"/>
              </a:lnSpc>
              <a:spcBef>
                <a:spcPts val="53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200" b="1" spc="-5" dirty="0">
                <a:latin typeface="Arial"/>
                <a:cs typeface="Arial"/>
              </a:rPr>
              <a:t>Barang</a:t>
            </a:r>
            <a:r>
              <a:rPr sz="2200" b="1" spc="15" dirty="0">
                <a:latin typeface="Arial"/>
                <a:cs typeface="Arial"/>
              </a:rPr>
              <a:t> </a:t>
            </a:r>
            <a:r>
              <a:rPr sz="2200" b="1" spc="-10" dirty="0">
                <a:latin typeface="Arial"/>
                <a:cs typeface="Arial"/>
              </a:rPr>
              <a:t>yang</a:t>
            </a:r>
            <a:r>
              <a:rPr sz="2200" b="1" spc="55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tidak</a:t>
            </a:r>
            <a:r>
              <a:rPr sz="2200" b="1" spc="25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dicari</a:t>
            </a:r>
            <a:r>
              <a:rPr sz="2200" b="1" spc="5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(Unsought</a:t>
            </a:r>
            <a:r>
              <a:rPr sz="2200" b="1" spc="50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Goods):</a:t>
            </a:r>
            <a:r>
              <a:rPr sz="2200" b="1" spc="50" dirty="0">
                <a:latin typeface="Arial"/>
                <a:cs typeface="Arial"/>
              </a:rPr>
              <a:t> </a:t>
            </a:r>
            <a:r>
              <a:rPr sz="2200" spc="-5" dirty="0">
                <a:latin typeface="Arial MT"/>
                <a:cs typeface="Arial MT"/>
              </a:rPr>
              <a:t>barang </a:t>
            </a:r>
            <a:r>
              <a:rPr sz="2200" spc="-59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yang</a:t>
            </a:r>
            <a:r>
              <a:rPr sz="2200" spc="2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tidak</a:t>
            </a:r>
            <a:r>
              <a:rPr sz="2200" spc="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dikenal</a:t>
            </a:r>
            <a:r>
              <a:rPr sz="2200" spc="2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atau</a:t>
            </a:r>
            <a:r>
              <a:rPr sz="2200" spc="1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tidak</a:t>
            </a:r>
            <a:r>
              <a:rPr sz="2200" spc="2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terpikirkan</a:t>
            </a:r>
            <a:r>
              <a:rPr sz="2200" spc="1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untuk</a:t>
            </a:r>
            <a:r>
              <a:rPr sz="2200" spc="1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dibeli</a:t>
            </a:r>
            <a:endParaRPr sz="2200">
              <a:latin typeface="Arial MT"/>
              <a:cs typeface="Arial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516382"/>
            <a:ext cx="668083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Klasifikasi</a:t>
            </a:r>
            <a:r>
              <a:rPr spc="-50" dirty="0"/>
              <a:t> </a:t>
            </a:r>
            <a:r>
              <a:rPr dirty="0"/>
              <a:t>Barang</a:t>
            </a:r>
            <a:r>
              <a:rPr spc="-50" dirty="0"/>
              <a:t> </a:t>
            </a:r>
            <a:r>
              <a:rPr spc="-5" dirty="0"/>
              <a:t>Industri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319529"/>
            <a:ext cx="7614920" cy="57442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7685" marR="5080" indent="-51562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b="1" spc="-5" dirty="0">
                <a:latin typeface="Arial"/>
                <a:cs typeface="Arial"/>
              </a:rPr>
              <a:t>Bahan</a:t>
            </a:r>
            <a:r>
              <a:rPr sz="2800" b="1" spc="2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dan</a:t>
            </a:r>
            <a:r>
              <a:rPr sz="2800" b="1" spc="1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Suku</a:t>
            </a:r>
            <a:r>
              <a:rPr sz="2800" b="1" spc="1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Cadang</a:t>
            </a:r>
            <a:r>
              <a:rPr sz="2800" spc="-5" dirty="0">
                <a:latin typeface="Arial MT"/>
                <a:cs typeface="Arial MT"/>
              </a:rPr>
              <a:t>:</a:t>
            </a:r>
            <a:r>
              <a:rPr sz="2800" spc="2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Barang</a:t>
            </a:r>
            <a:r>
              <a:rPr sz="2800" spc="2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yang 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seluruhnya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menjadi</a:t>
            </a:r>
            <a:r>
              <a:rPr sz="2800" spc="3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bagian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dari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produk </a:t>
            </a:r>
            <a:r>
              <a:rPr sz="2800" dirty="0">
                <a:latin typeface="Arial MT"/>
                <a:cs typeface="Arial MT"/>
              </a:rPr>
              <a:t> produsen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ie: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bahan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mentah,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bahan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dan </a:t>
            </a:r>
            <a:r>
              <a:rPr sz="2800" spc="-5" dirty="0">
                <a:latin typeface="Arial MT"/>
                <a:cs typeface="Arial MT"/>
              </a:rPr>
              <a:t>suku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cadang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manufaktur.</a:t>
            </a:r>
            <a:endParaRPr sz="2800">
              <a:latin typeface="Arial MT"/>
              <a:cs typeface="Arial MT"/>
            </a:endParaRPr>
          </a:p>
          <a:p>
            <a:pPr marL="527685" marR="663575" indent="-51562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b="1" spc="-5" dirty="0">
                <a:latin typeface="Arial"/>
                <a:cs typeface="Arial"/>
              </a:rPr>
              <a:t>Barang</a:t>
            </a:r>
            <a:r>
              <a:rPr sz="2800" b="1" spc="2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Modal:</a:t>
            </a:r>
            <a:r>
              <a:rPr sz="2800" b="1" spc="30" dirty="0">
                <a:latin typeface="Arial"/>
                <a:cs typeface="Arial"/>
              </a:rPr>
              <a:t> </a:t>
            </a:r>
            <a:r>
              <a:rPr sz="2800" spc="-5" dirty="0">
                <a:latin typeface="Arial MT"/>
                <a:cs typeface="Arial MT"/>
              </a:rPr>
              <a:t>barang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tahan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lama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yang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menfasilitasi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pengembangan</a:t>
            </a:r>
            <a:r>
              <a:rPr sz="2800" spc="5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dan 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pengelolaan</a:t>
            </a:r>
            <a:r>
              <a:rPr sz="2800" spc="4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produk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jadi,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ie: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instalasi </a:t>
            </a:r>
            <a:r>
              <a:rPr sz="2800" spc="-5" dirty="0">
                <a:latin typeface="Arial MT"/>
                <a:cs typeface="Arial MT"/>
              </a:rPr>
              <a:t>&amp; 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peralatan</a:t>
            </a:r>
            <a:endParaRPr sz="2800">
              <a:latin typeface="Arial MT"/>
              <a:cs typeface="Arial MT"/>
            </a:endParaRPr>
          </a:p>
          <a:p>
            <a:pPr marL="527685" marR="523875" indent="-51562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b="1" spc="-5" dirty="0">
                <a:latin typeface="Arial"/>
                <a:cs typeface="Arial"/>
              </a:rPr>
              <a:t>Layanan</a:t>
            </a:r>
            <a:r>
              <a:rPr sz="2800" b="1" spc="5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Bisnis</a:t>
            </a:r>
            <a:r>
              <a:rPr sz="2800" b="1" spc="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&amp;</a:t>
            </a:r>
            <a:r>
              <a:rPr sz="2800" b="1" spc="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Pasokan:</a:t>
            </a:r>
            <a:r>
              <a:rPr sz="2800" b="1" spc="30" dirty="0">
                <a:latin typeface="Arial"/>
                <a:cs typeface="Arial"/>
              </a:rPr>
              <a:t> </a:t>
            </a:r>
            <a:r>
              <a:rPr sz="2800" spc="-5" dirty="0">
                <a:latin typeface="Arial MT"/>
                <a:cs typeface="Arial MT"/>
              </a:rPr>
              <a:t>barang</a:t>
            </a:r>
            <a:r>
              <a:rPr sz="2800" dirty="0">
                <a:latin typeface="Arial MT"/>
                <a:cs typeface="Arial MT"/>
              </a:rPr>
              <a:t> dan </a:t>
            </a:r>
            <a:r>
              <a:rPr sz="2800" spc="-76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jasa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jangka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pendekyang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manfasilitasi 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pengembangan</a:t>
            </a:r>
            <a:r>
              <a:rPr sz="2800" spc="6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dan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pengelolaan</a:t>
            </a:r>
            <a:r>
              <a:rPr sz="2800" spc="5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produk 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jadi, ie: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spc="-10" dirty="0">
                <a:latin typeface="Arial MT"/>
                <a:cs typeface="Arial MT"/>
              </a:rPr>
              <a:t>MRO,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Barang</a:t>
            </a:r>
            <a:r>
              <a:rPr sz="2800" spc="2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pemeliharaan</a:t>
            </a:r>
            <a:r>
              <a:rPr sz="2800" spc="4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dan 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perbaikan</a:t>
            </a:r>
            <a:endParaRPr sz="2800">
              <a:latin typeface="Arial MT"/>
              <a:cs typeface="Arial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516382"/>
            <a:ext cx="29984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Diferensiasi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316482"/>
            <a:ext cx="6776084" cy="15875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 MT"/>
                <a:cs typeface="Arial MT"/>
              </a:rPr>
              <a:t>Agar</a:t>
            </a:r>
            <a:r>
              <a:rPr sz="3200" spc="-4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dapat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dijadikan</a:t>
            </a:r>
            <a:r>
              <a:rPr sz="3200" spc="-3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merek,</a:t>
            </a:r>
            <a:r>
              <a:rPr sz="3200" spc="-3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produk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harus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didiferensiasikan,</a:t>
            </a:r>
            <a:r>
              <a:rPr sz="3200" spc="-2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terdiri:</a:t>
            </a:r>
            <a:endParaRPr sz="32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527685" algn="l"/>
              </a:tabLst>
            </a:pPr>
            <a:r>
              <a:rPr sz="3200" spc="-5" dirty="0">
                <a:latin typeface="Arial MT"/>
                <a:cs typeface="Arial MT"/>
              </a:rPr>
              <a:t>1.	</a:t>
            </a:r>
            <a:r>
              <a:rPr sz="3200" dirty="0">
                <a:latin typeface="Arial MT"/>
                <a:cs typeface="Arial MT"/>
              </a:rPr>
              <a:t>Diferensiasi</a:t>
            </a:r>
            <a:r>
              <a:rPr sz="3200" spc="-6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Produk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59740" y="4511421"/>
            <a:ext cx="363474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27685" algn="l"/>
              </a:tabLst>
            </a:pPr>
            <a:r>
              <a:rPr sz="3200" spc="-5" dirty="0">
                <a:latin typeface="Arial MT"/>
                <a:cs typeface="Arial MT"/>
              </a:rPr>
              <a:t>2.	</a:t>
            </a:r>
            <a:r>
              <a:rPr sz="3200" dirty="0">
                <a:latin typeface="Arial MT"/>
                <a:cs typeface="Arial MT"/>
              </a:rPr>
              <a:t>Diferensiasi</a:t>
            </a:r>
            <a:r>
              <a:rPr sz="3200" spc="-10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Jasa</a:t>
            </a:r>
            <a:endParaRPr sz="3200">
              <a:latin typeface="Arial MT"/>
              <a:cs typeface="Arial MT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060450" y="2965450"/>
            <a:ext cx="6108700" cy="1625600"/>
            <a:chOff x="1060450" y="2965450"/>
            <a:chExt cx="6108700" cy="1625600"/>
          </a:xfrm>
        </p:grpSpPr>
        <p:sp>
          <p:nvSpPr>
            <p:cNvPr id="6" name="object 6"/>
            <p:cNvSpPr/>
            <p:nvPr/>
          </p:nvSpPr>
          <p:spPr>
            <a:xfrm>
              <a:off x="1060450" y="2965450"/>
              <a:ext cx="6108700" cy="1625600"/>
            </a:xfrm>
            <a:custGeom>
              <a:avLst/>
              <a:gdLst/>
              <a:ahLst/>
              <a:cxnLst/>
              <a:rect l="l" t="t" r="r" b="b"/>
              <a:pathLst>
                <a:path w="6108700" h="1625600">
                  <a:moveTo>
                    <a:pt x="3054350" y="0"/>
                  </a:moveTo>
                  <a:lnTo>
                    <a:pt x="3054350" y="1625600"/>
                  </a:lnTo>
                </a:path>
                <a:path w="6108700" h="1625600">
                  <a:moveTo>
                    <a:pt x="6350" y="0"/>
                  </a:moveTo>
                  <a:lnTo>
                    <a:pt x="6350" y="1625600"/>
                  </a:lnTo>
                </a:path>
                <a:path w="6108700" h="1625600">
                  <a:moveTo>
                    <a:pt x="6102350" y="0"/>
                  </a:moveTo>
                  <a:lnTo>
                    <a:pt x="6102350" y="1625600"/>
                  </a:lnTo>
                </a:path>
                <a:path w="6108700" h="1625600">
                  <a:moveTo>
                    <a:pt x="0" y="6350"/>
                  </a:moveTo>
                  <a:lnTo>
                    <a:pt x="6108700" y="6350"/>
                  </a:lnTo>
                </a:path>
              </a:pathLst>
            </a:custGeom>
            <a:ln w="12700">
              <a:solidFill>
                <a:srgbClr val="DEF6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60450" y="4572000"/>
              <a:ext cx="6108700" cy="0"/>
            </a:xfrm>
            <a:custGeom>
              <a:avLst/>
              <a:gdLst/>
              <a:ahLst/>
              <a:cxnLst/>
              <a:rect l="l" t="t" r="r" b="b"/>
              <a:pathLst>
                <a:path w="6108700">
                  <a:moveTo>
                    <a:pt x="0" y="0"/>
                  </a:moveTo>
                  <a:lnTo>
                    <a:pt x="6108700" y="0"/>
                  </a:lnTo>
                </a:path>
              </a:pathLst>
            </a:custGeom>
            <a:ln w="38100">
              <a:solidFill>
                <a:srgbClr val="DEF6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073150" y="2978150"/>
            <a:ext cx="3035300" cy="1418978"/>
          </a:xfrm>
          <a:prstGeom prst="rect">
            <a:avLst/>
          </a:prstGeom>
          <a:solidFill>
            <a:srgbClr val="CEF8FD"/>
          </a:solidFill>
        </p:spPr>
        <p:txBody>
          <a:bodyPr vert="horz" wrap="square" lIns="0" tIns="33655" rIns="0" bIns="0" rtlCol="0">
            <a:spAutoFit/>
          </a:bodyPr>
          <a:lstStyle/>
          <a:p>
            <a:pPr marL="354965" indent="-270510">
              <a:lnSpc>
                <a:spcPct val="100000"/>
              </a:lnSpc>
              <a:spcBef>
                <a:spcPts val="2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800" b="1" spc="-5" dirty="0">
                <a:latin typeface="Arial"/>
                <a:cs typeface="Arial"/>
              </a:rPr>
              <a:t>Bentuk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Produk</a:t>
            </a:r>
            <a:endParaRPr sz="1800" dirty="0">
              <a:latin typeface="Arial"/>
              <a:cs typeface="Arial"/>
            </a:endParaRPr>
          </a:p>
          <a:p>
            <a:pPr marL="354965" indent="-27051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800" b="1" dirty="0">
                <a:latin typeface="Arial"/>
                <a:cs typeface="Arial"/>
              </a:rPr>
              <a:t>Fitur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Produk</a:t>
            </a:r>
            <a:endParaRPr sz="1800" dirty="0">
              <a:latin typeface="Arial"/>
              <a:cs typeface="Arial"/>
            </a:endParaRPr>
          </a:p>
          <a:p>
            <a:pPr marL="354965" indent="-27051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800" b="1" spc="-5" dirty="0">
                <a:latin typeface="Arial"/>
                <a:cs typeface="Arial"/>
              </a:rPr>
              <a:t>Penyesuaian</a:t>
            </a:r>
            <a:endParaRPr sz="1800" dirty="0">
              <a:latin typeface="Arial"/>
              <a:cs typeface="Arial"/>
            </a:endParaRPr>
          </a:p>
          <a:p>
            <a:pPr marL="354965" indent="-27051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800" b="1" spc="-5" dirty="0">
                <a:latin typeface="Arial"/>
                <a:cs typeface="Arial"/>
              </a:rPr>
              <a:t>Kualitas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Kinerja</a:t>
            </a:r>
            <a:endParaRPr sz="1800" dirty="0">
              <a:latin typeface="Arial"/>
              <a:cs typeface="Arial"/>
            </a:endParaRPr>
          </a:p>
          <a:p>
            <a:pPr marL="354965" indent="-27051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800" b="1" spc="-5" dirty="0">
                <a:latin typeface="Arial"/>
                <a:cs typeface="Arial"/>
              </a:rPr>
              <a:t>Kualitas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Kesesuaian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121150" y="2978150"/>
            <a:ext cx="3035300" cy="1418978"/>
          </a:xfrm>
          <a:prstGeom prst="rect">
            <a:avLst/>
          </a:prstGeom>
          <a:solidFill>
            <a:srgbClr val="CEF8FD"/>
          </a:solidFill>
        </p:spPr>
        <p:txBody>
          <a:bodyPr vert="horz" wrap="square" lIns="0" tIns="33655" rIns="0" bIns="0" rtlCol="0">
            <a:spAutoFit/>
          </a:bodyPr>
          <a:lstStyle/>
          <a:p>
            <a:pPr marL="266700" indent="-181610">
              <a:lnSpc>
                <a:spcPct val="100000"/>
              </a:lnSpc>
              <a:spcBef>
                <a:spcPts val="265"/>
              </a:spcBef>
              <a:buFont typeface="Arial MT"/>
              <a:buChar char="•"/>
              <a:tabLst>
                <a:tab pos="267335" algn="l"/>
              </a:tabLst>
            </a:pPr>
            <a:r>
              <a:rPr sz="1800" b="1" spc="-5" dirty="0">
                <a:latin typeface="Arial"/>
                <a:cs typeface="Arial"/>
              </a:rPr>
              <a:t>Ketahanan</a:t>
            </a:r>
            <a:endParaRPr sz="1800" dirty="0">
              <a:latin typeface="Arial"/>
              <a:cs typeface="Arial"/>
            </a:endParaRPr>
          </a:p>
          <a:p>
            <a:pPr marL="266700" indent="-181610">
              <a:lnSpc>
                <a:spcPct val="100000"/>
              </a:lnSpc>
              <a:buFont typeface="Arial MT"/>
              <a:buChar char="•"/>
              <a:tabLst>
                <a:tab pos="267335" algn="l"/>
              </a:tabLst>
            </a:pPr>
            <a:r>
              <a:rPr sz="1800" b="1" spc="-5" dirty="0">
                <a:latin typeface="Arial"/>
                <a:cs typeface="Arial"/>
              </a:rPr>
              <a:t>Keandalan</a:t>
            </a:r>
            <a:endParaRPr sz="1800" dirty="0">
              <a:latin typeface="Arial"/>
              <a:cs typeface="Arial"/>
            </a:endParaRPr>
          </a:p>
          <a:p>
            <a:pPr marL="266700" indent="-181610">
              <a:lnSpc>
                <a:spcPct val="100000"/>
              </a:lnSpc>
              <a:buFont typeface="Arial MT"/>
              <a:buChar char="•"/>
              <a:tabLst>
                <a:tab pos="267335" algn="l"/>
              </a:tabLst>
            </a:pPr>
            <a:r>
              <a:rPr sz="1800" b="1" spc="-5" dirty="0">
                <a:latin typeface="Arial"/>
                <a:cs typeface="Arial"/>
              </a:rPr>
              <a:t>Kemudahan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Perbaikan</a:t>
            </a:r>
            <a:endParaRPr sz="1800" dirty="0">
              <a:latin typeface="Arial"/>
              <a:cs typeface="Arial"/>
            </a:endParaRPr>
          </a:p>
          <a:p>
            <a:pPr marL="266700" indent="-18161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67335" algn="l"/>
              </a:tabLst>
            </a:pPr>
            <a:r>
              <a:rPr sz="1800" b="1" spc="-10" dirty="0">
                <a:latin typeface="Arial"/>
                <a:cs typeface="Arial"/>
              </a:rPr>
              <a:t>Gaya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(Style)</a:t>
            </a:r>
            <a:endParaRPr sz="1800" dirty="0">
              <a:latin typeface="Arial"/>
              <a:cs typeface="Arial"/>
            </a:endParaRPr>
          </a:p>
          <a:p>
            <a:pPr marL="266700" indent="-181610">
              <a:lnSpc>
                <a:spcPct val="100000"/>
              </a:lnSpc>
              <a:buFont typeface="Arial MT"/>
              <a:buChar char="•"/>
              <a:tabLst>
                <a:tab pos="267335" algn="l"/>
              </a:tabLst>
            </a:pPr>
            <a:r>
              <a:rPr sz="1800" b="1" spc="-5" dirty="0">
                <a:latin typeface="Arial"/>
                <a:cs typeface="Arial"/>
              </a:rPr>
              <a:t>Desain</a:t>
            </a:r>
            <a:endParaRPr sz="1800" dirty="0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136650" y="5022850"/>
            <a:ext cx="6108700" cy="1625600"/>
            <a:chOff x="1136650" y="5022850"/>
            <a:chExt cx="6108700" cy="1625600"/>
          </a:xfrm>
        </p:grpSpPr>
        <p:sp>
          <p:nvSpPr>
            <p:cNvPr id="11" name="object 11"/>
            <p:cNvSpPr/>
            <p:nvPr/>
          </p:nvSpPr>
          <p:spPr>
            <a:xfrm>
              <a:off x="1136650" y="5022850"/>
              <a:ext cx="6108700" cy="1625600"/>
            </a:xfrm>
            <a:custGeom>
              <a:avLst/>
              <a:gdLst/>
              <a:ahLst/>
              <a:cxnLst/>
              <a:rect l="l" t="t" r="r" b="b"/>
              <a:pathLst>
                <a:path w="6108700" h="1625600">
                  <a:moveTo>
                    <a:pt x="3054350" y="0"/>
                  </a:moveTo>
                  <a:lnTo>
                    <a:pt x="3054350" y="1625600"/>
                  </a:lnTo>
                </a:path>
                <a:path w="6108700" h="1625600">
                  <a:moveTo>
                    <a:pt x="6350" y="0"/>
                  </a:moveTo>
                  <a:lnTo>
                    <a:pt x="6350" y="1625600"/>
                  </a:lnTo>
                </a:path>
                <a:path w="6108700" h="1625600">
                  <a:moveTo>
                    <a:pt x="6102350" y="0"/>
                  </a:moveTo>
                  <a:lnTo>
                    <a:pt x="6102350" y="1625600"/>
                  </a:lnTo>
                </a:path>
                <a:path w="6108700" h="1625600">
                  <a:moveTo>
                    <a:pt x="0" y="6350"/>
                  </a:moveTo>
                  <a:lnTo>
                    <a:pt x="6108700" y="6350"/>
                  </a:lnTo>
                </a:path>
              </a:pathLst>
            </a:custGeom>
            <a:ln w="12700">
              <a:solidFill>
                <a:srgbClr val="DEF6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136650" y="6629400"/>
              <a:ext cx="6108700" cy="0"/>
            </a:xfrm>
            <a:custGeom>
              <a:avLst/>
              <a:gdLst/>
              <a:ahLst/>
              <a:cxnLst/>
              <a:rect l="l" t="t" r="r" b="b"/>
              <a:pathLst>
                <a:path w="6108700">
                  <a:moveTo>
                    <a:pt x="0" y="0"/>
                  </a:moveTo>
                  <a:lnTo>
                    <a:pt x="6108700" y="0"/>
                  </a:lnTo>
                </a:path>
              </a:pathLst>
            </a:custGeom>
            <a:ln w="38100">
              <a:solidFill>
                <a:srgbClr val="DEF6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1149350" y="5035550"/>
            <a:ext cx="3035300" cy="1419619"/>
          </a:xfrm>
          <a:prstGeom prst="rect">
            <a:avLst/>
          </a:prstGeom>
          <a:solidFill>
            <a:srgbClr val="CEF8FD"/>
          </a:solidFill>
        </p:spPr>
        <p:txBody>
          <a:bodyPr vert="horz" wrap="square" lIns="0" tIns="34290" rIns="0" bIns="0" rtlCol="0">
            <a:spAutoFit/>
          </a:bodyPr>
          <a:lstStyle/>
          <a:p>
            <a:pPr marL="269240" marR="1364615" indent="-269240" algn="r">
              <a:lnSpc>
                <a:spcPct val="100000"/>
              </a:lnSpc>
              <a:spcBef>
                <a:spcPts val="270"/>
              </a:spcBef>
              <a:buFont typeface="Arial MT"/>
              <a:buChar char="•"/>
              <a:tabLst>
                <a:tab pos="269240" algn="l"/>
                <a:tab pos="269875" algn="l"/>
              </a:tabLst>
            </a:pPr>
            <a:r>
              <a:rPr sz="1800" b="1" dirty="0">
                <a:latin typeface="Arial"/>
                <a:cs typeface="Arial"/>
              </a:rPr>
              <a:t>K</a:t>
            </a:r>
            <a:r>
              <a:rPr sz="1800" b="1" spc="-15" dirty="0">
                <a:latin typeface="Arial"/>
                <a:cs typeface="Arial"/>
              </a:rPr>
              <a:t>e</a:t>
            </a:r>
            <a:r>
              <a:rPr sz="1800" b="1" spc="-10" dirty="0">
                <a:latin typeface="Arial"/>
                <a:cs typeface="Arial"/>
              </a:rPr>
              <a:t>m</a:t>
            </a:r>
            <a:r>
              <a:rPr sz="1800" b="1" dirty="0">
                <a:latin typeface="Arial"/>
                <a:cs typeface="Arial"/>
              </a:rPr>
              <a:t>ud</a:t>
            </a:r>
            <a:r>
              <a:rPr sz="1800" b="1" spc="-10" dirty="0">
                <a:latin typeface="Arial"/>
                <a:cs typeface="Arial"/>
              </a:rPr>
              <a:t>a</a:t>
            </a:r>
            <a:r>
              <a:rPr sz="1800" b="1" dirty="0">
                <a:latin typeface="Arial"/>
                <a:cs typeface="Arial"/>
              </a:rPr>
              <a:t>han</a:t>
            </a:r>
            <a:endParaRPr sz="1800" dirty="0">
              <a:latin typeface="Arial"/>
              <a:cs typeface="Arial"/>
            </a:endParaRPr>
          </a:p>
          <a:p>
            <a:pPr marR="1404620" algn="r">
              <a:lnSpc>
                <a:spcPct val="100000"/>
              </a:lnSpc>
            </a:pPr>
            <a:r>
              <a:rPr sz="1800" b="1" spc="-5" dirty="0">
                <a:latin typeface="Arial"/>
                <a:cs typeface="Arial"/>
              </a:rPr>
              <a:t>Pemesanan</a:t>
            </a:r>
            <a:endParaRPr sz="1800" dirty="0">
              <a:latin typeface="Arial"/>
              <a:cs typeface="Arial"/>
            </a:endParaRPr>
          </a:p>
          <a:p>
            <a:pPr marL="354965" indent="-27051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800" b="1" spc="-5" dirty="0">
                <a:latin typeface="Arial"/>
                <a:cs typeface="Arial"/>
              </a:rPr>
              <a:t>Pengiriman</a:t>
            </a:r>
            <a:endParaRPr sz="1800" dirty="0">
              <a:latin typeface="Arial"/>
              <a:cs typeface="Arial"/>
            </a:endParaRPr>
          </a:p>
          <a:p>
            <a:pPr marL="354965" indent="-27051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800" b="1" spc="-5" dirty="0">
                <a:latin typeface="Arial"/>
                <a:cs typeface="Arial"/>
              </a:rPr>
              <a:t>Instalasi</a:t>
            </a:r>
            <a:endParaRPr sz="1800" dirty="0">
              <a:latin typeface="Arial"/>
              <a:cs typeface="Arial"/>
            </a:endParaRPr>
          </a:p>
          <a:p>
            <a:pPr marL="354965" indent="-27051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800" b="1" spc="-5" dirty="0">
                <a:latin typeface="Arial"/>
                <a:cs typeface="Arial"/>
              </a:rPr>
              <a:t>Pelatihan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Pelanggan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197350" y="5035550"/>
            <a:ext cx="3035300" cy="865622"/>
          </a:xfrm>
          <a:prstGeom prst="rect">
            <a:avLst/>
          </a:prstGeom>
          <a:solidFill>
            <a:srgbClr val="CEF8FD"/>
          </a:solidFill>
        </p:spPr>
        <p:txBody>
          <a:bodyPr vert="horz" wrap="square" lIns="0" tIns="34290" rIns="0" bIns="0" rtlCol="0">
            <a:spAutoFit/>
          </a:bodyPr>
          <a:lstStyle/>
          <a:p>
            <a:pPr marL="266700" indent="-181610">
              <a:lnSpc>
                <a:spcPct val="100000"/>
              </a:lnSpc>
              <a:spcBef>
                <a:spcPts val="270"/>
              </a:spcBef>
              <a:buFont typeface="Arial MT"/>
              <a:buChar char="•"/>
              <a:tabLst>
                <a:tab pos="267335" algn="l"/>
              </a:tabLst>
            </a:pPr>
            <a:r>
              <a:rPr sz="1800" b="1" spc="-5" dirty="0">
                <a:latin typeface="Arial"/>
                <a:cs typeface="Arial"/>
              </a:rPr>
              <a:t>Pemeliharaan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&amp;</a:t>
            </a:r>
            <a:endParaRPr sz="1800" dirty="0">
              <a:latin typeface="Arial"/>
              <a:cs typeface="Arial"/>
            </a:endParaRPr>
          </a:p>
          <a:p>
            <a:pPr marL="266700">
              <a:lnSpc>
                <a:spcPct val="100000"/>
              </a:lnSpc>
            </a:pPr>
            <a:r>
              <a:rPr sz="1800" b="1" spc="-5" dirty="0">
                <a:latin typeface="Arial"/>
                <a:cs typeface="Arial"/>
              </a:rPr>
              <a:t>Perbaikan</a:t>
            </a:r>
            <a:endParaRPr sz="1800" dirty="0">
              <a:latin typeface="Arial"/>
              <a:cs typeface="Arial"/>
            </a:endParaRPr>
          </a:p>
          <a:p>
            <a:pPr marL="266700" indent="-181610">
              <a:lnSpc>
                <a:spcPct val="100000"/>
              </a:lnSpc>
              <a:buFont typeface="Arial MT"/>
              <a:buChar char="•"/>
              <a:tabLst>
                <a:tab pos="267335" algn="l"/>
              </a:tabLst>
            </a:pPr>
            <a:r>
              <a:rPr sz="1800" b="1" spc="-5" dirty="0">
                <a:latin typeface="Arial"/>
                <a:cs typeface="Arial"/>
              </a:rPr>
              <a:t>Pengembalian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39" y="237932"/>
            <a:ext cx="7872983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Hubungan</a:t>
            </a:r>
            <a:r>
              <a:rPr spc="-35" dirty="0"/>
              <a:t> </a:t>
            </a:r>
            <a:r>
              <a:rPr dirty="0"/>
              <a:t>produk</a:t>
            </a:r>
            <a:r>
              <a:rPr spc="-35" dirty="0"/>
              <a:t> </a:t>
            </a:r>
            <a:r>
              <a:rPr dirty="0"/>
              <a:t>&amp;</a:t>
            </a:r>
            <a:r>
              <a:rPr spc="-25" dirty="0"/>
              <a:t> </a:t>
            </a:r>
            <a:r>
              <a:rPr spc="-5" dirty="0" err="1"/>
              <a:t>Merek</a:t>
            </a:r>
            <a:r>
              <a:rPr spc="-5" dirty="0" smtClean="0"/>
              <a:t>:</a:t>
            </a:r>
            <a:r>
              <a:rPr lang="en-US" spc="-5" dirty="0" smtClean="0"/>
              <a:t> </a:t>
            </a:r>
            <a:r>
              <a:rPr lang="en-US" spc="-5" dirty="0" err="1" smtClean="0"/>
              <a:t>Hirearki</a:t>
            </a:r>
            <a:r>
              <a:rPr lang="en-US" spc="-5" dirty="0" smtClean="0"/>
              <a:t> </a:t>
            </a:r>
            <a:r>
              <a:rPr lang="en-US" spc="-5" dirty="0" err="1" smtClean="0"/>
              <a:t>Produk</a:t>
            </a:r>
            <a:endParaRPr spc="-5" dirty="0"/>
          </a:p>
        </p:txBody>
      </p:sp>
      <p:grpSp>
        <p:nvGrpSpPr>
          <p:cNvPr id="3" name="object 3"/>
          <p:cNvGrpSpPr/>
          <p:nvPr/>
        </p:nvGrpSpPr>
        <p:grpSpPr>
          <a:xfrm>
            <a:off x="1676400" y="1411082"/>
            <a:ext cx="6329362" cy="5038725"/>
            <a:chOff x="1443037" y="1366837"/>
            <a:chExt cx="6562725" cy="503872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47800" y="1600200"/>
              <a:ext cx="6553200" cy="48006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447800" y="1600200"/>
              <a:ext cx="6553200" cy="4800600"/>
            </a:xfrm>
            <a:custGeom>
              <a:avLst/>
              <a:gdLst/>
              <a:ahLst/>
              <a:cxnLst/>
              <a:rect l="l" t="t" r="r" b="b"/>
              <a:pathLst>
                <a:path w="6553200" h="4800600">
                  <a:moveTo>
                    <a:pt x="0" y="4800600"/>
                  </a:moveTo>
                  <a:lnTo>
                    <a:pt x="3276600" y="0"/>
                  </a:lnTo>
                  <a:lnTo>
                    <a:pt x="6553200" y="4800600"/>
                  </a:lnTo>
                  <a:lnTo>
                    <a:pt x="0" y="4800600"/>
                  </a:lnTo>
                  <a:close/>
                </a:path>
              </a:pathLst>
            </a:custGeom>
            <a:ln w="9144">
              <a:solidFill>
                <a:srgbClr val="E0DC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05000" y="1600200"/>
              <a:ext cx="5638800" cy="411480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905000" y="1600200"/>
              <a:ext cx="5638800" cy="4114800"/>
            </a:xfrm>
            <a:custGeom>
              <a:avLst/>
              <a:gdLst/>
              <a:ahLst/>
              <a:cxnLst/>
              <a:rect l="l" t="t" r="r" b="b"/>
              <a:pathLst>
                <a:path w="5638800" h="4114800">
                  <a:moveTo>
                    <a:pt x="0" y="4114800"/>
                  </a:moveTo>
                  <a:lnTo>
                    <a:pt x="2819400" y="0"/>
                  </a:lnTo>
                  <a:lnTo>
                    <a:pt x="5638800" y="4114800"/>
                  </a:lnTo>
                  <a:lnTo>
                    <a:pt x="0" y="4114800"/>
                  </a:lnTo>
                  <a:close/>
                </a:path>
              </a:pathLst>
            </a:custGeom>
            <a:ln w="9144">
              <a:solidFill>
                <a:srgbClr val="E0DC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86000" y="1600200"/>
              <a:ext cx="4876800" cy="3505200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2286000" y="1600200"/>
              <a:ext cx="4876800" cy="3505200"/>
            </a:xfrm>
            <a:custGeom>
              <a:avLst/>
              <a:gdLst/>
              <a:ahLst/>
              <a:cxnLst/>
              <a:rect l="l" t="t" r="r" b="b"/>
              <a:pathLst>
                <a:path w="4876800" h="3505200">
                  <a:moveTo>
                    <a:pt x="0" y="3505200"/>
                  </a:moveTo>
                  <a:lnTo>
                    <a:pt x="2438400" y="0"/>
                  </a:lnTo>
                  <a:lnTo>
                    <a:pt x="4876800" y="3505200"/>
                  </a:lnTo>
                  <a:lnTo>
                    <a:pt x="0" y="3505200"/>
                  </a:lnTo>
                  <a:close/>
                </a:path>
              </a:pathLst>
            </a:custGeom>
            <a:ln w="9144">
              <a:solidFill>
                <a:srgbClr val="E0DC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3200" y="1600200"/>
              <a:ext cx="4038600" cy="2895600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2743200" y="1600200"/>
              <a:ext cx="4038600" cy="2895600"/>
            </a:xfrm>
            <a:custGeom>
              <a:avLst/>
              <a:gdLst/>
              <a:ahLst/>
              <a:cxnLst/>
              <a:rect l="l" t="t" r="r" b="b"/>
              <a:pathLst>
                <a:path w="4038600" h="2895600">
                  <a:moveTo>
                    <a:pt x="0" y="2895600"/>
                  </a:moveTo>
                  <a:lnTo>
                    <a:pt x="2019300" y="0"/>
                  </a:lnTo>
                  <a:lnTo>
                    <a:pt x="4038600" y="2895600"/>
                  </a:lnTo>
                  <a:lnTo>
                    <a:pt x="0" y="2895600"/>
                  </a:lnTo>
                  <a:close/>
                </a:path>
              </a:pathLst>
            </a:custGeom>
            <a:ln w="9144">
              <a:solidFill>
                <a:srgbClr val="E0DC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76600" y="1524000"/>
              <a:ext cx="2971800" cy="2209800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3276600" y="1524000"/>
              <a:ext cx="2971800" cy="2209800"/>
            </a:xfrm>
            <a:custGeom>
              <a:avLst/>
              <a:gdLst/>
              <a:ahLst/>
              <a:cxnLst/>
              <a:rect l="l" t="t" r="r" b="b"/>
              <a:pathLst>
                <a:path w="2971800" h="2209800">
                  <a:moveTo>
                    <a:pt x="0" y="2209800"/>
                  </a:moveTo>
                  <a:lnTo>
                    <a:pt x="1485900" y="0"/>
                  </a:lnTo>
                  <a:lnTo>
                    <a:pt x="2971800" y="2209800"/>
                  </a:lnTo>
                  <a:lnTo>
                    <a:pt x="0" y="2209800"/>
                  </a:lnTo>
                  <a:close/>
                </a:path>
              </a:pathLst>
            </a:custGeom>
            <a:ln w="9144">
              <a:solidFill>
                <a:srgbClr val="E0DC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733800" y="1371600"/>
              <a:ext cx="1981200" cy="1600200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3733800" y="1371600"/>
              <a:ext cx="1981200" cy="1600200"/>
            </a:xfrm>
            <a:custGeom>
              <a:avLst/>
              <a:gdLst/>
              <a:ahLst/>
              <a:cxnLst/>
              <a:rect l="l" t="t" r="r" b="b"/>
              <a:pathLst>
                <a:path w="1981200" h="1600200">
                  <a:moveTo>
                    <a:pt x="0" y="1600200"/>
                  </a:moveTo>
                  <a:lnTo>
                    <a:pt x="990600" y="0"/>
                  </a:lnTo>
                  <a:lnTo>
                    <a:pt x="1981200" y="1600200"/>
                  </a:lnTo>
                  <a:lnTo>
                    <a:pt x="0" y="1600200"/>
                  </a:lnTo>
                  <a:close/>
                </a:path>
              </a:pathLst>
            </a:custGeom>
            <a:ln w="9144">
              <a:solidFill>
                <a:srgbClr val="E0DC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3050285" y="5816295"/>
            <a:ext cx="32734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000046"/>
                </a:solidFill>
                <a:latin typeface="Arial MT"/>
                <a:cs typeface="Arial MT"/>
              </a:rPr>
              <a:t>Keluarga</a:t>
            </a:r>
            <a:r>
              <a:rPr sz="2800" spc="-25" dirty="0">
                <a:solidFill>
                  <a:srgbClr val="000046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000046"/>
                </a:solidFill>
                <a:latin typeface="Arial MT"/>
                <a:cs typeface="Arial MT"/>
              </a:rPr>
              <a:t>Kebutuhan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423665" y="3910965"/>
            <a:ext cx="2677795" cy="1747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48309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000046"/>
                </a:solidFill>
                <a:latin typeface="Arial MT"/>
                <a:cs typeface="Arial MT"/>
              </a:rPr>
              <a:t>Lini</a:t>
            </a:r>
            <a:r>
              <a:rPr sz="2800" spc="-30" dirty="0">
                <a:solidFill>
                  <a:srgbClr val="000046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000046"/>
                </a:solidFill>
                <a:latin typeface="Arial MT"/>
                <a:cs typeface="Arial MT"/>
              </a:rPr>
              <a:t>Produk</a:t>
            </a:r>
            <a:endParaRPr sz="2800">
              <a:latin typeface="Arial MT"/>
              <a:cs typeface="Arial MT"/>
            </a:endParaRPr>
          </a:p>
          <a:p>
            <a:pPr marL="12700" marR="5080" indent="306070">
              <a:lnSpc>
                <a:spcPct val="142900"/>
              </a:lnSpc>
              <a:spcBef>
                <a:spcPts val="600"/>
              </a:spcBef>
            </a:pPr>
            <a:r>
              <a:rPr sz="2800" spc="-5" dirty="0">
                <a:solidFill>
                  <a:srgbClr val="000046"/>
                </a:solidFill>
                <a:latin typeface="Arial MT"/>
                <a:cs typeface="Arial MT"/>
              </a:rPr>
              <a:t>Kelas </a:t>
            </a:r>
            <a:r>
              <a:rPr sz="2800" dirty="0">
                <a:solidFill>
                  <a:srgbClr val="000046"/>
                </a:solidFill>
                <a:latin typeface="Arial MT"/>
                <a:cs typeface="Arial MT"/>
              </a:rPr>
              <a:t>Produk </a:t>
            </a:r>
            <a:r>
              <a:rPr sz="2800" spc="5" dirty="0">
                <a:solidFill>
                  <a:srgbClr val="000046"/>
                </a:solidFill>
                <a:latin typeface="Arial MT"/>
                <a:cs typeface="Arial MT"/>
              </a:rPr>
              <a:t> </a:t>
            </a:r>
            <a:r>
              <a:rPr sz="2800" spc="-5" dirty="0">
                <a:solidFill>
                  <a:srgbClr val="000046"/>
                </a:solidFill>
                <a:latin typeface="Arial MT"/>
                <a:cs typeface="Arial MT"/>
              </a:rPr>
              <a:t>Keluarga</a:t>
            </a:r>
            <a:r>
              <a:rPr sz="2800" spc="-20" dirty="0">
                <a:solidFill>
                  <a:srgbClr val="000046"/>
                </a:solidFill>
                <a:latin typeface="Arial MT"/>
                <a:cs typeface="Arial MT"/>
              </a:rPr>
              <a:t> </a:t>
            </a:r>
            <a:r>
              <a:rPr sz="2800" spc="-5" dirty="0">
                <a:solidFill>
                  <a:srgbClr val="000046"/>
                </a:solidFill>
                <a:latin typeface="Arial MT"/>
                <a:cs typeface="Arial MT"/>
              </a:rPr>
              <a:t>Produk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758946" y="3148406"/>
            <a:ext cx="193167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0" dirty="0">
                <a:solidFill>
                  <a:srgbClr val="000046"/>
                </a:solidFill>
                <a:latin typeface="Arial MT"/>
                <a:cs typeface="Arial MT"/>
              </a:rPr>
              <a:t>Tipe</a:t>
            </a:r>
            <a:r>
              <a:rPr sz="2800" spc="-40" dirty="0">
                <a:solidFill>
                  <a:srgbClr val="000046"/>
                </a:solidFill>
                <a:latin typeface="Arial MT"/>
                <a:cs typeface="Arial MT"/>
              </a:rPr>
              <a:t> </a:t>
            </a:r>
            <a:r>
              <a:rPr sz="2800" spc="-5" dirty="0">
                <a:solidFill>
                  <a:srgbClr val="000046"/>
                </a:solidFill>
                <a:latin typeface="Arial MT"/>
                <a:cs typeface="Arial MT"/>
              </a:rPr>
              <a:t>Produk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138421" y="2310511"/>
            <a:ext cx="11715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000066"/>
                </a:solidFill>
                <a:latin typeface="Arial MT"/>
                <a:cs typeface="Arial MT"/>
              </a:rPr>
              <a:t>Bar</a:t>
            </a:r>
            <a:r>
              <a:rPr sz="2800" dirty="0">
                <a:solidFill>
                  <a:srgbClr val="000066"/>
                </a:solidFill>
                <a:latin typeface="Arial MT"/>
                <a:cs typeface="Arial MT"/>
              </a:rPr>
              <a:t>a</a:t>
            </a:r>
            <a:r>
              <a:rPr sz="2800" spc="-5" dirty="0">
                <a:solidFill>
                  <a:srgbClr val="000066"/>
                </a:solidFill>
                <a:latin typeface="Arial MT"/>
                <a:cs typeface="Arial MT"/>
              </a:rPr>
              <a:t>ng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31140" y="5897067"/>
            <a:ext cx="15811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Kebutuhan inti yang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mendasari</a:t>
            </a:r>
            <a:r>
              <a:rPr sz="1200" spc="-7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keberadaan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keluarga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produk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231140" y="5174360"/>
            <a:ext cx="196977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Semua </a:t>
            </a:r>
            <a:r>
              <a:rPr sz="1200" spc="-5" dirty="0">
                <a:latin typeface="Arial MT"/>
                <a:cs typeface="Arial MT"/>
              </a:rPr>
              <a:t>kelas produk yang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dapat memuaskan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kebutuhan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inti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dengan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efektif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78739" y="3686378"/>
            <a:ext cx="3104515" cy="1336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Arial MT"/>
                <a:cs typeface="Arial MT"/>
              </a:rPr>
              <a:t>Kelompok produk </a:t>
            </a:r>
            <a:r>
              <a:rPr sz="1100" spc="-5" dirty="0">
                <a:latin typeface="Arial MT"/>
                <a:cs typeface="Arial MT"/>
              </a:rPr>
              <a:t>didalam </a:t>
            </a:r>
            <a:r>
              <a:rPr sz="1100" dirty="0">
                <a:latin typeface="Arial MT"/>
                <a:cs typeface="Arial MT"/>
              </a:rPr>
              <a:t>kelas produk </a:t>
            </a:r>
            <a:r>
              <a:rPr sz="1100" spc="-5" dirty="0">
                <a:latin typeface="Arial MT"/>
                <a:cs typeface="Arial MT"/>
              </a:rPr>
              <a:t>yang </a:t>
            </a:r>
            <a:r>
              <a:rPr sz="1100" dirty="0">
                <a:latin typeface="Arial MT"/>
                <a:cs typeface="Arial MT"/>
              </a:rPr>
              <a:t> berhubungan</a:t>
            </a:r>
            <a:r>
              <a:rPr sz="1100" spc="-3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erat</a:t>
            </a:r>
            <a:r>
              <a:rPr sz="1100" spc="-3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karena</a:t>
            </a:r>
            <a:r>
              <a:rPr sz="1100" spc="-4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mempunyai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fungsi</a:t>
            </a:r>
            <a:r>
              <a:rPr sz="1100" spc="-4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yang </a:t>
            </a:r>
            <a:r>
              <a:rPr sz="1100" spc="-29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serupa, </a:t>
            </a:r>
            <a:r>
              <a:rPr sz="1100" spc="-5" dirty="0">
                <a:latin typeface="Arial MT"/>
                <a:cs typeface="Arial MT"/>
              </a:rPr>
              <a:t>dijual </a:t>
            </a:r>
            <a:r>
              <a:rPr sz="1100" dirty="0">
                <a:latin typeface="Arial MT"/>
                <a:cs typeface="Arial MT"/>
              </a:rPr>
              <a:t>kepada kelompok pelanggan, </a:t>
            </a:r>
            <a:r>
              <a:rPr sz="1100" spc="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gerai/saluran</a:t>
            </a:r>
            <a:r>
              <a:rPr sz="1100" spc="-4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atau</a:t>
            </a:r>
            <a:r>
              <a:rPr sz="1100" spc="-2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memiliki</a:t>
            </a:r>
            <a:r>
              <a:rPr sz="1100" spc="-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harga</a:t>
            </a:r>
            <a:r>
              <a:rPr sz="1100" spc="-3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yang </a:t>
            </a:r>
            <a:r>
              <a:rPr sz="1100" dirty="0">
                <a:latin typeface="Arial MT"/>
                <a:cs typeface="Arial MT"/>
              </a:rPr>
              <a:t>sama</a:t>
            </a:r>
          </a:p>
          <a:p>
            <a:pPr marL="165100" marR="658495">
              <a:lnSpc>
                <a:spcPct val="100000"/>
              </a:lnSpc>
              <a:spcBef>
                <a:spcPts val="720"/>
              </a:spcBef>
            </a:pPr>
            <a:r>
              <a:rPr sz="1200" spc="-5" dirty="0">
                <a:latin typeface="Arial MT"/>
                <a:cs typeface="Arial MT"/>
              </a:rPr>
              <a:t>Kelompok </a:t>
            </a:r>
            <a:r>
              <a:rPr sz="1200" dirty="0">
                <a:latin typeface="Arial MT"/>
                <a:cs typeface="Arial MT"/>
              </a:rPr>
              <a:t>produk didalam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keluarga </a:t>
            </a:r>
            <a:r>
              <a:rPr sz="1200" dirty="0">
                <a:latin typeface="Arial MT"/>
                <a:cs typeface="Arial MT"/>
              </a:rPr>
              <a:t>produk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yang dikenal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dengan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fungsionalitas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yg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koheren</a:t>
            </a:r>
            <a:endParaRPr sz="1200" dirty="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8739" y="2924683"/>
            <a:ext cx="268668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Sekelompok barang didalam lini produk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yang berbagi </a:t>
            </a:r>
            <a:r>
              <a:rPr sz="1200" dirty="0">
                <a:latin typeface="Arial MT"/>
                <a:cs typeface="Arial MT"/>
              </a:rPr>
              <a:t>satu </a:t>
            </a:r>
            <a:r>
              <a:rPr sz="1200" spc="-5" dirty="0">
                <a:latin typeface="Arial MT"/>
                <a:cs typeface="Arial MT"/>
              </a:rPr>
              <a:t>dari beberapa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kemungkinan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bentuk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produk</a:t>
            </a:r>
            <a:endParaRPr sz="1200" dirty="0">
              <a:latin typeface="Arial MT"/>
              <a:cs typeface="Arial M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45909" y="912059"/>
            <a:ext cx="3938904" cy="17286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3600" dirty="0">
              <a:latin typeface="Arial Black"/>
              <a:cs typeface="Arial Black"/>
            </a:endParaRPr>
          </a:p>
          <a:p>
            <a:pPr marL="850900" marR="941069">
              <a:lnSpc>
                <a:spcPct val="100000"/>
              </a:lnSpc>
              <a:spcBef>
                <a:spcPts val="3310"/>
              </a:spcBef>
            </a:pPr>
            <a:r>
              <a:rPr sz="1200" spc="-5" dirty="0">
                <a:latin typeface="Arial MT"/>
                <a:cs typeface="Arial MT"/>
              </a:rPr>
              <a:t>Unit yang berbeda didalam lini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produk </a:t>
            </a:r>
            <a:r>
              <a:rPr sz="1200" dirty="0">
                <a:latin typeface="Arial MT"/>
                <a:cs typeface="Arial MT"/>
              </a:rPr>
              <a:t>atau merek </a:t>
            </a:r>
            <a:r>
              <a:rPr sz="1200" spc="-5" dirty="0">
                <a:latin typeface="Arial MT"/>
                <a:cs typeface="Arial MT"/>
              </a:rPr>
              <a:t>yang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dibedakan</a:t>
            </a:r>
            <a:r>
              <a:rPr sz="1200" spc="-6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berdasarkan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dirty="0" err="1">
                <a:latin typeface="Arial MT"/>
                <a:cs typeface="Arial MT"/>
              </a:rPr>
              <a:t>ukuran</a:t>
            </a:r>
            <a:r>
              <a:rPr sz="1200" dirty="0" smtClean="0">
                <a:latin typeface="Arial MT"/>
                <a:cs typeface="Arial MT"/>
              </a:rPr>
              <a:t>,</a:t>
            </a:r>
            <a:r>
              <a:rPr lang="en-US" sz="1200" dirty="0" smtClean="0">
                <a:latin typeface="Arial MT"/>
                <a:cs typeface="Arial MT"/>
              </a:rPr>
              <a:t> </a:t>
            </a:r>
            <a:r>
              <a:rPr lang="en-US" sz="1200" dirty="0" err="1" smtClean="0">
                <a:latin typeface="Arial MT"/>
                <a:cs typeface="Arial MT"/>
              </a:rPr>
              <a:t>harga</a:t>
            </a:r>
            <a:r>
              <a:rPr lang="en-US" sz="1200" dirty="0" smtClean="0">
                <a:latin typeface="Arial MT"/>
                <a:cs typeface="Arial MT"/>
              </a:rPr>
              <a:t> , </a:t>
            </a:r>
            <a:r>
              <a:rPr lang="en-US" sz="1200" dirty="0" err="1" smtClean="0">
                <a:latin typeface="Arial MT"/>
                <a:cs typeface="Arial MT"/>
              </a:rPr>
              <a:t>tamilan</a:t>
            </a:r>
            <a:r>
              <a:rPr lang="en-US" sz="1200" dirty="0" smtClean="0">
                <a:latin typeface="Arial MT"/>
                <a:cs typeface="Arial MT"/>
              </a:rPr>
              <a:t>, </a:t>
            </a:r>
            <a:r>
              <a:rPr lang="en-US" sz="1200" dirty="0" err="1" smtClean="0">
                <a:latin typeface="Arial MT"/>
                <a:cs typeface="Arial MT"/>
              </a:rPr>
              <a:t>atribut</a:t>
            </a:r>
            <a:endParaRPr sz="1200" dirty="0">
              <a:latin typeface="Arial MT"/>
              <a:cs typeface="Arial MT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2045207" y="1969007"/>
            <a:ext cx="2159635" cy="4217035"/>
            <a:chOff x="2045207" y="1969007"/>
            <a:chExt cx="2159635" cy="4217035"/>
          </a:xfrm>
        </p:grpSpPr>
        <p:sp>
          <p:nvSpPr>
            <p:cNvPr id="27" name="object 27"/>
            <p:cNvSpPr/>
            <p:nvPr/>
          </p:nvSpPr>
          <p:spPr>
            <a:xfrm>
              <a:off x="2058161" y="5944361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90500" y="0"/>
                  </a:moveTo>
                  <a:lnTo>
                    <a:pt x="190500" y="57150"/>
                  </a:lnTo>
                  <a:lnTo>
                    <a:pt x="0" y="57150"/>
                  </a:lnTo>
                  <a:lnTo>
                    <a:pt x="0" y="171450"/>
                  </a:lnTo>
                  <a:lnTo>
                    <a:pt x="190500" y="171450"/>
                  </a:lnTo>
                  <a:lnTo>
                    <a:pt x="190500" y="228600"/>
                  </a:lnTo>
                  <a:lnTo>
                    <a:pt x="304800" y="114300"/>
                  </a:lnTo>
                  <a:lnTo>
                    <a:pt x="190500" y="0"/>
                  </a:lnTo>
                  <a:close/>
                </a:path>
              </a:pathLst>
            </a:custGeom>
            <a:solidFill>
              <a:srgbClr val="CEF8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058161" y="5944361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0" y="57150"/>
                  </a:moveTo>
                  <a:lnTo>
                    <a:pt x="190500" y="57150"/>
                  </a:lnTo>
                  <a:lnTo>
                    <a:pt x="190500" y="0"/>
                  </a:lnTo>
                  <a:lnTo>
                    <a:pt x="304800" y="114300"/>
                  </a:lnTo>
                  <a:lnTo>
                    <a:pt x="190500" y="228600"/>
                  </a:lnTo>
                  <a:lnTo>
                    <a:pt x="190500" y="171450"/>
                  </a:lnTo>
                  <a:lnTo>
                    <a:pt x="0" y="171450"/>
                  </a:lnTo>
                  <a:lnTo>
                    <a:pt x="0" y="57150"/>
                  </a:lnTo>
                  <a:close/>
                </a:path>
              </a:pathLst>
            </a:custGeom>
            <a:ln w="25908">
              <a:solidFill>
                <a:srgbClr val="96B7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515361" y="5334761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90500" y="0"/>
                  </a:moveTo>
                  <a:lnTo>
                    <a:pt x="190500" y="57150"/>
                  </a:lnTo>
                  <a:lnTo>
                    <a:pt x="0" y="57150"/>
                  </a:lnTo>
                  <a:lnTo>
                    <a:pt x="0" y="171450"/>
                  </a:lnTo>
                  <a:lnTo>
                    <a:pt x="190500" y="171450"/>
                  </a:lnTo>
                  <a:lnTo>
                    <a:pt x="190500" y="228600"/>
                  </a:lnTo>
                  <a:lnTo>
                    <a:pt x="304800" y="114300"/>
                  </a:lnTo>
                  <a:lnTo>
                    <a:pt x="190500" y="0"/>
                  </a:lnTo>
                  <a:close/>
                </a:path>
              </a:pathLst>
            </a:custGeom>
            <a:solidFill>
              <a:srgbClr val="CEF8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515361" y="5334761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0" y="57150"/>
                  </a:moveTo>
                  <a:lnTo>
                    <a:pt x="190500" y="57150"/>
                  </a:lnTo>
                  <a:lnTo>
                    <a:pt x="190500" y="0"/>
                  </a:lnTo>
                  <a:lnTo>
                    <a:pt x="304800" y="114300"/>
                  </a:lnTo>
                  <a:lnTo>
                    <a:pt x="190500" y="228600"/>
                  </a:lnTo>
                  <a:lnTo>
                    <a:pt x="190500" y="171450"/>
                  </a:lnTo>
                  <a:lnTo>
                    <a:pt x="0" y="171450"/>
                  </a:lnTo>
                  <a:lnTo>
                    <a:pt x="0" y="57150"/>
                  </a:lnTo>
                  <a:close/>
                </a:path>
              </a:pathLst>
            </a:custGeom>
            <a:ln w="25908">
              <a:solidFill>
                <a:srgbClr val="96B7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896361" y="4725161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90500" y="0"/>
                  </a:moveTo>
                  <a:lnTo>
                    <a:pt x="190500" y="57150"/>
                  </a:lnTo>
                  <a:lnTo>
                    <a:pt x="0" y="57150"/>
                  </a:lnTo>
                  <a:lnTo>
                    <a:pt x="0" y="171450"/>
                  </a:lnTo>
                  <a:lnTo>
                    <a:pt x="190500" y="171450"/>
                  </a:lnTo>
                  <a:lnTo>
                    <a:pt x="190500" y="228600"/>
                  </a:lnTo>
                  <a:lnTo>
                    <a:pt x="304800" y="114300"/>
                  </a:lnTo>
                  <a:lnTo>
                    <a:pt x="190500" y="0"/>
                  </a:lnTo>
                  <a:close/>
                </a:path>
              </a:pathLst>
            </a:custGeom>
            <a:solidFill>
              <a:srgbClr val="CEF8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896361" y="4725161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0" y="57150"/>
                  </a:moveTo>
                  <a:lnTo>
                    <a:pt x="190500" y="57150"/>
                  </a:lnTo>
                  <a:lnTo>
                    <a:pt x="190500" y="0"/>
                  </a:lnTo>
                  <a:lnTo>
                    <a:pt x="304800" y="114300"/>
                  </a:lnTo>
                  <a:lnTo>
                    <a:pt x="190500" y="228600"/>
                  </a:lnTo>
                  <a:lnTo>
                    <a:pt x="190500" y="171450"/>
                  </a:lnTo>
                  <a:lnTo>
                    <a:pt x="0" y="171450"/>
                  </a:lnTo>
                  <a:lnTo>
                    <a:pt x="0" y="57150"/>
                  </a:lnTo>
                  <a:close/>
                </a:path>
              </a:pathLst>
            </a:custGeom>
            <a:ln w="25908">
              <a:solidFill>
                <a:srgbClr val="96B7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3201161" y="4115561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90500" y="0"/>
                  </a:moveTo>
                  <a:lnTo>
                    <a:pt x="190500" y="57150"/>
                  </a:lnTo>
                  <a:lnTo>
                    <a:pt x="0" y="57150"/>
                  </a:lnTo>
                  <a:lnTo>
                    <a:pt x="0" y="171450"/>
                  </a:lnTo>
                  <a:lnTo>
                    <a:pt x="190500" y="171450"/>
                  </a:lnTo>
                  <a:lnTo>
                    <a:pt x="190500" y="228600"/>
                  </a:lnTo>
                  <a:lnTo>
                    <a:pt x="304800" y="114300"/>
                  </a:lnTo>
                  <a:lnTo>
                    <a:pt x="190500" y="0"/>
                  </a:lnTo>
                  <a:close/>
                </a:path>
              </a:pathLst>
            </a:custGeom>
            <a:solidFill>
              <a:srgbClr val="CEF8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3201161" y="4115561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0" y="57150"/>
                  </a:moveTo>
                  <a:lnTo>
                    <a:pt x="190500" y="57150"/>
                  </a:lnTo>
                  <a:lnTo>
                    <a:pt x="190500" y="0"/>
                  </a:lnTo>
                  <a:lnTo>
                    <a:pt x="304800" y="114300"/>
                  </a:lnTo>
                  <a:lnTo>
                    <a:pt x="190500" y="228600"/>
                  </a:lnTo>
                  <a:lnTo>
                    <a:pt x="190500" y="171450"/>
                  </a:lnTo>
                  <a:lnTo>
                    <a:pt x="0" y="171450"/>
                  </a:lnTo>
                  <a:lnTo>
                    <a:pt x="0" y="57150"/>
                  </a:lnTo>
                  <a:close/>
                </a:path>
              </a:pathLst>
            </a:custGeom>
            <a:ln w="25908">
              <a:solidFill>
                <a:srgbClr val="96B7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3429761" y="3353561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90500" y="0"/>
                  </a:moveTo>
                  <a:lnTo>
                    <a:pt x="190500" y="57150"/>
                  </a:lnTo>
                  <a:lnTo>
                    <a:pt x="0" y="57150"/>
                  </a:lnTo>
                  <a:lnTo>
                    <a:pt x="0" y="171450"/>
                  </a:lnTo>
                  <a:lnTo>
                    <a:pt x="190500" y="171450"/>
                  </a:lnTo>
                  <a:lnTo>
                    <a:pt x="190500" y="228600"/>
                  </a:lnTo>
                  <a:lnTo>
                    <a:pt x="304800" y="114300"/>
                  </a:lnTo>
                  <a:lnTo>
                    <a:pt x="190500" y="0"/>
                  </a:lnTo>
                  <a:close/>
                </a:path>
              </a:pathLst>
            </a:custGeom>
            <a:solidFill>
              <a:srgbClr val="CEF8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3429761" y="3353561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0" y="57150"/>
                  </a:moveTo>
                  <a:lnTo>
                    <a:pt x="190500" y="57150"/>
                  </a:lnTo>
                  <a:lnTo>
                    <a:pt x="190500" y="0"/>
                  </a:lnTo>
                  <a:lnTo>
                    <a:pt x="304800" y="114300"/>
                  </a:lnTo>
                  <a:lnTo>
                    <a:pt x="190500" y="228600"/>
                  </a:lnTo>
                  <a:lnTo>
                    <a:pt x="190500" y="171450"/>
                  </a:lnTo>
                  <a:lnTo>
                    <a:pt x="0" y="171450"/>
                  </a:lnTo>
                  <a:lnTo>
                    <a:pt x="0" y="57150"/>
                  </a:lnTo>
                  <a:close/>
                </a:path>
              </a:pathLst>
            </a:custGeom>
            <a:ln w="25908">
              <a:solidFill>
                <a:srgbClr val="96B7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3886961" y="1981961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90500" y="0"/>
                  </a:moveTo>
                  <a:lnTo>
                    <a:pt x="190500" y="57150"/>
                  </a:lnTo>
                  <a:lnTo>
                    <a:pt x="0" y="57150"/>
                  </a:lnTo>
                  <a:lnTo>
                    <a:pt x="0" y="171450"/>
                  </a:lnTo>
                  <a:lnTo>
                    <a:pt x="190500" y="171450"/>
                  </a:lnTo>
                  <a:lnTo>
                    <a:pt x="190500" y="228600"/>
                  </a:lnTo>
                  <a:lnTo>
                    <a:pt x="304800" y="114300"/>
                  </a:lnTo>
                  <a:lnTo>
                    <a:pt x="190500" y="0"/>
                  </a:lnTo>
                  <a:close/>
                </a:path>
              </a:pathLst>
            </a:custGeom>
            <a:solidFill>
              <a:srgbClr val="CEF8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3886961" y="1981961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0" y="57150"/>
                  </a:moveTo>
                  <a:lnTo>
                    <a:pt x="190500" y="57150"/>
                  </a:lnTo>
                  <a:lnTo>
                    <a:pt x="190500" y="0"/>
                  </a:lnTo>
                  <a:lnTo>
                    <a:pt x="304800" y="114300"/>
                  </a:lnTo>
                  <a:lnTo>
                    <a:pt x="190500" y="228600"/>
                  </a:lnTo>
                  <a:lnTo>
                    <a:pt x="190500" y="171450"/>
                  </a:lnTo>
                  <a:lnTo>
                    <a:pt x="0" y="171450"/>
                  </a:lnTo>
                  <a:lnTo>
                    <a:pt x="0" y="57150"/>
                  </a:lnTo>
                  <a:close/>
                </a:path>
              </a:pathLst>
            </a:custGeom>
            <a:ln w="25908">
              <a:solidFill>
                <a:srgbClr val="96B7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7319009" y="5971743"/>
            <a:ext cx="11283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 MT"/>
                <a:cs typeface="Arial MT"/>
              </a:rPr>
              <a:t>K</a:t>
            </a:r>
            <a:r>
              <a:rPr sz="1800" spc="-15" dirty="0">
                <a:latin typeface="Arial MT"/>
                <a:cs typeface="Arial MT"/>
              </a:rPr>
              <a:t>e</a:t>
            </a:r>
            <a:r>
              <a:rPr sz="1800" spc="-5" dirty="0">
                <a:latin typeface="Arial MT"/>
                <a:cs typeface="Arial MT"/>
              </a:rPr>
              <a:t>am</a:t>
            </a:r>
            <a:r>
              <a:rPr sz="1800" spc="-15" dirty="0">
                <a:latin typeface="Arial MT"/>
                <a:cs typeface="Arial MT"/>
              </a:rPr>
              <a:t>a</a:t>
            </a:r>
            <a:r>
              <a:rPr sz="1800" spc="-5" dirty="0">
                <a:latin typeface="Arial MT"/>
                <a:cs typeface="Arial MT"/>
              </a:rPr>
              <a:t>n</a:t>
            </a:r>
            <a:r>
              <a:rPr sz="1800" spc="-15" dirty="0">
                <a:latin typeface="Arial MT"/>
                <a:cs typeface="Arial MT"/>
              </a:rPr>
              <a:t>a</a:t>
            </a:r>
            <a:r>
              <a:rPr sz="1800" spc="-5" dirty="0">
                <a:latin typeface="Arial MT"/>
                <a:cs typeface="Arial MT"/>
              </a:rPr>
              <a:t>n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166609" y="5096636"/>
            <a:ext cx="14719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30" dirty="0">
                <a:latin typeface="Arial MT"/>
                <a:cs typeface="Arial MT"/>
              </a:rPr>
              <a:t>Tabungan</a:t>
            </a:r>
            <a:r>
              <a:rPr sz="1800" spc="-6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dan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penghasilan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785229" y="4599813"/>
            <a:ext cx="21056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 MT"/>
                <a:cs typeface="Arial MT"/>
              </a:rPr>
              <a:t>Instrumen</a:t>
            </a:r>
            <a:r>
              <a:rPr sz="1800" spc="-5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keuangan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404228" y="3914013"/>
            <a:ext cx="14300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 MT"/>
                <a:cs typeface="Arial MT"/>
              </a:rPr>
              <a:t>Asuransi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spc="-15" dirty="0">
                <a:latin typeface="Arial MT"/>
                <a:cs typeface="Arial MT"/>
              </a:rPr>
              <a:t>Jiwa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023228" y="3227959"/>
            <a:ext cx="24618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 MT"/>
                <a:cs typeface="Arial MT"/>
              </a:rPr>
              <a:t>Asuransi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15" dirty="0">
                <a:latin typeface="Arial MT"/>
                <a:cs typeface="Arial MT"/>
              </a:rPr>
              <a:t>jiwa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Berjangka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566028" y="1931873"/>
            <a:ext cx="2530475" cy="849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 MT"/>
                <a:cs typeface="Arial MT"/>
              </a:rPr>
              <a:t>Asuransi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15" dirty="0">
                <a:latin typeface="Arial MT"/>
                <a:cs typeface="Arial MT"/>
              </a:rPr>
              <a:t>jiwa</a:t>
            </a:r>
            <a:r>
              <a:rPr sz="1800" spc="3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berjangka </a:t>
            </a:r>
            <a:r>
              <a:rPr sz="1800" spc="-5" dirty="0">
                <a:latin typeface="Arial MT"/>
                <a:cs typeface="Arial MT"/>
              </a:rPr>
              <a:t> PRUDENTIAL</a:t>
            </a:r>
            <a:r>
              <a:rPr sz="1800" spc="-9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yang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dpat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diperbarui</a:t>
            </a:r>
            <a:endParaRPr sz="1800" dirty="0">
              <a:latin typeface="Arial MT"/>
              <a:cs typeface="Arial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516382"/>
            <a:ext cx="61493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Sistem</a:t>
            </a:r>
            <a:r>
              <a:rPr spc="-30" dirty="0"/>
              <a:t> </a:t>
            </a:r>
            <a:r>
              <a:rPr dirty="0"/>
              <a:t>&amp;</a:t>
            </a:r>
            <a:r>
              <a:rPr spc="-20" dirty="0"/>
              <a:t> </a:t>
            </a:r>
            <a:r>
              <a:rPr dirty="0"/>
              <a:t>Bauran</a:t>
            </a:r>
            <a:r>
              <a:rPr spc="-30" dirty="0"/>
              <a:t> </a:t>
            </a:r>
            <a:r>
              <a:rPr spc="-5" dirty="0"/>
              <a:t>Produk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19530"/>
            <a:ext cx="8062595" cy="32759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600" b="1" dirty="0">
                <a:latin typeface="Arial"/>
                <a:cs typeface="Arial"/>
              </a:rPr>
              <a:t>Sistem Produk: </a:t>
            </a:r>
            <a:r>
              <a:rPr sz="2600" dirty="0">
                <a:latin typeface="Arial MT"/>
                <a:cs typeface="Arial MT"/>
              </a:rPr>
              <a:t>kelompok barang yang berbeda </a:t>
            </a:r>
            <a:r>
              <a:rPr sz="2600" spc="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tetapi berhubungan dan berfungsi dengan </a:t>
            </a:r>
            <a:r>
              <a:rPr sz="2600" spc="5" dirty="0">
                <a:latin typeface="Arial MT"/>
                <a:cs typeface="Arial MT"/>
              </a:rPr>
              <a:t>cara </a:t>
            </a:r>
            <a:r>
              <a:rPr sz="2600" dirty="0">
                <a:latin typeface="Arial MT"/>
                <a:cs typeface="Arial MT"/>
              </a:rPr>
              <a:t>yang </a:t>
            </a:r>
            <a:r>
              <a:rPr sz="2600" spc="-710" dirty="0">
                <a:latin typeface="Arial MT"/>
                <a:cs typeface="Arial MT"/>
              </a:rPr>
              <a:t> </a:t>
            </a:r>
            <a:r>
              <a:rPr sz="2600" spc="5" dirty="0">
                <a:latin typeface="Arial MT"/>
                <a:cs typeface="Arial MT"/>
              </a:rPr>
              <a:t>kompatibel </a:t>
            </a:r>
            <a:r>
              <a:rPr sz="2600" spc="-5" dirty="0">
                <a:latin typeface="Arial MT"/>
                <a:cs typeface="Arial MT"/>
              </a:rPr>
              <a:t>ie: </a:t>
            </a:r>
            <a:r>
              <a:rPr sz="2600" dirty="0">
                <a:latin typeface="Arial MT"/>
                <a:cs typeface="Arial MT"/>
              </a:rPr>
              <a:t>lini produk smartphone, e-book, </a:t>
            </a:r>
            <a:r>
              <a:rPr sz="2600" spc="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kamera</a:t>
            </a:r>
            <a:endParaRPr sz="2600">
              <a:latin typeface="Arial MT"/>
              <a:cs typeface="Arial MT"/>
            </a:endParaRPr>
          </a:p>
          <a:p>
            <a:pPr marL="355600" marR="433705" indent="-342900">
              <a:lnSpc>
                <a:spcPct val="100000"/>
              </a:lnSpc>
              <a:spcBef>
                <a:spcPts val="62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600" b="1" dirty="0">
                <a:latin typeface="Arial"/>
                <a:cs typeface="Arial"/>
              </a:rPr>
              <a:t>Bauran produk: </a:t>
            </a:r>
            <a:r>
              <a:rPr sz="2600" dirty="0">
                <a:latin typeface="Arial MT"/>
                <a:cs typeface="Arial MT"/>
              </a:rPr>
              <a:t>Kumpulan </a:t>
            </a:r>
            <a:r>
              <a:rPr sz="2600" spc="5" dirty="0">
                <a:latin typeface="Arial MT"/>
                <a:cs typeface="Arial MT"/>
              </a:rPr>
              <a:t>semua </a:t>
            </a:r>
            <a:r>
              <a:rPr sz="2600" dirty="0">
                <a:latin typeface="Arial MT"/>
                <a:cs typeface="Arial MT"/>
              </a:rPr>
              <a:t>produk dan </a:t>
            </a:r>
            <a:r>
              <a:rPr sz="2600" spc="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barang yang ditawarkan untuk dijual oleh penjual </a:t>
            </a:r>
            <a:r>
              <a:rPr sz="2600" spc="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tertentu, terdiri dari: </a:t>
            </a:r>
            <a:r>
              <a:rPr sz="2600" b="1" dirty="0">
                <a:latin typeface="Arial"/>
                <a:cs typeface="Arial"/>
              </a:rPr>
              <a:t>lebar, Panjang, Kedalaman, </a:t>
            </a:r>
            <a:r>
              <a:rPr sz="2600" b="1" spc="-710" dirty="0">
                <a:latin typeface="Arial"/>
                <a:cs typeface="Arial"/>
              </a:rPr>
              <a:t> </a:t>
            </a:r>
            <a:r>
              <a:rPr sz="2600" b="1" spc="5" dirty="0">
                <a:latin typeface="Arial"/>
                <a:cs typeface="Arial"/>
              </a:rPr>
              <a:t>konsistensi</a:t>
            </a:r>
            <a:endParaRPr sz="26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0037" y="4675143"/>
            <a:ext cx="8534400" cy="20304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921</Words>
  <Application>Microsoft Office PowerPoint</Application>
  <PresentationFormat>On-screen Show (4:3)</PresentationFormat>
  <Paragraphs>141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Arial Black</vt:lpstr>
      <vt:lpstr>Arial MT</vt:lpstr>
      <vt:lpstr>Calibri</vt:lpstr>
      <vt:lpstr>Gabriola</vt:lpstr>
      <vt:lpstr>Times New Roman</vt:lpstr>
      <vt:lpstr>Wingdings</vt:lpstr>
      <vt:lpstr>Office Theme</vt:lpstr>
      <vt:lpstr>PowerPoint Presentation</vt:lpstr>
      <vt:lpstr>Pentingnya Produk</vt:lpstr>
      <vt:lpstr>Definisi Produk</vt:lpstr>
      <vt:lpstr>Klasifikasi Produk</vt:lpstr>
      <vt:lpstr>Klasifikasi Barang Konsumen</vt:lpstr>
      <vt:lpstr>Klasifikasi Barang Industri</vt:lpstr>
      <vt:lpstr>Diferensiasi</vt:lpstr>
      <vt:lpstr>Hubungan produk &amp; Merek: Hirearki Produk</vt:lpstr>
      <vt:lpstr>Sistem &amp; Bauran Produk</vt:lpstr>
      <vt:lpstr>Analisis Lini Produk</vt:lpstr>
      <vt:lpstr>Analisis Lini Produk: Profil</vt:lpstr>
      <vt:lpstr>Memperpanjang Lini</vt:lpstr>
      <vt:lpstr>Perpanjangan Lini (Line</vt:lpstr>
      <vt:lpstr>Pengisian Lini (Line Filling)</vt:lpstr>
      <vt:lpstr>Co Branding</vt:lpstr>
      <vt:lpstr>Pengemasan, Pelabelan,</vt:lpstr>
      <vt:lpstr>Selesai…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Viola De Yusa</cp:lastModifiedBy>
  <cp:revision>7</cp:revision>
  <dcterms:created xsi:type="dcterms:W3CDTF">2022-08-29T00:47:23Z</dcterms:created>
  <dcterms:modified xsi:type="dcterms:W3CDTF">2022-08-29T01:02:46Z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2016-04-03T00:00:00Z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2022-08-29T00:00:00Z</vt:filetime>
  </property>
</Properties>
</file>