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25"/>
  </p:notesMasterIdLst>
  <p:sldIdLst>
    <p:sldId id="257" r:id="rId2"/>
    <p:sldId id="261" r:id="rId3"/>
    <p:sldId id="28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4"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90"/>
    <p:restoredTop sz="94668"/>
  </p:normalViewPr>
  <p:slideViewPr>
    <p:cSldViewPr snapToGrid="0">
      <p:cViewPr varScale="1">
        <p:scale>
          <a:sx n="98" d="100"/>
          <a:sy n="98" d="100"/>
        </p:scale>
        <p:origin x="224" y="2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Hea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Tampungan Tanggal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DEA133-AF58-C048-AC18-AD1A0DEEB895}" type="datetimeFigureOut">
              <a:rPr lang="id-ID" smtClean="0"/>
              <a:t>03/10/24</a:t>
            </a:fld>
            <a:endParaRPr lang="id-ID"/>
          </a:p>
        </p:txBody>
      </p:sp>
      <p:sp>
        <p:nvSpPr>
          <p:cNvPr id="4" name="Tampungan Gambar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Tampungan Catatan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6" name="Tampungan Ka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Tampungan Nomor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F13654-CE55-F146-B3E9-9840CD42541B}" type="slidenum">
              <a:rPr lang="id-ID" smtClean="0"/>
              <a:t>‹#›</a:t>
            </a:fld>
            <a:endParaRPr lang="id-ID"/>
          </a:p>
        </p:txBody>
      </p:sp>
    </p:spTree>
    <p:extLst>
      <p:ext uri="{BB962C8B-B14F-4D97-AF65-F5344CB8AC3E}">
        <p14:creationId xmlns:p14="http://schemas.microsoft.com/office/powerpoint/2010/main" val="1094832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C3986C98-280C-0AC0-AC99-F74A1E38288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52BC6052-70AE-45BB-DFB1-39422AAF2D0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5EF5E01C-814E-B792-66A3-51E2A526502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4C46D88-62A1-2642-B018-3F7EEE51F161}" type="slidenum">
              <a:rPr lang="en-US" altLang="en-US" smtClean="0">
                <a:ea typeface="ＭＳ Ｐゴシック" panose="020B0600070205080204" pitchFamily="34" charset="-128"/>
              </a:rPr>
              <a:pPr fontAlgn="base">
                <a:spcBef>
                  <a:spcPct val="0"/>
                </a:spcBef>
                <a:spcAft>
                  <a:spcPct val="0"/>
                </a:spcAft>
              </a:pPr>
              <a:t>15</a:t>
            </a:fld>
            <a:endParaRPr lang="en-US" altLang="en-US">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id-ID"/>
              <a:t>Klik untuk mengedit gaya judul Master</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endParaRPr lang="en-US" dirty="0"/>
          </a:p>
        </p:txBody>
      </p:sp>
      <p:sp>
        <p:nvSpPr>
          <p:cNvPr id="4" name="Date Placeholder 3"/>
          <p:cNvSpPr>
            <a:spLocks noGrp="1"/>
          </p:cNvSpPr>
          <p:nvPr>
            <p:ph type="dt" sz="half" idx="10"/>
          </p:nvPr>
        </p:nvSpPr>
        <p:spPr/>
        <p:txBody>
          <a:bodyPr/>
          <a:lstStyle/>
          <a:p>
            <a:fld id="{B489F974-FB38-FC46-A0F3-DDA5F205786F}" type="datetimeFigureOut">
              <a:rPr lang="id-ID" smtClean="0"/>
              <a:t>03/10/24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334842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Gambar Panorama dengan Keteranga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d-ID"/>
              <a:t>Klik ikon untuk menambahkan gambar</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B489F974-FB38-FC46-A0F3-DDA5F205786F}" type="datetimeFigureOut">
              <a:rPr lang="id-ID" smtClean="0"/>
              <a:t>03/10/24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3156621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Judul dan Keteranga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id-ID"/>
              <a:t>Klik untuk mengedit gaya judul Master</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B489F974-FB38-FC46-A0F3-DDA5F205786F}" type="datetimeFigureOut">
              <a:rPr lang="id-ID" smtClean="0"/>
              <a:t>03/10/24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6422016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utipan dengan Keteranga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id-ID"/>
              <a:t>Klik untuk mengedit gaya judul Master</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B489F974-FB38-FC46-A0F3-DDA5F205786F}" type="datetimeFigureOut">
              <a:rPr lang="id-ID" smtClean="0"/>
              <a:t>03/10/24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1CD1E0-3F04-E24A-947E-1A27EC76388F}" type="slidenum">
              <a:rPr lang="id-ID" smtClean="0"/>
              <a:t>‹#›</a:t>
            </a:fld>
            <a:endParaRPr lang="id-ID"/>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20954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u Nama">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id-ID"/>
              <a:t>Klik untuk mengedit gaya judul Master</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B489F974-FB38-FC46-A0F3-DDA5F205786F}" type="datetimeFigureOut">
              <a:rPr lang="id-ID" smtClean="0"/>
              <a:t>03/10/24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629312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id-ID"/>
              <a:t>Klik untuk mengedit gaya judul Master</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3" name="Date Placeholder 2"/>
          <p:cNvSpPr>
            <a:spLocks noGrp="1"/>
          </p:cNvSpPr>
          <p:nvPr>
            <p:ph type="dt" sz="half" idx="10"/>
          </p:nvPr>
        </p:nvSpPr>
        <p:spPr/>
        <p:txBody>
          <a:bodyPr/>
          <a:lstStyle/>
          <a:p>
            <a:fld id="{B489F974-FB38-FC46-A0F3-DDA5F205786F}" type="datetimeFigureOut">
              <a:rPr lang="id-ID" smtClean="0"/>
              <a:t>03/10/24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30902932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m Gambar">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id-ID"/>
              <a:t>Klik untuk mengedit gaya judul Master</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d-ID"/>
              <a:t>Klik ikon untuk menambahkan gambar</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d-ID"/>
              <a:t>Klik untuk edit gaya teks Master</a:t>
            </a:r>
          </a:p>
        </p:txBody>
      </p:sp>
      <p:sp>
        <p:nvSpPr>
          <p:cNvPr id="3" name="Date Placeholder 2"/>
          <p:cNvSpPr>
            <a:spLocks noGrp="1"/>
          </p:cNvSpPr>
          <p:nvPr>
            <p:ph type="dt" sz="half" idx="10"/>
          </p:nvPr>
        </p:nvSpPr>
        <p:spPr/>
        <p:txBody>
          <a:bodyPr/>
          <a:lstStyle/>
          <a:p>
            <a:fld id="{B489F974-FB38-FC46-A0F3-DDA5F205786F}" type="datetimeFigureOut">
              <a:rPr lang="id-ID" smtClean="0"/>
              <a:t>03/10/24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32701206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d-ID"/>
              <a:t>Klik untuk mengedit gaya judul Master</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B489F974-FB38-FC46-A0F3-DDA5F205786F}" type="datetimeFigureOut">
              <a:rPr lang="id-ID" smtClean="0"/>
              <a:t>03/10/24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36616082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id-ID"/>
              <a:t>Klik untuk mengedit gaya judul Master</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B489F974-FB38-FC46-A0F3-DDA5F205786F}" type="datetimeFigureOut">
              <a:rPr lang="id-ID" smtClean="0"/>
              <a:t>03/10/24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5606800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Judul dan Kon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a:t>Klik untuk mengedit gaya judul Master</a:t>
            </a:r>
            <a:endParaRPr lang="en-US" dirty="0"/>
          </a:p>
        </p:txBody>
      </p:sp>
      <p:sp>
        <p:nvSpPr>
          <p:cNvPr id="3" name="Content Placeholder 2"/>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B489F974-FB38-FC46-A0F3-DDA5F205786F}" type="datetimeFigureOut">
              <a:rPr lang="id-ID" smtClean="0"/>
              <a:t>03/10/24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6635341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pic>
        <p:nvPicPr>
          <p:cNvPr id="3" name="Picture 8">
            <a:extLst>
              <a:ext uri="{FF2B5EF4-FFF2-40B4-BE49-F238E27FC236}">
                <a16:creationId xmlns:a16="http://schemas.microsoft.com/office/drawing/2014/main" id="{E59161E1-06C6-4C7A-E08E-889E4E18077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3084" y="4406901"/>
            <a:ext cx="10363200" cy="1362075"/>
          </a:xfrm>
        </p:spPr>
        <p:txBody>
          <a:bodyPr anchor="t"/>
          <a:lstStyle>
            <a:lvl1pPr algn="l">
              <a:defRPr sz="4000" b="1" cap="all">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55492612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d-ID"/>
              <a:t>Klik untuk mengedit gaya judul Master</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10"/>
          </p:nvPr>
        </p:nvSpPr>
        <p:spPr/>
        <p:txBody>
          <a:bodyPr/>
          <a:lstStyle/>
          <a:p>
            <a:fld id="{B489F974-FB38-FC46-A0F3-DDA5F205786F}" type="datetimeFigureOut">
              <a:rPr lang="id-ID" smtClean="0"/>
              <a:t>03/10/24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2714180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id-ID"/>
              <a:t>Klik untuk mengedit gaya judul Master</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Date Placeholder 3"/>
          <p:cNvSpPr>
            <a:spLocks noGrp="1"/>
          </p:cNvSpPr>
          <p:nvPr>
            <p:ph type="dt" sz="half" idx="10"/>
          </p:nvPr>
        </p:nvSpPr>
        <p:spPr/>
        <p:txBody>
          <a:bodyPr/>
          <a:lstStyle/>
          <a:p>
            <a:fld id="{B489F974-FB38-FC46-A0F3-DDA5F205786F}" type="datetimeFigureOut">
              <a:rPr lang="id-ID" smtClean="0"/>
              <a:t>03/10/24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3147460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d-ID"/>
              <a:t>Klik untuk mengedit gaya judul Master</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Date Placeholder 4"/>
          <p:cNvSpPr>
            <a:spLocks noGrp="1"/>
          </p:cNvSpPr>
          <p:nvPr>
            <p:ph type="dt" sz="half" idx="10"/>
          </p:nvPr>
        </p:nvSpPr>
        <p:spPr/>
        <p:txBody>
          <a:bodyPr/>
          <a:lstStyle/>
          <a:p>
            <a:fld id="{B489F974-FB38-FC46-A0F3-DDA5F205786F}" type="datetimeFigureOut">
              <a:rPr lang="id-ID" smtClean="0"/>
              <a:t>03/10/24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2878792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id-ID"/>
              <a:t>Klik untuk mengedit gaya judul Master</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2" name="Content Placeholder 3"/>
          <p:cNvSpPr>
            <a:spLocks noGrp="1"/>
          </p:cNvSpPr>
          <p:nvPr>
            <p:ph sz="quarter" idx="13"/>
          </p:nvPr>
        </p:nvSpPr>
        <p:spPr>
          <a:xfrm>
            <a:off x="913774" y="3051012"/>
            <a:ext cx="5106027" cy="2740187"/>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13" name="Content Placeholder 5"/>
          <p:cNvSpPr>
            <a:spLocks noGrp="1"/>
          </p:cNvSpPr>
          <p:nvPr>
            <p:ph sz="quarter" idx="14"/>
          </p:nvPr>
        </p:nvSpPr>
        <p:spPr>
          <a:xfrm>
            <a:off x="6172200" y="3051012"/>
            <a:ext cx="5105401" cy="2740187"/>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7" name="Date Placeholder 6"/>
          <p:cNvSpPr>
            <a:spLocks noGrp="1"/>
          </p:cNvSpPr>
          <p:nvPr>
            <p:ph type="dt" sz="half" idx="10"/>
          </p:nvPr>
        </p:nvSpPr>
        <p:spPr/>
        <p:txBody>
          <a:bodyPr/>
          <a:lstStyle/>
          <a:p>
            <a:fld id="{B489F974-FB38-FC46-A0F3-DDA5F205786F}" type="datetimeFigureOut">
              <a:rPr lang="id-ID" smtClean="0"/>
              <a:t>03/10/24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2064141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id-ID"/>
              <a:t>Klik untuk mengedit gaya judul Master</a:t>
            </a:r>
            <a:endParaRPr lang="en-US" dirty="0"/>
          </a:p>
        </p:txBody>
      </p:sp>
      <p:sp>
        <p:nvSpPr>
          <p:cNvPr id="3" name="Date Placeholder 2"/>
          <p:cNvSpPr>
            <a:spLocks noGrp="1"/>
          </p:cNvSpPr>
          <p:nvPr>
            <p:ph type="dt" sz="half" idx="10"/>
          </p:nvPr>
        </p:nvSpPr>
        <p:spPr/>
        <p:txBody>
          <a:bodyPr/>
          <a:lstStyle/>
          <a:p>
            <a:fld id="{B489F974-FB38-FC46-A0F3-DDA5F205786F}" type="datetimeFigureOut">
              <a:rPr lang="id-ID" smtClean="0"/>
              <a:t>03/10/24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2872456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B489F974-FB38-FC46-A0F3-DDA5F205786F}" type="datetimeFigureOut">
              <a:rPr lang="id-ID" smtClean="0"/>
              <a:t>03/10/24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387107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id-ID"/>
              <a:t>Klik untuk mengedit gaya judul Master</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B489F974-FB38-FC46-A0F3-DDA5F205786F}" type="datetimeFigureOut">
              <a:rPr lang="id-ID" smtClean="0"/>
              <a:t>03/10/24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901494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id-ID"/>
              <a:t>Klik untuk mengedit gaya judul Master</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d-ID"/>
              <a:t>Klik ikon untuk menambahkan gambar</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Date Placeholder 4"/>
          <p:cNvSpPr>
            <a:spLocks noGrp="1"/>
          </p:cNvSpPr>
          <p:nvPr>
            <p:ph type="dt" sz="half" idx="10"/>
          </p:nvPr>
        </p:nvSpPr>
        <p:spPr/>
        <p:txBody>
          <a:bodyPr/>
          <a:lstStyle/>
          <a:p>
            <a:fld id="{B489F974-FB38-FC46-A0F3-DDA5F205786F}" type="datetimeFigureOut">
              <a:rPr lang="id-ID" smtClean="0"/>
              <a:t>03/10/24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B1CD1E0-3F04-E24A-947E-1A27EC76388F}" type="slidenum">
              <a:rPr lang="id-ID" smtClean="0"/>
              <a:t>‹#›</a:t>
            </a:fld>
            <a:endParaRPr lang="id-ID"/>
          </a:p>
        </p:txBody>
      </p:sp>
    </p:spTree>
    <p:extLst>
      <p:ext uri="{BB962C8B-B14F-4D97-AF65-F5344CB8AC3E}">
        <p14:creationId xmlns:p14="http://schemas.microsoft.com/office/powerpoint/2010/main" val="1735795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1">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id-ID"/>
              <a:t>Klik untuk mengedit gaya judul Master</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B489F974-FB38-FC46-A0F3-DDA5F205786F}" type="datetimeFigureOut">
              <a:rPr lang="id-ID" smtClean="0"/>
              <a:t>03/10/24</a:t>
            </a:fld>
            <a:endParaRPr lang="id-ID"/>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id-ID"/>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BB1CD1E0-3F04-E24A-947E-1A27EC76388F}" type="slidenum">
              <a:rPr lang="id-ID" smtClean="0"/>
              <a:t>‹#›</a:t>
            </a:fld>
            <a:endParaRPr lang="id-ID"/>
          </a:p>
        </p:txBody>
      </p:sp>
    </p:spTree>
    <p:extLst>
      <p:ext uri="{BB962C8B-B14F-4D97-AF65-F5344CB8AC3E}">
        <p14:creationId xmlns:p14="http://schemas.microsoft.com/office/powerpoint/2010/main" val="2877144760"/>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 id="2147483696" r:id="rId16"/>
    <p:sldLayoutId id="2147483697" r:id="rId17"/>
    <p:sldLayoutId id="2147483698" r:id="rId18"/>
    <p:sldLayoutId id="2147483699" r:id="rId19"/>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4A645232-E13D-302E-44E6-9611E6019F06}"/>
              </a:ext>
            </a:extLst>
          </p:cNvPr>
          <p:cNvSpPr>
            <a:spLocks noGrp="1" noChangeArrowheads="1"/>
          </p:cNvSpPr>
          <p:nvPr>
            <p:ph type="ctrTitle"/>
          </p:nvPr>
        </p:nvSpPr>
        <p:spPr>
          <a:xfrm>
            <a:off x="2362200" y="1754188"/>
            <a:ext cx="9144000" cy="1674812"/>
          </a:xfrm>
        </p:spPr>
        <p:txBody>
          <a:bodyPr/>
          <a:lstStyle/>
          <a:p>
            <a:pPr eaLnBrk="1" hangingPunct="1"/>
            <a:r>
              <a:rPr lang="en-US" altLang="en-US" sz="4400" b="1" dirty="0">
                <a:ea typeface="ＭＳ Ｐゴシック" panose="020B0600070205080204" pitchFamily="34" charset="-128"/>
              </a:rPr>
              <a:t>Research Methodology in Accounting and Finance</a:t>
            </a:r>
          </a:p>
        </p:txBody>
      </p:sp>
      <p:sp>
        <p:nvSpPr>
          <p:cNvPr id="3" name="Subtitle 2">
            <a:extLst>
              <a:ext uri="{FF2B5EF4-FFF2-40B4-BE49-F238E27FC236}">
                <a16:creationId xmlns:a16="http://schemas.microsoft.com/office/drawing/2014/main" id="{56DBB2C5-F6FE-04E5-2F6F-0ABA5DD4A8F4}"/>
              </a:ext>
            </a:extLst>
          </p:cNvPr>
          <p:cNvSpPr>
            <a:spLocks noGrp="1"/>
          </p:cNvSpPr>
          <p:nvPr>
            <p:ph type="subTitle" idx="1"/>
          </p:nvPr>
        </p:nvSpPr>
        <p:spPr>
          <a:xfrm>
            <a:off x="3352800" y="3429000"/>
            <a:ext cx="7162800" cy="1752600"/>
          </a:xfrm>
        </p:spPr>
        <p:txBody>
          <a:bodyPr rtlCol="0">
            <a:normAutofit fontScale="92500" lnSpcReduction="10000"/>
          </a:bodyPr>
          <a:lstStyle/>
          <a:p>
            <a:pPr eaLnBrk="1" fontAlgn="auto" hangingPunct="1">
              <a:spcAft>
                <a:spcPts val="0"/>
              </a:spcAft>
              <a:defRPr/>
            </a:pPr>
            <a:r>
              <a:rPr lang="en-US" b="1" dirty="0">
                <a:latin typeface="+mj-lt"/>
              </a:rPr>
              <a:t>Introduction to Research</a:t>
            </a:r>
          </a:p>
          <a:p>
            <a:pPr eaLnBrk="1" fontAlgn="auto" hangingPunct="1">
              <a:spcAft>
                <a:spcPts val="0"/>
              </a:spcAft>
              <a:defRPr/>
            </a:pPr>
            <a:r>
              <a:rPr lang="en-US" b="1" dirty="0">
                <a:latin typeface="+mj-lt"/>
              </a:rPr>
              <a:t>&amp;</a:t>
            </a:r>
          </a:p>
          <a:p>
            <a:pPr eaLnBrk="1" fontAlgn="auto" hangingPunct="1">
              <a:spcAft>
                <a:spcPts val="0"/>
              </a:spcAft>
              <a:defRPr/>
            </a:pPr>
            <a:r>
              <a:rPr lang="en-US" b="1" dirty="0">
                <a:latin typeface="+mj-lt"/>
              </a:rPr>
              <a:t>The Scientific Approach and Alternative Approaches to Investigation</a:t>
            </a:r>
            <a:endParaRPr lang="en-US" dirty="0">
              <a:latin typeface="+mj-lt"/>
            </a:endParaRPr>
          </a:p>
          <a:p>
            <a:pPr eaLnBrk="1" fontAlgn="auto" hangingPunct="1">
              <a:spcAft>
                <a:spcPts val="0"/>
              </a:spcAft>
              <a:defRPr/>
            </a:pPr>
            <a:endParaRPr lang="en-US" dirty="0"/>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lumMod val="110000"/>
              </a:schemeClr>
            </a:gs>
            <a:gs pos="100000">
              <a:schemeClr val="bg1">
                <a:shade val="64000"/>
                <a:lumMod val="88000"/>
              </a:schemeClr>
            </a:gs>
          </a:gsLst>
          <a:lin ang="5400000" scaled="0"/>
        </a:gradFill>
        <a:effectLst/>
      </p:bgPr>
    </p:bg>
    <p:spTree>
      <p:nvGrpSpPr>
        <p:cNvPr id="1" name=""/>
        <p:cNvGrpSpPr/>
        <p:nvPr/>
      </p:nvGrpSpPr>
      <p:grpSpPr>
        <a:xfrm>
          <a:off x="0" y="0"/>
          <a:ext cx="0" cy="0"/>
          <a:chOff x="0" y="0"/>
          <a:chExt cx="0" cy="0"/>
        </a:xfrm>
      </p:grpSpPr>
      <p:sp useBgFill="1">
        <p:nvSpPr>
          <p:cNvPr id="20490" name="Rectangle 20489">
            <a:extLst>
              <a:ext uri="{FF2B5EF4-FFF2-40B4-BE49-F238E27FC236}">
                <a16:creationId xmlns:a16="http://schemas.microsoft.com/office/drawing/2014/main" id="{6D58954F-C5AC-4BE0-811D-8DFE18E350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92" name="Rectangle 20491">
            <a:extLst>
              <a:ext uri="{FF2B5EF4-FFF2-40B4-BE49-F238E27FC236}">
                <a16:creationId xmlns:a16="http://schemas.microsoft.com/office/drawing/2014/main" id="{C359E835-CE77-4DCC-8EC3-1924094D3B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76061" y="-2"/>
            <a:ext cx="81313" cy="6858002"/>
          </a:xfrm>
          <a:prstGeom prst="rect">
            <a:avLst/>
          </a:prstGeom>
          <a:gradFill flip="none" rotWithShape="1">
            <a:gsLst>
              <a:gs pos="84000">
                <a:srgbClr val="B5B5B5"/>
              </a:gs>
              <a:gs pos="60159">
                <a:srgbClr val="D5D5D5"/>
              </a:gs>
              <a:gs pos="50447">
                <a:srgbClr val="E6E6E6"/>
              </a:gs>
              <a:gs pos="44260">
                <a:srgbClr val="D5D5D5"/>
              </a:gs>
              <a:gs pos="15928">
                <a:srgbClr val="B5B5B5"/>
              </a:gs>
              <a:gs pos="7000">
                <a:srgbClr val="8A8A8A"/>
              </a:gs>
              <a:gs pos="0">
                <a:srgbClr val="BBBBBB"/>
              </a:gs>
              <a:gs pos="93000">
                <a:srgbClr val="8A8A8A"/>
              </a:gs>
              <a:gs pos="100000">
                <a:srgbClr val="BBBBBB"/>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486" name="Picture 20485" descr="Person with idea concept">
            <a:extLst>
              <a:ext uri="{FF2B5EF4-FFF2-40B4-BE49-F238E27FC236}">
                <a16:creationId xmlns:a16="http://schemas.microsoft.com/office/drawing/2014/main" id="{B4E0F7E0-367C-04CB-C6AF-F6141D3B4BC0}"/>
              </a:ext>
            </a:extLst>
          </p:cNvPr>
          <p:cNvPicPr>
            <a:picLocks noChangeAspect="1"/>
          </p:cNvPicPr>
          <p:nvPr/>
        </p:nvPicPr>
        <p:blipFill>
          <a:blip r:embed="rId2"/>
          <a:srcRect l="34596" r="26134" b="-1"/>
          <a:stretch/>
        </p:blipFill>
        <p:spPr>
          <a:xfrm>
            <a:off x="8157374" y="10"/>
            <a:ext cx="4034626" cy="6857990"/>
          </a:xfrm>
          <a:prstGeom prst="rect">
            <a:avLst/>
          </a:prstGeom>
        </p:spPr>
      </p:pic>
      <p:pic>
        <p:nvPicPr>
          <p:cNvPr id="20494" name="Picture 20493">
            <a:extLst>
              <a:ext uri="{FF2B5EF4-FFF2-40B4-BE49-F238E27FC236}">
                <a16:creationId xmlns:a16="http://schemas.microsoft.com/office/drawing/2014/main" id="{B03B59B5-123A-4DC5-87BD-6D3E22FA650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0482" name="Rectangle 2">
            <a:extLst>
              <a:ext uri="{FF2B5EF4-FFF2-40B4-BE49-F238E27FC236}">
                <a16:creationId xmlns:a16="http://schemas.microsoft.com/office/drawing/2014/main" id="{DEC459F4-DF45-DFC1-64CB-D61DCC431961}"/>
              </a:ext>
            </a:extLst>
          </p:cNvPr>
          <p:cNvSpPr>
            <a:spLocks noGrp="1" noChangeArrowheads="1"/>
          </p:cNvSpPr>
          <p:nvPr>
            <p:ph type="title"/>
          </p:nvPr>
        </p:nvSpPr>
        <p:spPr>
          <a:xfrm>
            <a:off x="913776" y="618517"/>
            <a:ext cx="6672886" cy="1596177"/>
          </a:xfrm>
        </p:spPr>
        <p:txBody>
          <a:bodyPr>
            <a:normAutofit/>
          </a:bodyPr>
          <a:lstStyle/>
          <a:p>
            <a:pPr eaLnBrk="1" hangingPunct="1"/>
            <a:r>
              <a:rPr lang="en-US" altLang="en-US">
                <a:ea typeface="Liberation Sans"/>
                <a:cs typeface="Liberation Sans"/>
              </a:rPr>
              <a:t>Why Managers Should Know About Research</a:t>
            </a:r>
          </a:p>
        </p:txBody>
      </p:sp>
      <p:sp>
        <p:nvSpPr>
          <p:cNvPr id="20483" name="Rectangle 3">
            <a:extLst>
              <a:ext uri="{FF2B5EF4-FFF2-40B4-BE49-F238E27FC236}">
                <a16:creationId xmlns:a16="http://schemas.microsoft.com/office/drawing/2014/main" id="{8A6756B3-8A24-2C47-CDD3-0D96DF85C7BF}"/>
              </a:ext>
            </a:extLst>
          </p:cNvPr>
          <p:cNvSpPr>
            <a:spLocks noGrp="1" noChangeAspect="1" noChangeArrowheads="1"/>
          </p:cNvSpPr>
          <p:nvPr>
            <p:ph idx="1"/>
          </p:nvPr>
        </p:nvSpPr>
        <p:spPr>
          <a:xfrm>
            <a:off x="913774" y="2367092"/>
            <a:ext cx="6672887" cy="3424107"/>
          </a:xfrm>
        </p:spPr>
        <p:txBody>
          <a:bodyPr>
            <a:normAutofit/>
          </a:bodyPr>
          <a:lstStyle/>
          <a:p>
            <a:pPr eaLnBrk="1" hangingPunct="1">
              <a:lnSpc>
                <a:spcPct val="110000"/>
              </a:lnSpc>
            </a:pPr>
            <a:r>
              <a:rPr lang="en-US" altLang="en-US" sz="1400">
                <a:ea typeface="Liberation Sans"/>
                <a:cs typeface="Liberation Sans"/>
              </a:rPr>
              <a:t>Being knowledgeable about research and research methods helps professional managers to: </a:t>
            </a:r>
          </a:p>
          <a:p>
            <a:pPr lvl="1" eaLnBrk="1" hangingPunct="1">
              <a:lnSpc>
                <a:spcPct val="110000"/>
              </a:lnSpc>
            </a:pPr>
            <a:r>
              <a:rPr lang="en-US" altLang="en-US" sz="1400">
                <a:ea typeface="Liberation Sans"/>
                <a:cs typeface="Liberation Sans"/>
              </a:rPr>
              <a:t>Identify and effectively solve minor problems in the work setting. </a:t>
            </a:r>
          </a:p>
          <a:p>
            <a:pPr lvl="1" eaLnBrk="1" hangingPunct="1">
              <a:lnSpc>
                <a:spcPct val="110000"/>
              </a:lnSpc>
            </a:pPr>
            <a:r>
              <a:rPr lang="en-US" altLang="en-US" sz="1400">
                <a:ea typeface="Liberation Sans"/>
                <a:cs typeface="Liberation Sans"/>
              </a:rPr>
              <a:t>Know how to discriminate good from bad research. </a:t>
            </a:r>
          </a:p>
          <a:p>
            <a:pPr lvl="1" eaLnBrk="1" hangingPunct="1">
              <a:lnSpc>
                <a:spcPct val="110000"/>
              </a:lnSpc>
            </a:pPr>
            <a:r>
              <a:rPr lang="en-US" altLang="en-US" sz="1400">
                <a:ea typeface="Liberation Sans"/>
                <a:cs typeface="Liberation Sans"/>
              </a:rPr>
              <a:t>Appreciate the multiple influences and effects of factors impinging on a situation. </a:t>
            </a:r>
          </a:p>
          <a:p>
            <a:pPr lvl="1" eaLnBrk="1" hangingPunct="1">
              <a:lnSpc>
                <a:spcPct val="110000"/>
              </a:lnSpc>
            </a:pPr>
            <a:r>
              <a:rPr lang="en-US" altLang="en-US" sz="1400">
                <a:ea typeface="Liberation Sans"/>
                <a:cs typeface="Liberation Sans"/>
              </a:rPr>
              <a:t>Take calculated risks in decision making. </a:t>
            </a:r>
          </a:p>
          <a:p>
            <a:pPr lvl="1" eaLnBrk="1" hangingPunct="1">
              <a:lnSpc>
                <a:spcPct val="110000"/>
              </a:lnSpc>
            </a:pPr>
            <a:r>
              <a:rPr lang="en-US" altLang="en-US" sz="1400">
                <a:ea typeface="Liberation Sans"/>
                <a:cs typeface="Liberation Sans"/>
              </a:rPr>
              <a:t>Prevent possible vested interests from exercising their influence in a situation. </a:t>
            </a:r>
          </a:p>
          <a:p>
            <a:pPr lvl="1" eaLnBrk="1" hangingPunct="1">
              <a:lnSpc>
                <a:spcPct val="110000"/>
              </a:lnSpc>
            </a:pPr>
            <a:r>
              <a:rPr lang="en-US" altLang="en-US" sz="1400">
                <a:ea typeface="Liberation Sans"/>
                <a:cs typeface="Liberation Sans"/>
              </a:rPr>
              <a:t>Relate to hired researchers and consultants more effectively. </a:t>
            </a:r>
          </a:p>
          <a:p>
            <a:pPr lvl="1" eaLnBrk="1" hangingPunct="1">
              <a:lnSpc>
                <a:spcPct val="110000"/>
              </a:lnSpc>
            </a:pPr>
            <a:r>
              <a:rPr lang="en-US" altLang="en-US" sz="1400">
                <a:ea typeface="Liberation Sans"/>
                <a:cs typeface="Liberation Sans"/>
              </a:rPr>
              <a:t>Combine experience with scientific knowledge while making decisions. </a:t>
            </a:r>
          </a:p>
        </p:txBody>
      </p:sp>
      <p:sp>
        <p:nvSpPr>
          <p:cNvPr id="20484" name="Slide Number Placeholder 1">
            <a:extLst>
              <a:ext uri="{FF2B5EF4-FFF2-40B4-BE49-F238E27FC236}">
                <a16:creationId xmlns:a16="http://schemas.microsoft.com/office/drawing/2014/main" id="{81E55D53-6225-E1F6-9FE0-78D7BB653340}"/>
              </a:ext>
            </a:extLst>
          </p:cNvPr>
          <p:cNvSpPr>
            <a:spLocks noGrp="1"/>
          </p:cNvSpPr>
          <p:nvPr>
            <p:ph type="sldNum" sz="quarter" idx="12"/>
          </p:nvPr>
        </p:nvSpPr>
        <p:spPr bwMode="auto">
          <a:xfrm>
            <a:off x="10514011" y="5883275"/>
            <a:ext cx="764215" cy="36512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numCol="1" anchorCtr="0" compatLnSpc="1">
            <a:prstTxWarp prst="textNoShape">
              <a:avLst/>
            </a:prstTxWarp>
            <a:normAutofit fontScale="92500" lnSpcReduction="20000"/>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0" fontAlgn="base" hangingPunct="0">
              <a:spcBef>
                <a:spcPct val="0"/>
              </a:spcBef>
              <a:spcAft>
                <a:spcPts val="600"/>
              </a:spcAft>
              <a:buFontTx/>
              <a:buNone/>
            </a:pPr>
            <a:r>
              <a:rPr lang="en-US" altLang="en-US" sz="1300">
                <a:solidFill>
                  <a:schemeClr val="bg1"/>
                </a:solidFill>
                <a:ea typeface="ＭＳ Ｐゴシック" panose="020B0600070205080204" pitchFamily="34" charset="-128"/>
              </a:rPr>
              <a:t>Slide 1-</a:t>
            </a:r>
            <a:fld id="{0E1ADCD8-3F39-CA4E-80D0-C39A28947DCC}" type="slidenum">
              <a:rPr lang="en-US" altLang="en-US" sz="1300">
                <a:solidFill>
                  <a:schemeClr val="bg1"/>
                </a:solidFill>
                <a:ea typeface="ＭＳ Ｐゴシック" panose="020B0600070205080204" pitchFamily="34" charset="-128"/>
              </a:rPr>
              <a:pPr eaLnBrk="0" fontAlgn="base" hangingPunct="0">
                <a:spcBef>
                  <a:spcPct val="0"/>
                </a:spcBef>
                <a:spcAft>
                  <a:spcPts val="600"/>
                </a:spcAft>
                <a:buFontTx/>
                <a:buNone/>
              </a:pPr>
              <a:t>10</a:t>
            </a:fld>
            <a:endParaRPr lang="en-US" altLang="en-US" sz="1300">
              <a:solidFill>
                <a:schemeClr val="bg1"/>
              </a:solidFill>
              <a:ea typeface="ＭＳ Ｐゴシック" panose="020B0600070205080204" pitchFamily="34" charset="-128"/>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F4D7C45-7451-C155-FF41-FE99B0C507D7}"/>
              </a:ext>
            </a:extLst>
          </p:cNvPr>
          <p:cNvSpPr>
            <a:spLocks noGrp="1" noChangeArrowheads="1"/>
          </p:cNvSpPr>
          <p:nvPr>
            <p:ph type="title"/>
          </p:nvPr>
        </p:nvSpPr>
        <p:spPr>
          <a:xfrm>
            <a:off x="2998788" y="503238"/>
            <a:ext cx="8570912" cy="1325562"/>
          </a:xfrm>
        </p:spPr>
        <p:txBody>
          <a:bodyPr/>
          <a:lstStyle/>
          <a:p>
            <a:pPr eaLnBrk="1" hangingPunct="1"/>
            <a:r>
              <a:rPr lang="en-US" altLang="en-US" sz="3600">
                <a:ea typeface="Liberation Sans"/>
                <a:cs typeface="Liberation Sans"/>
              </a:rPr>
              <a:t>The Manager–Researcher Relationship </a:t>
            </a:r>
          </a:p>
        </p:txBody>
      </p:sp>
      <p:sp>
        <p:nvSpPr>
          <p:cNvPr id="21507" name="Rectangle 3">
            <a:extLst>
              <a:ext uri="{FF2B5EF4-FFF2-40B4-BE49-F238E27FC236}">
                <a16:creationId xmlns:a16="http://schemas.microsoft.com/office/drawing/2014/main" id="{084B8028-A756-4107-ED52-1A43D397463C}"/>
              </a:ext>
            </a:extLst>
          </p:cNvPr>
          <p:cNvSpPr>
            <a:spLocks noGrp="1" noChangeAspect="1" noChangeArrowheads="1"/>
          </p:cNvSpPr>
          <p:nvPr>
            <p:ph idx="1"/>
          </p:nvPr>
        </p:nvSpPr>
        <p:spPr>
          <a:xfrm>
            <a:off x="2514600" y="2133600"/>
            <a:ext cx="8001000" cy="4267200"/>
          </a:xfrm>
        </p:spPr>
        <p:txBody>
          <a:bodyPr/>
          <a:lstStyle/>
          <a:p>
            <a:pPr eaLnBrk="1" hangingPunct="1"/>
            <a:r>
              <a:rPr lang="en-US" altLang="en-US" sz="2400">
                <a:ea typeface="Liberation Sans"/>
                <a:cs typeface="Liberation Sans"/>
              </a:rPr>
              <a:t>Each should know his/her role</a:t>
            </a:r>
          </a:p>
          <a:p>
            <a:pPr eaLnBrk="1" hangingPunct="1"/>
            <a:r>
              <a:rPr lang="en-US" altLang="en-US" sz="2400">
                <a:ea typeface="Liberation Sans"/>
                <a:cs typeface="Liberation Sans"/>
              </a:rPr>
              <a:t>Trust levels</a:t>
            </a:r>
          </a:p>
          <a:p>
            <a:pPr eaLnBrk="1" hangingPunct="1"/>
            <a:r>
              <a:rPr lang="en-US" altLang="en-US" sz="2400">
                <a:ea typeface="Liberation Sans"/>
                <a:cs typeface="Liberation Sans"/>
              </a:rPr>
              <a:t>Value system</a:t>
            </a:r>
          </a:p>
          <a:p>
            <a:pPr eaLnBrk="1" hangingPunct="1"/>
            <a:r>
              <a:rPr lang="en-US" altLang="en-US" sz="2400">
                <a:ea typeface="Liberation Sans"/>
                <a:cs typeface="Liberation Sans"/>
              </a:rPr>
              <a:t>Acceptance of findings and implementation</a:t>
            </a:r>
          </a:p>
          <a:p>
            <a:pPr eaLnBrk="1" hangingPunct="1"/>
            <a:r>
              <a:rPr lang="en-US" altLang="en-US" sz="2400">
                <a:ea typeface="Liberation Sans"/>
                <a:cs typeface="Liberation Sans"/>
              </a:rPr>
              <a:t>Issues of inside versus outside researchers/consultants</a:t>
            </a:r>
          </a:p>
        </p:txBody>
      </p:sp>
      <p:sp>
        <p:nvSpPr>
          <p:cNvPr id="21508" name="Slide Number Placeholder 1">
            <a:extLst>
              <a:ext uri="{FF2B5EF4-FFF2-40B4-BE49-F238E27FC236}">
                <a16:creationId xmlns:a16="http://schemas.microsoft.com/office/drawing/2014/main" id="{0044C378-DCF9-47B9-114A-0337C6FC083E}"/>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1-</a:t>
            </a:r>
            <a:fld id="{21B269F8-39CF-6240-9561-8F501388B54D}"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11</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CBD3FB7D-C89D-173F-10E5-44721AFE0F58}"/>
              </a:ext>
            </a:extLst>
          </p:cNvPr>
          <p:cNvSpPr>
            <a:spLocks noGrp="1" noChangeArrowheads="1"/>
          </p:cNvSpPr>
          <p:nvPr>
            <p:ph type="title"/>
          </p:nvPr>
        </p:nvSpPr>
        <p:spPr>
          <a:xfrm>
            <a:off x="2895600" y="533400"/>
            <a:ext cx="7543800" cy="1143000"/>
          </a:xfrm>
        </p:spPr>
        <p:txBody>
          <a:bodyPr/>
          <a:lstStyle/>
          <a:p>
            <a:pPr eaLnBrk="1" hangingPunct="1"/>
            <a:r>
              <a:rPr lang="en-US" altLang="en-US">
                <a:ea typeface="Liberation Sans"/>
                <a:cs typeface="Liberation Sans"/>
              </a:rPr>
              <a:t>Internal Researchers</a:t>
            </a:r>
          </a:p>
        </p:txBody>
      </p:sp>
      <p:sp>
        <p:nvSpPr>
          <p:cNvPr id="22531" name="Rectangle 3">
            <a:extLst>
              <a:ext uri="{FF2B5EF4-FFF2-40B4-BE49-F238E27FC236}">
                <a16:creationId xmlns:a16="http://schemas.microsoft.com/office/drawing/2014/main" id="{D3D5DBD2-0E36-E6C5-5834-C14CB9A6F60B}"/>
              </a:ext>
            </a:extLst>
          </p:cNvPr>
          <p:cNvSpPr>
            <a:spLocks noGrp="1" noChangeAspect="1" noChangeArrowheads="1"/>
          </p:cNvSpPr>
          <p:nvPr>
            <p:ph idx="1"/>
          </p:nvPr>
        </p:nvSpPr>
        <p:spPr>
          <a:xfrm>
            <a:off x="2438400" y="1905000"/>
            <a:ext cx="7848600" cy="4572000"/>
          </a:xfrm>
        </p:spPr>
        <p:txBody>
          <a:bodyPr/>
          <a:lstStyle/>
          <a:p>
            <a:pPr algn="just" eaLnBrk="1" hangingPunct="1"/>
            <a:r>
              <a:rPr lang="en-US" altLang="en-US" sz="2400">
                <a:ea typeface="Liberation Sans"/>
                <a:cs typeface="Liberation Sans"/>
              </a:rPr>
              <a:t>Advantages:</a:t>
            </a:r>
          </a:p>
          <a:p>
            <a:pPr lvl="1" algn="just" eaLnBrk="1" hangingPunct="1"/>
            <a:r>
              <a:rPr lang="en-US" altLang="en-US">
                <a:ea typeface="Liberation Sans"/>
                <a:cs typeface="Liberation Sans"/>
              </a:rPr>
              <a:t>Better acceptance from staff</a:t>
            </a:r>
          </a:p>
          <a:p>
            <a:pPr lvl="1" algn="just" eaLnBrk="1" hangingPunct="1"/>
            <a:r>
              <a:rPr lang="en-US" altLang="en-US">
                <a:ea typeface="Liberation Sans"/>
                <a:cs typeface="Liberation Sans"/>
              </a:rPr>
              <a:t>Knowledge about organization</a:t>
            </a:r>
          </a:p>
          <a:p>
            <a:pPr lvl="1" algn="just" eaLnBrk="1" hangingPunct="1"/>
            <a:r>
              <a:rPr lang="en-US" altLang="en-US">
                <a:ea typeface="Liberation Sans"/>
                <a:cs typeface="Liberation Sans"/>
              </a:rPr>
              <a:t>Would be an integral part of implementation and evaluation of the research recommendations.</a:t>
            </a:r>
          </a:p>
          <a:p>
            <a:pPr algn="just" eaLnBrk="1" hangingPunct="1"/>
            <a:r>
              <a:rPr lang="en-US" altLang="en-US" sz="2400">
                <a:ea typeface="Liberation Sans"/>
                <a:cs typeface="Liberation Sans"/>
              </a:rPr>
              <a:t>Disadvantages</a:t>
            </a:r>
          </a:p>
          <a:p>
            <a:pPr lvl="1" algn="just" eaLnBrk="1" hangingPunct="1"/>
            <a:r>
              <a:rPr lang="en-US" altLang="en-US">
                <a:ea typeface="Liberation Sans"/>
                <a:cs typeface="Liberation Sans"/>
              </a:rPr>
              <a:t>Less fresh ideas</a:t>
            </a:r>
          </a:p>
          <a:p>
            <a:pPr lvl="1" algn="just" eaLnBrk="1" hangingPunct="1"/>
            <a:r>
              <a:rPr lang="en-US" altLang="en-US">
                <a:ea typeface="Liberation Sans"/>
                <a:cs typeface="Liberation Sans"/>
              </a:rPr>
              <a:t>Power politics could prevail</a:t>
            </a:r>
          </a:p>
          <a:p>
            <a:pPr lvl="1" algn="just" eaLnBrk="1" hangingPunct="1"/>
            <a:r>
              <a:rPr lang="en-US" altLang="en-US">
                <a:ea typeface="Liberation Sans"/>
                <a:cs typeface="Liberation Sans"/>
              </a:rPr>
              <a:t>Possibly not valued as “expert” by staff</a:t>
            </a:r>
          </a:p>
        </p:txBody>
      </p:sp>
      <p:sp>
        <p:nvSpPr>
          <p:cNvPr id="22532" name="Slide Number Placeholder 1">
            <a:extLst>
              <a:ext uri="{FF2B5EF4-FFF2-40B4-BE49-F238E27FC236}">
                <a16:creationId xmlns:a16="http://schemas.microsoft.com/office/drawing/2014/main" id="{9AC85924-B4D4-6404-71B6-373D008E3F22}"/>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1-</a:t>
            </a:r>
            <a:fld id="{E8A11703-A80E-CA47-A06C-CEE38047E498}"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12</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4EDE00E7-B28E-3A41-0430-6B21C0EAFA3D}"/>
              </a:ext>
            </a:extLst>
          </p:cNvPr>
          <p:cNvSpPr>
            <a:spLocks noGrp="1" noChangeArrowheads="1"/>
          </p:cNvSpPr>
          <p:nvPr>
            <p:ph type="title"/>
          </p:nvPr>
        </p:nvSpPr>
        <p:spPr>
          <a:xfrm>
            <a:off x="3048000" y="533400"/>
            <a:ext cx="5638800" cy="1143000"/>
          </a:xfrm>
        </p:spPr>
        <p:txBody>
          <a:bodyPr/>
          <a:lstStyle/>
          <a:p>
            <a:pPr eaLnBrk="1" hangingPunct="1"/>
            <a:r>
              <a:rPr lang="en-US" altLang="en-US">
                <a:ea typeface="Liberation Sans"/>
                <a:cs typeface="Liberation Sans"/>
              </a:rPr>
              <a:t>External Researchers</a:t>
            </a:r>
          </a:p>
        </p:txBody>
      </p:sp>
      <p:sp>
        <p:nvSpPr>
          <p:cNvPr id="23555" name="Rectangle 3">
            <a:extLst>
              <a:ext uri="{FF2B5EF4-FFF2-40B4-BE49-F238E27FC236}">
                <a16:creationId xmlns:a16="http://schemas.microsoft.com/office/drawing/2014/main" id="{4052C8FE-CE18-8896-E1E3-B7118C41C5BA}"/>
              </a:ext>
            </a:extLst>
          </p:cNvPr>
          <p:cNvSpPr>
            <a:spLocks noGrp="1" noChangeAspect="1" noChangeArrowheads="1"/>
          </p:cNvSpPr>
          <p:nvPr>
            <p:ph idx="1"/>
          </p:nvPr>
        </p:nvSpPr>
        <p:spPr>
          <a:xfrm>
            <a:off x="2411413" y="2101850"/>
            <a:ext cx="7875587" cy="4298950"/>
          </a:xfrm>
        </p:spPr>
        <p:txBody>
          <a:bodyPr/>
          <a:lstStyle/>
          <a:p>
            <a:pPr algn="just" eaLnBrk="1" hangingPunct="1"/>
            <a:r>
              <a:rPr lang="en-US" altLang="en-US" sz="2400">
                <a:ea typeface="Liberation Sans"/>
                <a:cs typeface="Liberation Sans"/>
              </a:rPr>
              <a:t>Advantages</a:t>
            </a:r>
          </a:p>
          <a:p>
            <a:pPr lvl="1" algn="just" eaLnBrk="1" hangingPunct="1"/>
            <a:r>
              <a:rPr lang="en-US" altLang="en-US">
                <a:ea typeface="Liberation Sans"/>
                <a:cs typeface="Liberation Sans"/>
              </a:rPr>
              <a:t>Divergent and convergent thinking</a:t>
            </a:r>
          </a:p>
          <a:p>
            <a:pPr lvl="1" algn="just" eaLnBrk="1" hangingPunct="1"/>
            <a:r>
              <a:rPr lang="en-US" altLang="en-US">
                <a:ea typeface="Liberation Sans"/>
                <a:cs typeface="Liberation Sans"/>
              </a:rPr>
              <a:t>Experience from several situations in different organizations</a:t>
            </a:r>
          </a:p>
          <a:p>
            <a:pPr lvl="1" algn="just" eaLnBrk="1" hangingPunct="1"/>
            <a:r>
              <a:rPr lang="en-US" altLang="en-US">
                <a:ea typeface="Liberation Sans"/>
                <a:cs typeface="Liberation Sans"/>
              </a:rPr>
              <a:t>Better technical training, usually</a:t>
            </a:r>
          </a:p>
          <a:p>
            <a:pPr algn="just" eaLnBrk="1" hangingPunct="1"/>
            <a:r>
              <a:rPr lang="en-US" altLang="en-US" sz="2400">
                <a:ea typeface="Liberation Sans"/>
                <a:cs typeface="Liberation Sans"/>
              </a:rPr>
              <a:t>Disadvantages</a:t>
            </a:r>
          </a:p>
          <a:p>
            <a:pPr lvl="1" algn="just" eaLnBrk="1" hangingPunct="1"/>
            <a:r>
              <a:rPr lang="en-US" altLang="en-US">
                <a:ea typeface="Liberation Sans"/>
                <a:cs typeface="Liberation Sans"/>
              </a:rPr>
              <a:t>Takes time to know and understand the organization</a:t>
            </a:r>
          </a:p>
          <a:p>
            <a:pPr lvl="1" algn="just" eaLnBrk="1" hangingPunct="1"/>
            <a:r>
              <a:rPr lang="en-US" altLang="en-US">
                <a:ea typeface="Liberation Sans"/>
                <a:cs typeface="Liberation Sans"/>
              </a:rPr>
              <a:t>Rapport and cooperation from staff not easy</a:t>
            </a:r>
          </a:p>
          <a:p>
            <a:pPr lvl="1" algn="just" eaLnBrk="1" hangingPunct="1"/>
            <a:r>
              <a:rPr lang="en-US" altLang="en-US">
                <a:ea typeface="Liberation Sans"/>
                <a:cs typeface="Liberation Sans"/>
              </a:rPr>
              <a:t>Not available for evaluation and implementation</a:t>
            </a:r>
          </a:p>
          <a:p>
            <a:pPr lvl="1" algn="just" eaLnBrk="1" hangingPunct="1"/>
            <a:r>
              <a:rPr lang="en-US" altLang="en-US">
                <a:ea typeface="Liberation Sans"/>
                <a:cs typeface="Liberation Sans"/>
              </a:rPr>
              <a:t>Costs</a:t>
            </a:r>
          </a:p>
        </p:txBody>
      </p:sp>
      <p:sp>
        <p:nvSpPr>
          <p:cNvPr id="23556" name="Slide Number Placeholder 1">
            <a:extLst>
              <a:ext uri="{FF2B5EF4-FFF2-40B4-BE49-F238E27FC236}">
                <a16:creationId xmlns:a16="http://schemas.microsoft.com/office/drawing/2014/main" id="{A1DE6906-D30F-B669-4172-C1A948B61F15}"/>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1-</a:t>
            </a:r>
            <a:fld id="{A3C2C781-93D2-FA48-A863-A18B61A81544}"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13</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F04ED4C7-468F-1BDB-1D88-434D242821C6}"/>
              </a:ext>
            </a:extLst>
          </p:cNvPr>
          <p:cNvSpPr>
            <a:spLocks noGrp="1"/>
          </p:cNvSpPr>
          <p:nvPr>
            <p:ph type="title"/>
          </p:nvPr>
        </p:nvSpPr>
        <p:spPr/>
        <p:txBody>
          <a:bodyPr rtlCol="0">
            <a:normAutofit fontScale="90000"/>
          </a:bodyPr>
          <a:lstStyle/>
          <a:p>
            <a:pPr algn="ctr" eaLnBrk="1" fontAlgn="auto" hangingPunct="1">
              <a:spcAft>
                <a:spcPts val="0"/>
              </a:spcAft>
              <a:defRPr/>
            </a:pPr>
            <a:r>
              <a:rPr lang="en-US" altLang="en-US" sz="4800" dirty="0">
                <a:ea typeface="Liberation Sans"/>
                <a:cs typeface="Liberation Sans"/>
              </a:rPr>
              <a:t> Chapter 2</a:t>
            </a:r>
            <a:br>
              <a:rPr lang="en-US" altLang="en-US" sz="4800" dirty="0">
                <a:effectLst>
                  <a:outerShdw blurRad="38100" dist="38100" dir="2700000" algn="tl">
                    <a:srgbClr val="000000">
                      <a:alpha val="43137"/>
                    </a:srgbClr>
                  </a:outerShdw>
                </a:effectLst>
                <a:cs typeface="Liberation Sans" pitchFamily="34" charset="0"/>
              </a:rPr>
            </a:br>
            <a:r>
              <a:rPr lang="en-US" altLang="en-US" sz="4800" dirty="0">
                <a:effectLst>
                  <a:outerShdw blurRad="38100" dist="38100" dir="2700000" algn="tl">
                    <a:srgbClr val="000000">
                      <a:alpha val="43137"/>
                    </a:srgbClr>
                  </a:outerShdw>
                </a:effectLst>
                <a:cs typeface="Liberation Sans" pitchFamily="34" charset="0"/>
              </a:rPr>
              <a:t>Scientific Investigation </a:t>
            </a:r>
            <a:br>
              <a:rPr lang="en-US" altLang="en-US" sz="4800" dirty="0">
                <a:effectLst>
                  <a:outerShdw blurRad="38100" dist="38100" dir="2700000" algn="tl">
                    <a:srgbClr val="000000">
                      <a:alpha val="43137"/>
                    </a:srgbClr>
                  </a:outerShdw>
                </a:effectLst>
                <a:cs typeface="Liberation Sans" pitchFamily="34" charset="0"/>
              </a:rPr>
            </a:br>
            <a:endParaRPr lang="en-US" altLang="en-US" sz="4800" dirty="0">
              <a:ea typeface="Liberation Sans"/>
              <a:cs typeface="Liberation Sans"/>
            </a:endParaRPr>
          </a:p>
        </p:txBody>
      </p:sp>
      <p:sp>
        <p:nvSpPr>
          <p:cNvPr id="24579" name="Slide Number Placeholder 1">
            <a:extLst>
              <a:ext uri="{FF2B5EF4-FFF2-40B4-BE49-F238E27FC236}">
                <a16:creationId xmlns:a16="http://schemas.microsoft.com/office/drawing/2014/main" id="{BAC71606-38F0-F091-2B32-1899DE2D3297}"/>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2-</a:t>
            </a:r>
            <a:fld id="{AAC90E6A-F89D-8940-A54E-BBA1C86DCF72}"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14</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67725FBA-45DE-3FCB-DF5E-6CBF86EA1DFF}"/>
              </a:ext>
            </a:extLst>
          </p:cNvPr>
          <p:cNvSpPr>
            <a:spLocks noGrp="1" noChangeArrowheads="1"/>
          </p:cNvSpPr>
          <p:nvPr>
            <p:ph type="title"/>
          </p:nvPr>
        </p:nvSpPr>
        <p:spPr>
          <a:xfrm>
            <a:off x="2895600" y="533400"/>
            <a:ext cx="7543800" cy="1143000"/>
          </a:xfrm>
        </p:spPr>
        <p:txBody>
          <a:bodyPr>
            <a:normAutofit/>
          </a:bodyPr>
          <a:lstStyle/>
          <a:p>
            <a:pPr eaLnBrk="1" hangingPunct="1"/>
            <a:r>
              <a:rPr lang="en-US" altLang="en-US">
                <a:ea typeface="Liberation Sans"/>
                <a:cs typeface="Liberation Sans"/>
              </a:rPr>
              <a:t>Hallmarks of Scientific Research:</a:t>
            </a:r>
          </a:p>
        </p:txBody>
      </p:sp>
      <p:sp>
        <p:nvSpPr>
          <p:cNvPr id="25603" name="Rectangle 3">
            <a:extLst>
              <a:ext uri="{FF2B5EF4-FFF2-40B4-BE49-F238E27FC236}">
                <a16:creationId xmlns:a16="http://schemas.microsoft.com/office/drawing/2014/main" id="{A29DF7B7-03B7-6F1B-51C2-843C63772AE5}"/>
              </a:ext>
            </a:extLst>
          </p:cNvPr>
          <p:cNvSpPr>
            <a:spLocks noGrp="1" noChangeAspect="1" noChangeArrowheads="1"/>
          </p:cNvSpPr>
          <p:nvPr>
            <p:ph idx="1"/>
          </p:nvPr>
        </p:nvSpPr>
        <p:spPr>
          <a:xfrm>
            <a:off x="1031875" y="1963738"/>
            <a:ext cx="10537825" cy="4351337"/>
          </a:xfrm>
        </p:spPr>
        <p:txBody>
          <a:bodyPr/>
          <a:lstStyle/>
          <a:p>
            <a:pPr marL="0" indent="0" eaLnBrk="1" hangingPunct="1">
              <a:buFont typeface="Arial" panose="020B0604020202020204" pitchFamily="34" charset="0"/>
              <a:buNone/>
            </a:pPr>
            <a:r>
              <a:rPr lang="en-US" altLang="en-US" sz="2400">
                <a:ea typeface="Liberation Sans"/>
                <a:cs typeface="Liberation Sans"/>
              </a:rPr>
              <a:t>Hallmarks or main distinguishing characteristics of scientific research: </a:t>
            </a:r>
          </a:p>
          <a:p>
            <a:pPr lvl="1" eaLnBrk="1" hangingPunct="1"/>
            <a:r>
              <a:rPr lang="en-US" altLang="en-US">
                <a:ea typeface="Liberation Sans"/>
                <a:cs typeface="Liberation Sans"/>
              </a:rPr>
              <a:t>Purposiveness </a:t>
            </a:r>
          </a:p>
          <a:p>
            <a:pPr lvl="1" eaLnBrk="1" hangingPunct="1"/>
            <a:r>
              <a:rPr lang="en-US" altLang="en-US">
                <a:ea typeface="Liberation Sans"/>
                <a:cs typeface="Liberation Sans"/>
              </a:rPr>
              <a:t>Rigor </a:t>
            </a:r>
          </a:p>
          <a:p>
            <a:pPr lvl="1" eaLnBrk="1" hangingPunct="1"/>
            <a:r>
              <a:rPr lang="en-US" altLang="en-US">
                <a:ea typeface="Liberation Sans"/>
                <a:cs typeface="Liberation Sans"/>
              </a:rPr>
              <a:t>Testability </a:t>
            </a:r>
          </a:p>
          <a:p>
            <a:pPr lvl="1" eaLnBrk="1" hangingPunct="1"/>
            <a:r>
              <a:rPr lang="en-US" altLang="en-US">
                <a:ea typeface="Liberation Sans"/>
                <a:cs typeface="Liberation Sans"/>
              </a:rPr>
              <a:t>Replicability </a:t>
            </a:r>
          </a:p>
          <a:p>
            <a:pPr lvl="1" eaLnBrk="1" hangingPunct="1"/>
            <a:r>
              <a:rPr lang="en-US" altLang="en-US">
                <a:ea typeface="Liberation Sans"/>
                <a:cs typeface="Liberation Sans"/>
              </a:rPr>
              <a:t>Precision and Conﬁdence </a:t>
            </a:r>
          </a:p>
          <a:p>
            <a:pPr lvl="1" eaLnBrk="1" hangingPunct="1"/>
            <a:r>
              <a:rPr lang="en-US" altLang="en-US">
                <a:ea typeface="Liberation Sans"/>
                <a:cs typeface="Liberation Sans"/>
              </a:rPr>
              <a:t>Objectivity </a:t>
            </a:r>
          </a:p>
          <a:p>
            <a:pPr lvl="1" eaLnBrk="1" hangingPunct="1"/>
            <a:r>
              <a:rPr lang="en-US" altLang="en-US">
                <a:ea typeface="Liberation Sans"/>
                <a:cs typeface="Liberation Sans"/>
              </a:rPr>
              <a:t>Generalizability </a:t>
            </a:r>
          </a:p>
          <a:p>
            <a:pPr lvl="1" eaLnBrk="1" hangingPunct="1"/>
            <a:r>
              <a:rPr lang="en-US" altLang="en-US">
                <a:ea typeface="Liberation Sans"/>
                <a:cs typeface="Liberation Sans"/>
              </a:rPr>
              <a:t>Parsimony </a:t>
            </a:r>
          </a:p>
        </p:txBody>
      </p:sp>
      <p:sp>
        <p:nvSpPr>
          <p:cNvPr id="25604" name="Slide Number Placeholder 1">
            <a:extLst>
              <a:ext uri="{FF2B5EF4-FFF2-40B4-BE49-F238E27FC236}">
                <a16:creationId xmlns:a16="http://schemas.microsoft.com/office/drawing/2014/main" id="{A2D047F4-FCF6-4461-754B-3408288932AE}"/>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2-</a:t>
            </a:r>
            <a:fld id="{FE61E8C0-AA9A-5947-98DB-69D3B8F56237}"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15</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AD7E5AF8-3FBE-D597-91BC-AF26BAD04166}"/>
              </a:ext>
            </a:extLst>
          </p:cNvPr>
          <p:cNvSpPr>
            <a:spLocks noGrp="1"/>
          </p:cNvSpPr>
          <p:nvPr>
            <p:ph type="title"/>
          </p:nvPr>
        </p:nvSpPr>
        <p:spPr>
          <a:xfrm>
            <a:off x="2895600" y="762000"/>
            <a:ext cx="7467600" cy="1143000"/>
          </a:xfrm>
        </p:spPr>
        <p:txBody>
          <a:bodyPr rtlCol="0">
            <a:normAutofit/>
          </a:bodyPr>
          <a:lstStyle/>
          <a:p>
            <a:pPr eaLnBrk="1" fontAlgn="auto" hangingPunct="1">
              <a:spcAft>
                <a:spcPts val="0"/>
              </a:spcAft>
              <a:defRPr/>
            </a:pPr>
            <a:r>
              <a:rPr lang="en-US" altLang="en-US" dirty="0">
                <a:ea typeface="Liberation Sans"/>
                <a:cs typeface="Liberation Sans"/>
              </a:rPr>
              <a:t>Hypothetico-Deductive Research</a:t>
            </a:r>
          </a:p>
        </p:txBody>
      </p:sp>
      <p:sp>
        <p:nvSpPr>
          <p:cNvPr id="27651" name="Rectangle 3">
            <a:extLst>
              <a:ext uri="{FF2B5EF4-FFF2-40B4-BE49-F238E27FC236}">
                <a16:creationId xmlns:a16="http://schemas.microsoft.com/office/drawing/2014/main" id="{06C0CCDD-67D8-3873-DDFB-505A44852009}"/>
              </a:ext>
            </a:extLst>
          </p:cNvPr>
          <p:cNvSpPr>
            <a:spLocks noGrp="1" noChangeAspect="1" noChangeArrowheads="1"/>
          </p:cNvSpPr>
          <p:nvPr>
            <p:ph idx="1"/>
          </p:nvPr>
        </p:nvSpPr>
        <p:spPr>
          <a:xfrm>
            <a:off x="2438400" y="2286000"/>
            <a:ext cx="8001000" cy="4267200"/>
          </a:xfrm>
        </p:spPr>
        <p:txBody>
          <a:bodyPr/>
          <a:lstStyle/>
          <a:p>
            <a:pPr marL="0" indent="0" eaLnBrk="1" hangingPunct="1">
              <a:buFont typeface="Arial" panose="020B0604020202020204" pitchFamily="34" charset="0"/>
              <a:buNone/>
            </a:pPr>
            <a:r>
              <a:rPr lang="en-US" altLang="en-US" sz="2400">
                <a:ea typeface="Liberation Sans"/>
                <a:cs typeface="Liberation Sans"/>
              </a:rPr>
              <a:t>The Seven-Step Process in the Hypothetico-Deductive Method </a:t>
            </a:r>
          </a:p>
          <a:p>
            <a:pPr lvl="1" eaLnBrk="1" hangingPunct="1"/>
            <a:r>
              <a:rPr lang="en-US" altLang="en-US">
                <a:ea typeface="Liberation Sans"/>
                <a:cs typeface="Liberation Sans"/>
              </a:rPr>
              <a:t>Identify a broad problem area</a:t>
            </a:r>
          </a:p>
          <a:p>
            <a:pPr lvl="1" eaLnBrk="1" hangingPunct="1"/>
            <a:r>
              <a:rPr lang="en-US" altLang="en-US">
                <a:ea typeface="Liberation Sans"/>
                <a:cs typeface="Liberation Sans"/>
              </a:rPr>
              <a:t>Define the problem statement </a:t>
            </a:r>
          </a:p>
          <a:p>
            <a:pPr lvl="1" eaLnBrk="1" hangingPunct="1"/>
            <a:r>
              <a:rPr lang="en-US" altLang="en-US">
                <a:ea typeface="Liberation Sans"/>
                <a:cs typeface="Liberation Sans"/>
              </a:rPr>
              <a:t>Develop hypotheses</a:t>
            </a:r>
          </a:p>
          <a:p>
            <a:pPr lvl="1" eaLnBrk="1" hangingPunct="1"/>
            <a:r>
              <a:rPr lang="en-US" altLang="en-US">
                <a:ea typeface="Liberation Sans"/>
                <a:cs typeface="Liberation Sans"/>
              </a:rPr>
              <a:t>Determine measures </a:t>
            </a:r>
          </a:p>
          <a:p>
            <a:pPr lvl="1" eaLnBrk="1" hangingPunct="1"/>
            <a:r>
              <a:rPr lang="en-US" altLang="en-US">
                <a:ea typeface="Liberation Sans"/>
                <a:cs typeface="Liberation Sans"/>
              </a:rPr>
              <a:t>Data collection </a:t>
            </a:r>
          </a:p>
          <a:p>
            <a:pPr lvl="1" eaLnBrk="1" hangingPunct="1"/>
            <a:r>
              <a:rPr lang="en-US" altLang="en-US">
                <a:ea typeface="Liberation Sans"/>
                <a:cs typeface="Liberation Sans"/>
              </a:rPr>
              <a:t>Data analysis </a:t>
            </a:r>
          </a:p>
          <a:p>
            <a:pPr lvl="1" eaLnBrk="1" hangingPunct="1"/>
            <a:r>
              <a:rPr lang="en-US" altLang="en-US">
                <a:ea typeface="Liberation Sans"/>
                <a:cs typeface="Liberation Sans"/>
              </a:rPr>
              <a:t>Interpretation of data </a:t>
            </a:r>
          </a:p>
        </p:txBody>
      </p:sp>
      <p:sp>
        <p:nvSpPr>
          <p:cNvPr id="27652" name="Slide Number Placeholder 1">
            <a:extLst>
              <a:ext uri="{FF2B5EF4-FFF2-40B4-BE49-F238E27FC236}">
                <a16:creationId xmlns:a16="http://schemas.microsoft.com/office/drawing/2014/main" id="{C99D81D2-CB8E-82E1-06D3-A3DC30502824}"/>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2-</a:t>
            </a:r>
            <a:fld id="{43FC0EE0-4283-0C4A-86D7-E2C5E47A35BE}"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16</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BA923717-F743-47B0-A814-B98960757D70}"/>
              </a:ext>
            </a:extLst>
          </p:cNvPr>
          <p:cNvSpPr>
            <a:spLocks noGrp="1"/>
          </p:cNvSpPr>
          <p:nvPr>
            <p:ph type="title"/>
          </p:nvPr>
        </p:nvSpPr>
        <p:spPr>
          <a:xfrm>
            <a:off x="2895600" y="609600"/>
            <a:ext cx="5638800" cy="1143000"/>
          </a:xfrm>
        </p:spPr>
        <p:txBody>
          <a:bodyPr rtlCol="0">
            <a:normAutofit/>
          </a:bodyPr>
          <a:lstStyle/>
          <a:p>
            <a:pPr eaLnBrk="1" fontAlgn="auto" hangingPunct="1">
              <a:spcAft>
                <a:spcPts val="0"/>
              </a:spcAft>
              <a:defRPr/>
            </a:pPr>
            <a:r>
              <a:rPr lang="en-US" altLang="en-US" dirty="0">
                <a:ea typeface="Liberation Sans"/>
                <a:cs typeface="Liberation Sans"/>
              </a:rPr>
              <a:t>Deduction and Induction</a:t>
            </a:r>
          </a:p>
        </p:txBody>
      </p:sp>
      <p:sp>
        <p:nvSpPr>
          <p:cNvPr id="28675" name="Rectangle 3">
            <a:extLst>
              <a:ext uri="{FF2B5EF4-FFF2-40B4-BE49-F238E27FC236}">
                <a16:creationId xmlns:a16="http://schemas.microsoft.com/office/drawing/2014/main" id="{70C91C62-A81A-8C30-3817-9321F51EAEAF}"/>
              </a:ext>
            </a:extLst>
          </p:cNvPr>
          <p:cNvSpPr>
            <a:spLocks noGrp="1" noChangeAspect="1" noChangeArrowheads="1"/>
          </p:cNvSpPr>
          <p:nvPr>
            <p:ph idx="1"/>
          </p:nvPr>
        </p:nvSpPr>
        <p:spPr>
          <a:xfrm>
            <a:off x="1600200" y="2022475"/>
            <a:ext cx="9525000" cy="3768725"/>
          </a:xfrm>
        </p:spPr>
        <p:txBody>
          <a:bodyPr/>
          <a:lstStyle/>
          <a:p>
            <a:pPr algn="just" eaLnBrk="1" hangingPunct="1">
              <a:lnSpc>
                <a:spcPct val="80000"/>
              </a:lnSpc>
            </a:pPr>
            <a:r>
              <a:rPr lang="en-US" altLang="en-US" sz="2400" i="1">
                <a:ea typeface="Liberation Sans"/>
                <a:cs typeface="Liberation Sans"/>
              </a:rPr>
              <a:t>Deductive reasoning</a:t>
            </a:r>
            <a:r>
              <a:rPr lang="en-US" altLang="en-US" sz="2400">
                <a:ea typeface="Liberation Sans"/>
                <a:cs typeface="Liberation Sans"/>
              </a:rPr>
              <a:t>:</a:t>
            </a:r>
            <a:r>
              <a:rPr lang="en-US" altLang="en-US" sz="2400" i="1">
                <a:ea typeface="Liberation Sans"/>
                <a:cs typeface="Liberation Sans"/>
              </a:rPr>
              <a:t> </a:t>
            </a:r>
            <a:r>
              <a:rPr lang="en-US" altLang="en-US" sz="2400">
                <a:ea typeface="Liberation Sans"/>
                <a:cs typeface="Liberation Sans"/>
              </a:rPr>
              <a:t>application of a general theory to a specific case. </a:t>
            </a:r>
          </a:p>
          <a:p>
            <a:pPr lvl="1" algn="just" eaLnBrk="1" hangingPunct="1">
              <a:lnSpc>
                <a:spcPct val="80000"/>
              </a:lnSpc>
            </a:pPr>
            <a:r>
              <a:rPr lang="en-US" altLang="en-US">
                <a:ea typeface="Liberation Sans"/>
                <a:cs typeface="Liberation Sans"/>
              </a:rPr>
              <a:t>Hypothesis testing </a:t>
            </a:r>
          </a:p>
          <a:p>
            <a:pPr algn="just" eaLnBrk="1" hangingPunct="1">
              <a:lnSpc>
                <a:spcPct val="80000"/>
              </a:lnSpc>
            </a:pPr>
            <a:endParaRPr lang="en-US" altLang="en-US" sz="2400" i="1">
              <a:ea typeface="Liberation Sans"/>
              <a:cs typeface="Liberation Sans"/>
            </a:endParaRPr>
          </a:p>
          <a:p>
            <a:pPr algn="just" eaLnBrk="1" hangingPunct="1">
              <a:lnSpc>
                <a:spcPct val="80000"/>
              </a:lnSpc>
            </a:pPr>
            <a:r>
              <a:rPr lang="en-US" altLang="en-US" sz="2400" i="1">
                <a:ea typeface="Liberation Sans"/>
                <a:cs typeface="Liberation Sans"/>
              </a:rPr>
              <a:t>Inductive reasoning</a:t>
            </a:r>
            <a:r>
              <a:rPr lang="en-US" altLang="en-US" sz="2400">
                <a:ea typeface="Liberation Sans"/>
                <a:cs typeface="Liberation Sans"/>
              </a:rPr>
              <a:t>: a process where we observe specific phenomena and on this basis arrive at general conclusions. </a:t>
            </a:r>
          </a:p>
          <a:p>
            <a:pPr lvl="1" algn="just" eaLnBrk="1" hangingPunct="1">
              <a:lnSpc>
                <a:spcPct val="80000"/>
              </a:lnSpc>
            </a:pPr>
            <a:r>
              <a:rPr lang="en-US" altLang="en-US">
                <a:ea typeface="Liberation Sans"/>
                <a:cs typeface="Liberation Sans"/>
              </a:rPr>
              <a:t>Counting white swans</a:t>
            </a:r>
          </a:p>
          <a:p>
            <a:pPr algn="just" eaLnBrk="1" hangingPunct="1">
              <a:lnSpc>
                <a:spcPct val="80000"/>
              </a:lnSpc>
            </a:pPr>
            <a:endParaRPr lang="en-US" altLang="en-US" sz="2400">
              <a:ea typeface="Liberation Sans"/>
              <a:cs typeface="Liberation Sans"/>
            </a:endParaRPr>
          </a:p>
          <a:p>
            <a:pPr algn="just" eaLnBrk="1" hangingPunct="1">
              <a:lnSpc>
                <a:spcPct val="80000"/>
              </a:lnSpc>
            </a:pPr>
            <a:r>
              <a:rPr lang="en-US" altLang="en-US" sz="2400">
                <a:ea typeface="Liberation Sans"/>
                <a:cs typeface="Liberation Sans"/>
              </a:rPr>
              <a:t>Both inductive and deductive processes are often used in research. </a:t>
            </a:r>
          </a:p>
        </p:txBody>
      </p:sp>
      <p:sp>
        <p:nvSpPr>
          <p:cNvPr id="28676" name="Slide Number Placeholder 1">
            <a:extLst>
              <a:ext uri="{FF2B5EF4-FFF2-40B4-BE49-F238E27FC236}">
                <a16:creationId xmlns:a16="http://schemas.microsoft.com/office/drawing/2014/main" id="{9F7DEAFE-1E47-05DC-5ABB-58E770BC23C9}"/>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2-</a:t>
            </a:r>
            <a:fld id="{EA963A25-EAAE-6A49-9DDE-FADB7C35422D}"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17</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DC436867-D9F9-B225-9442-60700699610D}"/>
              </a:ext>
            </a:extLst>
          </p:cNvPr>
          <p:cNvSpPr>
            <a:spLocks noGrp="1" noChangeArrowheads="1"/>
          </p:cNvSpPr>
          <p:nvPr>
            <p:ph type="title"/>
          </p:nvPr>
        </p:nvSpPr>
        <p:spPr>
          <a:xfrm>
            <a:off x="2998788" y="503238"/>
            <a:ext cx="8570912" cy="1325562"/>
          </a:xfrm>
        </p:spPr>
        <p:txBody>
          <a:bodyPr/>
          <a:lstStyle/>
          <a:p>
            <a:pPr eaLnBrk="1" hangingPunct="1"/>
            <a:r>
              <a:rPr lang="en-US" altLang="en-US" sz="3600">
                <a:ea typeface="Liberation Sans"/>
                <a:cs typeface="Liberation Sans"/>
              </a:rPr>
              <a:t>Alternative Approaches to What Makes Good Research</a:t>
            </a:r>
          </a:p>
        </p:txBody>
      </p:sp>
      <p:sp>
        <p:nvSpPr>
          <p:cNvPr id="29699" name="Content Placeholder 2">
            <a:extLst>
              <a:ext uri="{FF2B5EF4-FFF2-40B4-BE49-F238E27FC236}">
                <a16:creationId xmlns:a16="http://schemas.microsoft.com/office/drawing/2014/main" id="{8BB3BDD7-485F-0715-B127-A535451CAD9D}"/>
              </a:ext>
            </a:extLst>
          </p:cNvPr>
          <p:cNvSpPr>
            <a:spLocks noGrp="1" noChangeArrowheads="1"/>
          </p:cNvSpPr>
          <p:nvPr>
            <p:ph idx="1"/>
          </p:nvPr>
        </p:nvSpPr>
        <p:spPr>
          <a:xfrm>
            <a:off x="1447800" y="2286000"/>
            <a:ext cx="9067800" cy="3810000"/>
          </a:xfrm>
        </p:spPr>
        <p:txBody>
          <a:bodyPr/>
          <a:lstStyle/>
          <a:p>
            <a:pPr eaLnBrk="1" hangingPunct="1"/>
            <a:r>
              <a:rPr lang="en-US" altLang="en-US" sz="2400">
                <a:ea typeface="Liberation Sans"/>
                <a:cs typeface="Liberation Sans"/>
              </a:rPr>
              <a:t>Positivism</a:t>
            </a:r>
          </a:p>
          <a:p>
            <a:pPr eaLnBrk="1" hangingPunct="1"/>
            <a:r>
              <a:rPr lang="en-US" altLang="en-US" sz="2400">
                <a:ea typeface="Liberation Sans"/>
                <a:cs typeface="Liberation Sans"/>
              </a:rPr>
              <a:t>Constructionism</a:t>
            </a:r>
          </a:p>
          <a:p>
            <a:pPr eaLnBrk="1" hangingPunct="1"/>
            <a:endParaRPr lang="en-US" altLang="en-US" sz="2400">
              <a:ea typeface="Liberation Sans"/>
              <a:cs typeface="Liberation Sans"/>
            </a:endParaRPr>
          </a:p>
          <a:p>
            <a:pPr eaLnBrk="1" hangingPunct="1"/>
            <a:r>
              <a:rPr lang="en-US" altLang="en-US" sz="2400">
                <a:ea typeface="Liberation Sans"/>
                <a:cs typeface="Liberation Sans"/>
              </a:rPr>
              <a:t>The middle ground:</a:t>
            </a:r>
          </a:p>
          <a:p>
            <a:pPr lvl="1" eaLnBrk="1" hangingPunct="1"/>
            <a:r>
              <a:rPr lang="en-US" altLang="en-US">
                <a:ea typeface="Liberation Sans"/>
                <a:cs typeface="Liberation Sans"/>
              </a:rPr>
              <a:t>Critical realism</a:t>
            </a:r>
          </a:p>
          <a:p>
            <a:pPr lvl="1" eaLnBrk="1" hangingPunct="1"/>
            <a:r>
              <a:rPr lang="en-US" altLang="en-US">
                <a:ea typeface="Liberation Sans"/>
                <a:cs typeface="Liberation Sans"/>
              </a:rPr>
              <a:t>Pragmatism</a:t>
            </a:r>
          </a:p>
        </p:txBody>
      </p:sp>
      <p:sp>
        <p:nvSpPr>
          <p:cNvPr id="29700" name="Slide Number Placeholder 1">
            <a:extLst>
              <a:ext uri="{FF2B5EF4-FFF2-40B4-BE49-F238E27FC236}">
                <a16:creationId xmlns:a16="http://schemas.microsoft.com/office/drawing/2014/main" id="{97F969CD-C4ED-16D4-C0FE-EEE32599FEF9}"/>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2-</a:t>
            </a:r>
            <a:fld id="{87F1A2A7-7136-5D40-A393-5CB7399AC91C}"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18</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0C13CE1F-BB98-9E2B-5E0A-A78E390506D4}"/>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a:cs typeface="Liberation Sans"/>
              </a:rPr>
              <a:t>Positivism</a:t>
            </a:r>
          </a:p>
        </p:txBody>
      </p:sp>
      <p:sp>
        <p:nvSpPr>
          <p:cNvPr id="30723" name="Content Placeholder 2">
            <a:extLst>
              <a:ext uri="{FF2B5EF4-FFF2-40B4-BE49-F238E27FC236}">
                <a16:creationId xmlns:a16="http://schemas.microsoft.com/office/drawing/2014/main" id="{42D90A22-6E70-F250-636E-6644074F3D95}"/>
              </a:ext>
            </a:extLst>
          </p:cNvPr>
          <p:cNvSpPr>
            <a:spLocks noGrp="1" noChangeArrowheads="1"/>
          </p:cNvSpPr>
          <p:nvPr>
            <p:ph idx="1"/>
          </p:nvPr>
        </p:nvSpPr>
        <p:spPr>
          <a:xfrm>
            <a:off x="2514600" y="2133600"/>
            <a:ext cx="8001000" cy="4267200"/>
          </a:xfrm>
        </p:spPr>
        <p:txBody>
          <a:bodyPr/>
          <a:lstStyle/>
          <a:p>
            <a:pPr eaLnBrk="1" hangingPunct="1"/>
            <a:r>
              <a:rPr lang="en-US" altLang="en-US" sz="2400">
                <a:ea typeface="Liberation Sans"/>
                <a:cs typeface="Liberation Sans"/>
              </a:rPr>
              <a:t>Scientific research is the way to get to the truth</a:t>
            </a:r>
          </a:p>
          <a:p>
            <a:pPr eaLnBrk="1" hangingPunct="1"/>
            <a:r>
              <a:rPr lang="en-US" altLang="en-US" sz="2400">
                <a:ea typeface="Liberation Sans"/>
                <a:cs typeface="Liberation Sans"/>
              </a:rPr>
              <a:t>Rigour and replicability, reliability, and generalizability</a:t>
            </a:r>
          </a:p>
          <a:p>
            <a:pPr eaLnBrk="1" hangingPunct="1"/>
            <a:r>
              <a:rPr lang="en-US" altLang="en-US" sz="2400">
                <a:ea typeface="Liberation Sans"/>
                <a:cs typeface="Liberation Sans"/>
              </a:rPr>
              <a:t>Key approach: experiment</a:t>
            </a:r>
          </a:p>
          <a:p>
            <a:pPr eaLnBrk="1" hangingPunct="1"/>
            <a:endParaRPr lang="en-US" altLang="en-US" sz="2400">
              <a:ea typeface="Liberation Sans"/>
              <a:cs typeface="Liberation Sans"/>
            </a:endParaRPr>
          </a:p>
          <a:p>
            <a:pPr eaLnBrk="1" hangingPunct="1"/>
            <a:endParaRPr lang="en-US" altLang="en-US" sz="2400">
              <a:ea typeface="Liberation Sans"/>
              <a:cs typeface="Liberation Sans"/>
            </a:endParaRPr>
          </a:p>
        </p:txBody>
      </p:sp>
      <p:sp>
        <p:nvSpPr>
          <p:cNvPr id="30724" name="Slide Number Placeholder 1">
            <a:extLst>
              <a:ext uri="{FF2B5EF4-FFF2-40B4-BE49-F238E27FC236}">
                <a16:creationId xmlns:a16="http://schemas.microsoft.com/office/drawing/2014/main" id="{C5542F90-B9C8-65F5-DDC8-94EDED2AC199}"/>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2-</a:t>
            </a:r>
            <a:fld id="{3190ABA2-6C08-E046-873A-7EECC81F633B}"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19</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A350F75D-A54F-8A9B-72F9-DA2D2EFD800B}"/>
              </a:ext>
            </a:extLst>
          </p:cNvPr>
          <p:cNvSpPr>
            <a:spLocks noGrp="1" noChangeArrowheads="1"/>
          </p:cNvSpPr>
          <p:nvPr>
            <p:ph type="title"/>
          </p:nvPr>
        </p:nvSpPr>
        <p:spPr>
          <a:xfrm>
            <a:off x="2998788" y="503238"/>
            <a:ext cx="8570912" cy="1325562"/>
          </a:xfrm>
          <a:solidFill>
            <a:schemeClr val="accent2"/>
          </a:solidFill>
        </p:spPr>
        <p:txBody>
          <a:bodyPr/>
          <a:lstStyle/>
          <a:p>
            <a:pPr eaLnBrk="1" hangingPunct="1"/>
            <a:r>
              <a:rPr lang="en-US" altLang="en-US"/>
              <a:t>The General Objectives</a:t>
            </a:r>
          </a:p>
        </p:txBody>
      </p:sp>
      <p:sp>
        <p:nvSpPr>
          <p:cNvPr id="8195" name="Subtitle 2">
            <a:extLst>
              <a:ext uri="{FF2B5EF4-FFF2-40B4-BE49-F238E27FC236}">
                <a16:creationId xmlns:a16="http://schemas.microsoft.com/office/drawing/2014/main" id="{46F9E377-4C65-82AD-AFA3-366918675713}"/>
              </a:ext>
            </a:extLst>
          </p:cNvPr>
          <p:cNvSpPr>
            <a:spLocks noGrp="1"/>
          </p:cNvSpPr>
          <p:nvPr>
            <p:ph idx="1"/>
          </p:nvPr>
        </p:nvSpPr>
        <p:spPr>
          <a:xfrm>
            <a:off x="1031875" y="1963738"/>
            <a:ext cx="10537825" cy="4351337"/>
          </a:xfrm>
        </p:spPr>
        <p:txBody>
          <a:bodyPr rtlCol="0">
            <a:normAutofit/>
          </a:bodyPr>
          <a:lstStyle/>
          <a:p>
            <a:pPr marL="457200" indent="-457200" algn="just" eaLnBrk="1" fontAlgn="auto" hangingPunct="1">
              <a:spcAft>
                <a:spcPts val="0"/>
              </a:spcAft>
              <a:defRPr/>
            </a:pPr>
            <a:r>
              <a:rPr lang="en-US" altLang="en-US" dirty="0">
                <a:latin typeface="+mj-lt"/>
                <a:ea typeface="ＭＳ Ｐゴシック" pitchFamily="34" charset="-128"/>
              </a:rPr>
              <a:t>Explain the concepts of research methodology and its elements, such as problem statement, literature review, conceptual framework, research variables and hypothesis development.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94A9AFFF-7B14-2511-7455-F02B678C8997}"/>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a:cs typeface="Liberation Sans"/>
              </a:rPr>
              <a:t>Constructionism</a:t>
            </a:r>
          </a:p>
        </p:txBody>
      </p:sp>
      <p:sp>
        <p:nvSpPr>
          <p:cNvPr id="31747" name="Content Placeholder 2">
            <a:extLst>
              <a:ext uri="{FF2B5EF4-FFF2-40B4-BE49-F238E27FC236}">
                <a16:creationId xmlns:a16="http://schemas.microsoft.com/office/drawing/2014/main" id="{92E15098-81E2-EF4D-6485-2AF0F9251B1D}"/>
              </a:ext>
            </a:extLst>
          </p:cNvPr>
          <p:cNvSpPr>
            <a:spLocks noGrp="1" noChangeArrowheads="1"/>
          </p:cNvSpPr>
          <p:nvPr>
            <p:ph idx="1"/>
          </p:nvPr>
        </p:nvSpPr>
        <p:spPr>
          <a:xfrm>
            <a:off x="2514600" y="2133600"/>
            <a:ext cx="8001000" cy="4267200"/>
          </a:xfrm>
        </p:spPr>
        <p:txBody>
          <a:bodyPr/>
          <a:lstStyle/>
          <a:p>
            <a:pPr algn="just" eaLnBrk="1" hangingPunct="1"/>
            <a:r>
              <a:rPr lang="en-US" altLang="en-US" sz="2400">
                <a:ea typeface="Liberation Sans"/>
                <a:cs typeface="Liberation Sans"/>
              </a:rPr>
              <a:t>The world as we know it is fundamentally mental</a:t>
            </a:r>
          </a:p>
          <a:p>
            <a:pPr algn="just" eaLnBrk="1" hangingPunct="1"/>
            <a:r>
              <a:rPr lang="en-US" altLang="en-US" sz="2400">
                <a:ea typeface="Liberation Sans"/>
                <a:cs typeface="Liberation Sans"/>
              </a:rPr>
              <a:t>Aim to understand the rules people use to make sense of the world</a:t>
            </a:r>
          </a:p>
          <a:p>
            <a:pPr algn="just" eaLnBrk="1" hangingPunct="1"/>
            <a:r>
              <a:rPr lang="en-US" altLang="en-US" sz="2400">
                <a:ea typeface="Liberation Sans"/>
                <a:cs typeface="Liberation Sans"/>
              </a:rPr>
              <a:t>Research methods are often qualitative in nature</a:t>
            </a:r>
          </a:p>
          <a:p>
            <a:pPr algn="just" eaLnBrk="1" hangingPunct="1"/>
            <a:endParaRPr lang="en-US" altLang="en-US" sz="2400">
              <a:ea typeface="Liberation Sans"/>
              <a:cs typeface="Liberation Sans"/>
            </a:endParaRPr>
          </a:p>
        </p:txBody>
      </p:sp>
      <p:sp>
        <p:nvSpPr>
          <p:cNvPr id="31748" name="Slide Number Placeholder 1">
            <a:extLst>
              <a:ext uri="{FF2B5EF4-FFF2-40B4-BE49-F238E27FC236}">
                <a16:creationId xmlns:a16="http://schemas.microsoft.com/office/drawing/2014/main" id="{5EFFFDB9-E75B-A388-B13D-C1EACB58DBE4}"/>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2-</a:t>
            </a:r>
            <a:fld id="{36FBC068-B1F1-DA48-A212-1FEEE6E9ACA4}"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20</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39A93EE3-2FD3-EBBA-364E-A425DC77C81D}"/>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a:cs typeface="Liberation Sans"/>
              </a:rPr>
              <a:t>Critical Realism</a:t>
            </a:r>
          </a:p>
        </p:txBody>
      </p:sp>
      <p:sp>
        <p:nvSpPr>
          <p:cNvPr id="32771" name="Content Placeholder 2">
            <a:extLst>
              <a:ext uri="{FF2B5EF4-FFF2-40B4-BE49-F238E27FC236}">
                <a16:creationId xmlns:a16="http://schemas.microsoft.com/office/drawing/2014/main" id="{4305698E-8FE1-C564-DEE1-2AAF621568E0}"/>
              </a:ext>
            </a:extLst>
          </p:cNvPr>
          <p:cNvSpPr>
            <a:spLocks noGrp="1" noChangeArrowheads="1"/>
          </p:cNvSpPr>
          <p:nvPr>
            <p:ph idx="1"/>
          </p:nvPr>
        </p:nvSpPr>
        <p:spPr>
          <a:xfrm>
            <a:off x="1031875" y="1963738"/>
            <a:ext cx="10537825" cy="4351337"/>
          </a:xfrm>
        </p:spPr>
        <p:txBody>
          <a:bodyPr/>
          <a:lstStyle/>
          <a:p>
            <a:pPr algn="just" eaLnBrk="1" hangingPunct="1"/>
            <a:r>
              <a:rPr lang="en-US" altLang="en-US" sz="2400">
                <a:ea typeface="Liberation Sans"/>
                <a:cs typeface="Liberation Sans"/>
              </a:rPr>
              <a:t>There is an external reality but we cannot always objectively measure this external reality</a:t>
            </a:r>
          </a:p>
          <a:p>
            <a:pPr algn="just" eaLnBrk="1" hangingPunct="1"/>
            <a:r>
              <a:rPr lang="en-US" altLang="en-US" sz="2400">
                <a:ea typeface="Liberation Sans"/>
                <a:cs typeface="Liberation Sans"/>
              </a:rPr>
              <a:t>The critical realist is critical of our ability to understand the world with certainty</a:t>
            </a:r>
          </a:p>
          <a:p>
            <a:pPr algn="just" eaLnBrk="1" hangingPunct="1"/>
            <a:endParaRPr lang="en-US" altLang="en-US" sz="2400">
              <a:ea typeface="Liberation Sans"/>
              <a:cs typeface="Liberation Sans"/>
            </a:endParaRPr>
          </a:p>
          <a:p>
            <a:pPr algn="just" eaLnBrk="1" hangingPunct="1"/>
            <a:endParaRPr lang="en-US" altLang="en-US" sz="2400">
              <a:ea typeface="Liberation Sans"/>
              <a:cs typeface="Liberation Sans"/>
            </a:endParaRPr>
          </a:p>
        </p:txBody>
      </p:sp>
      <p:sp>
        <p:nvSpPr>
          <p:cNvPr id="32772" name="Slide Number Placeholder 1">
            <a:extLst>
              <a:ext uri="{FF2B5EF4-FFF2-40B4-BE49-F238E27FC236}">
                <a16:creationId xmlns:a16="http://schemas.microsoft.com/office/drawing/2014/main" id="{70EBD034-3E60-D74F-EEE1-7FBDAD610349}"/>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2-</a:t>
            </a:r>
            <a:fld id="{F62C4E73-2440-4045-A424-4F698035A1AB}"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21</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4D7F87D5-A88F-3E79-32AD-92CBFE47215A}"/>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a:cs typeface="Liberation Sans"/>
              </a:rPr>
              <a:t>Pragmatism</a:t>
            </a:r>
          </a:p>
        </p:txBody>
      </p:sp>
      <p:sp>
        <p:nvSpPr>
          <p:cNvPr id="33795" name="Content Placeholder 2">
            <a:extLst>
              <a:ext uri="{FF2B5EF4-FFF2-40B4-BE49-F238E27FC236}">
                <a16:creationId xmlns:a16="http://schemas.microsoft.com/office/drawing/2014/main" id="{DDDFF2AF-F733-6D23-E4FB-C10C8EDF6931}"/>
              </a:ext>
            </a:extLst>
          </p:cNvPr>
          <p:cNvSpPr>
            <a:spLocks noGrp="1" noChangeArrowheads="1"/>
          </p:cNvSpPr>
          <p:nvPr>
            <p:ph idx="1"/>
          </p:nvPr>
        </p:nvSpPr>
        <p:spPr>
          <a:xfrm>
            <a:off x="1031875" y="1963738"/>
            <a:ext cx="10537825" cy="4351337"/>
          </a:xfrm>
        </p:spPr>
        <p:txBody>
          <a:bodyPr/>
          <a:lstStyle/>
          <a:p>
            <a:pPr algn="just" eaLnBrk="1" hangingPunct="1"/>
            <a:r>
              <a:rPr lang="en-US" altLang="en-US" sz="2400">
                <a:ea typeface="Liberation Sans"/>
                <a:cs typeface="Liberation Sans"/>
              </a:rPr>
              <a:t>Do not take a particular position on what makes good research</a:t>
            </a:r>
          </a:p>
          <a:p>
            <a:pPr algn="just" eaLnBrk="1" hangingPunct="1"/>
            <a:r>
              <a:rPr lang="en-US" altLang="en-US" sz="2400">
                <a:ea typeface="Liberation Sans"/>
                <a:cs typeface="Liberation Sans"/>
              </a:rPr>
              <a:t>Research on both objective and subjective phenomena can produce useful knowledge</a:t>
            </a:r>
          </a:p>
          <a:p>
            <a:pPr algn="just" eaLnBrk="1" hangingPunct="1"/>
            <a:r>
              <a:rPr lang="en-US" altLang="en-US" sz="2400">
                <a:ea typeface="Liberation Sans"/>
                <a:cs typeface="Liberation Sans"/>
              </a:rPr>
              <a:t>Relationship between theory and practice</a:t>
            </a:r>
          </a:p>
          <a:p>
            <a:pPr algn="just" eaLnBrk="1" hangingPunct="1"/>
            <a:r>
              <a:rPr lang="en-US" altLang="en-US" sz="2400">
                <a:ea typeface="Liberation Sans"/>
                <a:cs typeface="Liberation Sans"/>
              </a:rPr>
              <a:t>Purpose of theory is to inform practice</a:t>
            </a:r>
          </a:p>
        </p:txBody>
      </p:sp>
      <p:sp>
        <p:nvSpPr>
          <p:cNvPr id="33796" name="Slide Number Placeholder 1">
            <a:extLst>
              <a:ext uri="{FF2B5EF4-FFF2-40B4-BE49-F238E27FC236}">
                <a16:creationId xmlns:a16="http://schemas.microsoft.com/office/drawing/2014/main" id="{29E8E370-F58C-7948-BDFD-F1B61A74D488}"/>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2-</a:t>
            </a:r>
            <a:fld id="{4D0DCE9D-7120-284A-BD0B-1080C21842C6}"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22</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4D3A3FB8-4C4C-13F2-9F91-74F60A7D09BA}"/>
              </a:ext>
            </a:extLst>
          </p:cNvPr>
          <p:cNvSpPr>
            <a:spLocks noGrp="1" noChangeArrowheads="1"/>
          </p:cNvSpPr>
          <p:nvPr>
            <p:ph type="title"/>
          </p:nvPr>
        </p:nvSpPr>
        <p:spPr>
          <a:xfrm>
            <a:off x="2998788" y="503238"/>
            <a:ext cx="8570912" cy="1325562"/>
          </a:xfrm>
        </p:spPr>
        <p:txBody>
          <a:bodyPr/>
          <a:lstStyle/>
          <a:p>
            <a:pPr eaLnBrk="1" hangingPunct="1"/>
            <a:r>
              <a:rPr lang="en-US" altLang="en-US"/>
              <a:t>References</a:t>
            </a:r>
            <a:endParaRPr lang="en-ID" altLang="en-US"/>
          </a:p>
        </p:txBody>
      </p:sp>
      <p:sp>
        <p:nvSpPr>
          <p:cNvPr id="34819" name="Content Placeholder 2">
            <a:extLst>
              <a:ext uri="{FF2B5EF4-FFF2-40B4-BE49-F238E27FC236}">
                <a16:creationId xmlns:a16="http://schemas.microsoft.com/office/drawing/2014/main" id="{997BC5A5-3AFB-F19D-3B4F-7D1156168076}"/>
              </a:ext>
            </a:extLst>
          </p:cNvPr>
          <p:cNvSpPr>
            <a:spLocks noGrp="1" noChangeArrowheads="1"/>
          </p:cNvSpPr>
          <p:nvPr>
            <p:ph idx="1"/>
          </p:nvPr>
        </p:nvSpPr>
        <p:spPr>
          <a:xfrm>
            <a:off x="1447800" y="1963738"/>
            <a:ext cx="10121900" cy="4351337"/>
          </a:xfrm>
        </p:spPr>
        <p:txBody>
          <a:bodyPr/>
          <a:lstStyle/>
          <a:p>
            <a:pPr eaLnBrk="1" hangingPunct="1">
              <a:lnSpc>
                <a:spcPct val="150000"/>
              </a:lnSpc>
            </a:pPr>
            <a:r>
              <a:rPr lang="en-AU" altLang="en-US" sz="2400">
                <a:latin typeface="Arial" panose="020B0604020202020204" pitchFamily="34" charset="0"/>
                <a:cs typeface="Times New Roman" panose="02020603050405020304" pitchFamily="18" charset="0"/>
              </a:rPr>
              <a:t>Uma Sekaran. (2016). </a:t>
            </a:r>
            <a:r>
              <a:rPr lang="en-AU" altLang="en-US" sz="2400" b="1" i="1">
                <a:latin typeface="Arial" panose="020B0604020202020204" pitchFamily="34" charset="0"/>
                <a:cs typeface="Times New Roman" panose="02020603050405020304" pitchFamily="18" charset="0"/>
              </a:rPr>
              <a:t>Research Method for Business: A Skill-building Approach</a:t>
            </a:r>
            <a:r>
              <a:rPr lang="en-AU" altLang="en-US" sz="2400">
                <a:latin typeface="Arial" panose="020B0604020202020204" pitchFamily="34" charset="0"/>
                <a:cs typeface="Times New Roman" panose="02020603050405020304" pitchFamily="18" charset="0"/>
              </a:rPr>
              <a:t>. 07. Wiley. West Sussex. ISBN: 9781119165552. Chapter 1 &amp; 2.</a:t>
            </a:r>
            <a:endParaRPr lang="en-ID" altLang="en-US" sz="2400"/>
          </a:p>
          <a:p>
            <a:pPr eaLnBrk="1" hangingPunct="1">
              <a:lnSpc>
                <a:spcPct val="150000"/>
              </a:lnSpc>
            </a:pPr>
            <a:endParaRPr lang="en-ID"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20DD3-8768-C1A4-2814-B7301B04FFE2}"/>
              </a:ext>
            </a:extLst>
          </p:cNvPr>
          <p:cNvSpPr>
            <a:spLocks noGrp="1"/>
          </p:cNvSpPr>
          <p:nvPr>
            <p:ph type="title"/>
          </p:nvPr>
        </p:nvSpPr>
        <p:spPr/>
        <p:txBody>
          <a:bodyPr rtlCol="0">
            <a:normAutofit fontScale="90000"/>
          </a:bodyPr>
          <a:lstStyle/>
          <a:p>
            <a:pPr eaLnBrk="1" fontAlgn="auto" hangingPunct="1">
              <a:spcAft>
                <a:spcPts val="0"/>
              </a:spcAft>
              <a:defRPr/>
            </a:pPr>
            <a:r>
              <a:rPr lang="en-US" altLang="en-US" dirty="0">
                <a:ea typeface="Liberation Sans"/>
                <a:cs typeface="Liberation Sans"/>
              </a:rPr>
              <a:t>Chapter 1 </a:t>
            </a:r>
            <a:br>
              <a:rPr lang="en-US" altLang="en-US" dirty="0">
                <a:solidFill>
                  <a:srgbClr val="C00000"/>
                </a:solidFill>
                <a:effectLst>
                  <a:outerShdw blurRad="38100" dist="38100" dir="2700000" algn="tl">
                    <a:srgbClr val="000000">
                      <a:alpha val="43137"/>
                    </a:srgbClr>
                  </a:outerShdw>
                </a:effectLst>
                <a:cs typeface="Liberation Sans" pitchFamily="34" charset="0"/>
              </a:rPr>
            </a:br>
            <a:r>
              <a:rPr lang="en-US" altLang="en-US" dirty="0">
                <a:solidFill>
                  <a:srgbClr val="C00000"/>
                </a:solidFill>
                <a:effectLst>
                  <a:outerShdw blurRad="38100" dist="38100" dir="2700000" algn="tl">
                    <a:srgbClr val="000000">
                      <a:alpha val="43137"/>
                    </a:srgbClr>
                  </a:outerShdw>
                </a:effectLst>
                <a:cs typeface="Liberation Sans" pitchFamily="34" charset="0"/>
              </a:rPr>
              <a:t>Introduction to Research</a:t>
            </a:r>
            <a:br>
              <a:rPr lang="en-US" altLang="en-US" dirty="0">
                <a:solidFill>
                  <a:srgbClr val="C00000"/>
                </a:solidFill>
                <a:effectLst>
                  <a:outerShdw blurRad="38100" dist="38100" dir="2700000" algn="tl">
                    <a:srgbClr val="000000">
                      <a:alpha val="43137"/>
                    </a:srgbClr>
                  </a:outerShdw>
                </a:effectLst>
                <a:cs typeface="Liberation Sans" pitchFamily="34" charset="0"/>
              </a:rPr>
            </a:br>
            <a:endParaRPr lang="en-ID" dirty="0"/>
          </a:p>
        </p:txBody>
      </p:sp>
      <p:sp>
        <p:nvSpPr>
          <p:cNvPr id="13315" name="Slide Number Placeholder 2">
            <a:extLst>
              <a:ext uri="{FF2B5EF4-FFF2-40B4-BE49-F238E27FC236}">
                <a16:creationId xmlns:a16="http://schemas.microsoft.com/office/drawing/2014/main" id="{DABE63DE-8F17-3804-5D7F-CE620823D595}"/>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1-</a:t>
            </a:r>
            <a:fld id="{DB9623FF-6677-F041-A002-874A4BC9E371}"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3</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4A18548-B745-9D99-CCCD-C7AFB9FC8334}"/>
              </a:ext>
            </a:extLst>
          </p:cNvPr>
          <p:cNvSpPr>
            <a:spLocks noGrp="1" noChangeArrowheads="1"/>
          </p:cNvSpPr>
          <p:nvPr>
            <p:ph type="title"/>
          </p:nvPr>
        </p:nvSpPr>
        <p:spPr>
          <a:xfrm>
            <a:off x="2998788" y="503238"/>
            <a:ext cx="8570912" cy="1325562"/>
          </a:xfrm>
        </p:spPr>
        <p:txBody>
          <a:bodyPr/>
          <a:lstStyle/>
          <a:p>
            <a:pPr eaLnBrk="1" hangingPunct="1"/>
            <a:r>
              <a:rPr lang="en-GB" altLang="en-US">
                <a:ea typeface="Liberation Sans"/>
                <a:cs typeface="Liberation Sans"/>
              </a:rPr>
              <a:t>Definition Research </a:t>
            </a:r>
          </a:p>
        </p:txBody>
      </p:sp>
      <p:sp>
        <p:nvSpPr>
          <p:cNvPr id="14339" name="Rectangle 3">
            <a:extLst>
              <a:ext uri="{FF2B5EF4-FFF2-40B4-BE49-F238E27FC236}">
                <a16:creationId xmlns:a16="http://schemas.microsoft.com/office/drawing/2014/main" id="{1B76BD72-9285-4EE3-2221-B43FD9CCF610}"/>
              </a:ext>
            </a:extLst>
          </p:cNvPr>
          <p:cNvSpPr>
            <a:spLocks noGrp="1" noChangeAspect="1" noChangeArrowheads="1"/>
          </p:cNvSpPr>
          <p:nvPr>
            <p:ph idx="1"/>
          </p:nvPr>
        </p:nvSpPr>
        <p:spPr>
          <a:xfrm>
            <a:off x="1031875" y="1963738"/>
            <a:ext cx="10537825" cy="4351337"/>
          </a:xfrm>
        </p:spPr>
        <p:txBody>
          <a:bodyPr/>
          <a:lstStyle/>
          <a:p>
            <a:pPr eaLnBrk="1" hangingPunct="1"/>
            <a:r>
              <a:rPr lang="en-US" altLang="en-US">
                <a:ea typeface="Liberation Sans"/>
                <a:cs typeface="Liberation Sans"/>
              </a:rPr>
              <a:t>Business research: an organized and systematic inquiry or investigation into a specific problem, undertaken with the purpose of finding answers or solutions to it. </a:t>
            </a:r>
            <a:endParaRPr lang="en-GB" altLang="en-US">
              <a:ea typeface="Liberation Sans"/>
              <a:cs typeface="Liberation Sans"/>
            </a:endParaRPr>
          </a:p>
        </p:txBody>
      </p:sp>
      <p:sp>
        <p:nvSpPr>
          <p:cNvPr id="14340" name="TextBox 1">
            <a:extLst>
              <a:ext uri="{FF2B5EF4-FFF2-40B4-BE49-F238E27FC236}">
                <a16:creationId xmlns:a16="http://schemas.microsoft.com/office/drawing/2014/main" id="{605CDF55-96EE-DE76-FE33-F40661A3BFB0}"/>
              </a:ext>
            </a:extLst>
          </p:cNvPr>
          <p:cNvSpPr txBox="1">
            <a:spLocks noChangeArrowheads="1"/>
          </p:cNvSpPr>
          <p:nvPr/>
        </p:nvSpPr>
        <p:spPr bwMode="auto">
          <a:xfrm>
            <a:off x="1524000" y="6324600"/>
            <a:ext cx="15240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000">
                <a:latin typeface="Liberation Sans"/>
                <a:ea typeface="Liberation Sans"/>
                <a:cs typeface="Liberation Sans"/>
              </a:rPr>
              <a:t>Slide 1-3</a:t>
            </a: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3F4E45B4-9F0A-BE89-71B6-CAD5B31618AC}"/>
              </a:ext>
            </a:extLst>
          </p:cNvPr>
          <p:cNvSpPr>
            <a:spLocks noGrp="1" noChangeArrowheads="1"/>
          </p:cNvSpPr>
          <p:nvPr>
            <p:ph type="title"/>
          </p:nvPr>
        </p:nvSpPr>
        <p:spPr>
          <a:xfrm>
            <a:off x="2895600" y="533400"/>
            <a:ext cx="5638800" cy="1143000"/>
          </a:xfrm>
        </p:spPr>
        <p:txBody>
          <a:bodyPr/>
          <a:lstStyle/>
          <a:p>
            <a:pPr eaLnBrk="1" hangingPunct="1"/>
            <a:r>
              <a:rPr lang="en-US" altLang="en-US">
                <a:ea typeface="Liberation Sans"/>
                <a:cs typeface="Liberation Sans"/>
              </a:rPr>
              <a:t>Theory and Information</a:t>
            </a:r>
          </a:p>
        </p:txBody>
      </p:sp>
      <p:sp>
        <p:nvSpPr>
          <p:cNvPr id="15363" name="Content Placeholder 2">
            <a:extLst>
              <a:ext uri="{FF2B5EF4-FFF2-40B4-BE49-F238E27FC236}">
                <a16:creationId xmlns:a16="http://schemas.microsoft.com/office/drawing/2014/main" id="{BA522633-4CEB-314E-7D61-ED3CB439C827}"/>
              </a:ext>
            </a:extLst>
          </p:cNvPr>
          <p:cNvSpPr>
            <a:spLocks noGrp="1" noChangeArrowheads="1"/>
          </p:cNvSpPr>
          <p:nvPr>
            <p:ph idx="1"/>
          </p:nvPr>
        </p:nvSpPr>
        <p:spPr>
          <a:xfrm>
            <a:off x="2362200" y="2039938"/>
            <a:ext cx="7924800" cy="4572000"/>
          </a:xfrm>
        </p:spPr>
        <p:txBody>
          <a:bodyPr/>
          <a:lstStyle/>
          <a:p>
            <a:pPr algn="just" eaLnBrk="1" hangingPunct="1"/>
            <a:r>
              <a:rPr lang="en-US" altLang="en-US" sz="2400">
                <a:ea typeface="Liberation Sans"/>
                <a:cs typeface="Liberation Sans"/>
              </a:rPr>
              <a:t>Theory and information play an important role in research. </a:t>
            </a:r>
          </a:p>
          <a:p>
            <a:pPr algn="just" eaLnBrk="1" hangingPunct="1"/>
            <a:r>
              <a:rPr lang="en-US" altLang="en-US" sz="2400">
                <a:ea typeface="Liberation Sans"/>
                <a:cs typeface="Liberation Sans"/>
              </a:rPr>
              <a:t>The term ‘theory’ can mean a lot of things, depending on whom you ask: </a:t>
            </a:r>
          </a:p>
          <a:p>
            <a:pPr lvl="1" algn="just" eaLnBrk="1" hangingPunct="1"/>
            <a:r>
              <a:rPr lang="en-US" altLang="en-US">
                <a:ea typeface="Liberation Sans"/>
                <a:cs typeface="Liberation Sans"/>
              </a:rPr>
              <a:t>an idea or hunch that someone has; </a:t>
            </a:r>
          </a:p>
          <a:p>
            <a:pPr lvl="1" algn="just" eaLnBrk="1" hangingPunct="1"/>
            <a:r>
              <a:rPr lang="en-US" altLang="en-US">
                <a:ea typeface="Liberation Sans"/>
                <a:cs typeface="Liberation Sans"/>
              </a:rPr>
              <a:t>any concept, instrument, model, or framework that helps one to think about or solve a problem, describe a phenomenon, or understand a topic of interest. </a:t>
            </a:r>
          </a:p>
          <a:p>
            <a:pPr algn="just" eaLnBrk="1" hangingPunct="1"/>
            <a:r>
              <a:rPr lang="en-US" altLang="en-US" sz="2400">
                <a:ea typeface="Liberation Sans"/>
                <a:cs typeface="Liberation Sans"/>
              </a:rPr>
              <a:t>To a scientist, a theory </a:t>
            </a:r>
            <a:r>
              <a:rPr lang="en-US" altLang="en-US" sz="2400" i="1">
                <a:ea typeface="Liberation Sans"/>
                <a:cs typeface="Liberation Sans"/>
              </a:rPr>
              <a:t>explains</a:t>
            </a:r>
            <a:r>
              <a:rPr lang="en-US" altLang="en-US" sz="2400">
                <a:ea typeface="Liberation Sans"/>
                <a:cs typeface="Liberation Sans"/>
              </a:rPr>
              <a:t> a certain phenomenon. </a:t>
            </a:r>
          </a:p>
        </p:txBody>
      </p:sp>
      <p:sp>
        <p:nvSpPr>
          <p:cNvPr id="15364" name="TextBox 1">
            <a:extLst>
              <a:ext uri="{FF2B5EF4-FFF2-40B4-BE49-F238E27FC236}">
                <a16:creationId xmlns:a16="http://schemas.microsoft.com/office/drawing/2014/main" id="{1F32A9C0-E702-22AF-7C4F-BF262F4DE07A}"/>
              </a:ext>
            </a:extLst>
          </p:cNvPr>
          <p:cNvSpPr txBox="1">
            <a:spLocks noChangeArrowheads="1"/>
          </p:cNvSpPr>
          <p:nvPr/>
        </p:nvSpPr>
        <p:spPr bwMode="auto">
          <a:xfrm>
            <a:off x="1524000" y="6488113"/>
            <a:ext cx="12192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lnSpc>
                <a:spcPct val="100000"/>
              </a:lnSpc>
              <a:spcBef>
                <a:spcPct val="0"/>
              </a:spcBef>
              <a:buFontTx/>
              <a:buNone/>
            </a:pPr>
            <a:r>
              <a:rPr lang="en-US" altLang="en-US" sz="1000">
                <a:latin typeface="Liberation Sans"/>
                <a:ea typeface="Liberation Sans"/>
                <a:cs typeface="Liberation Sans"/>
              </a:rPr>
              <a:t>Slide 1-4</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F5C77C8-4226-2605-8551-1DDCF3089A2C}"/>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a:cs typeface="Liberation Sans"/>
              </a:rPr>
              <a:t>Applied versus Basic Research</a:t>
            </a:r>
          </a:p>
        </p:txBody>
      </p:sp>
      <p:sp>
        <p:nvSpPr>
          <p:cNvPr id="16387" name="Rectangle 3">
            <a:extLst>
              <a:ext uri="{FF2B5EF4-FFF2-40B4-BE49-F238E27FC236}">
                <a16:creationId xmlns:a16="http://schemas.microsoft.com/office/drawing/2014/main" id="{EBF031AA-4A7D-88CA-5363-8D68C60D4CF2}"/>
              </a:ext>
            </a:extLst>
          </p:cNvPr>
          <p:cNvSpPr>
            <a:spLocks noGrp="1" noChangeAspect="1" noChangeArrowheads="1"/>
          </p:cNvSpPr>
          <p:nvPr>
            <p:ph idx="1"/>
          </p:nvPr>
        </p:nvSpPr>
        <p:spPr>
          <a:xfrm>
            <a:off x="2514600" y="2209800"/>
            <a:ext cx="8001000" cy="4267200"/>
          </a:xfrm>
        </p:spPr>
        <p:txBody>
          <a:bodyPr/>
          <a:lstStyle/>
          <a:p>
            <a:pPr algn="just" eaLnBrk="1" hangingPunct="1"/>
            <a:r>
              <a:rPr lang="en-US" altLang="en-US" sz="2400" i="1">
                <a:ea typeface="Liberation Sans"/>
                <a:cs typeface="Liberation Sans"/>
              </a:rPr>
              <a:t>Basic research: </a:t>
            </a:r>
            <a:r>
              <a:rPr lang="en-US" altLang="en-US" sz="2400">
                <a:ea typeface="Liberation Sans"/>
                <a:cs typeface="Liberation Sans"/>
              </a:rPr>
              <a:t> generates a body of knowledge by trying to comprehend how certain problems that occur in organizations can be solved. </a:t>
            </a:r>
          </a:p>
          <a:p>
            <a:pPr algn="just" eaLnBrk="1" hangingPunct="1"/>
            <a:r>
              <a:rPr lang="en-US" altLang="en-US" sz="2400" i="1">
                <a:ea typeface="Liberation Sans"/>
                <a:cs typeface="Liberation Sans"/>
              </a:rPr>
              <a:t>Applied research: </a:t>
            </a:r>
            <a:r>
              <a:rPr lang="en-US" altLang="en-US" sz="2400">
                <a:ea typeface="Liberation Sans"/>
                <a:cs typeface="Liberation Sans"/>
              </a:rPr>
              <a:t> solves a current problem faced by the manager in the work setting, demanding a timely solution. </a:t>
            </a:r>
          </a:p>
        </p:txBody>
      </p:sp>
      <p:sp>
        <p:nvSpPr>
          <p:cNvPr id="16388" name="Slide Number Placeholder 1">
            <a:extLst>
              <a:ext uri="{FF2B5EF4-FFF2-40B4-BE49-F238E27FC236}">
                <a16:creationId xmlns:a16="http://schemas.microsoft.com/office/drawing/2014/main" id="{2EDBD4D4-BCBF-3451-C56C-42221E1AA352}"/>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1-</a:t>
            </a:r>
            <a:fld id="{2AB19E33-351E-DE4F-A03F-026C2D38DE83}"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6</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5CCABAC-936C-46FF-C2FB-5C51DD42593E}"/>
              </a:ext>
            </a:extLst>
          </p:cNvPr>
          <p:cNvSpPr>
            <a:spLocks noGrp="1" noChangeArrowheads="1"/>
          </p:cNvSpPr>
          <p:nvPr>
            <p:ph type="title"/>
          </p:nvPr>
        </p:nvSpPr>
        <p:spPr>
          <a:xfrm>
            <a:off x="2971800" y="609600"/>
            <a:ext cx="8229600" cy="1143000"/>
          </a:xfrm>
        </p:spPr>
        <p:txBody>
          <a:bodyPr/>
          <a:lstStyle/>
          <a:p>
            <a:pPr eaLnBrk="1" hangingPunct="1"/>
            <a:r>
              <a:rPr lang="en-US" altLang="en-US">
                <a:ea typeface="Liberation Sans"/>
                <a:cs typeface="Liberation Sans"/>
              </a:rPr>
              <a:t>Examples Applied Research</a:t>
            </a:r>
          </a:p>
        </p:txBody>
      </p:sp>
      <p:sp>
        <p:nvSpPr>
          <p:cNvPr id="29699" name="Rectangle 3">
            <a:extLst>
              <a:ext uri="{FF2B5EF4-FFF2-40B4-BE49-F238E27FC236}">
                <a16:creationId xmlns:a16="http://schemas.microsoft.com/office/drawing/2014/main" id="{CB11DC07-11A9-4B6E-C967-73CD095C523B}"/>
              </a:ext>
            </a:extLst>
          </p:cNvPr>
          <p:cNvSpPr>
            <a:spLocks noGrp="1" noChangeAspect="1" noChangeArrowheads="1"/>
          </p:cNvSpPr>
          <p:nvPr>
            <p:ph idx="1"/>
          </p:nvPr>
        </p:nvSpPr>
        <p:spPr>
          <a:xfrm>
            <a:off x="2438400" y="2033588"/>
            <a:ext cx="7924800" cy="4572000"/>
          </a:xfrm>
        </p:spPr>
        <p:txBody>
          <a:bodyPr>
            <a:normAutofit lnSpcReduction="10000"/>
          </a:bodyPr>
          <a:lstStyle/>
          <a:p>
            <a:pPr marL="533400" indent="-533400" algn="just" eaLnBrk="1" hangingPunct="1"/>
            <a:r>
              <a:rPr lang="en-US" altLang="en-US" sz="2400">
                <a:ea typeface="Liberation Sans"/>
                <a:cs typeface="Liberation Sans"/>
              </a:rPr>
              <a:t>Apple’s iPod fueled the company’s success in recent years, helping to increase sales from $5 billion in 2001 to $32 billion in the fiscal year 2008. Growth for the music player averaged more than 200% in 2006 and 2007, before falling to 6% in 2008. Some analysts believe that the number of iPods sold will drop 12% in 2009. “The reality is there’s a limited group of people who want an iPod or any other portable media player,” one analyst says. “So the question becomes, what will Apple do about it?”</a:t>
            </a:r>
          </a:p>
          <a:p>
            <a:pPr marL="2133600" lvl="4" indent="-304800" algn="just" eaLnBrk="1" hangingPunct="1">
              <a:buFont typeface="Arial" panose="020B0604020202020204" pitchFamily="34" charset="0"/>
              <a:buNone/>
            </a:pPr>
            <a:endParaRPr lang="en-US" altLang="en-US" sz="2400">
              <a:ea typeface="Liberation Sans"/>
              <a:cs typeface="Liberation Sans"/>
            </a:endParaRPr>
          </a:p>
          <a:p>
            <a:pPr marL="2133600" lvl="4" indent="-304800" algn="just" eaLnBrk="1" hangingPunct="1">
              <a:lnSpc>
                <a:spcPct val="80000"/>
              </a:lnSpc>
              <a:buFont typeface="Arial" panose="020B0604020202020204" pitchFamily="34" charset="0"/>
              <a:buNone/>
            </a:pPr>
            <a:endParaRPr lang="en-US" altLang="en-US" sz="2400">
              <a:ea typeface="Liberation Sans"/>
              <a:cs typeface="Liberation Sans"/>
            </a:endParaRPr>
          </a:p>
        </p:txBody>
      </p:sp>
      <p:sp>
        <p:nvSpPr>
          <p:cNvPr id="17412" name="Slide Number Placeholder 1">
            <a:extLst>
              <a:ext uri="{FF2B5EF4-FFF2-40B4-BE49-F238E27FC236}">
                <a16:creationId xmlns:a16="http://schemas.microsoft.com/office/drawing/2014/main" id="{7BF2EE56-8454-A255-3EB6-7F24659D3C61}"/>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1-</a:t>
            </a:r>
            <a:fld id="{0D328FF9-7ACE-1349-BDAC-66306715E980}"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7</a:t>
            </a:fld>
            <a:endParaRPr lang="en-US" altLang="en-US" sz="1200">
              <a:solidFill>
                <a:srgbClr val="898989"/>
              </a:solidFill>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96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7AF5C994-D564-A04E-09A7-402097FDFB55}"/>
              </a:ext>
            </a:extLst>
          </p:cNvPr>
          <p:cNvSpPr>
            <a:spLocks noGrp="1" noChangeArrowheads="1"/>
          </p:cNvSpPr>
          <p:nvPr>
            <p:ph type="title"/>
          </p:nvPr>
        </p:nvSpPr>
        <p:spPr>
          <a:xfrm>
            <a:off x="3048000" y="533400"/>
            <a:ext cx="7315200" cy="1143000"/>
          </a:xfrm>
        </p:spPr>
        <p:txBody>
          <a:bodyPr/>
          <a:lstStyle/>
          <a:p>
            <a:pPr eaLnBrk="1" hangingPunct="1"/>
            <a:r>
              <a:rPr lang="en-US" altLang="en-US">
                <a:ea typeface="Liberation Sans"/>
                <a:cs typeface="Liberation Sans"/>
              </a:rPr>
              <a:t>Examples Applied Research</a:t>
            </a:r>
          </a:p>
        </p:txBody>
      </p:sp>
      <p:sp>
        <p:nvSpPr>
          <p:cNvPr id="29699" name="Rectangle 3">
            <a:extLst>
              <a:ext uri="{FF2B5EF4-FFF2-40B4-BE49-F238E27FC236}">
                <a16:creationId xmlns:a16="http://schemas.microsoft.com/office/drawing/2014/main" id="{58AB1100-F8A3-AA98-5FB4-72623ABA1E0E}"/>
              </a:ext>
            </a:extLst>
          </p:cNvPr>
          <p:cNvSpPr>
            <a:spLocks noGrp="1" noChangeAspect="1" noChangeArrowheads="1"/>
          </p:cNvSpPr>
          <p:nvPr>
            <p:ph idx="1"/>
          </p:nvPr>
        </p:nvSpPr>
        <p:spPr>
          <a:xfrm>
            <a:off x="2133600" y="1990725"/>
            <a:ext cx="8229600" cy="4572000"/>
          </a:xfrm>
        </p:spPr>
        <p:txBody>
          <a:bodyPr>
            <a:normAutofit lnSpcReduction="10000"/>
          </a:bodyPr>
          <a:lstStyle/>
          <a:p>
            <a:pPr marL="533400" indent="-533400" algn="just" eaLnBrk="1" hangingPunct="1">
              <a:lnSpc>
                <a:spcPct val="80000"/>
              </a:lnSpc>
            </a:pPr>
            <a:r>
              <a:rPr lang="en-US" altLang="en-US" sz="2200">
                <a:ea typeface="Liberation Sans"/>
                <a:cs typeface="Liberation Sans"/>
              </a:rPr>
              <a:t>Globally, colas account for more than fifty per cent of all sodas sold. The challenge for the soft drink industry is giving consumers in developed markets the sugary taste they want without giving them the mouthful of calories they don’t. Concerns about obesity and health have led to nine years of falling U.S. soda consumption. The soda giants can’t rely on existing diet versions of their namesake colas, as consumers are shying away from the artificial sweeteners they contain. Critics have blamed the ingredients for everything from weight gain to cancer. Diet Coke is losing U.S. sales at 7 percent a year, almost double the rate of decline of American cola sales overall. So Coke and Pepsi are turning to research to save their cola businesses, which take in about two-thirds of the industry’s U.S. sales. “If you can crack the perfect sweetener, that would be huge,” says Howard Telford, an analyst at researcher Euromonitor International.</a:t>
            </a:r>
          </a:p>
          <a:p>
            <a:pPr marL="2133600" lvl="4" indent="-304800" eaLnBrk="1" hangingPunct="1">
              <a:lnSpc>
                <a:spcPct val="80000"/>
              </a:lnSpc>
              <a:buFont typeface="Arial" panose="020B0604020202020204" pitchFamily="34" charset="0"/>
              <a:buNone/>
            </a:pPr>
            <a:endParaRPr lang="en-US" altLang="en-US">
              <a:ea typeface="Liberation Sans"/>
              <a:cs typeface="Liberation Sans"/>
            </a:endParaRPr>
          </a:p>
        </p:txBody>
      </p:sp>
      <p:sp>
        <p:nvSpPr>
          <p:cNvPr id="18436" name="Slide Number Placeholder 1">
            <a:extLst>
              <a:ext uri="{FF2B5EF4-FFF2-40B4-BE49-F238E27FC236}">
                <a16:creationId xmlns:a16="http://schemas.microsoft.com/office/drawing/2014/main" id="{1B6DE213-D1AF-3514-A0D6-EB36F2E0251C}"/>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1-</a:t>
            </a:r>
            <a:fld id="{44093549-D25D-3849-931B-943E3A515F24}"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8</a:t>
            </a:fld>
            <a:endParaRPr lang="en-US" altLang="en-US" sz="1200">
              <a:solidFill>
                <a:srgbClr val="898989"/>
              </a:solidFill>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96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CBE8335-C773-C646-1176-8096EDC9009B}"/>
              </a:ext>
            </a:extLst>
          </p:cNvPr>
          <p:cNvSpPr>
            <a:spLocks noGrp="1" noChangeArrowheads="1"/>
          </p:cNvSpPr>
          <p:nvPr>
            <p:ph type="title"/>
          </p:nvPr>
        </p:nvSpPr>
        <p:spPr>
          <a:xfrm>
            <a:off x="2895600" y="609600"/>
            <a:ext cx="7543800" cy="1143000"/>
          </a:xfrm>
        </p:spPr>
        <p:txBody>
          <a:bodyPr/>
          <a:lstStyle/>
          <a:p>
            <a:pPr eaLnBrk="1" hangingPunct="1"/>
            <a:r>
              <a:rPr lang="en-US" altLang="en-US" sz="3600">
                <a:ea typeface="Liberation Sans"/>
                <a:cs typeface="Liberation Sans"/>
              </a:rPr>
              <a:t>More Examples of Research Areas in Business</a:t>
            </a:r>
          </a:p>
        </p:txBody>
      </p:sp>
      <p:sp>
        <p:nvSpPr>
          <p:cNvPr id="19459" name="Rectangle 3">
            <a:extLst>
              <a:ext uri="{FF2B5EF4-FFF2-40B4-BE49-F238E27FC236}">
                <a16:creationId xmlns:a16="http://schemas.microsoft.com/office/drawing/2014/main" id="{710C27EC-3FFF-D4ED-CC91-2B13614982F7}"/>
              </a:ext>
            </a:extLst>
          </p:cNvPr>
          <p:cNvSpPr>
            <a:spLocks noGrp="1" noChangeAspect="1" noChangeArrowheads="1"/>
          </p:cNvSpPr>
          <p:nvPr>
            <p:ph idx="1"/>
          </p:nvPr>
        </p:nvSpPr>
        <p:spPr>
          <a:xfrm>
            <a:off x="2514600" y="2057400"/>
            <a:ext cx="8001000" cy="4267200"/>
          </a:xfrm>
        </p:spPr>
        <p:txBody>
          <a:bodyPr/>
          <a:lstStyle/>
          <a:p>
            <a:pPr eaLnBrk="1" hangingPunct="1"/>
            <a:r>
              <a:rPr lang="en-US" altLang="en-US" sz="2400">
                <a:ea typeface="Liberation Sans"/>
                <a:cs typeface="Liberation Sans"/>
              </a:rPr>
              <a:t>Absenteeism</a:t>
            </a:r>
          </a:p>
          <a:p>
            <a:pPr eaLnBrk="1" hangingPunct="1"/>
            <a:r>
              <a:rPr lang="en-US" altLang="en-US" sz="2400">
                <a:ea typeface="Liberation Sans"/>
                <a:cs typeface="Liberation Sans"/>
              </a:rPr>
              <a:t>Communication</a:t>
            </a:r>
          </a:p>
          <a:p>
            <a:pPr eaLnBrk="1" hangingPunct="1"/>
            <a:r>
              <a:rPr lang="en-US" altLang="en-US" sz="2400">
                <a:ea typeface="Liberation Sans"/>
                <a:cs typeface="Liberation Sans"/>
              </a:rPr>
              <a:t>Motivation</a:t>
            </a:r>
          </a:p>
          <a:p>
            <a:pPr eaLnBrk="1" hangingPunct="1"/>
            <a:r>
              <a:rPr lang="en-US" altLang="en-US" sz="2400">
                <a:ea typeface="Liberation Sans"/>
                <a:cs typeface="Liberation Sans"/>
              </a:rPr>
              <a:t>Consumer decision making</a:t>
            </a:r>
          </a:p>
          <a:p>
            <a:pPr eaLnBrk="1" hangingPunct="1"/>
            <a:r>
              <a:rPr lang="en-US" altLang="en-US" sz="2400">
                <a:ea typeface="Liberation Sans"/>
                <a:cs typeface="Liberation Sans"/>
              </a:rPr>
              <a:t>Customer satisfaction</a:t>
            </a:r>
          </a:p>
          <a:p>
            <a:pPr eaLnBrk="1" hangingPunct="1"/>
            <a:r>
              <a:rPr lang="en-US" altLang="en-US" sz="2400">
                <a:ea typeface="Liberation Sans"/>
                <a:cs typeface="Liberation Sans"/>
              </a:rPr>
              <a:t>Budget allocations</a:t>
            </a:r>
          </a:p>
          <a:p>
            <a:pPr eaLnBrk="1" hangingPunct="1"/>
            <a:r>
              <a:rPr lang="en-US" altLang="en-US" sz="2400">
                <a:ea typeface="Liberation Sans"/>
                <a:cs typeface="Liberation Sans"/>
              </a:rPr>
              <a:t>Accounting procedures</a:t>
            </a:r>
          </a:p>
        </p:txBody>
      </p:sp>
      <p:sp>
        <p:nvSpPr>
          <p:cNvPr id="19460" name="Slide Number Placeholder 1">
            <a:extLst>
              <a:ext uri="{FF2B5EF4-FFF2-40B4-BE49-F238E27FC236}">
                <a16:creationId xmlns:a16="http://schemas.microsoft.com/office/drawing/2014/main" id="{11B61F9C-FA84-7717-DA4A-DC4788349B25}"/>
              </a:ext>
            </a:extLst>
          </p:cNvPr>
          <p:cNvSpPr>
            <a:spLocks noGrp="1"/>
          </p:cNvSpPr>
          <p:nvPr>
            <p:ph type="sldNum" sz="quarter" idx="12"/>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1-</a:t>
            </a:r>
            <a:fld id="{A9C4FBE0-35EB-F548-8F78-395B8DBCDC47}"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9</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theme/theme1.xml><?xml version="1.0" encoding="utf-8"?>
<a:theme xmlns:a="http://schemas.openxmlformats.org/drawingml/2006/main" name="Tetes air">
  <a:themeElements>
    <a:clrScheme name="Tetes air">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Tetes air">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tes air">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Tema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Droplet</Template>
  <TotalTime>2</TotalTime>
  <Words>1045</Words>
  <Application>Microsoft Macintosh PowerPoint</Application>
  <PresentationFormat>Layar Lebar</PresentationFormat>
  <Paragraphs>138</Paragraphs>
  <Slides>23</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23</vt:i4>
      </vt:variant>
    </vt:vector>
  </HeadingPairs>
  <TitlesOfParts>
    <vt:vector size="29" baseType="lpstr">
      <vt:lpstr>ＭＳ Ｐゴシック</vt:lpstr>
      <vt:lpstr>Aptos</vt:lpstr>
      <vt:lpstr>Arial</vt:lpstr>
      <vt:lpstr>Liberation Sans</vt:lpstr>
      <vt:lpstr>Tw Cen MT</vt:lpstr>
      <vt:lpstr>Tetes air</vt:lpstr>
      <vt:lpstr>Research Methodology in Accounting and Finance</vt:lpstr>
      <vt:lpstr>The General Objectives</vt:lpstr>
      <vt:lpstr>Chapter 1  Introduction to Research </vt:lpstr>
      <vt:lpstr>Definition Research </vt:lpstr>
      <vt:lpstr>Theory and Information</vt:lpstr>
      <vt:lpstr>Applied versus Basic Research</vt:lpstr>
      <vt:lpstr>Examples Applied Research</vt:lpstr>
      <vt:lpstr>Examples Applied Research</vt:lpstr>
      <vt:lpstr>More Examples of Research Areas in Business</vt:lpstr>
      <vt:lpstr>Why Managers Should Know About Research</vt:lpstr>
      <vt:lpstr>The Manager–Researcher Relationship </vt:lpstr>
      <vt:lpstr>Internal Researchers</vt:lpstr>
      <vt:lpstr>External Researchers</vt:lpstr>
      <vt:lpstr> Chapter 2 Scientific Investigation  </vt:lpstr>
      <vt:lpstr>Hallmarks of Scientific Research:</vt:lpstr>
      <vt:lpstr>Hypothetico-Deductive Research</vt:lpstr>
      <vt:lpstr>Deduction and Induction</vt:lpstr>
      <vt:lpstr>Alternative Approaches to What Makes Good Research</vt:lpstr>
      <vt:lpstr>Positivism</vt:lpstr>
      <vt:lpstr>Constructionism</vt:lpstr>
      <vt:lpstr>Critical Realism</vt:lpstr>
      <vt:lpstr>Pragmatism</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Edi Pranyoto</dc:creator>
  <cp:lastModifiedBy>Edi Pranyoto</cp:lastModifiedBy>
  <cp:revision>3</cp:revision>
  <dcterms:created xsi:type="dcterms:W3CDTF">2024-10-03T08:52:42Z</dcterms:created>
  <dcterms:modified xsi:type="dcterms:W3CDTF">2024-10-03T08:58:36Z</dcterms:modified>
</cp:coreProperties>
</file>