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1" r:id="rId3"/>
    <p:sldId id="304" r:id="rId4"/>
    <p:sldId id="309" r:id="rId5"/>
    <p:sldId id="310" r:id="rId6"/>
    <p:sldId id="330" r:id="rId7"/>
    <p:sldId id="331" r:id="rId8"/>
    <p:sldId id="314" r:id="rId9"/>
    <p:sldId id="315" r:id="rId10"/>
    <p:sldId id="312" r:id="rId11"/>
    <p:sldId id="313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11" r:id="rId27"/>
    <p:sldId id="332" r:id="rId28"/>
    <p:sldId id="333" r:id="rId29"/>
    <p:sldId id="334" r:id="rId30"/>
    <p:sldId id="336" r:id="rId31"/>
    <p:sldId id="338" r:id="rId32"/>
    <p:sldId id="308" r:id="rId33"/>
  </p:sldIdLst>
  <p:sldSz cx="9144000" cy="6858000" type="screen4x3"/>
  <p:notesSz cx="6761163" cy="9942513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 autoAdjust="0"/>
    <p:restoredTop sz="95332" autoAdjust="0"/>
  </p:normalViewPr>
  <p:slideViewPr>
    <p:cSldViewPr>
      <p:cViewPr>
        <p:scale>
          <a:sx n="100" d="100"/>
          <a:sy n="100" d="100"/>
        </p:scale>
        <p:origin x="91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I.1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I.1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337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526D9-A5A6-41AF-8A00-46949A839F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762B2D-8DAB-4AE0-BD23-69097DC842B5}" type="datetime1">
              <a:rPr lang="id-ID" smtClean="0"/>
              <a:pPr/>
              <a:t>30/06/2021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F9DE89-F621-4298-8A76-B66799EDB6EC}" type="datetime1">
              <a:rPr lang="id-ID" smtClean="0"/>
              <a:pPr/>
              <a:t>30/06/2021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DBDA33-220D-4ACB-A07C-038A8D878D81}" type="datetime1">
              <a:rPr lang="id-ID" smtClean="0"/>
              <a:pPr/>
              <a:t>30/06/2021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AFBFFE7-027A-439B-AD98-FF9D552FAC15}" type="datetime1">
              <a:rPr lang="id-ID" smtClean="0"/>
              <a:pPr/>
              <a:t>30/06/2021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C173E5-3126-4775-A9A3-68E2FFB1EB80}" type="datetime1">
              <a:rPr lang="id-ID" smtClean="0"/>
              <a:pPr/>
              <a:t>30/06/2021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404664"/>
            <a:ext cx="16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C353D-4EB2-4032-9718-7AF22F2B0B21}" type="datetime1">
              <a:rPr lang="id-ID" smtClean="0"/>
              <a:pPr/>
              <a:t>30/06/2021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915168-0D14-48D2-BE44-3FC169F1F70C}" type="datetime1">
              <a:rPr lang="id-ID" smtClean="0"/>
              <a:pPr/>
              <a:t>30/06/2021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B5331-05F8-4E10-8AFB-7E8FDA613370}" type="datetime1">
              <a:rPr lang="id-ID" smtClean="0"/>
              <a:pPr/>
              <a:t>30/06/2021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B31CC2-24FF-4409-A120-924DAAEB2957}" type="datetime1">
              <a:rPr lang="id-ID" smtClean="0"/>
              <a:pPr/>
              <a:t>30/06/2021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1FB686-2AEF-4395-B7AA-3D65813429D3}" type="datetime1">
              <a:rPr lang="id-ID" smtClean="0"/>
              <a:pPr/>
              <a:t>30/06/2021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-19455" y="243840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 err="1"/>
              <a:t>Pengenalan</a:t>
            </a:r>
            <a:r>
              <a:rPr lang="en-US" sz="4400" b="1" cap="all" dirty="0"/>
              <a:t> </a:t>
            </a:r>
            <a:r>
              <a:rPr lang="en-US" sz="4400" b="1" cap="all" dirty="0" err="1"/>
              <a:t>Pola</a:t>
            </a:r>
            <a:r>
              <a:rPr lang="en-US" sz="4400" b="1" cap="all" dirty="0"/>
              <a:t> </a:t>
            </a:r>
            <a:r>
              <a:rPr lang="en-US" sz="4400" b="1" cap="all" dirty="0" err="1"/>
              <a:t>Pada</a:t>
            </a:r>
            <a:r>
              <a:rPr lang="en-US" sz="4400" b="1" cap="all" dirty="0"/>
              <a:t> Text</a:t>
            </a:r>
            <a:endParaRPr lang="en-US" sz="4400" b="1" cap="all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152400"/>
            <a:ext cx="1244319" cy="124432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63AC4B-0A69-42D2-913B-701541193407}" type="datetime1">
              <a:rPr lang="id-ID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30/06/2021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DATA DARMAJAYA\Tari_lain-lain\Webinar AI ku\ai6.jf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419601"/>
            <a:ext cx="9144000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2817"/>
            <a:ext cx="8305800" cy="50791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dikategorikan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2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(Acharya, T., Ray, </a:t>
            </a:r>
            <a:r>
              <a:rPr lang="en-US" dirty="0" err="1"/>
              <a:t>Ajoy</a:t>
            </a:r>
            <a:r>
              <a:rPr lang="en-US" dirty="0"/>
              <a:t> K., 2005</a:t>
            </a:r>
            <a:r>
              <a:rPr lang="en-US" dirty="0" smtClean="0"/>
              <a:t>):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 smtClean="0"/>
              <a:t>teks</a:t>
            </a: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isi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30/06/2021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0" dirty="0" err="1"/>
              <a:t>Pencarian</a:t>
            </a:r>
            <a:r>
              <a:rPr lang="en-US" b="0" dirty="0"/>
              <a:t> Citra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20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2817"/>
            <a:ext cx="8305800" cy="5079155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Citra </a:t>
            </a:r>
            <a:r>
              <a:rPr lang="en-US" dirty="0" err="1"/>
              <a:t>diindeks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dicari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deskripsi-deskripsi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, </a:t>
            </a:r>
            <a:r>
              <a:rPr lang="en-US" dirty="0" err="1"/>
              <a:t>tipe</a:t>
            </a:r>
            <a:r>
              <a:rPr lang="en-US" dirty="0"/>
              <a:t>,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, </a:t>
            </a:r>
            <a:r>
              <a:rPr lang="en-US" dirty="0" err="1"/>
              <a:t>identitas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, kata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deskripsi</a:t>
            </a:r>
            <a:r>
              <a:rPr lang="en-US" dirty="0"/>
              <a:t> lain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 smtClean="0"/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lvl="1" algn="just"/>
            <a:r>
              <a:rPr lang="en-US" dirty="0" err="1" smtClean="0"/>
              <a:t>Diinginkan</a:t>
            </a:r>
            <a:r>
              <a:rPr lang="en-US" dirty="0" smtClean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 100K 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7 </a:t>
            </a:r>
            <a:r>
              <a:rPr lang="en-US" dirty="0" err="1"/>
              <a:t>Januari</a:t>
            </a:r>
            <a:r>
              <a:rPr lang="en-US" dirty="0"/>
              <a:t> 2007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err="1" smtClean="0"/>
              <a:t>Diskripsi</a:t>
            </a:r>
            <a:r>
              <a:rPr lang="en-US" dirty="0" smtClean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diinputkan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manual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operator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pembangkitan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visual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ekstraksi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praktis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30/06/2021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err="1"/>
              <a:t>Pencarian</a:t>
            </a:r>
            <a:r>
              <a:rPr lang="en-US" dirty="0"/>
              <a:t> Citra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Teks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755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2817"/>
            <a:ext cx="8305800" cy="50791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30/06/2021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0" dirty="0" err="1"/>
              <a:t>Tahapan</a:t>
            </a:r>
            <a:r>
              <a:rPr lang="en-US" b="0" dirty="0"/>
              <a:t> </a:t>
            </a:r>
            <a:r>
              <a:rPr lang="en-US" b="0" dirty="0" err="1"/>
              <a:t>Pengenalan</a:t>
            </a:r>
            <a:r>
              <a:rPr lang="en-US" b="0" dirty="0"/>
              <a:t> </a:t>
            </a:r>
            <a:r>
              <a:rPr lang="en-US" b="0" dirty="0" err="1"/>
              <a:t>Pola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8130"/>
            <a:ext cx="8171032" cy="501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646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2817"/>
            <a:ext cx="8305800" cy="50791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30/06/2021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Collect Data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9" y="1152817"/>
            <a:ext cx="8359231" cy="504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3683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2817"/>
            <a:ext cx="8305800" cy="50791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30/06/2021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Tahapan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Pengenalan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1043678"/>
            <a:ext cx="8275320" cy="518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585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2817"/>
            <a:ext cx="8305800" cy="5079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/>
              <a:t>Pemilihan</a:t>
            </a:r>
            <a:r>
              <a:rPr lang="en-US" sz="4400" dirty="0"/>
              <a:t> </a:t>
            </a:r>
            <a:r>
              <a:rPr lang="en-US" sz="4400" dirty="0" err="1"/>
              <a:t>fitur</a:t>
            </a:r>
            <a:r>
              <a:rPr lang="en-US" sz="4400" dirty="0"/>
              <a:t> - </a:t>
            </a:r>
            <a:r>
              <a:rPr lang="en-US" sz="4400" i="1" dirty="0"/>
              <a:t>feature extraction </a:t>
            </a:r>
            <a:r>
              <a:rPr lang="en-US" sz="4400" i="1" dirty="0" smtClean="0"/>
              <a:t>-</a:t>
            </a:r>
            <a:r>
              <a:rPr lang="en-US" sz="4400" dirty="0" err="1" smtClean="0"/>
              <a:t>disesuaikan</a:t>
            </a:r>
            <a:r>
              <a:rPr lang="en-US" sz="4400" dirty="0" smtClean="0"/>
              <a:t> </a:t>
            </a:r>
            <a:r>
              <a:rPr lang="en-US" sz="4400" dirty="0" err="1"/>
              <a:t>dengan</a:t>
            </a:r>
            <a:r>
              <a:rPr lang="en-US" sz="4400" dirty="0"/>
              <a:t> </a:t>
            </a:r>
            <a:r>
              <a:rPr lang="en-US" sz="4400" dirty="0" err="1"/>
              <a:t>kasusnya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30/06/2021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0"/>
              <a:t>Choose Feature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701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2817"/>
            <a:ext cx="8305800" cy="50791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30/06/2021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0"/>
              <a:t>Object to Dataset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52817"/>
            <a:ext cx="8305800" cy="520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272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2817"/>
            <a:ext cx="8305800" cy="50791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30/06/2021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Tahapan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Pengenalan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89" y="1218130"/>
            <a:ext cx="8389711" cy="501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461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2817"/>
            <a:ext cx="8305800" cy="5079155"/>
          </a:xfrm>
        </p:spPr>
        <p:txBody>
          <a:bodyPr>
            <a:normAutofit/>
          </a:bodyPr>
          <a:lstStyle/>
          <a:p>
            <a:r>
              <a:rPr lang="en-US" b="1" dirty="0" smtClean="0"/>
              <a:t>Template </a:t>
            </a:r>
            <a:r>
              <a:rPr lang="en-US" b="1" dirty="0"/>
              <a:t>Matching </a:t>
            </a:r>
            <a:r>
              <a:rPr lang="en-US" dirty="0"/>
              <a:t>: </a:t>
            </a:r>
            <a:r>
              <a:rPr lang="en-US" dirty="0" err="1"/>
              <a:t>berdasarkan</a:t>
            </a:r>
            <a:r>
              <a:rPr lang="en-US" dirty="0"/>
              <a:t> template</a:t>
            </a:r>
          </a:p>
          <a:p>
            <a:r>
              <a:rPr lang="en-US" b="1" dirty="0" smtClean="0"/>
              <a:t>Statistical </a:t>
            </a:r>
            <a:r>
              <a:rPr lang="en-US" dirty="0"/>
              <a:t>: </a:t>
            </a:r>
            <a:r>
              <a:rPr lang="en-US" dirty="0" err="1"/>
              <a:t>berdasarkan</a:t>
            </a:r>
            <a:r>
              <a:rPr lang="en-US" dirty="0"/>
              <a:t> model </a:t>
            </a: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 smtClean="0"/>
              <a:t>dari</a:t>
            </a:r>
            <a:r>
              <a:rPr lang="en-US" dirty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endParaRPr lang="en-US" dirty="0"/>
          </a:p>
          <a:p>
            <a:r>
              <a:rPr lang="en-GB" b="1" dirty="0" smtClean="0"/>
              <a:t>Structural </a:t>
            </a:r>
            <a:r>
              <a:rPr lang="en-GB" b="1" dirty="0"/>
              <a:t>(or syntactic) </a:t>
            </a:r>
            <a:r>
              <a:rPr lang="en-GB" dirty="0"/>
              <a:t>: </a:t>
            </a:r>
            <a:r>
              <a:rPr lang="en-GB" dirty="0" err="1"/>
              <a:t>kelas</a:t>
            </a:r>
            <a:r>
              <a:rPr lang="en-GB" dirty="0"/>
              <a:t> </a:t>
            </a:r>
            <a:r>
              <a:rPr lang="en-GB" dirty="0" err="1" smtClean="0"/>
              <a:t>pola</a:t>
            </a:r>
            <a:r>
              <a:rPr lang="en-GB" dirty="0"/>
              <a:t> </a:t>
            </a:r>
            <a:r>
              <a:rPr lang="en-US" dirty="0" err="1" smtClean="0"/>
              <a:t>direpresentasikan</a:t>
            </a:r>
            <a:r>
              <a:rPr lang="en-US" dirty="0" smtClean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formal </a:t>
            </a:r>
            <a:r>
              <a:rPr lang="en-US" dirty="0" err="1" smtClean="0"/>
              <a:t>seperti</a:t>
            </a:r>
            <a:r>
              <a:rPr lang="en-US" dirty="0"/>
              <a:t> </a:t>
            </a:r>
            <a:r>
              <a:rPr lang="en-US" dirty="0" smtClean="0"/>
              <a:t>grammar</a:t>
            </a:r>
            <a:r>
              <a:rPr lang="en-US" dirty="0"/>
              <a:t>, string, automata, </a:t>
            </a:r>
            <a:r>
              <a:rPr lang="en-US" dirty="0" err="1"/>
              <a:t>dll</a:t>
            </a:r>
            <a:r>
              <a:rPr lang="en-US" dirty="0"/>
              <a:t>.</a:t>
            </a:r>
          </a:p>
          <a:p>
            <a:r>
              <a:rPr lang="en-US" b="1" dirty="0" smtClean="0"/>
              <a:t>Neural </a:t>
            </a:r>
            <a:r>
              <a:rPr lang="en-US" b="1" dirty="0"/>
              <a:t>networks </a:t>
            </a:r>
            <a:r>
              <a:rPr lang="en-US" dirty="0"/>
              <a:t>: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direpresentasikan</a:t>
            </a:r>
            <a:r>
              <a:rPr lang="en-US" dirty="0" smtClean="0"/>
              <a:t> </a:t>
            </a:r>
            <a:r>
              <a:rPr lang="en-US" dirty="0" err="1"/>
              <a:t>oleh</a:t>
            </a:r>
            <a:r>
              <a:rPr lang="en-US" dirty="0"/>
              <a:t> model </a:t>
            </a:r>
            <a:r>
              <a:rPr lang="en-US" dirty="0" err="1"/>
              <a:t>sel</a:t>
            </a:r>
            <a:r>
              <a:rPr lang="en-US" dirty="0"/>
              <a:t> neuron </a:t>
            </a:r>
            <a:r>
              <a:rPr lang="en-US" dirty="0" err="1" smtClean="0"/>
              <a:t>dari</a:t>
            </a:r>
            <a:r>
              <a:rPr lang="en-US" dirty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/>
              <a:t>manusia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30/06/2021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0" dirty="0" err="1"/>
              <a:t>Jenis</a:t>
            </a:r>
            <a:r>
              <a:rPr lang="en-US" b="0" dirty="0"/>
              <a:t> </a:t>
            </a:r>
            <a:r>
              <a:rPr lang="en-US" b="0" dirty="0" err="1"/>
              <a:t>Teknik</a:t>
            </a:r>
            <a:r>
              <a:rPr lang="en-US" b="0" dirty="0"/>
              <a:t>/</a:t>
            </a:r>
            <a:r>
              <a:rPr lang="en-US" b="0" dirty="0" err="1"/>
              <a:t>Pendekatan</a:t>
            </a:r>
            <a:r>
              <a:rPr lang="en-US" b="0" dirty="0"/>
              <a:t> </a:t>
            </a:r>
            <a:r>
              <a:rPr lang="en-US" b="0" dirty="0" err="1"/>
              <a:t>Pengenalan</a:t>
            </a:r>
            <a:r>
              <a:rPr lang="en-US" b="0" dirty="0"/>
              <a:t> </a:t>
            </a:r>
            <a:r>
              <a:rPr lang="en-US" b="0" dirty="0" err="1"/>
              <a:t>Pola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991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2817"/>
            <a:ext cx="8305800" cy="50791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30/06/2021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0"/>
              <a:t>Model Pengenalan Pola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9" y="1152816"/>
            <a:ext cx="8447695" cy="471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131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>
                <a:ea typeface="Cambria" pitchFamily="18" charset="0"/>
              </a:rPr>
              <a:t>OUTLINE</a:t>
            </a:r>
            <a:endParaRPr lang="id-ID" dirty="0"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Difinisi</a:t>
            </a:r>
            <a:r>
              <a:rPr lang="en-US" dirty="0" smtClean="0"/>
              <a:t> </a:t>
            </a:r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endParaRPr lang="en-US" dirty="0" smtClean="0"/>
          </a:p>
          <a:p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texs</a:t>
            </a:r>
            <a:endParaRPr lang="en-US" dirty="0" smtClean="0"/>
          </a:p>
          <a:p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endParaRPr lang="en-US" dirty="0" smtClean="0"/>
          </a:p>
          <a:p>
            <a:r>
              <a:rPr lang="en-US" dirty="0" err="1" smtClean="0"/>
              <a:t>Metode</a:t>
            </a:r>
            <a:r>
              <a:rPr lang="en-US" dirty="0" smtClean="0"/>
              <a:t>/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/>
              <a:t>penggunaannya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3800-C4BC-414E-AD86-C13587FBC951}" type="datetime1">
              <a:rPr lang="id-ID" smtClean="0"/>
              <a:pPr/>
              <a:t>30/06/2021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236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2817"/>
            <a:ext cx="8305800" cy="5079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• Regular expression untuk mengenali </a:t>
            </a:r>
            <a:r>
              <a:rPr lang="pt-BR" dirty="0" smtClean="0"/>
              <a:t>pola </a:t>
            </a:r>
            <a:r>
              <a:rPr lang="en-US" dirty="0" err="1" smtClean="0"/>
              <a:t>tanggal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Regex (template):</a:t>
            </a:r>
          </a:p>
          <a:p>
            <a:pPr marL="0" indent="0">
              <a:buNone/>
            </a:pPr>
            <a:r>
              <a:rPr lang="en-US" dirty="0" smtClean="0"/>
              <a:t>  (\</a:t>
            </a:r>
            <a:r>
              <a:rPr lang="en-US" dirty="0"/>
              <a:t>d{1,2}) ([A-Z][a-z]+) (\d{4</a:t>
            </a:r>
            <a:r>
              <a:rPr lang="en-US" dirty="0" smtClean="0"/>
              <a:t>})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mengenali</a:t>
            </a:r>
            <a:r>
              <a:rPr lang="en-US" dirty="0"/>
              <a:t>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:</a:t>
            </a:r>
          </a:p>
          <a:p>
            <a:pPr marL="400050" lvl="1" indent="0">
              <a:buNone/>
            </a:pPr>
            <a:r>
              <a:rPr lang="en-US" dirty="0"/>
              <a:t>– 1 </a:t>
            </a:r>
            <a:r>
              <a:rPr lang="en-US" dirty="0" err="1"/>
              <a:t>Juni</a:t>
            </a:r>
            <a:r>
              <a:rPr lang="en-US" dirty="0"/>
              <a:t> 2017</a:t>
            </a:r>
          </a:p>
          <a:p>
            <a:pPr marL="400050" lvl="1" indent="0">
              <a:buNone/>
            </a:pPr>
            <a:r>
              <a:rPr lang="en-US" dirty="0"/>
              <a:t>– 20 </a:t>
            </a:r>
            <a:r>
              <a:rPr lang="en-US" dirty="0" err="1"/>
              <a:t>Agustus</a:t>
            </a:r>
            <a:r>
              <a:rPr lang="en-US" dirty="0"/>
              <a:t> 2016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30/06/2021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0" dirty="0"/>
              <a:t>Template Matching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968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" y="1233370"/>
            <a:ext cx="8260080" cy="389837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30/06/2021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0" dirty="0" err="1"/>
              <a:t>Pendekatan</a:t>
            </a:r>
            <a:r>
              <a:rPr lang="en-US" b="0" dirty="0"/>
              <a:t> </a:t>
            </a:r>
            <a:r>
              <a:rPr lang="en-US" b="0" dirty="0" err="1"/>
              <a:t>Statistik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119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2817"/>
            <a:ext cx="8305800" cy="50791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30/06/2021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0" dirty="0" err="1"/>
              <a:t>Pendekatan</a:t>
            </a:r>
            <a:r>
              <a:rPr lang="en-US" b="0" dirty="0"/>
              <a:t> </a:t>
            </a:r>
            <a:r>
              <a:rPr lang="en-US" b="0" dirty="0" err="1"/>
              <a:t>Statistik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52816"/>
            <a:ext cx="8305800" cy="517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329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2817"/>
            <a:ext cx="8305800" cy="50791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30/06/2021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0"/>
              <a:t>Pendekatan Statistik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8130"/>
            <a:ext cx="8305800" cy="413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937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2817"/>
            <a:ext cx="8305800" cy="50791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30/06/2021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39111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0"/>
              <a:t>Pendekatan Statistik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8131"/>
            <a:ext cx="8229600" cy="498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879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2817"/>
            <a:ext cx="8305800" cy="5079155"/>
          </a:xfrm>
        </p:spPr>
        <p:txBody>
          <a:bodyPr>
            <a:normAutofit/>
          </a:bodyPr>
          <a:lstStyle/>
          <a:p>
            <a:r>
              <a:rPr lang="en-US" sz="3600" dirty="0" err="1"/>
              <a:t>Waktu</a:t>
            </a:r>
            <a:r>
              <a:rPr lang="en-US" sz="3600" dirty="0"/>
              <a:t> yang </a:t>
            </a:r>
            <a:r>
              <a:rPr lang="en-US" sz="3600" dirty="0" err="1" smtClean="0"/>
              <a:t>dibutuhkan</a:t>
            </a:r>
            <a:r>
              <a:rPr lang="en-US" sz="3600" dirty="0" smtClean="0"/>
              <a:t> </a:t>
            </a:r>
            <a:r>
              <a:rPr lang="en-US" sz="3600" dirty="0" err="1" smtClean="0"/>
              <a:t>untuk</a:t>
            </a:r>
            <a:r>
              <a:rPr lang="en-US" sz="3600" dirty="0"/>
              <a:t> </a:t>
            </a:r>
            <a:r>
              <a:rPr lang="it-IT" sz="3600" dirty="0" smtClean="0"/>
              <a:t>mengenali </a:t>
            </a:r>
            <a:r>
              <a:rPr lang="it-IT" sz="3600" dirty="0"/>
              <a:t>pola (sesuai jumlah </a:t>
            </a:r>
            <a:r>
              <a:rPr lang="it-IT" sz="3600" dirty="0" smtClean="0"/>
              <a:t>pola </a:t>
            </a:r>
            <a:r>
              <a:rPr lang="en-US" sz="3600" dirty="0" smtClean="0"/>
              <a:t>yang </a:t>
            </a:r>
            <a:r>
              <a:rPr lang="en-US" sz="3600" dirty="0" err="1"/>
              <a:t>disimpan</a:t>
            </a:r>
            <a:r>
              <a:rPr lang="en-US" sz="3600" dirty="0"/>
              <a:t>)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30/06/2021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0"/>
              <a:t>Permasalahan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2333"/>
          <a:stretch/>
        </p:blipFill>
        <p:spPr>
          <a:xfrm>
            <a:off x="457200" y="2667000"/>
            <a:ext cx="8237311" cy="287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551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2817"/>
            <a:ext cx="8305800" cy="50791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30/06/2021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0"/>
              <a:t>Tahapan Pengenalan Pola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1152816"/>
            <a:ext cx="8275320" cy="494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963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2817"/>
            <a:ext cx="8305800" cy="5079155"/>
          </a:xfrm>
        </p:spPr>
        <p:txBody>
          <a:bodyPr>
            <a:normAutofit/>
          </a:bodyPr>
          <a:lstStyle/>
          <a:p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/>
              <a:t>Tahap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– Learning – proses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mengambil</a:t>
            </a:r>
            <a:r>
              <a:rPr lang="en-US" dirty="0"/>
              <a:t> </a:t>
            </a:r>
            <a:r>
              <a:rPr lang="en-US" dirty="0" err="1" smtClean="0"/>
              <a:t>pengetahuan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– Detection</a:t>
            </a:r>
          </a:p>
          <a:p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/>
              <a:t>Learning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endParaRPr lang="en-US" dirty="0"/>
          </a:p>
          <a:p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 smtClean="0"/>
              <a:t>terpelajar</a:t>
            </a:r>
            <a:r>
              <a:rPr lang="en-US" dirty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“</a:t>
            </a:r>
            <a:r>
              <a:rPr lang="en-US" b="1" dirty="0"/>
              <a:t>natural</a:t>
            </a:r>
            <a:r>
              <a:rPr lang="en-US" dirty="0"/>
              <a:t>”</a:t>
            </a:r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AI :</a:t>
            </a:r>
          </a:p>
          <a:p>
            <a:pPr marL="0" indent="0">
              <a:buNone/>
            </a:pPr>
            <a:r>
              <a:rPr lang="en-US" dirty="0"/>
              <a:t>– Neural Network</a:t>
            </a:r>
          </a:p>
          <a:p>
            <a:pPr marL="0" indent="0">
              <a:buNone/>
            </a:pPr>
            <a:r>
              <a:rPr lang="en-US" dirty="0"/>
              <a:t>– Machine Learning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0" dirty="0" err="1"/>
              <a:t>Tahapan</a:t>
            </a:r>
            <a:r>
              <a:rPr lang="en-US" b="0" dirty="0"/>
              <a:t> </a:t>
            </a:r>
            <a:r>
              <a:rPr lang="en-US" b="0" dirty="0" err="1"/>
              <a:t>Teknik</a:t>
            </a:r>
            <a:r>
              <a:rPr lang="en-US" b="0" dirty="0"/>
              <a:t> </a:t>
            </a:r>
            <a:r>
              <a:rPr lang="en-US" b="0" dirty="0" err="1"/>
              <a:t>Pengenalan</a:t>
            </a:r>
            <a:r>
              <a:rPr lang="en-US" b="0" dirty="0"/>
              <a:t> </a:t>
            </a:r>
            <a:r>
              <a:rPr lang="en-US" b="0" dirty="0" err="1"/>
              <a:t>Pola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753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2817"/>
            <a:ext cx="8305800" cy="5079155"/>
          </a:xfrm>
        </p:spPr>
        <p:txBody>
          <a:bodyPr>
            <a:normAutofit/>
          </a:bodyPr>
          <a:lstStyle/>
          <a:p>
            <a:r>
              <a:rPr lang="sv-SE" dirty="0" smtClean="0"/>
              <a:t>Bagaimana </a:t>
            </a:r>
            <a:r>
              <a:rPr lang="sv-SE" dirty="0"/>
              <a:t>mesin dapat belajar </a:t>
            </a:r>
            <a:r>
              <a:rPr lang="sv-SE" dirty="0" smtClean="0"/>
              <a:t>aturan </a:t>
            </a:r>
            <a:r>
              <a:rPr lang="en-US" dirty="0" smtClean="0"/>
              <a:t>(rule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data.</a:t>
            </a:r>
          </a:p>
          <a:p>
            <a:pPr marL="400050" lvl="1" indent="0">
              <a:buNone/>
            </a:pPr>
            <a:r>
              <a:rPr lang="en-US" sz="2800" dirty="0"/>
              <a:t>– </a:t>
            </a:r>
            <a:r>
              <a:rPr lang="en-US" sz="2800" b="1" dirty="0"/>
              <a:t>Supervised learning :</a:t>
            </a:r>
          </a:p>
          <a:p>
            <a:pPr marL="800100" lvl="2" indent="0">
              <a:buNone/>
            </a:pPr>
            <a:r>
              <a:rPr lang="en-US" sz="2800" dirty="0"/>
              <a:t>User </a:t>
            </a:r>
            <a:r>
              <a:rPr lang="en-US" sz="2800" dirty="0" err="1"/>
              <a:t>menyediakan</a:t>
            </a:r>
            <a:r>
              <a:rPr lang="en-US" sz="2800" dirty="0"/>
              <a:t> label </a:t>
            </a:r>
            <a:r>
              <a:rPr lang="en-US" sz="2800" dirty="0" err="1"/>
              <a:t>kategori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smtClean="0"/>
              <a:t>value/</a:t>
            </a:r>
            <a:r>
              <a:rPr lang="en-US" sz="2800" dirty="0" err="1" smtClean="0"/>
              <a:t>bobot</a:t>
            </a:r>
            <a:r>
              <a:rPr lang="en-US" sz="2800" dirty="0" smtClean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masing-masing</a:t>
            </a:r>
            <a:r>
              <a:rPr lang="en-US" sz="2800" dirty="0"/>
              <a:t> </a:t>
            </a:r>
            <a:r>
              <a:rPr lang="en-US" sz="2800" dirty="0" err="1"/>
              <a:t>pola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smtClean="0"/>
              <a:t>data training</a:t>
            </a:r>
            <a:r>
              <a:rPr lang="en-US" sz="2800" dirty="0"/>
              <a:t>.</a:t>
            </a:r>
          </a:p>
          <a:p>
            <a:pPr marL="400050" lvl="1" indent="0">
              <a:buNone/>
            </a:pPr>
            <a:r>
              <a:rPr lang="en-US" sz="2800" dirty="0"/>
              <a:t>– </a:t>
            </a:r>
            <a:r>
              <a:rPr lang="en-US" sz="2800" b="1" dirty="0"/>
              <a:t>Unsupervised learning :</a:t>
            </a:r>
          </a:p>
          <a:p>
            <a:pPr marL="800100" lvl="2" indent="0">
              <a:buNone/>
            </a:pP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membentuk</a:t>
            </a:r>
            <a:r>
              <a:rPr lang="en-US" sz="2800" dirty="0"/>
              <a:t> cluster </a:t>
            </a:r>
            <a:r>
              <a:rPr lang="en-US" sz="2800" dirty="0" err="1" smtClean="0"/>
              <a:t>atau</a:t>
            </a:r>
            <a:r>
              <a:rPr lang="en-US" sz="2800" dirty="0"/>
              <a:t> </a:t>
            </a:r>
            <a:r>
              <a:rPr lang="it-IT" sz="2800" dirty="0" smtClean="0"/>
              <a:t>pengelompokan </a:t>
            </a:r>
            <a:r>
              <a:rPr lang="it-IT" sz="2800" dirty="0"/>
              <a:t>secara alami dari pola </a:t>
            </a:r>
            <a:r>
              <a:rPr lang="it-IT" sz="2800" dirty="0" smtClean="0"/>
              <a:t>yang </a:t>
            </a:r>
            <a:r>
              <a:rPr lang="en-US" sz="2800" dirty="0" err="1" smtClean="0"/>
              <a:t>dimasukan</a:t>
            </a:r>
            <a:r>
              <a:rPr lang="en-US" sz="2800" dirty="0"/>
              <a:t>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30/06/2021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31077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0"/>
              <a:t>Learning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807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2817"/>
            <a:ext cx="8305800" cy="5079155"/>
          </a:xfrm>
        </p:spPr>
        <p:txBody>
          <a:bodyPr>
            <a:normAutofit/>
          </a:bodyPr>
          <a:lstStyle/>
          <a:p>
            <a:r>
              <a:rPr lang="en-US" dirty="0" smtClean="0"/>
              <a:t>Classification </a:t>
            </a:r>
            <a:r>
              <a:rPr lang="en-US" dirty="0"/>
              <a:t>(</a:t>
            </a:r>
            <a:r>
              <a:rPr lang="en-US" dirty="0" err="1"/>
              <a:t>Kategori</a:t>
            </a:r>
            <a:r>
              <a:rPr lang="en-US" dirty="0"/>
              <a:t>/ Label </a:t>
            </a:r>
            <a:r>
              <a:rPr lang="en-US" dirty="0" err="1" smtClean="0"/>
              <a:t>kelasnya</a:t>
            </a:r>
            <a:r>
              <a:rPr lang="en-US" dirty="0"/>
              <a:t> </a:t>
            </a:r>
            <a:r>
              <a:rPr lang="en-US" dirty="0" err="1" smtClean="0"/>
              <a:t>diketahui</a:t>
            </a:r>
            <a:r>
              <a:rPr lang="en-US" dirty="0"/>
              <a:t>).</a:t>
            </a:r>
          </a:p>
          <a:p>
            <a:r>
              <a:rPr lang="en-US" dirty="0" smtClean="0"/>
              <a:t>Clustering </a:t>
            </a:r>
            <a:r>
              <a:rPr lang="en-US" dirty="0"/>
              <a:t>(</a:t>
            </a:r>
            <a:r>
              <a:rPr lang="en-US" dirty="0" err="1"/>
              <a:t>Kategori</a:t>
            </a:r>
            <a:r>
              <a:rPr lang="en-US" dirty="0"/>
              <a:t>/ Label </a:t>
            </a:r>
            <a:r>
              <a:rPr lang="en-US" dirty="0" err="1"/>
              <a:t>kelompoknya</a:t>
            </a:r>
            <a:r>
              <a:rPr lang="en-US" dirty="0"/>
              <a:t> </a:t>
            </a:r>
            <a:r>
              <a:rPr lang="en-US" dirty="0" err="1" smtClean="0"/>
              <a:t>tidak</a:t>
            </a:r>
            <a:r>
              <a:rPr lang="en-US" dirty="0"/>
              <a:t> </a:t>
            </a:r>
            <a:r>
              <a:rPr lang="sv-SE" dirty="0" smtClean="0"/>
              <a:t>diketahui </a:t>
            </a:r>
            <a:r>
              <a:rPr lang="sv-SE" dirty="0"/>
              <a:t>dan biasanya dinamai dengan </a:t>
            </a:r>
            <a:r>
              <a:rPr lang="sv-SE" dirty="0" smtClean="0"/>
              <a:t>kelas </a:t>
            </a:r>
            <a:r>
              <a:rPr lang="en-US" dirty="0" err="1" smtClean="0"/>
              <a:t>pertama</a:t>
            </a:r>
            <a:r>
              <a:rPr lang="en-US" dirty="0"/>
              <a:t>,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dst</a:t>
            </a:r>
            <a:r>
              <a:rPr lang="en-US" dirty="0"/>
              <a:t>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30/06/2021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0"/>
              <a:t>Classification Vs Clustering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276600"/>
            <a:ext cx="8382000" cy="218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015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2817"/>
            <a:ext cx="8305800" cy="507915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(</a:t>
            </a:r>
            <a:r>
              <a:rPr lang="en-US" dirty="0" err="1"/>
              <a:t>Duda</a:t>
            </a:r>
            <a:r>
              <a:rPr lang="en-US" dirty="0"/>
              <a:t> and Hart</a:t>
            </a:r>
            <a:r>
              <a:rPr lang="en-US" dirty="0" smtClean="0"/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/>
              <a:t>pengetahuan</a:t>
            </a:r>
            <a:r>
              <a:rPr lang="en-US" dirty="0"/>
              <a:t> yang </a:t>
            </a:r>
            <a:r>
              <a:rPr lang="en-US" dirty="0" err="1"/>
              <a:t>menitikberatkan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klasifikasi</a:t>
            </a:r>
            <a:r>
              <a:rPr lang="en-US" dirty="0"/>
              <a:t> (</a:t>
            </a:r>
            <a:r>
              <a:rPr lang="en-US" dirty="0" err="1"/>
              <a:t>pengenalan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(</a:t>
            </a:r>
            <a:r>
              <a:rPr lang="en-US" dirty="0" err="1"/>
              <a:t>Schalkoff</a:t>
            </a:r>
            <a:r>
              <a:rPr lang="en-US" dirty="0" smtClean="0"/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 smtClean="0"/>
              <a:t>Cabang</a:t>
            </a:r>
            <a:r>
              <a:rPr lang="en-US" dirty="0" smtClean="0"/>
              <a:t> </a:t>
            </a:r>
            <a:r>
              <a:rPr lang="en-US" dirty="0" err="1"/>
              <a:t>kecerdasan</a:t>
            </a:r>
            <a:r>
              <a:rPr lang="en-US" dirty="0"/>
              <a:t> </a:t>
            </a:r>
            <a:r>
              <a:rPr lang="en-US" dirty="0" err="1"/>
              <a:t>buatan</a:t>
            </a:r>
            <a:r>
              <a:rPr lang="en-US" dirty="0"/>
              <a:t> yang </a:t>
            </a:r>
            <a:r>
              <a:rPr lang="en-US" dirty="0" err="1"/>
              <a:t>menitikberatkan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pengklasifikasian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klas-klas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30/06/2021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Pola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238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2817"/>
            <a:ext cx="8305800" cy="5079155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TEXT RECOGNITION </a:t>
            </a:r>
            <a:r>
              <a:rPr lang="en-US" dirty="0"/>
              <a:t>DENGAN KLASIFIKASI </a:t>
            </a:r>
            <a:r>
              <a:rPr lang="en-US" i="1" dirty="0"/>
              <a:t>NEURAL NETWORK </a:t>
            </a:r>
            <a:r>
              <a:rPr lang="en-US" dirty="0" smtClean="0"/>
              <a:t>DAN </a:t>
            </a:r>
            <a:r>
              <a:rPr lang="en-US" i="1" dirty="0" smtClean="0"/>
              <a:t>TEXT-TO-SPEECH </a:t>
            </a:r>
            <a:r>
              <a:rPr lang="en-US" dirty="0"/>
              <a:t>PADA HURUF </a:t>
            </a:r>
            <a:r>
              <a:rPr lang="en-US" dirty="0" smtClean="0"/>
              <a:t>ALPHABET.</a:t>
            </a:r>
          </a:p>
          <a:p>
            <a:pPr marL="0" indent="0" algn="just">
              <a:buNone/>
            </a:pP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i="1" dirty="0"/>
              <a:t>Backpropagation</a:t>
            </a:r>
          </a:p>
          <a:p>
            <a:pPr marL="0" indent="0" algn="just">
              <a:buNone/>
            </a:pPr>
            <a:r>
              <a:rPr lang="sv-SE" dirty="0"/>
              <a:t>Pengertian </a:t>
            </a:r>
            <a:r>
              <a:rPr lang="sv-SE" i="1" dirty="0"/>
              <a:t>Backpropagation </a:t>
            </a:r>
            <a:r>
              <a:rPr lang="sv-SE" dirty="0"/>
              <a:t>merupakan sebuah </a:t>
            </a:r>
            <a:r>
              <a:rPr lang="sv-SE" dirty="0" smtClean="0"/>
              <a:t>metode </a:t>
            </a:r>
            <a:r>
              <a:rPr lang="en-US" dirty="0" err="1" smtClean="0"/>
              <a:t>sistematik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 </a:t>
            </a:r>
            <a:r>
              <a:rPr lang="en-US" dirty="0" err="1"/>
              <a:t>tiruan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menggunakan</a:t>
            </a:r>
            <a:r>
              <a:rPr lang="en-US" dirty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/>
              <a:t>pembelajaran</a:t>
            </a:r>
            <a:r>
              <a:rPr lang="en-US" dirty="0"/>
              <a:t> yang </a:t>
            </a:r>
            <a:r>
              <a:rPr lang="en-US" dirty="0" err="1"/>
              <a:t>terawasi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 smtClean="0"/>
              <a:t>digunakan</a:t>
            </a:r>
            <a:r>
              <a:rPr lang="en-US" dirty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i="1" dirty="0"/>
              <a:t>perceptron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layar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mengubah</a:t>
            </a:r>
            <a:r>
              <a:rPr lang="en-US" dirty="0"/>
              <a:t> </a:t>
            </a:r>
            <a:r>
              <a:rPr lang="sv-SE" dirty="0" smtClean="0"/>
              <a:t>bobot-bobot </a:t>
            </a:r>
            <a:r>
              <a:rPr lang="sv-SE" dirty="0"/>
              <a:t>yang ada pada lapisan tersembunyinya.</a:t>
            </a:r>
          </a:p>
          <a:p>
            <a:pPr marL="0" indent="0" algn="just">
              <a:buNone/>
            </a:pPr>
            <a:r>
              <a:rPr lang="en-US" i="1" dirty="0"/>
              <a:t>Backpropagation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terkontrol</a:t>
            </a:r>
            <a:r>
              <a:rPr lang="en-US" dirty="0"/>
              <a:t> </a:t>
            </a:r>
            <a:r>
              <a:rPr lang="en-US" dirty="0" err="1" smtClean="0"/>
              <a:t>dimana</a:t>
            </a:r>
            <a:r>
              <a:rPr lang="en-US" dirty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penyesuaian</a:t>
            </a:r>
            <a:r>
              <a:rPr lang="en-US" dirty="0"/>
              <a:t> </a:t>
            </a:r>
            <a:r>
              <a:rPr lang="en-US" dirty="0" err="1"/>
              <a:t>bobot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 smtClean="0"/>
              <a:t>nilai</a:t>
            </a:r>
            <a:r>
              <a:rPr lang="en-US" dirty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/>
              <a:t>yang minimum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keluaran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prediksi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/>
              <a:t> </a:t>
            </a:r>
            <a:r>
              <a:rPr lang="en-US" dirty="0" err="1" smtClean="0"/>
              <a:t>keluaran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nyata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30/06/2021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Aplikasi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576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2817"/>
            <a:ext cx="8305800" cy="5079155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/>
              <a:t>Pengenalan</a:t>
            </a:r>
            <a:r>
              <a:rPr lang="en-US" b="1" dirty="0"/>
              <a:t> </a:t>
            </a:r>
            <a:r>
              <a:rPr lang="en-US" b="1" dirty="0" err="1"/>
              <a:t>Huruf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Citra Digital 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Algoritma</a:t>
            </a:r>
            <a:r>
              <a:rPr lang="en-US" b="1" dirty="0"/>
              <a:t> </a:t>
            </a:r>
            <a:r>
              <a:rPr lang="en-US" b="1" dirty="0" smtClean="0"/>
              <a:t>Template Matching</a:t>
            </a:r>
          </a:p>
          <a:p>
            <a:pPr algn="just"/>
            <a:r>
              <a:rPr lang="en-US" dirty="0"/>
              <a:t>Template matching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mengenali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</a:t>
            </a:r>
            <a:r>
              <a:rPr lang="en-US" dirty="0"/>
              <a:t>digital.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mengenali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, </a:t>
            </a:r>
            <a:r>
              <a:rPr lang="en-US" dirty="0" err="1"/>
              <a:t>dokumen</a:t>
            </a:r>
            <a:r>
              <a:rPr lang="en-US" dirty="0"/>
              <a:t>,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digambarkan</a:t>
            </a:r>
            <a:r>
              <a:rPr lang="en-US" dirty="0"/>
              <a:t>.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halnya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,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mengenali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diajarkan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mengenali</a:t>
            </a:r>
            <a:r>
              <a:rPr lang="en-US" dirty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</a:t>
            </a:r>
            <a:r>
              <a:rPr lang="en-US" dirty="0" err="1"/>
              <a:t>gambar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mengajarkan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pola-pola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smtClean="0"/>
              <a:t>basis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Algoritma</a:t>
            </a:r>
            <a:r>
              <a:rPr lang="en-US" dirty="0"/>
              <a:t> template matching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dimanfaatkan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mengenali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digital. </a:t>
            </a:r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/>
              <a:t>OCR (Optical Character Recognition)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mengenali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yang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smtClean="0"/>
              <a:t>digital. OCR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mengenali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digital. </a:t>
            </a:r>
            <a:r>
              <a:rPr lang="en-US" dirty="0" err="1" smtClean="0"/>
              <a:t>Algoritma</a:t>
            </a:r>
            <a:r>
              <a:rPr lang="en-US" dirty="0" smtClean="0"/>
              <a:t> template </a:t>
            </a:r>
            <a:r>
              <a:rPr lang="en-US" dirty="0"/>
              <a:t>matching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membandingkan</a:t>
            </a:r>
            <a:r>
              <a:rPr lang="en-US" dirty="0"/>
              <a:t> data </a:t>
            </a:r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data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dikenali</a:t>
            </a:r>
            <a:r>
              <a:rPr lang="en-US" dirty="0" smtClean="0"/>
              <a:t> </a:t>
            </a:r>
            <a:r>
              <a:rPr lang="en-US" dirty="0" err="1"/>
              <a:t>sebelumnya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30/06/2021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Contoh Aplikasi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1956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/>
              <a:t>	</a:t>
            </a:r>
          </a:p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r>
              <a:rPr lang="id-ID" sz="4000" b="1" dirty="0" smtClean="0">
                <a:sym typeface="Wingdings" panose="05000000000000000000" pitchFamily="2" charset="2"/>
              </a:rPr>
              <a:t> </a:t>
            </a:r>
            <a:r>
              <a:rPr lang="en-US" sz="4000" b="1" dirty="0" smtClean="0"/>
              <a:t>END</a:t>
            </a:r>
            <a:r>
              <a:rPr lang="id-ID" sz="4000" b="1" dirty="0" smtClean="0"/>
              <a:t> </a:t>
            </a:r>
            <a:r>
              <a:rPr lang="id-ID" sz="4000" b="1" dirty="0" smtClean="0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AE68-8F74-4A46-A02F-C7B17A7E7BB3}" type="datetime1">
              <a:rPr lang="id-ID" smtClean="0"/>
              <a:pPr/>
              <a:t>30/06/2021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132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2817"/>
            <a:ext cx="8305800" cy="5079155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Citra,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kamus</a:t>
            </a:r>
            <a:r>
              <a:rPr lang="en-US" dirty="0"/>
              <a:t> Webster,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representasi</a:t>
            </a:r>
            <a:r>
              <a:rPr lang="en-US" dirty="0"/>
              <a:t>, </a:t>
            </a:r>
            <a:r>
              <a:rPr lang="en-US" dirty="0" err="1"/>
              <a:t>kemiripan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imitasi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.</a:t>
            </a:r>
          </a:p>
          <a:p>
            <a:pPr lvl="1" algn="just">
              <a:buFontTx/>
              <a:buChar char="-"/>
            </a:pPr>
            <a:r>
              <a:rPr lang="en-US" dirty="0" err="1" smtClean="0"/>
              <a:t>misal</a:t>
            </a:r>
            <a:r>
              <a:rPr lang="en-US" dirty="0" smtClean="0"/>
              <a:t> 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mewakili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orang </a:t>
            </a:r>
            <a:r>
              <a:rPr lang="en-US" dirty="0" err="1"/>
              <a:t>tersebut</a:t>
            </a:r>
            <a:r>
              <a:rPr lang="en-US" dirty="0"/>
              <a:t> di </a:t>
            </a:r>
            <a:r>
              <a:rPr lang="en-US" dirty="0" err="1"/>
              <a:t>depan</a:t>
            </a:r>
            <a:r>
              <a:rPr lang="en-US" dirty="0"/>
              <a:t> </a:t>
            </a:r>
            <a:r>
              <a:rPr lang="en-US" dirty="0" err="1"/>
              <a:t>kamera</a:t>
            </a:r>
            <a:r>
              <a:rPr lang="en-US" dirty="0"/>
              <a:t>, </a:t>
            </a:r>
            <a:endParaRPr lang="en-US" dirty="0" smtClean="0"/>
          </a:p>
          <a:p>
            <a:pPr lvl="1" algn="just">
              <a:buFontTx/>
              <a:buChar char="-"/>
            </a:pPr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/>
              <a:t>sinar</a:t>
            </a:r>
            <a:r>
              <a:rPr lang="en-US" dirty="0"/>
              <a:t>-X thorax </a:t>
            </a:r>
            <a:r>
              <a:rPr lang="en-US" dirty="0" err="1"/>
              <a:t>mewakili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, </a:t>
            </a:r>
            <a:endParaRPr lang="en-US" dirty="0" smtClean="0"/>
          </a:p>
          <a:p>
            <a:pPr lvl="1" algn="just">
              <a:buFontTx/>
              <a:buChar char="-"/>
            </a:pPr>
            <a:r>
              <a:rPr lang="en-US" dirty="0" smtClean="0"/>
              <a:t>data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file BMP </a:t>
            </a:r>
            <a:r>
              <a:rPr lang="en-US" dirty="0" err="1"/>
              <a:t>mewakili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 smtClean="0"/>
              <a:t>digambarkannya</a:t>
            </a:r>
            <a:r>
              <a:rPr lang="en-US" dirty="0" smtClean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 smtClean="0"/>
              <a:t>Pencitraan</a:t>
            </a:r>
            <a:r>
              <a:rPr lang="en-US" dirty="0" smtClean="0"/>
              <a:t> </a:t>
            </a:r>
            <a:r>
              <a:rPr lang="en-US" dirty="0"/>
              <a:t>(imaging)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/</a:t>
            </a:r>
            <a:r>
              <a:rPr lang="en-US" dirty="0" err="1"/>
              <a:t>citra</a:t>
            </a:r>
            <a:r>
              <a:rPr lang="en-US" dirty="0"/>
              <a:t> non digital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digital. 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/>
              <a:t>alat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pencitraan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 scanner, </a:t>
            </a:r>
            <a:r>
              <a:rPr lang="en-US" dirty="0" err="1"/>
              <a:t>kamera</a:t>
            </a:r>
            <a:r>
              <a:rPr lang="en-US" dirty="0"/>
              <a:t> digital, </a:t>
            </a:r>
            <a:r>
              <a:rPr lang="en-US" dirty="0" err="1"/>
              <a:t>kamera</a:t>
            </a:r>
            <a:r>
              <a:rPr lang="en-US" dirty="0"/>
              <a:t> </a:t>
            </a:r>
            <a:r>
              <a:rPr lang="en-US" dirty="0" err="1"/>
              <a:t>sinar</a:t>
            </a:r>
            <a:r>
              <a:rPr lang="en-US" dirty="0"/>
              <a:t>-x/</a:t>
            </a:r>
            <a:r>
              <a:rPr lang="en-US" dirty="0" err="1"/>
              <a:t>sinar</a:t>
            </a:r>
            <a:r>
              <a:rPr lang="en-US" dirty="0"/>
              <a:t> infra </a:t>
            </a:r>
            <a:r>
              <a:rPr lang="en-US" dirty="0" err="1"/>
              <a:t>merah</a:t>
            </a:r>
            <a:r>
              <a:rPr lang="en-US" dirty="0"/>
              <a:t>, </a:t>
            </a:r>
            <a:r>
              <a:rPr lang="en-US" dirty="0" err="1"/>
              <a:t>dll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30/06/2021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0" dirty="0" err="1"/>
              <a:t>Definisi</a:t>
            </a:r>
            <a:r>
              <a:rPr lang="en-US" b="0" dirty="0"/>
              <a:t> Citra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107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2817"/>
            <a:ext cx="8305800" cy="507915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dirty="0"/>
              <a:t>Citra digital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yang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format digital (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file</a:t>
            </a:r>
            <a:r>
              <a:rPr lang="en-US" dirty="0" smtClean="0"/>
              <a:t>).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smtClean="0"/>
              <a:t>Citra </a:t>
            </a:r>
            <a:r>
              <a:rPr lang="en-US" dirty="0"/>
              <a:t>digital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f(</a:t>
            </a:r>
            <a:r>
              <a:rPr lang="en-US" dirty="0" err="1"/>
              <a:t>x,y</a:t>
            </a:r>
            <a:r>
              <a:rPr lang="en-US" dirty="0"/>
              <a:t>) </a:t>
            </a:r>
            <a:r>
              <a:rPr lang="en-US" dirty="0" err="1"/>
              <a:t>dimana</a:t>
            </a:r>
            <a:r>
              <a:rPr lang="en-US" dirty="0"/>
              <a:t> x </a:t>
            </a:r>
            <a:r>
              <a:rPr lang="en-US" dirty="0" err="1"/>
              <a:t>dan</a:t>
            </a:r>
            <a:r>
              <a:rPr lang="en-US" dirty="0"/>
              <a:t> y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spasial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f(</a:t>
            </a:r>
            <a:r>
              <a:rPr lang="en-US" dirty="0" err="1"/>
              <a:t>x,y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(</a:t>
            </a:r>
            <a:r>
              <a:rPr lang="en-US" dirty="0" err="1"/>
              <a:t>Guojun</a:t>
            </a:r>
            <a:r>
              <a:rPr lang="en-US" dirty="0"/>
              <a:t>, 1999).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30/06/2021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0" dirty="0"/>
              <a:t>Citra Digital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12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Manusia </a:t>
            </a:r>
            <a:r>
              <a:rPr lang="fi-FI" dirty="0"/>
              <a:t>telah dianugerahi kemampuan </a:t>
            </a:r>
            <a:r>
              <a:rPr lang="fi-FI" dirty="0" smtClean="0"/>
              <a:t>untuk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/>
              <a:t>rangsangan</a:t>
            </a:r>
            <a:r>
              <a:rPr lang="en-US" dirty="0"/>
              <a:t> (</a:t>
            </a:r>
            <a:r>
              <a:rPr lang="en-US" dirty="0" err="1"/>
              <a:t>indera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lingkungan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aksi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diamati</a:t>
            </a:r>
            <a:r>
              <a:rPr lang="en-US" dirty="0"/>
              <a:t>,</a:t>
            </a:r>
          </a:p>
          <a:p>
            <a:pPr marL="400050" lvl="1" indent="0">
              <a:buNone/>
            </a:pPr>
            <a:r>
              <a:rPr lang="en-US" dirty="0"/>
              <a:t>– </a:t>
            </a:r>
            <a:r>
              <a:rPr lang="en-US" dirty="0" err="1"/>
              <a:t>Mengenali</a:t>
            </a:r>
            <a:r>
              <a:rPr lang="en-US" dirty="0"/>
              <a:t> </a:t>
            </a:r>
            <a:r>
              <a:rPr lang="en-US" dirty="0" err="1"/>
              <a:t>wajah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– </a:t>
            </a:r>
            <a:r>
              <a:rPr lang="en-US" dirty="0" err="1"/>
              <a:t>Memahami</a:t>
            </a:r>
            <a:r>
              <a:rPr lang="en-US" dirty="0"/>
              <a:t> kata yang </a:t>
            </a:r>
            <a:r>
              <a:rPr lang="en-US" dirty="0" err="1"/>
              <a:t>diucapkan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–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 </a:t>
            </a:r>
            <a:r>
              <a:rPr lang="en-US" dirty="0" err="1"/>
              <a:t>tangan</a:t>
            </a:r>
            <a:endParaRPr lang="en-US" dirty="0"/>
          </a:p>
          <a:p>
            <a:pPr marL="400050" lvl="1" indent="0">
              <a:buNone/>
            </a:pPr>
            <a:r>
              <a:rPr lang="sv-SE" dirty="0"/>
              <a:t>– Membedakan makanan segar dari baunya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/>
              <a:t>kita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fi-FI" dirty="0" smtClean="0"/>
              <a:t>Menjadikan </a:t>
            </a:r>
            <a:r>
              <a:rPr lang="fi-FI" dirty="0"/>
              <a:t>mesin (komputer) memiliki </a:t>
            </a:r>
            <a:r>
              <a:rPr lang="fi-FI" dirty="0" smtClean="0"/>
              <a:t>kemampuan </a:t>
            </a:r>
            <a:r>
              <a:rPr lang="en-US" dirty="0" smtClean="0"/>
              <a:t>yang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manusia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30/06/2021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0" dirty="0" err="1"/>
              <a:t>Persepsi</a:t>
            </a:r>
            <a:r>
              <a:rPr lang="en-US" b="0" dirty="0"/>
              <a:t> </a:t>
            </a:r>
            <a:r>
              <a:rPr lang="en-US" b="0" dirty="0" err="1"/>
              <a:t>Manusia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097136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30/06/2021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0" dirty="0" err="1"/>
              <a:t>Contoh</a:t>
            </a:r>
            <a:r>
              <a:rPr lang="en-US" b="0" dirty="0"/>
              <a:t> </a:t>
            </a:r>
            <a:r>
              <a:rPr lang="en-US" b="0" dirty="0" err="1"/>
              <a:t>Aplikasi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4584" t="29630" r="35417" b="12593"/>
          <a:stretch/>
        </p:blipFill>
        <p:spPr>
          <a:xfrm>
            <a:off x="228600" y="1061078"/>
            <a:ext cx="8528538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66230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2817"/>
            <a:ext cx="8305800" cy="50791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30/06/2021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/>
              <a:t>Aplikasi Pengenalan Pola berdasarkan</a:t>
            </a:r>
          </a:p>
          <a:p>
            <a:r>
              <a:rPr lang="en-US" b="0"/>
              <a:t>Domain Permasalahan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52816"/>
            <a:ext cx="8452625" cy="507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8625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2817"/>
            <a:ext cx="8305800" cy="50791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30/06/2021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63734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err="1"/>
              <a:t>Aplikasi</a:t>
            </a:r>
            <a:r>
              <a:rPr lang="en-US" b="0" dirty="0"/>
              <a:t> </a:t>
            </a:r>
            <a:r>
              <a:rPr lang="en-US" b="0" dirty="0" err="1"/>
              <a:t>Pengenalan</a:t>
            </a:r>
            <a:r>
              <a:rPr lang="en-US" b="0" dirty="0"/>
              <a:t> </a:t>
            </a:r>
            <a:r>
              <a:rPr lang="en-US" b="0" dirty="0" err="1"/>
              <a:t>Pola</a:t>
            </a:r>
            <a:r>
              <a:rPr lang="en-US" b="0" dirty="0"/>
              <a:t> </a:t>
            </a:r>
            <a:r>
              <a:rPr lang="en-US" b="0" dirty="0" err="1"/>
              <a:t>berdasarkan</a:t>
            </a:r>
            <a:endParaRPr lang="en-US" b="0" dirty="0"/>
          </a:p>
          <a:p>
            <a:r>
              <a:rPr lang="en-US" b="0" dirty="0"/>
              <a:t>Domain </a:t>
            </a:r>
            <a:r>
              <a:rPr lang="en-US" b="0" dirty="0" err="1"/>
              <a:t>Permasalahan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52817"/>
            <a:ext cx="8312514" cy="296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348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6459</TotalTime>
  <Words>943</Words>
  <Application>Microsoft Office PowerPoint</Application>
  <PresentationFormat>On-screen Show (4:3)</PresentationFormat>
  <Paragraphs>132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Yulif</dc:creator>
  <cp:lastModifiedBy>Windows User</cp:lastModifiedBy>
  <cp:revision>655</cp:revision>
  <cp:lastPrinted>2015-09-17T08:41:14Z</cp:lastPrinted>
  <dcterms:created xsi:type="dcterms:W3CDTF">2010-04-18T12:06:30Z</dcterms:created>
  <dcterms:modified xsi:type="dcterms:W3CDTF">2021-06-30T00:03:18Z</dcterms:modified>
</cp:coreProperties>
</file>