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3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C111D5-7685-4825-812C-2D9CEE922CE5}" type="datetimeFigureOut">
              <a:rPr lang="en-US" smtClean="0"/>
              <a:t>6/2/2016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C2D3B5-0026-449E-B1DB-134742DF66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092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98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498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055E330C-861C-4172-82C8-B28979B82ACF}" type="slidenum">
              <a:rPr lang="en-GB" altLang="en-US" sz="1200">
                <a:solidFill>
                  <a:prstClr val="black"/>
                </a:solidFill>
                <a:latin typeface="PMingLiU" pitchFamily="18" charset="-120"/>
              </a:rPr>
              <a:pPr/>
              <a:t>4</a:t>
            </a:fld>
            <a:endParaRPr lang="en-GB" altLang="en-US" sz="1200">
              <a:solidFill>
                <a:prstClr val="black"/>
              </a:solidFill>
              <a:latin typeface="PMingLiU" pitchFamily="18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4pPr marL="1714500" indent="-342900">
              <a:buFont typeface="Wingdings" pitchFamily="2" charset="2"/>
              <a:buChar char="§"/>
              <a:defRPr/>
            </a:lvl4pPr>
            <a:lvl5pPr marL="2057400" indent="-22860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6248400" y="6381750"/>
            <a:ext cx="2895600" cy="476250"/>
          </a:xfrm>
        </p:spPr>
        <p:txBody>
          <a:bodyPr/>
          <a:lstStyle>
            <a:lvl1pPr algn="l" eaLnBrk="0" hangingPunct="0">
              <a:defRPr sz="1000"/>
            </a:lvl1pPr>
          </a:lstStyle>
          <a:p>
            <a:pPr>
              <a:defRPr/>
            </a:pPr>
            <a:r>
              <a:rPr lang="en-US"/>
              <a:t>Learning objective 1:  </a:t>
            </a:r>
            <a:r>
              <a:rPr lang="en-US" b="0"/>
              <a:t>Explain why managers analyze financial statements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0" y="6381750"/>
            <a:ext cx="1066800" cy="476250"/>
          </a:xfrm>
        </p:spPr>
        <p:txBody>
          <a:bodyPr/>
          <a:lstStyle>
            <a:lvl1pPr eaLnBrk="0" hangingPunct="0">
              <a:defRPr sz="1000" dirty="0" smtClean="0"/>
            </a:lvl1pPr>
          </a:lstStyle>
          <a:p>
            <a:pPr>
              <a:defRPr/>
            </a:pPr>
            <a:r>
              <a:rPr lang="en-US"/>
              <a:t>Slide 14-</a:t>
            </a:r>
            <a:fld id="{25455474-B86E-48AB-8C1A-AED91F11E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648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r>
              <a:rPr lang="en-US"/>
              <a:t>Learning objective 1:  </a:t>
            </a:r>
            <a:r>
              <a:rPr lang="en-US" b="0"/>
              <a:t>Explain why managers analyze financial statements</a:t>
            </a:r>
            <a:endParaRPr lang="en-US" sz="1400" b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dirty="0" smtClean="0"/>
            </a:lvl1pPr>
          </a:lstStyle>
          <a:p>
            <a:pPr>
              <a:defRPr/>
            </a:pPr>
            <a:r>
              <a:rPr lang="en-US"/>
              <a:t>Slide 14-</a:t>
            </a:r>
            <a:fld id="{4DA1A11A-D225-4088-A9A6-66B459ACE9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587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71600"/>
            <a:ext cx="4038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371600"/>
            <a:ext cx="4038600" cy="220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33800"/>
            <a:ext cx="4038600" cy="220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r>
              <a:rPr lang="en-US"/>
              <a:t>Learning objective 1:  </a:t>
            </a:r>
            <a:r>
              <a:rPr lang="en-US" b="0"/>
              <a:t>Explain why managers analyze financial statements</a:t>
            </a:r>
            <a:endParaRPr lang="en-US" sz="1400" b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dirty="0" smtClean="0"/>
            </a:lvl1pPr>
          </a:lstStyle>
          <a:p>
            <a:pPr>
              <a:defRPr/>
            </a:pPr>
            <a:r>
              <a:rPr lang="en-US"/>
              <a:t>Slide 14-</a:t>
            </a:r>
            <a:fld id="{9A4CB5EB-F50F-4F6C-9F46-5DB0A9EA64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154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7B739B-1D12-4A8C-A96C-B3430D7AF09D}" type="datetimeFigureOut">
              <a:rPr lang="en-IN" smtClean="0"/>
              <a:t>02-06-2016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61A-8BA0-4B55-A4AE-53330D451B1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51299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944562"/>
          </a:xfrm>
          <a:prstGeom prst="rect">
            <a:avLst/>
          </a:prstGeom>
          <a:solidFill>
            <a:srgbClr val="005B88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71842" dir="2700000" algn="ctr" rotWithShape="0">
              <a:srgbClr val="A5002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59436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 dirty="0" smtClean="0">
                <a:solidFill>
                  <a:srgbClr val="000000"/>
                </a:solidFill>
                <a:latin typeface="Liberation Sans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Learning objective 1:  Explain why managers analyze financial statements</a:t>
            </a:r>
            <a:endParaRPr lang="en-US" sz="140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01980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dirty="0" smtClean="0">
                <a:solidFill>
                  <a:srgbClr val="000000"/>
                </a:solidFill>
                <a:latin typeface="Liberation Sans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Slide 14-</a:t>
            </a:r>
            <a:fld id="{4C986A13-A00D-47C9-BC99-4762D576A65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034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anose="020B060402020202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eorgia" pitchFamily="18" charset="0"/>
        </a:defRPr>
      </a:lvl9pPr>
    </p:titleStyle>
    <p:bodyStyle>
      <a:lvl1pPr marL="342900" indent="-34290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Font typeface="Wingdings" pitchFamily="2" charset="2"/>
        <a:buChar char="§"/>
        <a:defRPr sz="3000" b="1">
          <a:solidFill>
            <a:schemeClr val="tx1"/>
          </a:solidFill>
          <a:latin typeface="Liberation Sans" panose="020B060402020202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Font typeface="Wingdings" pitchFamily="2" charset="2"/>
        <a:buChar char="§"/>
        <a:defRPr sz="2800" b="1">
          <a:solidFill>
            <a:schemeClr val="tx1"/>
          </a:solidFill>
          <a:latin typeface="Liberation Sans" panose="020B0604020202020204" pitchFamily="34" charset="0"/>
        </a:defRPr>
      </a:lvl2pPr>
      <a:lvl3pPr marL="1143000" indent="-22860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Font typeface="Wingdings" pitchFamily="2" charset="2"/>
        <a:buChar char="§"/>
        <a:defRPr sz="2600" b="1">
          <a:solidFill>
            <a:schemeClr val="tx1"/>
          </a:solidFill>
          <a:latin typeface="Liberation Sans" panose="020B0604020202020204" pitchFamily="34" charset="0"/>
        </a:defRPr>
      </a:lvl3pPr>
      <a:lvl4pPr marL="1600200" indent="-22860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Char char="–"/>
        <a:defRPr sz="2400" b="1">
          <a:solidFill>
            <a:schemeClr val="tx1"/>
          </a:solidFill>
          <a:latin typeface="Liberation Sans" panose="020B0604020202020204" pitchFamily="34" charset="0"/>
        </a:defRPr>
      </a:lvl4pPr>
      <a:lvl5pPr marL="2057400" indent="-22860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Liberation Sans" panose="020B0604020202020204" pitchFamily="34" charset="0"/>
        </a:defRPr>
      </a:lvl5pPr>
      <a:lvl6pPr marL="2514600" indent="-228600" algn="l" rtl="0" fontAlgn="base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601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60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Chapter 7</a:t>
            </a:r>
          </a:p>
        </p:txBody>
      </p:sp>
      <p:sp>
        <p:nvSpPr>
          <p:cNvPr id="82948" name="Rectangl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endParaRPr lang="en-US" altLang="en-US" sz="48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Liberation Sans" pitchFamily="34" charset="0"/>
            </a:endParaRPr>
          </a:p>
          <a:p>
            <a:pPr marL="0" indent="0" algn="ctr" eaLnBrk="1" hangingPunct="1">
              <a:buFont typeface="Wingdings" pitchFamily="2" charset="2"/>
              <a:buNone/>
            </a:pPr>
            <a:endParaRPr lang="en-US" altLang="en-US" sz="4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Liberation Sans" pitchFamily="34" charset="0"/>
            </a:endParaRPr>
          </a:p>
          <a:p>
            <a:pPr marL="0" indent="0" algn="ctr" eaLnBrk="1" hangingPunct="1">
              <a:buFont typeface="Wingdings" pitchFamily="2" charset="2"/>
              <a:buNone/>
            </a:pPr>
            <a:r>
              <a:rPr lang="en-US" altLang="en-US" sz="4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Liberation Sans" pitchFamily="34" charset="0"/>
              </a:rPr>
              <a:t>Data Collection Methods: Introduction and Interviews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7-</a:t>
            </a:r>
            <a:fld id="{25455474-B86E-48AB-8C1A-AED91F11EEB4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2663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Primary Data Collection</a:t>
            </a:r>
          </a:p>
        </p:txBody>
      </p:sp>
      <p:sp>
        <p:nvSpPr>
          <p:cNvPr id="67587" name="Rectangl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indent="-360000" eaLnBrk="1" hangingPunct="1">
              <a:defRPr/>
            </a:pPr>
            <a:endParaRPr lang="en-US" sz="2200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indent="-360000" eaLnBrk="1" hangingPunct="1">
              <a:defRPr/>
            </a:pPr>
            <a:r>
              <a:rPr lang="en-US" sz="22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Primary data </a:t>
            </a:r>
            <a:r>
              <a:rPr lang="en-US" sz="2200" dirty="0">
                <a:ea typeface="Liberation Sans" panose="020B0604020202020204" pitchFamily="34" charset="0"/>
                <a:cs typeface="Liberation Sans" panose="020B0604020202020204" pitchFamily="34" charset="0"/>
              </a:rPr>
              <a:t>collection </a:t>
            </a:r>
            <a:r>
              <a:rPr lang="en-US" sz="22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methods: ways </a:t>
            </a:r>
            <a:r>
              <a:rPr lang="en-US" sz="2200" dirty="0">
                <a:ea typeface="Liberation Sans" panose="020B0604020202020204" pitchFamily="34" charset="0"/>
                <a:cs typeface="Liberation Sans" panose="020B0604020202020204" pitchFamily="34" charset="0"/>
              </a:rPr>
              <a:t>in which data collected from original sources for the specific purpose of </a:t>
            </a:r>
            <a:r>
              <a:rPr lang="en-US" sz="22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the </a:t>
            </a:r>
            <a:r>
              <a:rPr lang="en-US" sz="2200" dirty="0">
                <a:ea typeface="Liberation Sans" panose="020B0604020202020204" pitchFamily="34" charset="0"/>
                <a:cs typeface="Liberation Sans" panose="020B0604020202020204" pitchFamily="34" charset="0"/>
              </a:rPr>
              <a:t>study can be gathered. </a:t>
            </a:r>
            <a:endParaRPr lang="en-US" sz="2200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indent="-360000">
              <a:defRPr/>
            </a:pPr>
            <a:r>
              <a:rPr lang="en-US" sz="22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Business </a:t>
            </a:r>
            <a:r>
              <a:rPr lang="en-US" sz="2200" dirty="0">
                <a:ea typeface="Liberation Sans" panose="020B0604020202020204" pitchFamily="34" charset="0"/>
                <a:cs typeface="Liberation Sans" panose="020B0604020202020204" pitchFamily="34" charset="0"/>
              </a:rPr>
              <a:t>is largely a social </a:t>
            </a:r>
            <a:r>
              <a:rPr lang="en-US" sz="22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phenomenon. Much of </a:t>
            </a:r>
            <a:r>
              <a:rPr lang="en-US" sz="2200" dirty="0">
                <a:ea typeface="Liberation Sans" panose="020B0604020202020204" pitchFamily="34" charset="0"/>
                <a:cs typeface="Liberation Sans" panose="020B0604020202020204" pitchFamily="34" charset="0"/>
              </a:rPr>
              <a:t>the information needed to make decisions in the work setting has to come from </a:t>
            </a:r>
            <a:r>
              <a:rPr lang="en-US" sz="22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people. That is why </a:t>
            </a:r>
            <a:r>
              <a:rPr lang="en-US" sz="2200" dirty="0">
                <a:ea typeface="Liberation Sans" panose="020B0604020202020204" pitchFamily="34" charset="0"/>
                <a:cs typeface="Liberation Sans" panose="020B0604020202020204" pitchFamily="34" charset="0"/>
              </a:rPr>
              <a:t>the survey strategy is very popular in business </a:t>
            </a:r>
            <a:r>
              <a:rPr lang="en-US" sz="22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research. The </a:t>
            </a:r>
            <a:r>
              <a:rPr lang="en-US" sz="2200" dirty="0">
                <a:ea typeface="Liberation Sans" panose="020B0604020202020204" pitchFamily="34" charset="0"/>
                <a:cs typeface="Liberation Sans" panose="020B0604020202020204" pitchFamily="34" charset="0"/>
              </a:rPr>
              <a:t>three main data collection methods in </a:t>
            </a:r>
            <a:r>
              <a:rPr lang="en-US" sz="2200" i="1" dirty="0">
                <a:ea typeface="Liberation Sans" panose="020B0604020202020204" pitchFamily="34" charset="0"/>
                <a:cs typeface="Liberation Sans" panose="020B0604020202020204" pitchFamily="34" charset="0"/>
              </a:rPr>
              <a:t>survey research</a:t>
            </a:r>
            <a:r>
              <a:rPr lang="en-US" sz="2200" dirty="0">
                <a:ea typeface="Liberation Sans" panose="020B0604020202020204" pitchFamily="34" charset="0"/>
                <a:cs typeface="Liberation Sans" panose="020B0604020202020204" pitchFamily="34" charset="0"/>
              </a:rPr>
              <a:t> are interviews, observation, and questionnaires. </a:t>
            </a:r>
            <a:endParaRPr lang="en-US" sz="2200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indent="-360000">
              <a:defRPr/>
            </a:pPr>
            <a:r>
              <a:rPr lang="en-US" sz="22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A </a:t>
            </a:r>
            <a:r>
              <a:rPr lang="en-US" sz="2200" dirty="0">
                <a:ea typeface="Liberation Sans" panose="020B0604020202020204" pitchFamily="34" charset="0"/>
                <a:cs typeface="Liberation Sans" panose="020B0604020202020204" pitchFamily="34" charset="0"/>
              </a:rPr>
              <a:t>thorough knowledge of </a:t>
            </a:r>
            <a:r>
              <a:rPr lang="en-US" sz="22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these methods </a:t>
            </a:r>
            <a:r>
              <a:rPr lang="en-US" sz="2200" dirty="0">
                <a:ea typeface="Liberation Sans" panose="020B0604020202020204" pitchFamily="34" charset="0"/>
                <a:cs typeface="Liberation Sans" panose="020B0604020202020204" pitchFamily="34" charset="0"/>
              </a:rPr>
              <a:t>will help you to evaluate alternative approaches to primary data </a:t>
            </a:r>
            <a:r>
              <a:rPr lang="en-US" sz="22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collection. Problems </a:t>
            </a:r>
            <a:r>
              <a:rPr lang="en-US" sz="2200" dirty="0">
                <a:ea typeface="Liberation Sans" panose="020B0604020202020204" pitchFamily="34" charset="0"/>
                <a:cs typeface="Liberation Sans" panose="020B0604020202020204" pitchFamily="34" charset="0"/>
              </a:rPr>
              <a:t>researched with the use of </a:t>
            </a:r>
            <a:r>
              <a:rPr lang="en-US" sz="2200" i="1" dirty="0">
                <a:ea typeface="Liberation Sans" panose="020B0604020202020204" pitchFamily="34" charset="0"/>
                <a:cs typeface="Liberation Sans" panose="020B0604020202020204" pitchFamily="34" charset="0"/>
              </a:rPr>
              <a:t>appropriate</a:t>
            </a:r>
            <a:r>
              <a:rPr lang="en-US" sz="2200" dirty="0">
                <a:ea typeface="Liberation Sans" panose="020B0604020202020204" pitchFamily="34" charset="0"/>
                <a:cs typeface="Liberation Sans" panose="020B0604020202020204" pitchFamily="34" charset="0"/>
              </a:rPr>
              <a:t> methods greatly enhance the value of the study.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200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7-</a:t>
            </a:r>
            <a:fld id="{25455474-B86E-48AB-8C1A-AED91F11EEB4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380212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Interviews</a:t>
            </a:r>
            <a:endParaRPr lang="nl-NL" altLang="en-US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849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sz="2200" dirty="0" smtClean="0">
              <a:cs typeface="Liberation Sans" pitchFamily="34" charset="0"/>
            </a:endParaRPr>
          </a:p>
          <a:p>
            <a:r>
              <a:rPr lang="en-US" altLang="en-US" sz="2200" dirty="0" smtClean="0">
                <a:cs typeface="Liberation Sans" pitchFamily="34" charset="0"/>
              </a:rPr>
              <a:t>An </a:t>
            </a:r>
            <a:r>
              <a:rPr lang="en-US" altLang="en-US" sz="2200" i="1" dirty="0" smtClean="0">
                <a:cs typeface="Liberation Sans" pitchFamily="34" charset="0"/>
              </a:rPr>
              <a:t>interview</a:t>
            </a:r>
            <a:r>
              <a:rPr lang="en-US" altLang="en-US" sz="2200" dirty="0" smtClean="0">
                <a:cs typeface="Liberation Sans" pitchFamily="34" charset="0"/>
              </a:rPr>
              <a:t> is a guided, purposeful conversation between two or more people. </a:t>
            </a:r>
          </a:p>
          <a:p>
            <a:r>
              <a:rPr lang="en-US" altLang="en-US" sz="2200" dirty="0" smtClean="0">
                <a:cs typeface="Liberation Sans" pitchFamily="34" charset="0"/>
              </a:rPr>
              <a:t>Unstructured interviews: </a:t>
            </a:r>
          </a:p>
          <a:p>
            <a:pPr lvl="1"/>
            <a:r>
              <a:rPr lang="en-US" altLang="en-US" sz="2200" dirty="0" smtClean="0">
                <a:cs typeface="Liberation Sans" pitchFamily="34" charset="0"/>
              </a:rPr>
              <a:t>the interviewer does not enter the interview setting with a planned sequence of questions to be asked of the respondent.</a:t>
            </a:r>
          </a:p>
          <a:p>
            <a:r>
              <a:rPr lang="en-US" altLang="en-US" sz="2200" dirty="0" smtClean="0">
                <a:cs typeface="Liberation Sans" pitchFamily="34" charset="0"/>
              </a:rPr>
              <a:t>Structured interviews: </a:t>
            </a:r>
          </a:p>
          <a:p>
            <a:pPr lvl="1"/>
            <a:r>
              <a:rPr lang="en-US" altLang="en-US" sz="2200" dirty="0" smtClean="0">
                <a:cs typeface="Liberation Sans" pitchFamily="34" charset="0"/>
              </a:rPr>
              <a:t>Conducted when it is known at the outset what information is needed. </a:t>
            </a:r>
          </a:p>
          <a:p>
            <a:pPr lvl="1"/>
            <a:r>
              <a:rPr lang="en-US" altLang="en-US" sz="2200" dirty="0" smtClean="0">
                <a:cs typeface="Liberation Sans" pitchFamily="34" charset="0"/>
              </a:rPr>
              <a:t>The interviewer has a list of predetermined questions to be asked of the respondents either personally, through the telephone, or via the computer.</a:t>
            </a:r>
            <a:endParaRPr lang="nl-NL" altLang="en-US" sz="2200" dirty="0" smtClean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7-</a:t>
            </a:r>
            <a:fld id="{25455474-B86E-48AB-8C1A-AED91F11EEB4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239834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Personal Interview</a:t>
            </a:r>
          </a:p>
        </p:txBody>
      </p:sp>
      <p:sp>
        <p:nvSpPr>
          <p:cNvPr id="86019" name="Rectangl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sz="2200" dirty="0" smtClean="0">
              <a:cs typeface="Liberation Sans" pitchFamily="34" charset="0"/>
            </a:endParaRPr>
          </a:p>
          <a:p>
            <a:pPr eaLnBrk="1" hangingPunct="1"/>
            <a:r>
              <a:rPr lang="en-US" altLang="en-US" sz="2200" dirty="0" smtClean="0">
                <a:cs typeface="Liberation Sans" pitchFamily="34" charset="0"/>
              </a:rPr>
              <a:t>Advantages</a:t>
            </a:r>
          </a:p>
          <a:p>
            <a:pPr lvl="1" eaLnBrk="1" hangingPunct="1"/>
            <a:r>
              <a:rPr lang="en-US" altLang="en-US" sz="2200" dirty="0" smtClean="0">
                <a:cs typeface="Liberation Sans" pitchFamily="34" charset="0"/>
              </a:rPr>
              <a:t>Can clarify doubts about questionnaire</a:t>
            </a:r>
          </a:p>
          <a:p>
            <a:pPr lvl="1" eaLnBrk="1" hangingPunct="1"/>
            <a:r>
              <a:rPr lang="en-US" altLang="en-US" sz="2200" dirty="0" smtClean="0">
                <a:cs typeface="Liberation Sans" pitchFamily="34" charset="0"/>
              </a:rPr>
              <a:t>Can pick up non-verbal cues</a:t>
            </a:r>
          </a:p>
          <a:p>
            <a:pPr lvl="1" eaLnBrk="1" hangingPunct="1"/>
            <a:r>
              <a:rPr lang="en-US" altLang="en-US" sz="2200" dirty="0" smtClean="0">
                <a:cs typeface="Liberation Sans" pitchFamily="34" charset="0"/>
              </a:rPr>
              <a:t>Relatively high response/cooperation</a:t>
            </a:r>
          </a:p>
          <a:p>
            <a:pPr lvl="1" eaLnBrk="1" hangingPunct="1"/>
            <a:r>
              <a:rPr lang="en-US" altLang="en-US" sz="2200" dirty="0" smtClean="0">
                <a:cs typeface="Liberation Sans" pitchFamily="34" charset="0"/>
              </a:rPr>
              <a:t>Special visual aids and scoring devises can be used</a:t>
            </a:r>
          </a:p>
          <a:p>
            <a:pPr lvl="1" eaLnBrk="1" hangingPunct="1"/>
            <a:endParaRPr lang="en-US" altLang="en-US" sz="2200" dirty="0" smtClean="0">
              <a:cs typeface="Liberation Sans" pitchFamily="34" charset="0"/>
            </a:endParaRPr>
          </a:p>
          <a:p>
            <a:pPr eaLnBrk="1" hangingPunct="1"/>
            <a:r>
              <a:rPr lang="en-US" altLang="en-US" sz="2200" dirty="0" smtClean="0">
                <a:cs typeface="Liberation Sans" pitchFamily="34" charset="0"/>
              </a:rPr>
              <a:t>Disadvantages</a:t>
            </a:r>
          </a:p>
          <a:p>
            <a:pPr lvl="1" eaLnBrk="1" hangingPunct="1"/>
            <a:r>
              <a:rPr lang="en-US" altLang="en-US" sz="2200" dirty="0" smtClean="0">
                <a:cs typeface="Liberation Sans" pitchFamily="34" charset="0"/>
              </a:rPr>
              <a:t>High costs and time intensive</a:t>
            </a:r>
          </a:p>
          <a:p>
            <a:pPr lvl="1" eaLnBrk="1" hangingPunct="1"/>
            <a:r>
              <a:rPr lang="en-US" altLang="en-US" sz="2200" dirty="0" smtClean="0">
                <a:cs typeface="Liberation Sans" pitchFamily="34" charset="0"/>
              </a:rPr>
              <a:t>Geographical limitations</a:t>
            </a:r>
          </a:p>
          <a:p>
            <a:pPr lvl="1" eaLnBrk="1" hangingPunct="1"/>
            <a:r>
              <a:rPr lang="en-US" altLang="en-US" sz="2200" dirty="0" smtClean="0">
                <a:cs typeface="Liberation Sans" pitchFamily="34" charset="0"/>
              </a:rPr>
              <a:t>Response bias / Confidentiality difficult to be assured</a:t>
            </a:r>
          </a:p>
          <a:p>
            <a:pPr lvl="1" eaLnBrk="1" hangingPunct="1"/>
            <a:r>
              <a:rPr lang="en-US" altLang="en-US" sz="2200" dirty="0" smtClean="0">
                <a:cs typeface="Liberation Sans" pitchFamily="34" charset="0"/>
              </a:rPr>
              <a:t>Some respondents are unwilling to talk to strangers</a:t>
            </a:r>
          </a:p>
          <a:p>
            <a:pPr lvl="1" eaLnBrk="1" hangingPunct="1"/>
            <a:r>
              <a:rPr lang="en-US" altLang="en-US" sz="2200" dirty="0" smtClean="0">
                <a:cs typeface="Liberation Sans" pitchFamily="34" charset="0"/>
              </a:rPr>
              <a:t>Trained interviewers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7-</a:t>
            </a:r>
            <a:fld id="{25455474-B86E-48AB-8C1A-AED91F11EEB4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82950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Telephone Interview</a:t>
            </a:r>
          </a:p>
        </p:txBody>
      </p:sp>
      <p:sp>
        <p:nvSpPr>
          <p:cNvPr id="87043" name="Rectangl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cs typeface="Liberation Sans" pitchFamily="34" charset="0"/>
              </a:rPr>
              <a:t>Advantages</a:t>
            </a:r>
          </a:p>
          <a:p>
            <a:pPr lvl="1" eaLnBrk="1" hangingPunct="1"/>
            <a:r>
              <a:rPr lang="en-US" altLang="en-US" sz="3000" dirty="0" smtClean="0">
                <a:cs typeface="Liberation Sans" pitchFamily="34" charset="0"/>
              </a:rPr>
              <a:t>Discomfort of face to face is avoided</a:t>
            </a:r>
          </a:p>
          <a:p>
            <a:pPr lvl="1" eaLnBrk="1" hangingPunct="1"/>
            <a:r>
              <a:rPr lang="en-US" altLang="en-US" sz="3000" dirty="0" smtClean="0">
                <a:cs typeface="Liberation Sans" pitchFamily="34" charset="0"/>
              </a:rPr>
              <a:t>Faster / Number of calls per day could be high</a:t>
            </a:r>
          </a:p>
          <a:p>
            <a:pPr lvl="1" eaLnBrk="1" hangingPunct="1"/>
            <a:r>
              <a:rPr lang="en-US" altLang="en-US" sz="3000" dirty="0" smtClean="0">
                <a:cs typeface="Liberation Sans" pitchFamily="34" charset="0"/>
              </a:rPr>
              <a:t>Lower cost</a:t>
            </a:r>
          </a:p>
          <a:p>
            <a:pPr lvl="1" eaLnBrk="1" hangingPunct="1">
              <a:buFontTx/>
              <a:buNone/>
            </a:pPr>
            <a:endParaRPr lang="en-US" altLang="en-US" sz="3000" dirty="0" smtClean="0">
              <a:cs typeface="Liberation Sans" pitchFamily="34" charset="0"/>
            </a:endParaRPr>
          </a:p>
          <a:p>
            <a:pPr eaLnBrk="1" hangingPunct="1"/>
            <a:r>
              <a:rPr lang="en-US" altLang="en-US" dirty="0" smtClean="0">
                <a:cs typeface="Liberation Sans" pitchFamily="34" charset="0"/>
              </a:rPr>
              <a:t>Disadvantages</a:t>
            </a:r>
          </a:p>
          <a:p>
            <a:pPr lvl="1" eaLnBrk="1" hangingPunct="1"/>
            <a:r>
              <a:rPr lang="en-US" altLang="en-US" sz="3000" dirty="0" smtClean="0">
                <a:cs typeface="Liberation Sans" pitchFamily="34" charset="0"/>
              </a:rPr>
              <a:t>Interview length must be limited</a:t>
            </a:r>
          </a:p>
          <a:p>
            <a:pPr lvl="1" eaLnBrk="1" hangingPunct="1"/>
            <a:r>
              <a:rPr lang="en-US" altLang="en-US" sz="3000" dirty="0" smtClean="0">
                <a:cs typeface="Liberation Sans" pitchFamily="34" charset="0"/>
              </a:rPr>
              <a:t>Low response rate</a:t>
            </a:r>
          </a:p>
          <a:p>
            <a:pPr lvl="1" eaLnBrk="1" hangingPunct="1"/>
            <a:r>
              <a:rPr lang="en-US" altLang="en-US" sz="3000" dirty="0" smtClean="0">
                <a:cs typeface="Liberation Sans" pitchFamily="34" charset="0"/>
              </a:rPr>
              <a:t>No facial expressions</a:t>
            </a:r>
          </a:p>
          <a:p>
            <a:pPr lvl="1" eaLnBrk="1" hangingPunct="1">
              <a:buFontTx/>
              <a:buNone/>
            </a:pPr>
            <a:endParaRPr lang="en-US" altLang="en-US" sz="3000" dirty="0" smtClean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7-</a:t>
            </a:r>
            <a:fld id="{25455474-B86E-48AB-8C1A-AED91F11EEB4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054441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30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Self-administered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529776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>
                <a:cs typeface="Liberation Sans" pitchFamily="34" charset="0"/>
              </a:rPr>
              <a:t>Advantages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000" dirty="0" smtClean="0">
                <a:cs typeface="Liberation Sans" pitchFamily="34" charset="0"/>
              </a:rPr>
              <a:t>Lowest cost option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000" dirty="0" smtClean="0">
                <a:cs typeface="Liberation Sans" pitchFamily="34" charset="0"/>
              </a:rPr>
              <a:t>Expanded geographical coverage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000" dirty="0" smtClean="0">
                <a:cs typeface="Liberation Sans" pitchFamily="34" charset="0"/>
              </a:rPr>
              <a:t>Requires minimal staff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000" dirty="0" smtClean="0">
                <a:cs typeface="Liberation Sans" pitchFamily="34" charset="0"/>
              </a:rPr>
              <a:t>Perceived as more anonymous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3000" dirty="0" smtClean="0">
              <a:cs typeface="Liberation Sans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>
                <a:cs typeface="Liberation Sans" pitchFamily="34" charset="0"/>
              </a:rPr>
              <a:t>Disadvantages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000" dirty="0" smtClean="0">
                <a:cs typeface="Liberation Sans" pitchFamily="34" charset="0"/>
              </a:rPr>
              <a:t>Low response rate in some modes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000" dirty="0" smtClean="0">
                <a:cs typeface="Liberation Sans" pitchFamily="34" charset="0"/>
              </a:rPr>
              <a:t>No interviewer intervention possible for clarification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000" dirty="0" smtClean="0">
                <a:cs typeface="Liberation Sans" pitchFamily="34" charset="0"/>
              </a:rPr>
              <a:t>Cannot be too long or complex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000" dirty="0" smtClean="0">
                <a:cs typeface="Liberation Sans" pitchFamily="34" charset="0"/>
              </a:rPr>
              <a:t>Incomplete surveys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7-</a:t>
            </a:r>
            <a:fld id="{25455474-B86E-48AB-8C1A-AED91F11EEB4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918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Group Interviews</a:t>
            </a:r>
            <a:endParaRPr lang="nl-NL" altLang="en-US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890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i="1" smtClean="0">
                <a:cs typeface="Liberation Sans" pitchFamily="34" charset="0"/>
              </a:rPr>
              <a:t>Focus groups </a:t>
            </a:r>
            <a:r>
              <a:rPr lang="en-US" altLang="en-US" smtClean="0">
                <a:cs typeface="Liberation Sans" pitchFamily="34" charset="0"/>
              </a:rPr>
              <a:t>consist typically of eight to ten members with a moderator leading the discussions on a particular topic, concept, or product.</a:t>
            </a:r>
          </a:p>
          <a:p>
            <a:r>
              <a:rPr lang="en-US" altLang="en-US" smtClean="0">
                <a:cs typeface="Liberation Sans" pitchFamily="34" charset="0"/>
              </a:rPr>
              <a:t>Focus group research is a generic term for any research that studies how groups of people talk about a clearly defined issue. An </a:t>
            </a:r>
            <a:r>
              <a:rPr lang="en-US" altLang="en-US" i="1" smtClean="0">
                <a:cs typeface="Liberation Sans" pitchFamily="34" charset="0"/>
              </a:rPr>
              <a:t>expert panel</a:t>
            </a:r>
            <a:r>
              <a:rPr lang="en-US" altLang="en-US" smtClean="0">
                <a:cs typeface="Liberation Sans" pitchFamily="34" charset="0"/>
              </a:rPr>
              <a:t> is a group of people specifically convened by the researcher to elicit expert knowledge and opinion about a certain issue. </a:t>
            </a:r>
            <a:endParaRPr lang="nl-NL" altLang="en-US" smtClean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7-</a:t>
            </a:r>
            <a:fld id="{25455474-B86E-48AB-8C1A-AED91F11EEB4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70994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416</Words>
  <Application>Microsoft Office PowerPoint</Application>
  <PresentationFormat>On-screen Show (4:3)</PresentationFormat>
  <Paragraphs>64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Default Design</vt:lpstr>
      <vt:lpstr>PowerPoint Presentation</vt:lpstr>
      <vt:lpstr>Chapter 7</vt:lpstr>
      <vt:lpstr>Primary Data Collection</vt:lpstr>
      <vt:lpstr>Interviews</vt:lpstr>
      <vt:lpstr>Personal Interview</vt:lpstr>
      <vt:lpstr>Telephone Interview</vt:lpstr>
      <vt:lpstr>Self-administered</vt:lpstr>
      <vt:lpstr>Group Interviews</vt:lpstr>
    </vt:vector>
  </TitlesOfParts>
  <Company>John Wiley and Sons,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7</dc:title>
  <dc:creator>Farrar, Alden - Hoboken</dc:creator>
  <cp:lastModifiedBy>Farrar, Alden - Hoboken</cp:lastModifiedBy>
  <cp:revision>2</cp:revision>
  <dcterms:created xsi:type="dcterms:W3CDTF">2016-05-29T17:39:38Z</dcterms:created>
  <dcterms:modified xsi:type="dcterms:W3CDTF">2016-06-02T13:56:39Z</dcterms:modified>
</cp:coreProperties>
</file>