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E46B37-639D-439B-89BA-01D5B6241411}"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232480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E46B37-639D-439B-89BA-01D5B6241411}"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2754894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E46B37-639D-439B-89BA-01D5B6241411}"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1990104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E46B37-639D-439B-89BA-01D5B6241411}"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84C14-FBFB-4F62-9BEC-C9FA6CB1AABE}"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37799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E46B37-639D-439B-89BA-01D5B6241411}"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7206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5E46B37-639D-439B-89BA-01D5B6241411}" type="datetimeFigureOut">
              <a:rPr lang="en-US" smtClean="0"/>
              <a:t>11/11/2024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4084498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5E46B37-639D-439B-89BA-01D5B6241411}" type="datetimeFigureOut">
              <a:rPr lang="en-US" smtClean="0"/>
              <a:t>11/11/2024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4032602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6B37-639D-439B-89BA-01D5B6241411}"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24564506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6B37-639D-439B-89BA-01D5B6241411}"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24543560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1BD6F-4F06-BAFA-89A4-F6B41D1E2C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525958-A5D5-C737-AA0E-2EEB0A7EBC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74A466-735B-A3E9-CB91-C349C3065790}"/>
              </a:ext>
            </a:extLst>
          </p:cNvPr>
          <p:cNvSpPr>
            <a:spLocks noGrp="1"/>
          </p:cNvSpPr>
          <p:nvPr>
            <p:ph type="dt" sz="half" idx="10"/>
          </p:nvPr>
        </p:nvSpPr>
        <p:spPr/>
        <p:txBody>
          <a:bodyPr/>
          <a:lstStyle/>
          <a:p>
            <a:fld id="{15E46B37-639D-439B-89BA-01D5B6241411}" type="datetimeFigureOut">
              <a:rPr lang="en-US" smtClean="0"/>
              <a:t>11/11/2024</a:t>
            </a:fld>
            <a:endParaRPr lang="en-US"/>
          </a:p>
        </p:txBody>
      </p:sp>
      <p:sp>
        <p:nvSpPr>
          <p:cNvPr id="5" name="Footer Placeholder 4">
            <a:extLst>
              <a:ext uri="{FF2B5EF4-FFF2-40B4-BE49-F238E27FC236}">
                <a16:creationId xmlns:a16="http://schemas.microsoft.com/office/drawing/2014/main" id="{22264FBB-54D3-E50E-948C-86DB36D94F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847C2-8F1F-A263-166F-08134F7715F6}"/>
              </a:ext>
            </a:extLst>
          </p:cNvPr>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2254620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6B37-639D-439B-89BA-01D5B6241411}"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710609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E46B37-639D-439B-89BA-01D5B6241411}"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870669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E46B37-639D-439B-89BA-01D5B6241411}"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350726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E46B37-639D-439B-89BA-01D5B6241411}" type="datetimeFigureOut">
              <a:rPr lang="en-US" smtClean="0"/>
              <a:t>11/11/2024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3281879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E46B37-639D-439B-89BA-01D5B6241411}" type="datetimeFigureOut">
              <a:rPr lang="en-US" smtClean="0"/>
              <a:t>11/11/2024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1219411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15E46B37-639D-439B-89BA-01D5B6241411}" type="datetimeFigureOut">
              <a:rPr lang="en-US" smtClean="0"/>
              <a:t>11/11/2024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70635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E46B37-639D-439B-89BA-01D5B6241411}"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3842769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E46B37-639D-439B-89BA-01D5B6241411}"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84C14-FBFB-4F62-9BEC-C9FA6CB1AABE}" type="slidenum">
              <a:rPr lang="en-US" smtClean="0"/>
              <a:t>‹#›</a:t>
            </a:fld>
            <a:endParaRPr lang="en-US"/>
          </a:p>
        </p:txBody>
      </p:sp>
    </p:spTree>
    <p:extLst>
      <p:ext uri="{BB962C8B-B14F-4D97-AF65-F5344CB8AC3E}">
        <p14:creationId xmlns:p14="http://schemas.microsoft.com/office/powerpoint/2010/main" val="12774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15E46B37-639D-439B-89BA-01D5B6241411}" type="datetimeFigureOut">
              <a:rPr lang="en-US" smtClean="0"/>
              <a:t>11/11/2024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0684C14-FBFB-4F62-9BEC-C9FA6CB1AABE}" type="slidenum">
              <a:rPr lang="en-US" smtClean="0"/>
              <a:t>‹#›</a:t>
            </a:fld>
            <a:endParaRPr lang="en-US"/>
          </a:p>
        </p:txBody>
      </p:sp>
    </p:spTree>
    <p:extLst>
      <p:ext uri="{BB962C8B-B14F-4D97-AF65-F5344CB8AC3E}">
        <p14:creationId xmlns:p14="http://schemas.microsoft.com/office/powerpoint/2010/main" val="4285453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peraturan.bpk.go.id/Details/40784/uu-no-37-tahun-2004"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E8477-F359-705D-C98F-47BE5F77A3B2}"/>
              </a:ext>
            </a:extLst>
          </p:cNvPr>
          <p:cNvSpPr>
            <a:spLocks noGrp="1"/>
          </p:cNvSpPr>
          <p:nvPr>
            <p:ph type="ctrTitle"/>
          </p:nvPr>
        </p:nvSpPr>
        <p:spPr>
          <a:xfrm>
            <a:off x="1524000" y="718458"/>
            <a:ext cx="9144000" cy="5236028"/>
          </a:xfrm>
        </p:spPr>
        <p:txBody>
          <a:bodyPr>
            <a:noAutofit/>
          </a:bodyPr>
          <a:lstStyle/>
          <a:p>
            <a:pPr algn="l"/>
            <a:br>
              <a:rPr lang="en-US" sz="2400" b="0" i="0" dirty="0">
                <a:solidFill>
                  <a:srgbClr val="666666"/>
                </a:solidFill>
                <a:effectLst/>
                <a:latin typeface="Open Sans" panose="020F0502020204030204" pitchFamily="34" charset="0"/>
              </a:rPr>
            </a:br>
            <a:br>
              <a:rPr lang="en-US" sz="2400" b="0" i="0" dirty="0">
                <a:solidFill>
                  <a:srgbClr val="666666"/>
                </a:solidFill>
                <a:effectLst/>
                <a:latin typeface="Open Sans" panose="020F0502020204030204" pitchFamily="34" charset="0"/>
              </a:rPr>
            </a:br>
            <a:br>
              <a:rPr lang="en-US" sz="2400" b="0" i="0" dirty="0">
                <a:solidFill>
                  <a:srgbClr val="666666"/>
                </a:solidFill>
                <a:effectLst/>
                <a:latin typeface="Open Sans" panose="020F0502020204030204" pitchFamily="34" charset="0"/>
              </a:rPr>
            </a:br>
            <a:r>
              <a:rPr lang="en-US" sz="2000" b="0" i="0" dirty="0" err="1">
                <a:solidFill>
                  <a:srgbClr val="666666"/>
                </a:solidFill>
                <a:effectLst/>
                <a:latin typeface="Open Sans" panose="020F0502020204030204" pitchFamily="34" charset="0"/>
              </a:rPr>
              <a:t>Kepailitan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adalah</a:t>
            </a:r>
            <a:r>
              <a:rPr lang="en-US" sz="2000" b="0" i="0" dirty="0">
                <a:solidFill>
                  <a:srgbClr val="666666"/>
                </a:solidFill>
                <a:effectLst/>
                <a:latin typeface="Open Sans" panose="020F0502020204030204" pitchFamily="34" charset="0"/>
              </a:rPr>
              <a:t> proses </a:t>
            </a:r>
            <a:r>
              <a:rPr lang="en-US" sz="2000" b="0" i="0" dirty="0" err="1">
                <a:solidFill>
                  <a:srgbClr val="666666"/>
                </a:solidFill>
                <a:effectLst/>
                <a:latin typeface="Open Sans" panose="020F0502020204030204" pitchFamily="34" charset="0"/>
              </a:rPr>
              <a:t>penyelesaian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sengketa</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bisnis</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melalui</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Pengadilan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Niaga</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Kepailitan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diatur</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dalam</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Undang-Undang</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Nomor</a:t>
            </a:r>
            <a:r>
              <a:rPr lang="en-US" sz="2000" b="0" i="0" dirty="0">
                <a:solidFill>
                  <a:srgbClr val="666666"/>
                </a:solidFill>
                <a:effectLst/>
                <a:latin typeface="Open Sans" panose="020F0502020204030204" pitchFamily="34" charset="0"/>
              </a:rPr>
              <a:t> 37 </a:t>
            </a:r>
            <a:r>
              <a:rPr lang="en-US" sz="2000" b="0" i="0" dirty="0" err="1">
                <a:solidFill>
                  <a:srgbClr val="666666"/>
                </a:solidFill>
                <a:effectLst/>
                <a:latin typeface="Open Sans" panose="020F0502020204030204" pitchFamily="34" charset="0"/>
              </a:rPr>
              <a:t>Tahun</a:t>
            </a:r>
            <a:r>
              <a:rPr lang="en-US" sz="2000" b="0" i="0" dirty="0">
                <a:solidFill>
                  <a:srgbClr val="666666"/>
                </a:solidFill>
                <a:effectLst/>
                <a:latin typeface="Open Sans" panose="020F0502020204030204" pitchFamily="34" charset="0"/>
              </a:rPr>
              <a:t> 2004 </a:t>
            </a:r>
            <a:r>
              <a:rPr lang="en-US" sz="2000" b="0" i="0" dirty="0" err="1">
                <a:solidFill>
                  <a:srgbClr val="666666"/>
                </a:solidFill>
                <a:effectLst/>
                <a:latin typeface="Open Sans" panose="020F0502020204030204" pitchFamily="34" charset="0"/>
              </a:rPr>
              <a:t>tentang</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Kepailitan</a:t>
            </a:r>
            <a:r>
              <a:rPr lang="en-US" sz="2000" b="0" i="0" dirty="0">
                <a:solidFill>
                  <a:srgbClr val="666666"/>
                </a:solidFill>
                <a:effectLst/>
                <a:latin typeface="Open Sans" panose="020F0502020204030204" pitchFamily="34" charset="0"/>
              </a:rPr>
              <a:t> dan </a:t>
            </a:r>
            <a:r>
              <a:rPr lang="en-US" sz="2000" b="0" i="0" dirty="0" err="1">
                <a:solidFill>
                  <a:srgbClr val="666666"/>
                </a:solidFill>
                <a:effectLst/>
                <a:latin typeface="Open Sans" panose="020F0502020204030204" pitchFamily="34" charset="0"/>
              </a:rPr>
              <a:t>Penundaan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Kewajiban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Pembayaran</a:t>
            </a:r>
            <a:r>
              <a:rPr lang="en-US" sz="2000" b="0" i="0" dirty="0">
                <a:solidFill>
                  <a:srgbClr val="666666"/>
                </a:solidFill>
                <a:effectLst/>
                <a:latin typeface="Open Sans" panose="020F0502020204030204" pitchFamily="34" charset="0"/>
              </a:rPr>
              <a:t> Utang (</a:t>
            </a:r>
            <a:r>
              <a:rPr lang="en-US" sz="2000" b="1" i="0" dirty="0">
                <a:solidFill>
                  <a:srgbClr val="666666"/>
                </a:solidFill>
                <a:effectLst/>
                <a:latin typeface="Open Sans" panose="020F0502020204030204" pitchFamily="34" charset="0"/>
              </a:rPr>
              <a:t>“</a:t>
            </a:r>
            <a:r>
              <a:rPr lang="en-US" sz="2000" b="1" i="0" u="none" strike="noStrike" dirty="0">
                <a:solidFill>
                  <a:srgbClr val="E09900"/>
                </a:solidFill>
                <a:effectLst/>
                <a:latin typeface="Open Sans" panose="020F0502020204030204" pitchFamily="34" charset="0"/>
                <a:hlinkClick r:id="rId2"/>
              </a:rPr>
              <a:t>UUK PKPU</a:t>
            </a:r>
            <a:r>
              <a:rPr lang="en-US" sz="2000" b="1" i="0" dirty="0">
                <a:solidFill>
                  <a:srgbClr val="666666"/>
                </a:solidFill>
                <a:effectLst/>
                <a:latin typeface="Open Sans" panose="020F0502020204030204" pitchFamily="34" charset="0"/>
              </a:rPr>
              <a:t>”</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Menurut</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pasal</a:t>
            </a:r>
            <a:r>
              <a:rPr lang="en-US" sz="2000" b="0" i="0" dirty="0">
                <a:solidFill>
                  <a:srgbClr val="666666"/>
                </a:solidFill>
                <a:effectLst/>
                <a:latin typeface="Open Sans" panose="020F0502020204030204" pitchFamily="34" charset="0"/>
              </a:rPr>
              <a:t> 1 </a:t>
            </a:r>
            <a:r>
              <a:rPr lang="en-US" sz="2000" b="0" i="0" dirty="0" err="1">
                <a:solidFill>
                  <a:srgbClr val="666666"/>
                </a:solidFill>
                <a:effectLst/>
                <a:latin typeface="Open Sans" panose="020F0502020204030204" pitchFamily="34" charset="0"/>
              </a:rPr>
              <a:t>angka</a:t>
            </a:r>
            <a:r>
              <a:rPr lang="en-US" sz="2000" b="0" i="0" dirty="0">
                <a:solidFill>
                  <a:srgbClr val="666666"/>
                </a:solidFill>
                <a:effectLst/>
                <a:latin typeface="Open Sans" panose="020F0502020204030204" pitchFamily="34" charset="0"/>
              </a:rPr>
              <a:t> 1 UUK PKPU, </a:t>
            </a:r>
            <a:r>
              <a:rPr lang="en-US" sz="2000" b="0" i="0" dirty="0" err="1">
                <a:solidFill>
                  <a:srgbClr val="666666"/>
                </a:solidFill>
                <a:effectLst/>
                <a:latin typeface="Open Sans" panose="020F0502020204030204" pitchFamily="34" charset="0"/>
              </a:rPr>
              <a:t>kepailitan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adalah</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sita</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umum</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atas</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semua</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kekayaan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debitur</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pailit</a:t>
            </a:r>
            <a:r>
              <a:rPr lang="en-US" sz="2000" b="0" i="0" dirty="0">
                <a:solidFill>
                  <a:srgbClr val="666666"/>
                </a:solidFill>
                <a:effectLst/>
                <a:latin typeface="Open Sans" panose="020F0502020204030204" pitchFamily="34" charset="0"/>
              </a:rPr>
              <a:t> yang </a:t>
            </a:r>
            <a:r>
              <a:rPr lang="en-US" sz="2000" b="0" i="0" dirty="0" err="1">
                <a:solidFill>
                  <a:srgbClr val="666666"/>
                </a:solidFill>
                <a:effectLst/>
                <a:latin typeface="Open Sans" panose="020F0502020204030204" pitchFamily="34" charset="0"/>
              </a:rPr>
              <a:t>pengurusan</a:t>
            </a:r>
            <a:r>
              <a:rPr lang="en-US" sz="2000" b="0" i="0" dirty="0">
                <a:solidFill>
                  <a:srgbClr val="666666"/>
                </a:solidFill>
                <a:effectLst/>
                <a:latin typeface="Open Sans" panose="020F0502020204030204" pitchFamily="34" charset="0"/>
              </a:rPr>
              <a:t> dan </a:t>
            </a:r>
            <a:r>
              <a:rPr lang="en-US" sz="2000" b="0" i="0" dirty="0" err="1">
                <a:solidFill>
                  <a:srgbClr val="666666"/>
                </a:solidFill>
                <a:effectLst/>
                <a:latin typeface="Open Sans" panose="020F0502020204030204" pitchFamily="34" charset="0"/>
              </a:rPr>
              <a:t>pemberesannya</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dilakukan</a:t>
            </a:r>
            <a:r>
              <a:rPr lang="en-US" sz="2000" b="0" i="0" dirty="0">
                <a:solidFill>
                  <a:srgbClr val="666666"/>
                </a:solidFill>
                <a:effectLst/>
                <a:latin typeface="Open Sans" panose="020F0502020204030204" pitchFamily="34" charset="0"/>
              </a:rPr>
              <a:t> oleh </a:t>
            </a:r>
            <a:r>
              <a:rPr lang="en-US" sz="2000" b="0" i="0" dirty="0" err="1">
                <a:solidFill>
                  <a:srgbClr val="666666"/>
                </a:solidFill>
                <a:effectLst/>
                <a:latin typeface="Open Sans" panose="020F0502020204030204" pitchFamily="34" charset="0"/>
              </a:rPr>
              <a:t>kurator</a:t>
            </a:r>
            <a:r>
              <a:rPr lang="en-US" sz="2000" b="0" i="0" dirty="0">
                <a:solidFill>
                  <a:srgbClr val="666666"/>
                </a:solidFill>
                <a:effectLst/>
                <a:latin typeface="Open Sans" panose="020F0502020204030204" pitchFamily="34" charset="0"/>
              </a:rPr>
              <a:t> di </a:t>
            </a:r>
            <a:r>
              <a:rPr lang="en-US" sz="2000" b="0" i="0" dirty="0" err="1">
                <a:solidFill>
                  <a:srgbClr val="666666"/>
                </a:solidFill>
                <a:effectLst/>
                <a:latin typeface="Open Sans" panose="020F0502020204030204" pitchFamily="34" charset="0"/>
              </a:rPr>
              <a:t>bawah</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pengawasan</a:t>
            </a:r>
            <a:r>
              <a:rPr lang="en-US" sz="2000" b="0" i="0" dirty="0">
                <a:solidFill>
                  <a:srgbClr val="666666"/>
                </a:solidFill>
                <a:effectLst/>
                <a:latin typeface="Open Sans" panose="020F0502020204030204" pitchFamily="34" charset="0"/>
              </a:rPr>
              <a:t> hakim </a:t>
            </a:r>
            <a:r>
              <a:rPr lang="en-US" sz="2000" b="0" i="0" dirty="0" err="1">
                <a:solidFill>
                  <a:srgbClr val="666666"/>
                </a:solidFill>
                <a:effectLst/>
                <a:latin typeface="Open Sans" panose="020F0502020204030204" pitchFamily="34" charset="0"/>
              </a:rPr>
              <a:t>pengawas</a:t>
            </a:r>
            <a:r>
              <a:rPr lang="en-US" sz="2000" b="0" i="0" dirty="0">
                <a:solidFill>
                  <a:srgbClr val="666666"/>
                </a:solidFill>
                <a:effectLst/>
                <a:latin typeface="Open Sans" panose="020F0502020204030204" pitchFamily="34" charset="0"/>
              </a:rPr>
              <a:t>. Atas </a:t>
            </a:r>
            <a:r>
              <a:rPr lang="en-US" sz="2000" b="0" i="0" dirty="0" err="1">
                <a:solidFill>
                  <a:srgbClr val="666666"/>
                </a:solidFill>
                <a:effectLst/>
                <a:latin typeface="Open Sans" panose="020F0502020204030204" pitchFamily="34" charset="0"/>
              </a:rPr>
              <a:t>dasar</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ini</a:t>
            </a:r>
            <a:r>
              <a:rPr lang="en-US" sz="2000" b="0" i="0" dirty="0">
                <a:solidFill>
                  <a:srgbClr val="666666"/>
                </a:solidFill>
                <a:effectLst/>
                <a:latin typeface="Open Sans" panose="020F0502020204030204" pitchFamily="34" charset="0"/>
              </a:rPr>
              <a:t>, inti </a:t>
            </a:r>
            <a:r>
              <a:rPr lang="en-US" sz="2000" b="0" i="0" dirty="0" err="1">
                <a:solidFill>
                  <a:srgbClr val="666666"/>
                </a:solidFill>
                <a:effectLst/>
                <a:latin typeface="Open Sans" panose="020F0502020204030204" pitchFamily="34" charset="0"/>
              </a:rPr>
              <a:t>dari</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kepailitan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adalah</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sita</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umum</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atas</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kekayaan</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debitur</a:t>
            </a:r>
            <a:r>
              <a:rPr lang="en-US" sz="2000" b="0" i="0" dirty="0">
                <a:solidFill>
                  <a:srgbClr val="666666"/>
                </a:solidFill>
                <a:effectLst/>
                <a:latin typeface="Open Sans" panose="020F0502020204030204" pitchFamily="34" charset="0"/>
              </a:rPr>
              <a:t> </a:t>
            </a:r>
            <a:r>
              <a:rPr lang="en-US" sz="2000" b="0" i="0" dirty="0" err="1">
                <a:solidFill>
                  <a:srgbClr val="666666"/>
                </a:solidFill>
                <a:effectLst/>
                <a:latin typeface="Open Sans" panose="020F0502020204030204" pitchFamily="34" charset="0"/>
              </a:rPr>
              <a:t>pailit</a:t>
            </a:r>
            <a:r>
              <a:rPr lang="en-US" sz="2000" b="0" i="0" dirty="0">
                <a:solidFill>
                  <a:srgbClr val="666666"/>
                </a:solidFill>
                <a:effectLst/>
                <a:latin typeface="Open Sans" panose="020F0502020204030204" pitchFamily="34" charset="0"/>
              </a:rPr>
              <a:t>.</a:t>
            </a:r>
            <a:br>
              <a:rPr lang="en-US" sz="2000" b="0" i="0" dirty="0">
                <a:solidFill>
                  <a:srgbClr val="666666"/>
                </a:solidFill>
                <a:effectLst/>
                <a:latin typeface="Open Sans" panose="020F0502020204030204" pitchFamily="34" charset="0"/>
              </a:rPr>
            </a:br>
            <a:br>
              <a:rPr lang="en-US" sz="2000" b="0" i="0" dirty="0">
                <a:solidFill>
                  <a:srgbClr val="666666"/>
                </a:solidFill>
                <a:effectLst/>
                <a:latin typeface="Open Sans" panose="020F0502020204030204" pitchFamily="34" charset="0"/>
              </a:rPr>
            </a:br>
            <a:r>
              <a:rPr lang="en-US" sz="2000" b="0" i="0" dirty="0" err="1">
                <a:solidFill>
                  <a:srgbClr val="666666"/>
                </a:solidFill>
                <a:effectLst/>
                <a:latin typeface="Open Sans" panose="020B0606030504020204" pitchFamily="34" charset="0"/>
              </a:rPr>
              <a:t>Kepailitan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menjadi</a:t>
            </a:r>
            <a:r>
              <a:rPr lang="en-US" sz="2000" b="0" i="0" dirty="0">
                <a:solidFill>
                  <a:srgbClr val="666666"/>
                </a:solidFill>
                <a:effectLst/>
                <a:latin typeface="Open Sans" panose="020B0606030504020204" pitchFamily="34" charset="0"/>
              </a:rPr>
              <a:t> salah </a:t>
            </a:r>
            <a:r>
              <a:rPr lang="en-US" sz="2000" b="0" i="0" dirty="0" err="1">
                <a:solidFill>
                  <a:srgbClr val="666666"/>
                </a:solidFill>
                <a:effectLst/>
                <a:latin typeface="Open Sans" panose="020B0606030504020204" pitchFamily="34" charset="0"/>
              </a:rPr>
              <a:t>satu</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ancaman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terbesar</a:t>
            </a:r>
            <a:r>
              <a:rPr lang="en-US" sz="2000" b="0" i="0" dirty="0">
                <a:solidFill>
                  <a:srgbClr val="666666"/>
                </a:solidFill>
                <a:effectLst/>
                <a:latin typeface="Open Sans" panose="020B0606030504020204" pitchFamily="34" charset="0"/>
              </a:rPr>
              <a:t> yang </a:t>
            </a:r>
            <a:r>
              <a:rPr lang="en-US" sz="2000" b="0" i="0" dirty="0" err="1">
                <a:solidFill>
                  <a:srgbClr val="666666"/>
                </a:solidFill>
                <a:effectLst/>
                <a:latin typeface="Open Sans" panose="020B0606030504020204" pitchFamily="34" charset="0"/>
              </a:rPr>
              <a:t>akan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dihadapi</a:t>
            </a:r>
            <a:r>
              <a:rPr lang="en-US" sz="2000" b="0" i="0" dirty="0">
                <a:solidFill>
                  <a:srgbClr val="666666"/>
                </a:solidFill>
                <a:effectLst/>
                <a:latin typeface="Open Sans" panose="020B0606030504020204" pitchFamily="34" charset="0"/>
              </a:rPr>
              <a:t> oleh </a:t>
            </a:r>
            <a:r>
              <a:rPr lang="en-US" sz="2000" b="0" i="0" dirty="0" err="1">
                <a:solidFill>
                  <a:srgbClr val="666666"/>
                </a:solidFill>
                <a:effectLst/>
                <a:latin typeface="Open Sans" panose="020B0606030504020204" pitchFamily="34" charset="0"/>
              </a:rPr>
              <a:t>suatu</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perusahaan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Kondisi</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perusahaan</a:t>
            </a:r>
            <a:r>
              <a:rPr lang="en-US" sz="2000" b="0" i="0" dirty="0">
                <a:solidFill>
                  <a:srgbClr val="666666"/>
                </a:solidFill>
                <a:effectLst/>
                <a:latin typeface="Open Sans" panose="020B0606030504020204" pitchFamily="34" charset="0"/>
              </a:rPr>
              <a:t> yang </a:t>
            </a:r>
            <a:r>
              <a:rPr lang="en-US" sz="2000" b="0" i="0" dirty="0" err="1">
                <a:solidFill>
                  <a:srgbClr val="666666"/>
                </a:solidFill>
                <a:effectLst/>
                <a:latin typeface="Open Sans" panose="020B0606030504020204" pitchFamily="34" charset="0"/>
              </a:rPr>
              <a:t>dinyatakan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pailit</a:t>
            </a:r>
            <a:r>
              <a:rPr lang="en-US" sz="2000" b="0" i="0" dirty="0">
                <a:solidFill>
                  <a:srgbClr val="666666"/>
                </a:solidFill>
                <a:effectLst/>
                <a:latin typeface="Open Sans" panose="020B0606030504020204" pitchFamily="34" charset="0"/>
              </a:rPr>
              <a:t> oleh </a:t>
            </a:r>
            <a:r>
              <a:rPr lang="en-US" sz="2000" b="0" i="0" dirty="0" err="1">
                <a:solidFill>
                  <a:srgbClr val="666666"/>
                </a:solidFill>
                <a:effectLst/>
                <a:latin typeface="Open Sans" panose="020B0606030504020204" pitchFamily="34" charset="0"/>
              </a:rPr>
              <a:t>Pengadilan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Niaga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dapat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berdampak</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besar</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terhadap</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operasional</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suatu</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perusahaan</a:t>
            </a:r>
            <a:r>
              <a:rPr lang="en-US" sz="2000" b="0" i="0" dirty="0">
                <a:solidFill>
                  <a:srgbClr val="666666"/>
                </a:solidFill>
                <a:effectLst/>
                <a:latin typeface="Open Sans" panose="020B0606030504020204" pitchFamily="34" charset="0"/>
              </a:rPr>
              <a:t>. Dimana </a:t>
            </a:r>
            <a:r>
              <a:rPr lang="en-US" sz="2000" b="0" i="0" dirty="0" err="1">
                <a:solidFill>
                  <a:srgbClr val="666666"/>
                </a:solidFill>
                <a:effectLst/>
                <a:latin typeface="Open Sans" panose="020B0606030504020204" pitchFamily="34" charset="0"/>
              </a:rPr>
              <a:t>suatu</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perusahaan</a:t>
            </a:r>
            <a:r>
              <a:rPr lang="en-US" sz="2000" b="0" i="0" dirty="0">
                <a:solidFill>
                  <a:srgbClr val="666666"/>
                </a:solidFill>
                <a:effectLst/>
                <a:latin typeface="Open Sans" panose="020B0606030504020204" pitchFamily="34" charset="0"/>
              </a:rPr>
              <a:t> yang </a:t>
            </a:r>
            <a:r>
              <a:rPr lang="en-US" sz="2000" b="0" i="0" dirty="0" err="1">
                <a:solidFill>
                  <a:srgbClr val="666666"/>
                </a:solidFill>
                <a:effectLst/>
                <a:latin typeface="Open Sans" panose="020B0606030504020204" pitchFamily="34" charset="0"/>
              </a:rPr>
              <a:t>sudah</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dinyatakan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pailit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seluruh</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aset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miliknya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akan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disita</a:t>
            </a:r>
            <a:r>
              <a:rPr lang="en-US" sz="2000" b="0" i="0" dirty="0">
                <a:solidFill>
                  <a:srgbClr val="666666"/>
                </a:solidFill>
                <a:effectLst/>
                <a:latin typeface="Open Sans" panose="020B0606030504020204" pitchFamily="34" charset="0"/>
              </a:rPr>
              <a:t> dan </a:t>
            </a:r>
            <a:r>
              <a:rPr lang="en-US" sz="2000" b="0" i="0" dirty="0" err="1">
                <a:solidFill>
                  <a:srgbClr val="666666"/>
                </a:solidFill>
                <a:effectLst/>
                <a:latin typeface="Open Sans" panose="020B0606030504020204" pitchFamily="34" charset="0"/>
              </a:rPr>
              <a:t>kurator</a:t>
            </a:r>
            <a:r>
              <a:rPr lang="en-US" sz="2000" b="0" i="0" dirty="0">
                <a:solidFill>
                  <a:srgbClr val="666666"/>
                </a:solidFill>
                <a:effectLst/>
                <a:latin typeface="Open Sans" panose="020B0606030504020204" pitchFamily="34" charset="0"/>
              </a:rPr>
              <a:t> yang </a:t>
            </a:r>
            <a:r>
              <a:rPr lang="en-US" sz="2000" b="0" i="0" dirty="0" err="1">
                <a:solidFill>
                  <a:srgbClr val="666666"/>
                </a:solidFill>
                <a:effectLst/>
                <a:latin typeface="Open Sans" panose="020B0606030504020204" pitchFamily="34" charset="0"/>
              </a:rPr>
              <a:t>ditunjuk</a:t>
            </a:r>
            <a:r>
              <a:rPr lang="en-US" sz="2000" b="0" i="0" dirty="0">
                <a:solidFill>
                  <a:srgbClr val="666666"/>
                </a:solidFill>
                <a:effectLst/>
                <a:latin typeface="Open Sans" panose="020B0606030504020204" pitchFamily="34" charset="0"/>
              </a:rPr>
              <a:t> oleh </a:t>
            </a:r>
            <a:r>
              <a:rPr lang="en-US" sz="2000" b="0" i="0" dirty="0" err="1">
                <a:solidFill>
                  <a:srgbClr val="666666"/>
                </a:solidFill>
                <a:effectLst/>
                <a:latin typeface="Open Sans" panose="020B0606030504020204" pitchFamily="34" charset="0"/>
              </a:rPr>
              <a:t>pengadilan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memiliki</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kewenangan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untuk</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mengelola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harta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kekayaan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milik</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debitur</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pailit</a:t>
            </a:r>
            <a:r>
              <a:rPr lang="en-US" sz="2000" b="0" i="0" dirty="0">
                <a:solidFill>
                  <a:srgbClr val="666666"/>
                </a:solidFill>
                <a:effectLst/>
                <a:latin typeface="Open Sans" panose="020B0606030504020204" pitchFamily="34" charset="0"/>
              </a:rPr>
              <a:t>. </a:t>
            </a:r>
            <a:endParaRPr lang="en-US" sz="2000" dirty="0"/>
          </a:p>
        </p:txBody>
      </p:sp>
    </p:spTree>
    <p:extLst>
      <p:ext uri="{BB962C8B-B14F-4D97-AF65-F5344CB8AC3E}">
        <p14:creationId xmlns:p14="http://schemas.microsoft.com/office/powerpoint/2010/main" val="3413286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ED50B-43FF-4BB6-4949-1A39ECCE2D34}"/>
              </a:ext>
            </a:extLst>
          </p:cNvPr>
          <p:cNvSpPr>
            <a:spLocks noGrp="1"/>
          </p:cNvSpPr>
          <p:nvPr>
            <p:ph type="title"/>
          </p:nvPr>
        </p:nvSpPr>
        <p:spPr/>
        <p:txBody>
          <a:bodyPr/>
          <a:lstStyle/>
          <a:p>
            <a:r>
              <a:rPr lang="en-US" b="1" i="0" u="none" strike="noStrike" dirty="0" err="1">
                <a:solidFill>
                  <a:srgbClr val="333333"/>
                </a:solidFill>
                <a:effectLst/>
                <a:latin typeface="Open Sans" panose="020B0606030504020204" pitchFamily="34" charset="0"/>
              </a:rPr>
              <a:t>Keberlangsungan</a:t>
            </a:r>
            <a:r>
              <a:rPr lang="en-US" b="1" i="0" u="none" strike="noStrike" dirty="0">
                <a:solidFill>
                  <a:srgbClr val="333333"/>
                </a:solidFill>
                <a:effectLst/>
                <a:latin typeface="Open Sans" panose="020B0606030504020204" pitchFamily="34" charset="0"/>
              </a:rPr>
              <a:t> Perusahaan</a:t>
            </a:r>
            <a:br>
              <a:rPr lang="en-US" b="1" i="0" u="none" strike="noStrike" dirty="0">
                <a:solidFill>
                  <a:srgbClr val="333333"/>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E1A7A8FB-A481-497F-170B-4F5A201FD7AA}"/>
              </a:ext>
            </a:extLst>
          </p:cNvPr>
          <p:cNvSpPr>
            <a:spLocks noGrp="1"/>
          </p:cNvSpPr>
          <p:nvPr>
            <p:ph idx="1"/>
          </p:nvPr>
        </p:nvSpPr>
        <p:spPr/>
        <p:txBody>
          <a:bodyPr>
            <a:normAutofit fontScale="70000" lnSpcReduction="20000"/>
          </a:bodyPr>
          <a:lstStyle/>
          <a:p>
            <a:pPr marL="0" indent="0" algn="l" fontAlgn="base">
              <a:buNone/>
            </a:pPr>
            <a:r>
              <a:rPr lang="en-US" b="0" i="0" dirty="0" err="1">
                <a:solidFill>
                  <a:srgbClr val="666666"/>
                </a:solidFill>
                <a:effectLst/>
                <a:latin typeface="Open Sans" panose="020B0606030504020204" pitchFamily="34" charset="0"/>
              </a:rPr>
              <a:t>Seperti</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sudah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disinggung</a:t>
            </a:r>
            <a:r>
              <a:rPr lang="en-US" b="0" i="0" dirty="0">
                <a:solidFill>
                  <a:srgbClr val="666666"/>
                </a:solidFill>
                <a:effectLst/>
                <a:latin typeface="Open Sans" panose="020B0606030504020204" pitchFamily="34" charset="0"/>
              </a:rPr>
              <a:t> di </a:t>
            </a:r>
            <a:r>
              <a:rPr lang="en-US" b="0" i="0" dirty="0" err="1">
                <a:solidFill>
                  <a:srgbClr val="666666"/>
                </a:solidFill>
                <a:effectLst/>
                <a:latin typeface="Open Sans" panose="020B0606030504020204" pitchFamily="34" charset="0"/>
              </a:rPr>
              <a:t>atas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bahwa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putusan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kepailitan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berdampak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langsung</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terhadap</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keberlangsungan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perusahaan</a:t>
            </a:r>
            <a:r>
              <a:rPr lang="en-US" b="0" i="0" dirty="0">
                <a:solidFill>
                  <a:srgbClr val="666666"/>
                </a:solidFill>
                <a:effectLst/>
                <a:latin typeface="Open Sans" panose="020B0606030504020204" pitchFamily="34" charset="0"/>
              </a:rPr>
              <a:t>. Perusahaan </a:t>
            </a:r>
            <a:r>
              <a:rPr lang="en-US" b="0" i="0" dirty="0" err="1">
                <a:solidFill>
                  <a:srgbClr val="666666"/>
                </a:solidFill>
                <a:effectLst/>
                <a:latin typeface="Open Sans" panose="020B0606030504020204" pitchFamily="34" charset="0"/>
              </a:rPr>
              <a:t>tidak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memiliki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kontrol</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sebagian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seluruh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asetnya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termasuk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inventaris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simpanan</a:t>
            </a:r>
            <a:r>
              <a:rPr lang="en-US" b="0" i="0" dirty="0">
                <a:solidFill>
                  <a:srgbClr val="666666"/>
                </a:solidFill>
                <a:effectLst/>
                <a:latin typeface="Open Sans" panose="020B0606030504020204" pitchFamily="34" charset="0"/>
              </a:rPr>
              <a:t> uang di bank, dan </a:t>
            </a:r>
            <a:r>
              <a:rPr lang="en-US" b="0" i="0" dirty="0" err="1">
                <a:solidFill>
                  <a:srgbClr val="666666"/>
                </a:solidFill>
                <a:effectLst/>
                <a:latin typeface="Open Sans" panose="020B0606030504020204" pitchFamily="34" charset="0"/>
              </a:rPr>
              <a:t>properti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Bahkan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kondisi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terburuk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berhentinya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operasional</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perusahaan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adalah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pemutusan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hubungan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kerja</a:t>
            </a:r>
            <a:r>
              <a:rPr lang="en-US" b="0" i="0" dirty="0">
                <a:solidFill>
                  <a:srgbClr val="666666"/>
                </a:solidFill>
                <a:effectLst/>
                <a:latin typeface="Open Sans" panose="020B0606030504020204" pitchFamily="34" charset="0"/>
              </a:rPr>
              <a:t> (PHK) </a:t>
            </a:r>
            <a:r>
              <a:rPr lang="en-US" b="0" i="0" dirty="0" err="1">
                <a:solidFill>
                  <a:srgbClr val="666666"/>
                </a:solidFill>
                <a:effectLst/>
                <a:latin typeface="Open Sans" panose="020B0606030504020204" pitchFamily="34" charset="0"/>
              </a:rPr>
              <a:t>karyawan</a:t>
            </a:r>
            <a:r>
              <a:rPr lang="en-US" b="0" i="0" dirty="0">
                <a:solidFill>
                  <a:srgbClr val="666666"/>
                </a:solidFill>
                <a:effectLst/>
                <a:latin typeface="Open Sans" panose="020B0606030504020204" pitchFamily="34" charset="0"/>
              </a:rPr>
              <a:t>. </a:t>
            </a:r>
            <a:endParaRPr lang="en-US" dirty="0">
              <a:solidFill>
                <a:srgbClr val="666666"/>
              </a:solidFill>
              <a:latin typeface="Open Sans" panose="020B0606030504020204" pitchFamily="34" charset="0"/>
            </a:endParaRPr>
          </a:p>
          <a:p>
            <a:pPr marL="0" indent="0" algn="l" fontAlgn="base">
              <a:buNone/>
            </a:pPr>
            <a:r>
              <a:rPr lang="en-US" b="0" i="0" dirty="0" err="1">
                <a:solidFill>
                  <a:srgbClr val="666666"/>
                </a:solidFill>
                <a:effectLst/>
                <a:latin typeface="Open Sans" panose="020B0606030504020204" pitchFamily="34" charset="0"/>
              </a:rPr>
              <a:t>Putusan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kepailitan</a:t>
            </a:r>
            <a:r>
              <a:rPr lang="en-US" b="0" i="0" dirty="0">
                <a:solidFill>
                  <a:srgbClr val="666666"/>
                </a:solidFill>
                <a:effectLst/>
                <a:latin typeface="Open Sans" panose="020B0606030504020204" pitchFamily="34" charset="0"/>
              </a:rPr>
              <a:t> juga </a:t>
            </a:r>
            <a:r>
              <a:rPr lang="en-US" b="0" i="0" dirty="0" err="1">
                <a:solidFill>
                  <a:srgbClr val="666666"/>
                </a:solidFill>
                <a:effectLst/>
                <a:latin typeface="Open Sans" panose="020B0606030504020204" pitchFamily="34" charset="0"/>
              </a:rPr>
              <a:t>memiliki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akibat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hukum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bagi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perusahaan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salah </a:t>
            </a:r>
            <a:r>
              <a:rPr lang="en-US" b="0" i="0" dirty="0" err="1">
                <a:solidFill>
                  <a:srgbClr val="666666"/>
                </a:solidFill>
                <a:effectLst/>
                <a:latin typeface="Open Sans" panose="020B0606030504020204" pitchFamily="34" charset="0"/>
              </a:rPr>
              <a:t>satunya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adalah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pembatasan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kewenangan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terkait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harta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kekayaan</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dimilikinya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melakukan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perbuatan</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memberikan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keuntungan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menambah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jumlah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harta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kekayaan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dijadikan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sebagai</a:t>
            </a:r>
            <a:r>
              <a:rPr lang="en-US" b="0" i="0" dirty="0">
                <a:solidFill>
                  <a:srgbClr val="666666"/>
                </a:solidFill>
                <a:effectLst/>
                <a:latin typeface="Open Sans" panose="020B0606030504020204" pitchFamily="34" charset="0"/>
              </a:rPr>
              <a:t> </a:t>
            </a:r>
            <a:r>
              <a:rPr lang="en-US" b="0" i="1" dirty="0" err="1">
                <a:solidFill>
                  <a:srgbClr val="666666"/>
                </a:solidFill>
                <a:effectLst/>
                <a:latin typeface="Open Sans" panose="020B0606030504020204" pitchFamily="34" charset="0"/>
              </a:rPr>
              <a:t>boedel</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endParaRPr lang="en-US" dirty="0">
              <a:solidFill>
                <a:srgbClr val="666666"/>
              </a:solidFill>
              <a:latin typeface="Open Sans" panose="020B0606030504020204" pitchFamily="34" charset="0"/>
            </a:endParaRPr>
          </a:p>
          <a:p>
            <a:pPr marL="0" indent="0" algn="l" fontAlgn="base">
              <a:buNone/>
            </a:pP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jika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perbuatan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tersebut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merugikan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mengurangi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harta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meminta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pembatalan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perbuatan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hukum</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telah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dilakukan</a:t>
            </a:r>
            <a:r>
              <a:rPr lang="en-US" b="0" i="0" dirty="0">
                <a:solidFill>
                  <a:srgbClr val="666666"/>
                </a:solidFill>
                <a:effectLst/>
                <a:latin typeface="Open Sans" panose="020B0606030504020204" pitchFamily="34" charset="0"/>
              </a:rPr>
              <a:t> oleh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Pembatalan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ini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bersifat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relatif</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digunakan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kepentingan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harta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sebagaimana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diatur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dalam</a:t>
            </a:r>
            <a:r>
              <a:rPr lang="en-US" b="0" i="0" dirty="0">
                <a:solidFill>
                  <a:srgbClr val="666666"/>
                </a:solidFill>
                <a:effectLst/>
                <a:latin typeface="Open Sans" panose="020B0606030504020204" pitchFamily="34" charset="0"/>
              </a:rPr>
              <a:t> Pasal 41 UUK PKPU. Tindakan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meminta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pembatalan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disebut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1" dirty="0" err="1">
                <a:solidFill>
                  <a:srgbClr val="666666"/>
                </a:solidFill>
                <a:effectLst/>
                <a:latin typeface="Open Sans" panose="020B0606030504020204" pitchFamily="34" charset="0"/>
              </a:rPr>
              <a:t>actio</a:t>
            </a:r>
            <a:r>
              <a:rPr lang="en-US" b="0" i="1" dirty="0">
                <a:solidFill>
                  <a:srgbClr val="666666"/>
                </a:solidFill>
                <a:effectLst/>
                <a:latin typeface="Open Sans" panose="020B0606030504020204" pitchFamily="34" charset="0"/>
              </a:rPr>
              <a:t> </a:t>
            </a:r>
            <a:r>
              <a:rPr lang="en-US" b="0" i="1" dirty="0" err="1">
                <a:solidFill>
                  <a:srgbClr val="666666"/>
                </a:solidFill>
                <a:effectLst/>
                <a:latin typeface="Open Sans" panose="020B0606030504020204" pitchFamily="34" charset="0"/>
              </a:rPr>
              <a:t>paulina</a:t>
            </a:r>
            <a:r>
              <a:rPr lang="en-US" b="0" i="0" dirty="0">
                <a:solidFill>
                  <a:srgbClr val="666666"/>
                </a:solidFill>
                <a:effectLst/>
                <a:latin typeface="Open Sans" panose="020B0606030504020204" pitchFamily="34" charset="0"/>
              </a:rPr>
              <a:t>.</a:t>
            </a:r>
          </a:p>
          <a:p>
            <a:pPr marL="0" indent="0">
              <a:buNone/>
            </a:pPr>
            <a:endParaRPr lang="en-US" dirty="0"/>
          </a:p>
        </p:txBody>
      </p:sp>
    </p:spTree>
    <p:extLst>
      <p:ext uri="{BB962C8B-B14F-4D97-AF65-F5344CB8AC3E}">
        <p14:creationId xmlns:p14="http://schemas.microsoft.com/office/powerpoint/2010/main" val="1945845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0810-5BBC-ED31-35F5-D1767004173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1A59662-8568-59E3-EFE7-FCC0DC1B3B9F}"/>
              </a:ext>
            </a:extLst>
          </p:cNvPr>
          <p:cNvSpPr>
            <a:spLocks noGrp="1"/>
          </p:cNvSpPr>
          <p:nvPr>
            <p:ph idx="1"/>
          </p:nvPr>
        </p:nvSpPr>
        <p:spPr/>
        <p:txBody>
          <a:bodyPr>
            <a:normAutofit/>
          </a:bodyPr>
          <a:lstStyle/>
          <a:p>
            <a:pPr marL="0" indent="0">
              <a:buNone/>
            </a:pPr>
            <a:r>
              <a:rPr lang="en-US" sz="2000" b="0" i="0" dirty="0">
                <a:solidFill>
                  <a:srgbClr val="666666"/>
                </a:solidFill>
                <a:effectLst/>
                <a:latin typeface="Open Sans" panose="020B0606030504020204" pitchFamily="34" charset="0"/>
              </a:rPr>
              <a:t>Pasal 41 </a:t>
            </a:r>
            <a:r>
              <a:rPr lang="en-US" sz="2000" b="0" i="0" dirty="0" err="1">
                <a:solidFill>
                  <a:srgbClr val="666666"/>
                </a:solidFill>
                <a:effectLst/>
                <a:latin typeface="Open Sans" panose="020B0606030504020204" pitchFamily="34" charset="0"/>
              </a:rPr>
              <a:t>ayat</a:t>
            </a:r>
            <a:r>
              <a:rPr lang="en-US" sz="2000" b="0" i="0" dirty="0">
                <a:solidFill>
                  <a:srgbClr val="666666"/>
                </a:solidFill>
                <a:effectLst/>
                <a:latin typeface="Open Sans" panose="020B0606030504020204" pitchFamily="34" charset="0"/>
              </a:rPr>
              <a:t> (2) UUK PKPU </a:t>
            </a:r>
            <a:r>
              <a:rPr lang="en-US" sz="2000" b="0" i="0" dirty="0" err="1">
                <a:solidFill>
                  <a:srgbClr val="666666"/>
                </a:solidFill>
                <a:effectLst/>
                <a:latin typeface="Open Sans" panose="020B0606030504020204" pitchFamily="34" charset="0"/>
              </a:rPr>
              <a:t>menyatakan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bahwa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Pembatalan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tersebut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hanya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dapat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dilakukan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apabila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dapat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dibuktikan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bahwa</a:t>
            </a:r>
            <a:r>
              <a:rPr lang="en-US" sz="2000" b="0" i="0" dirty="0">
                <a:solidFill>
                  <a:srgbClr val="666666"/>
                </a:solidFill>
                <a:effectLst/>
                <a:latin typeface="Open Sans" panose="020B0606030504020204" pitchFamily="34" charset="0"/>
              </a:rPr>
              <a:t> pada </a:t>
            </a:r>
            <a:r>
              <a:rPr lang="en-US" sz="2000" b="0" i="0" dirty="0" err="1">
                <a:solidFill>
                  <a:srgbClr val="666666"/>
                </a:solidFill>
                <a:effectLst/>
                <a:latin typeface="Open Sans" panose="020B0606030504020204" pitchFamily="34" charset="0"/>
              </a:rPr>
              <a:t>saat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perbuatan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hukum</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tersebut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dilakukan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debitur</a:t>
            </a:r>
            <a:r>
              <a:rPr lang="en-US" sz="2000" b="0" i="0" dirty="0">
                <a:solidFill>
                  <a:srgbClr val="666666"/>
                </a:solidFill>
                <a:effectLst/>
                <a:latin typeface="Open Sans" panose="020B0606030504020204" pitchFamily="34" charset="0"/>
              </a:rPr>
              <a:t> dan </a:t>
            </a:r>
            <a:r>
              <a:rPr lang="en-US" sz="2000" b="0" i="0" dirty="0" err="1">
                <a:solidFill>
                  <a:srgbClr val="666666"/>
                </a:solidFill>
                <a:effectLst/>
                <a:latin typeface="Open Sans" panose="020B0606030504020204" pitchFamily="34" charset="0"/>
              </a:rPr>
              <a:t>pihak</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dengan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siapa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perbuatan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hukum</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tersebut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dilakukan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mengetahui</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atau</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sepatutnya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mengetahui</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bahwa</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perbuatan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hukum</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tersebut</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akan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mengakibatkan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kerugian</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bagi</a:t>
            </a:r>
            <a:r>
              <a:rPr lang="en-US" sz="2000" b="0" i="0" dirty="0">
                <a:solidFill>
                  <a:srgbClr val="666666"/>
                </a:solidFill>
                <a:effectLst/>
                <a:latin typeface="Open Sans" panose="020B0606030504020204" pitchFamily="34" charset="0"/>
              </a:rPr>
              <a:t> </a:t>
            </a:r>
            <a:r>
              <a:rPr lang="en-US" sz="2000" b="0" i="0" dirty="0" err="1">
                <a:solidFill>
                  <a:srgbClr val="666666"/>
                </a:solidFill>
                <a:effectLst/>
                <a:latin typeface="Open Sans" panose="020B0606030504020204" pitchFamily="34" charset="0"/>
              </a:rPr>
              <a:t>kreditur</a:t>
            </a:r>
            <a:r>
              <a:rPr lang="en-US" sz="2000" b="0" i="0" dirty="0">
                <a:solidFill>
                  <a:srgbClr val="666666"/>
                </a:solidFill>
                <a:effectLst/>
                <a:latin typeface="Open Sans" panose="020B0606030504020204" pitchFamily="34" charset="0"/>
              </a:rPr>
              <a:t>”.</a:t>
            </a:r>
            <a:endParaRPr lang="en-US" sz="2000" dirty="0"/>
          </a:p>
        </p:txBody>
      </p:sp>
    </p:spTree>
    <p:extLst>
      <p:ext uri="{BB962C8B-B14F-4D97-AF65-F5344CB8AC3E}">
        <p14:creationId xmlns:p14="http://schemas.microsoft.com/office/powerpoint/2010/main" val="3884519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C9A0-5639-00C0-DD7E-BD40F47E4EA5}"/>
              </a:ext>
            </a:extLst>
          </p:cNvPr>
          <p:cNvSpPr>
            <a:spLocks noGrp="1"/>
          </p:cNvSpPr>
          <p:nvPr>
            <p:ph type="title"/>
          </p:nvPr>
        </p:nvSpPr>
        <p:spPr/>
        <p:txBody>
          <a:bodyPr/>
          <a:lstStyle/>
          <a:p>
            <a:r>
              <a:rPr lang="en-US" b="1" i="0" u="none" strike="noStrike" dirty="0" err="1">
                <a:solidFill>
                  <a:srgbClr val="333333"/>
                </a:solidFill>
                <a:effectLst/>
                <a:latin typeface="Open Sans" panose="020B0606030504020204" pitchFamily="34" charset="0"/>
              </a:rPr>
              <a:t>Pengelolaan</a:t>
            </a:r>
            <a:r>
              <a:rPr lang="en-US" b="1" i="0" u="none" strike="noStrike" dirty="0">
                <a:solidFill>
                  <a:srgbClr val="333333"/>
                </a:solidFill>
                <a:effectLst/>
                <a:latin typeface="Open Sans" panose="020B0606030504020204" pitchFamily="34" charset="0"/>
              </a:rPr>
              <a:t> </a:t>
            </a:r>
            <a:r>
              <a:rPr lang="en-US" b="1" i="0" u="none" strike="noStrike" dirty="0" err="1">
                <a:solidFill>
                  <a:srgbClr val="333333"/>
                </a:solidFill>
                <a:effectLst/>
                <a:latin typeface="Open Sans" panose="020B0606030504020204" pitchFamily="34" charset="0"/>
              </a:rPr>
              <a:t>Aset</a:t>
            </a:r>
            <a:r>
              <a:rPr lang="en-US" b="1" i="0" u="none" strike="noStrike" dirty="0">
                <a:solidFill>
                  <a:srgbClr val="333333"/>
                </a:solidFill>
                <a:effectLst/>
                <a:latin typeface="Open Sans" panose="020B0606030504020204" pitchFamily="34" charset="0"/>
              </a:rPr>
              <a:t> </a:t>
            </a:r>
            <a:r>
              <a:rPr lang="en-US" b="1" i="0" u="none" strike="noStrike" dirty="0" err="1">
                <a:solidFill>
                  <a:srgbClr val="333333"/>
                </a:solidFill>
                <a:effectLst/>
                <a:latin typeface="Open Sans" panose="020B0606030504020204" pitchFamily="34" charset="0"/>
              </a:rPr>
              <a:t>Debitur</a:t>
            </a:r>
            <a:r>
              <a:rPr lang="en-US" b="1" i="0" u="none" strike="noStrike" dirty="0">
                <a:solidFill>
                  <a:srgbClr val="333333"/>
                </a:solidFill>
                <a:effectLst/>
                <a:latin typeface="Open Sans" panose="020B0606030504020204" pitchFamily="34" charset="0"/>
              </a:rPr>
              <a:t> </a:t>
            </a:r>
            <a:r>
              <a:rPr lang="en-US" b="1" i="0" u="none" strike="noStrike" dirty="0" err="1">
                <a:solidFill>
                  <a:srgbClr val="333333"/>
                </a:solidFill>
                <a:effectLst/>
                <a:latin typeface="Open Sans" panose="020B0606030504020204" pitchFamily="34" charset="0"/>
              </a:rPr>
              <a:t>Pailit</a:t>
            </a:r>
            <a:br>
              <a:rPr lang="en-US" b="1" i="0" u="none" strike="noStrike" dirty="0">
                <a:solidFill>
                  <a:srgbClr val="333333"/>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85F586AD-9E66-3B0F-F976-8937F3D1A881}"/>
              </a:ext>
            </a:extLst>
          </p:cNvPr>
          <p:cNvSpPr>
            <a:spLocks noGrp="1"/>
          </p:cNvSpPr>
          <p:nvPr>
            <p:ph idx="1"/>
          </p:nvPr>
        </p:nvSpPr>
        <p:spPr/>
        <p:txBody>
          <a:bodyPr>
            <a:normAutofit fontScale="70000" lnSpcReduction="20000"/>
          </a:bodyPr>
          <a:lstStyle/>
          <a:p>
            <a:pPr marL="0" indent="0" algn="l" fontAlgn="base">
              <a:buNone/>
            </a:pPr>
            <a:r>
              <a:rPr lang="en-US" b="0" i="0" dirty="0" err="1">
                <a:solidFill>
                  <a:srgbClr val="666666"/>
                </a:solidFill>
                <a:effectLst/>
                <a:latin typeface="Open Sans" panose="020B0606030504020204" pitchFamily="34" charset="0"/>
              </a:rPr>
              <a:t>Setelah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Pengadilan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Niaga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menyatakan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seorang</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ditunjuk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mengelola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aset-aset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milik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juga </a:t>
            </a:r>
            <a:r>
              <a:rPr lang="en-US" b="0" i="0" dirty="0" err="1">
                <a:solidFill>
                  <a:srgbClr val="666666"/>
                </a:solidFill>
                <a:effectLst/>
                <a:latin typeface="Open Sans" panose="020B0606030504020204" pitchFamily="34" charset="0"/>
              </a:rPr>
              <a:t>memberikan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perlindungan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terhadap</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sesuai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ketentuan</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berlaku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Apabila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kepailitan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menunjuk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perorangan</a:t>
            </a:r>
            <a:r>
              <a:rPr lang="en-US" b="0" i="0" dirty="0">
                <a:solidFill>
                  <a:srgbClr val="666666"/>
                </a:solidFill>
                <a:effectLst/>
                <a:latin typeface="Open Sans" panose="020B0606030504020204" pitchFamily="34" charset="0"/>
              </a:rPr>
              <a:t>, Balai </a:t>
            </a:r>
            <a:r>
              <a:rPr lang="en-US" b="0" i="0" dirty="0" err="1">
                <a:solidFill>
                  <a:srgbClr val="666666"/>
                </a:solidFill>
                <a:effectLst/>
                <a:latin typeface="Open Sans" panose="020B0606030504020204" pitchFamily="34" charset="0"/>
              </a:rPr>
              <a:t>Harta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Peninggalan</a:t>
            </a:r>
            <a:r>
              <a:rPr lang="en-US" b="0" i="0" dirty="0">
                <a:solidFill>
                  <a:srgbClr val="666666"/>
                </a:solidFill>
                <a:effectLst/>
                <a:latin typeface="Open Sans" panose="020B0606030504020204" pitchFamily="34" charset="0"/>
              </a:rPr>
              <a:t> (BHP)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ditunjuk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sebagai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a:t>
            </a:r>
          </a:p>
          <a:p>
            <a:pPr marL="0" indent="0" algn="l" fontAlgn="base">
              <a:buNone/>
            </a:pPr>
            <a:r>
              <a:rPr lang="en-US" b="0" i="0" dirty="0" err="1">
                <a:solidFill>
                  <a:srgbClr val="666666"/>
                </a:solidFill>
                <a:effectLst/>
                <a:latin typeface="Open Sans" panose="020B0606030504020204" pitchFamily="34" charset="0"/>
              </a:rPr>
              <a:t>Selain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menunjuk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Pengadilan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Niaga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menunjuk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seorang</a:t>
            </a:r>
            <a:r>
              <a:rPr lang="en-US" b="0" i="0" dirty="0">
                <a:solidFill>
                  <a:srgbClr val="666666"/>
                </a:solidFill>
                <a:effectLst/>
                <a:latin typeface="Open Sans" panose="020B0606030504020204" pitchFamily="34" charset="0"/>
              </a:rPr>
              <a:t> Hakim </a:t>
            </a:r>
            <a:r>
              <a:rPr lang="en-US" b="0" i="0" dirty="0" err="1">
                <a:solidFill>
                  <a:srgbClr val="666666"/>
                </a:solidFill>
                <a:effectLst/>
                <a:latin typeface="Open Sans" panose="020B0606030504020204" pitchFamily="34" charset="0"/>
              </a:rPr>
              <a:t>Pengawas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memantau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tugas</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diemban</a:t>
            </a:r>
            <a:r>
              <a:rPr lang="en-US" b="0" i="0" dirty="0">
                <a:solidFill>
                  <a:srgbClr val="666666"/>
                </a:solidFill>
                <a:effectLst/>
                <a:latin typeface="Open Sans" panose="020B0606030504020204" pitchFamily="34" charset="0"/>
              </a:rPr>
              <a:t> oleh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Hakim </a:t>
            </a:r>
            <a:r>
              <a:rPr lang="en-US" b="0" i="0" dirty="0" err="1">
                <a:solidFill>
                  <a:srgbClr val="666666"/>
                </a:solidFill>
                <a:effectLst/>
                <a:latin typeface="Open Sans" panose="020B0606030504020204" pitchFamily="34" charset="0"/>
              </a:rPr>
              <a:t>Pengawas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ini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kemudian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diawasi</a:t>
            </a:r>
            <a:r>
              <a:rPr lang="en-US" b="0" i="0" dirty="0">
                <a:solidFill>
                  <a:srgbClr val="666666"/>
                </a:solidFill>
                <a:effectLst/>
                <a:latin typeface="Open Sans" panose="020B0606030504020204" pitchFamily="34" charset="0"/>
              </a:rPr>
              <a:t> oleh </a:t>
            </a:r>
            <a:r>
              <a:rPr lang="en-US" b="0" i="0" dirty="0" err="1">
                <a:solidFill>
                  <a:srgbClr val="666666"/>
                </a:solidFill>
                <a:effectLst/>
                <a:latin typeface="Open Sans" panose="020B0606030504020204" pitchFamily="34" charset="0"/>
              </a:rPr>
              <a:t>Majelis</a:t>
            </a:r>
            <a:r>
              <a:rPr lang="en-US" b="0" i="0" dirty="0">
                <a:solidFill>
                  <a:srgbClr val="666666"/>
                </a:solidFill>
                <a:effectLst/>
                <a:latin typeface="Open Sans" panose="020B0606030504020204" pitchFamily="34" charset="0"/>
              </a:rPr>
              <a:t> Hakim yang </a:t>
            </a:r>
            <a:r>
              <a:rPr lang="en-US" b="0" i="0" dirty="0" err="1">
                <a:solidFill>
                  <a:srgbClr val="666666"/>
                </a:solidFill>
                <a:effectLst/>
                <a:latin typeface="Open Sans" panose="020B0606030504020204" pitchFamily="34" charset="0"/>
              </a:rPr>
              <a:t>menangani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perkara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tersebut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Dalam</a:t>
            </a:r>
            <a:r>
              <a:rPr lang="en-US" b="0" i="0" dirty="0">
                <a:solidFill>
                  <a:srgbClr val="666666"/>
                </a:solidFill>
                <a:effectLst/>
                <a:latin typeface="Open Sans" panose="020B0606030504020204" pitchFamily="34" charset="0"/>
              </a:rPr>
              <a:t> proses </a:t>
            </a:r>
            <a:r>
              <a:rPr lang="en-US" b="0" i="0" dirty="0" err="1">
                <a:solidFill>
                  <a:srgbClr val="666666"/>
                </a:solidFill>
                <a:effectLst/>
                <a:latin typeface="Open Sans" panose="020B0606030504020204" pitchFamily="34" charset="0"/>
              </a:rPr>
              <a:t>kepailitan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maupun</a:t>
            </a:r>
            <a:r>
              <a:rPr lang="en-US" b="0" i="0" dirty="0">
                <a:solidFill>
                  <a:srgbClr val="666666"/>
                </a:solidFill>
                <a:effectLst/>
                <a:latin typeface="Open Sans" panose="020B0606030504020204" pitchFamily="34" charset="0"/>
              </a:rPr>
              <a:t> PKPU,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dilarang</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menagih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kewajibannya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secara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langsung</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kepada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kata lain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harus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melaporkan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utangnya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kepada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kurator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pengurus</a:t>
            </a:r>
            <a:r>
              <a:rPr lang="en-US" b="0" i="0" dirty="0">
                <a:solidFill>
                  <a:srgbClr val="666666"/>
                </a:solidFill>
                <a:effectLst/>
                <a:latin typeface="Open Sans" panose="020B0606030504020204" pitchFamily="34" charset="0"/>
              </a:rPr>
              <a:t>. </a:t>
            </a:r>
          </a:p>
          <a:p>
            <a:pPr marL="0" indent="0" algn="l" fontAlgn="base">
              <a:buNone/>
            </a:pPr>
            <a:r>
              <a:rPr lang="en-US" b="0" i="0" dirty="0" err="1">
                <a:solidFill>
                  <a:srgbClr val="666666"/>
                </a:solidFill>
                <a:effectLst/>
                <a:latin typeface="Open Sans" panose="020B0606030504020204" pitchFamily="34" charset="0"/>
              </a:rPr>
              <a:t>Namun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dalam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pengelolaan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aset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pailit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tidak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semua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diperlakukan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sama</a:t>
            </a:r>
            <a:r>
              <a:rPr lang="en-US" b="0" i="0" dirty="0">
                <a:solidFill>
                  <a:srgbClr val="666666"/>
                </a:solidFill>
                <a:effectLst/>
                <a:latin typeface="Open Sans" panose="020B0606030504020204" pitchFamily="34" charset="0"/>
              </a:rPr>
              <a:t>. UUK PKPU </a:t>
            </a:r>
            <a:r>
              <a:rPr lang="en-US" b="0" i="0" dirty="0" err="1">
                <a:solidFill>
                  <a:srgbClr val="666666"/>
                </a:solidFill>
                <a:effectLst/>
                <a:latin typeface="Open Sans" panose="020B0606030504020204" pitchFamily="34" charset="0"/>
              </a:rPr>
              <a:t>memberikan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istimewa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kepada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memiliki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jaminan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seperti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tanggungan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gadai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khusus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seperti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pekerja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gaji</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belum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dibayar</a:t>
            </a:r>
            <a:r>
              <a:rPr lang="en-US" b="0" i="0" dirty="0">
                <a:solidFill>
                  <a:srgbClr val="666666"/>
                </a:solidFill>
                <a:effectLst/>
                <a:latin typeface="Open Sans" panose="020B0606030504020204" pitchFamily="34" charset="0"/>
              </a:rPr>
              <a:t> dan </a:t>
            </a:r>
            <a:r>
              <a:rPr lang="en-US" b="0" i="0" dirty="0" err="1">
                <a:solidFill>
                  <a:srgbClr val="666666"/>
                </a:solidFill>
                <a:effectLst/>
                <a:latin typeface="Open Sans" panose="020B0606030504020204" pitchFamily="34" charset="0"/>
              </a:rPr>
              <a:t>pemerintah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tagihan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pajak</a:t>
            </a:r>
            <a:r>
              <a:rPr lang="en-US" b="0" i="0" dirty="0">
                <a:solidFill>
                  <a:srgbClr val="666666"/>
                </a:solidFill>
                <a:effectLst/>
                <a:latin typeface="Open Sans" panose="020B0606030504020204" pitchFamily="34" charset="0"/>
              </a:rPr>
              <a:t>, juga </a:t>
            </a:r>
            <a:r>
              <a:rPr lang="en-US" b="0" i="0" dirty="0" err="1">
                <a:solidFill>
                  <a:srgbClr val="666666"/>
                </a:solidFill>
                <a:effectLst/>
                <a:latin typeface="Open Sans" panose="020B0606030504020204" pitchFamily="34" charset="0"/>
              </a:rPr>
              <a:t>memiliki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prioritas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tanpa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khusus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konkuren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menerima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perlakuan</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sama</a:t>
            </a:r>
            <a:r>
              <a:rPr lang="en-US" b="0" i="0" dirty="0">
                <a:solidFill>
                  <a:srgbClr val="666666"/>
                </a:solidFill>
                <a:effectLst/>
                <a:latin typeface="Open Sans" panose="020B0606030504020204" pitchFamily="34" charset="0"/>
              </a:rPr>
              <a:t> di </a:t>
            </a:r>
            <a:r>
              <a:rPr lang="en-US" b="0" i="0" dirty="0" err="1">
                <a:solidFill>
                  <a:srgbClr val="666666"/>
                </a:solidFill>
                <a:effectLst/>
                <a:latin typeface="Open Sans" panose="020B0606030504020204" pitchFamily="34" charset="0"/>
              </a:rPr>
              <a:t>antara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mereka</a:t>
            </a:r>
            <a:r>
              <a:rPr lang="en-US" b="0" i="0" dirty="0">
                <a:solidFill>
                  <a:srgbClr val="666666"/>
                </a:solidFill>
                <a:effectLst/>
                <a:latin typeface="Open Sans" panose="020B0606030504020204" pitchFamily="34" charset="0"/>
              </a:rPr>
              <a:t>.</a:t>
            </a:r>
          </a:p>
          <a:p>
            <a:pPr marL="0" indent="0" algn="l" fontAlgn="base">
              <a:buNone/>
            </a:pPr>
            <a:endParaRPr lang="en-US" b="0" i="0" dirty="0">
              <a:solidFill>
                <a:srgbClr val="666666"/>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3841848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E667A-829D-8302-69B6-759DAEA0E18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B4C738-7FC0-E824-71FF-F5E747EEC3BA}"/>
              </a:ext>
            </a:extLst>
          </p:cNvPr>
          <p:cNvSpPr>
            <a:spLocks noGrp="1"/>
          </p:cNvSpPr>
          <p:nvPr>
            <p:ph idx="1"/>
          </p:nvPr>
        </p:nvSpPr>
        <p:spPr/>
        <p:txBody>
          <a:bodyPr>
            <a:normAutofit fontScale="62500" lnSpcReduction="20000"/>
          </a:bodyPr>
          <a:lstStyle/>
          <a:p>
            <a:pPr marL="0" indent="0" algn="l" fontAlgn="base">
              <a:buNone/>
            </a:pPr>
            <a:r>
              <a:rPr lang="en-US" b="0" i="0" dirty="0" err="1">
                <a:solidFill>
                  <a:srgbClr val="666666"/>
                </a:solidFill>
                <a:effectLst/>
                <a:latin typeface="Open Sans" panose="020B0606030504020204" pitchFamily="34" charset="0"/>
              </a:rPr>
              <a:t>Pihak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juga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mengajukan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rencana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perdamaian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terkait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penyesuaian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jumlah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piutang</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jumlah</a:t>
            </a:r>
            <a:r>
              <a:rPr lang="en-US" b="0" i="0" dirty="0">
                <a:solidFill>
                  <a:srgbClr val="666666"/>
                </a:solidFill>
                <a:effectLst/>
                <a:latin typeface="Open Sans" panose="020B0606030504020204" pitchFamily="34" charset="0"/>
              </a:rPr>
              <a:t> utang yang </a:t>
            </a:r>
            <a:r>
              <a:rPr lang="en-US" b="0" i="0" dirty="0" err="1">
                <a:solidFill>
                  <a:srgbClr val="666666"/>
                </a:solidFill>
                <a:effectLst/>
                <a:latin typeface="Open Sans" panose="020B0606030504020204" pitchFamily="34" charset="0"/>
              </a:rPr>
              <a:t>diajukan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Upaya </a:t>
            </a:r>
            <a:r>
              <a:rPr lang="en-US" b="0" i="0" dirty="0" err="1">
                <a:solidFill>
                  <a:srgbClr val="666666"/>
                </a:solidFill>
                <a:effectLst/>
                <a:latin typeface="Open Sans" panose="020B0606030504020204" pitchFamily="34" charset="0"/>
              </a:rPr>
              <a:t>ini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dilakukan</a:t>
            </a:r>
            <a:r>
              <a:rPr lang="en-US" b="0" i="0" dirty="0">
                <a:solidFill>
                  <a:srgbClr val="666666"/>
                </a:solidFill>
                <a:effectLst/>
                <a:latin typeface="Open Sans" panose="020B0606030504020204" pitchFamily="34" charset="0"/>
              </a:rPr>
              <a:t> agar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terhindar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dari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upaya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likuidasi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Namun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prosesnya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harus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persetujuan</a:t>
            </a:r>
            <a:r>
              <a:rPr lang="en-US" b="0" i="0" dirty="0">
                <a:solidFill>
                  <a:srgbClr val="666666"/>
                </a:solidFill>
                <a:effectLst/>
                <a:latin typeface="Open Sans" panose="020B0606030504020204" pitchFamily="34" charset="0"/>
              </a:rPr>
              <a:t> para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konkuren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melalui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pemungutan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suara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dalam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rapat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kreditor</a:t>
            </a:r>
            <a:r>
              <a:rPr lang="en-US" b="0" i="0" dirty="0">
                <a:solidFill>
                  <a:srgbClr val="666666"/>
                </a:solidFill>
                <a:effectLst/>
                <a:latin typeface="Open Sans" panose="020B0606030504020204" pitchFamily="34" charset="0"/>
              </a:rPr>
              <a:t>, dan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beberapa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kriteria</a:t>
            </a:r>
            <a:r>
              <a:rPr lang="en-US" b="0" i="0" dirty="0">
                <a:solidFill>
                  <a:srgbClr val="666666"/>
                </a:solidFill>
                <a:effectLst/>
                <a:latin typeface="Open Sans" panose="020B0606030504020204" pitchFamily="34" charset="0"/>
              </a:rPr>
              <a:t> juga </a:t>
            </a:r>
            <a:r>
              <a:rPr lang="en-US" b="0" i="0" dirty="0" err="1">
                <a:solidFill>
                  <a:srgbClr val="666666"/>
                </a:solidFill>
                <a:effectLst/>
                <a:latin typeface="Open Sans" panose="020B0606030504020204" pitchFamily="34" charset="0"/>
              </a:rPr>
              <a:t>harus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disetujui</a:t>
            </a:r>
            <a:r>
              <a:rPr lang="en-US" b="0" i="0" dirty="0">
                <a:solidFill>
                  <a:srgbClr val="666666"/>
                </a:solidFill>
                <a:effectLst/>
                <a:latin typeface="Open Sans" panose="020B0606030504020204" pitchFamily="34" charset="0"/>
              </a:rPr>
              <a:t> oleh </a:t>
            </a:r>
            <a:r>
              <a:rPr lang="en-US" b="0" i="0" dirty="0" err="1">
                <a:solidFill>
                  <a:srgbClr val="666666"/>
                </a:solidFill>
                <a:effectLst/>
                <a:latin typeface="Open Sans" panose="020B0606030504020204" pitchFamily="34" charset="0"/>
              </a:rPr>
              <a:t>pengadilan</a:t>
            </a:r>
            <a:r>
              <a:rPr lang="en-US" b="0" i="0" dirty="0">
                <a:solidFill>
                  <a:srgbClr val="666666"/>
                </a:solidFill>
                <a:effectLst/>
                <a:latin typeface="Open Sans" panose="020B0606030504020204" pitchFamily="34" charset="0"/>
              </a:rPr>
              <a:t>. Jika </a:t>
            </a:r>
            <a:r>
              <a:rPr lang="en-US" b="0" i="0" dirty="0" err="1">
                <a:solidFill>
                  <a:srgbClr val="666666"/>
                </a:solidFill>
                <a:effectLst/>
                <a:latin typeface="Open Sans" panose="020B0606030504020204" pitchFamily="34" charset="0"/>
              </a:rPr>
              <a:t>disetujui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rencana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perdamaian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mengikat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seluruh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konkuren</a:t>
            </a:r>
            <a:r>
              <a:rPr lang="en-US" b="0" i="0" dirty="0">
                <a:solidFill>
                  <a:srgbClr val="666666"/>
                </a:solidFill>
                <a:effectLst/>
                <a:latin typeface="Open Sans" panose="020B0606030504020204" pitchFamily="34" charset="0"/>
              </a:rPr>
              <a:t>. Jika </a:t>
            </a:r>
            <a:r>
              <a:rPr lang="en-US" b="0" i="0" dirty="0" err="1">
                <a:solidFill>
                  <a:srgbClr val="666666"/>
                </a:solidFill>
                <a:effectLst/>
                <a:latin typeface="Open Sans" panose="020B0606030504020204" pitchFamily="34" charset="0"/>
              </a:rPr>
              <a:t>ditolak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dilikuidasi</a:t>
            </a:r>
            <a:r>
              <a:rPr lang="en-US" b="0" i="0" dirty="0">
                <a:solidFill>
                  <a:srgbClr val="666666"/>
                </a:solidFill>
                <a:effectLst/>
                <a:latin typeface="Open Sans" panose="020B0606030504020204" pitchFamily="34" charset="0"/>
              </a:rPr>
              <a:t>.</a:t>
            </a:r>
          </a:p>
          <a:p>
            <a:pPr marL="0" indent="0" algn="l" fontAlgn="base">
              <a:buNone/>
            </a:pPr>
            <a:r>
              <a:rPr lang="en-US" b="0" i="0" dirty="0" err="1">
                <a:solidFill>
                  <a:srgbClr val="666666"/>
                </a:solidFill>
                <a:effectLst/>
                <a:latin typeface="Open Sans" panose="020B0606030504020204" pitchFamily="34" charset="0"/>
              </a:rPr>
              <a:t>Secara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umum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khusus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tidak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terpengaruh</a:t>
            </a:r>
            <a:r>
              <a:rPr lang="en-US" b="0" i="0" dirty="0">
                <a:solidFill>
                  <a:srgbClr val="666666"/>
                </a:solidFill>
                <a:effectLst/>
                <a:latin typeface="Open Sans" panose="020B0606030504020204" pitchFamily="34" charset="0"/>
              </a:rPr>
              <a:t> oleh </a:t>
            </a:r>
            <a:r>
              <a:rPr lang="en-US" b="0" i="0" dirty="0" err="1">
                <a:solidFill>
                  <a:srgbClr val="666666"/>
                </a:solidFill>
                <a:effectLst/>
                <a:latin typeface="Open Sans" panose="020B0606030504020204" pitchFamily="34" charset="0"/>
              </a:rPr>
              <a:t>rencana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perdamaian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kecuali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jika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mereka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secara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sukarela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setuju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mengabaikan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memodifikasi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mereka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Namun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jika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tidak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memenuhi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kewajiban</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telah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ditentukan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dalam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rencana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perdamaian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maka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dilikuidasi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seluruh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aset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harta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debitur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dijual</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secara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umum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misalnya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melalui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lelang</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tender oleh Balai Lelang Negara.</a:t>
            </a:r>
          </a:p>
          <a:p>
            <a:pPr marL="0" indent="0" algn="l" fontAlgn="base">
              <a:buNone/>
            </a:pPr>
            <a:r>
              <a:rPr lang="en-US" b="0" i="0" dirty="0">
                <a:solidFill>
                  <a:srgbClr val="666666"/>
                </a:solidFill>
                <a:effectLst/>
                <a:latin typeface="Open Sans" panose="020B0606030504020204" pitchFamily="34" charset="0"/>
              </a:rPr>
              <a:t>Hasil </a:t>
            </a:r>
            <a:r>
              <a:rPr lang="en-US" b="0" i="0" dirty="0" err="1">
                <a:solidFill>
                  <a:srgbClr val="666666"/>
                </a:solidFill>
                <a:effectLst/>
                <a:latin typeface="Open Sans" panose="020B0606030504020204" pitchFamily="34" charset="0"/>
              </a:rPr>
              <a:t>dari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penjualan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aset</a:t>
            </a:r>
            <a:r>
              <a:rPr lang="en-US" b="0" i="0" dirty="0">
                <a:solidFill>
                  <a:srgbClr val="666666"/>
                </a:solidFill>
                <a:effectLst/>
                <a:latin typeface="Open Sans" panose="020B0606030504020204" pitchFamily="34" charset="0"/>
              </a:rPr>
              <a:t> yang </a:t>
            </a:r>
            <a:r>
              <a:rPr lang="en-US" b="0" i="0" dirty="0" err="1">
                <a:solidFill>
                  <a:srgbClr val="666666"/>
                </a:solidFill>
                <a:effectLst/>
                <a:latin typeface="Open Sans" panose="020B0606030504020204" pitchFamily="34" charset="0"/>
              </a:rPr>
              <a:t>tidak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dijamin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diberikan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kepada</a:t>
            </a:r>
            <a:r>
              <a:rPr lang="en-US" b="0" i="0" dirty="0">
                <a:solidFill>
                  <a:srgbClr val="666666"/>
                </a:solidFill>
                <a:effectLst/>
                <a:latin typeface="Open Sans" panose="020B0606030504020204" pitchFamily="34" charset="0"/>
              </a:rPr>
              <a:t> para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berdasarkan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jenis</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piutang</a:t>
            </a:r>
            <a:r>
              <a:rPr lang="en-US" b="0" i="0" dirty="0">
                <a:solidFill>
                  <a:srgbClr val="666666"/>
                </a:solidFill>
                <a:effectLst/>
                <a:latin typeface="Open Sans" panose="020B0606030504020204" pitchFamily="34" charset="0"/>
              </a:rPr>
              <a:t> masing-masing.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istimewa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dibayar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terlebih</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dahulu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sebelum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konkuren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Kreditor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dengan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tanggungan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atau</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gadai</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dapat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meminta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hasil</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penjualan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aset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tersebut</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untuk</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dibayarkan</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kepada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mereka</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sebelum</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kreditur</a:t>
            </a:r>
            <a:r>
              <a:rPr lang="en-US" b="0" i="0" dirty="0">
                <a:solidFill>
                  <a:srgbClr val="666666"/>
                </a:solidFill>
                <a:effectLst/>
                <a:latin typeface="Open Sans" panose="020B0606030504020204" pitchFamily="34" charset="0"/>
              </a:rPr>
              <a:t> </a:t>
            </a:r>
            <a:r>
              <a:rPr lang="en-US" b="0" i="0" dirty="0" err="1">
                <a:solidFill>
                  <a:srgbClr val="666666"/>
                </a:solidFill>
                <a:effectLst/>
                <a:latin typeface="Open Sans" panose="020B0606030504020204" pitchFamily="34" charset="0"/>
              </a:rPr>
              <a:t>lainnya</a:t>
            </a:r>
            <a:endParaRPr lang="en-US" b="0" i="0" dirty="0">
              <a:solidFill>
                <a:srgbClr val="666666"/>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1942234387"/>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14</TotalTime>
  <Words>708</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Open Sans</vt:lpstr>
      <vt:lpstr>Tw Cen MT</vt:lpstr>
      <vt:lpstr>Droplet</vt:lpstr>
      <vt:lpstr>   Kepailitan adalah proses penyelesaian sengketa bisnis melalui Pengadilan Niaga. Kepailitan diatur dalam Undang-Undang Nomor 37 Tahun 2004 tentang Kepailitan dan Penundaan Kewajiban Pembayaran Utang (“UUK PKPU”). Menurut pasal 1 angka 1 UUK PKPU, kepailitan adalah sita umum atas semua kekayaan debitur pailit yang pengurusan dan pemberesannya dilakukan oleh kurator di bawah pengawasan hakim pengawas. Atas dasar ini, inti dari kepailitan adalah sita umum atas kekayaan debitur pailit.  Kepailitan menjadi salah satu ancaman terbesar yang akan dihadapi oleh suatu perusahaan. Kondisi perusahaan yang dinyatakan pailit oleh Pengadilan Niaga dapat berdampak besar terhadap operasional suatu perusahaan. Dimana suatu perusahaan yang sudah dinyatakan pailit, seluruh aset miliknya akan disita dan kurator yang ditunjuk oleh pengadilan memiliki kewenangan untuk mengelola harta kekayaan milik debitur pailit. </vt:lpstr>
      <vt:lpstr>Keberlangsungan Perusahaan </vt:lpstr>
      <vt:lpstr>PowerPoint Presentation</vt:lpstr>
      <vt:lpstr>Pengelolaan Aset Debitur Pailit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Yuni admin</dc:creator>
  <cp:lastModifiedBy>Yuni admin</cp:lastModifiedBy>
  <cp:revision>1</cp:revision>
  <dcterms:created xsi:type="dcterms:W3CDTF">2024-11-11T02:16:13Z</dcterms:created>
  <dcterms:modified xsi:type="dcterms:W3CDTF">2024-11-11T02:30:30Z</dcterms:modified>
</cp:coreProperties>
</file>