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2"/>
  </p:notesMasterIdLst>
  <p:sldIdLst>
    <p:sldId id="258" r:id="rId3"/>
    <p:sldId id="265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5807E-1958-47C9-9AF7-9468B6DF5612}" type="datetimeFigureOut">
              <a:rPr lang="id-ID" smtClean="0"/>
              <a:t>30/04/2020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149B0-BF46-438C-B69C-D206F3DBCAD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39999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112724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>
                <a:solidFill>
                  <a:prstClr val="black"/>
                </a:solidFill>
              </a:rPr>
              <a:t>17/9/2015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Kode MK : 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982545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>
                <a:solidFill>
                  <a:prstClr val="black"/>
                </a:solidFill>
              </a:rPr>
              <a:t>17/9/2015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Kode MK : 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444936"/>
      </p:ext>
    </p:extLst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9604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/>
          <a:lstStyle/>
          <a:p>
            <a:fld id="{7AD87B29-BA76-4413-8E04-590EA2514F98}" type="datetimeFigureOut">
              <a:rPr lang="id-ID" smtClean="0"/>
              <a:t>30/04/2020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4BEF4-7CB4-4CF9-BF3B-FCCFD97BD06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41883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861865"/>
      </p:ext>
    </p:extLst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>
                <a:solidFill>
                  <a:prstClr val="black"/>
                </a:solidFill>
              </a:rPr>
              <a:t>17/9/2015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>
                <a:solidFill>
                  <a:prstClr val="black"/>
                </a:solidFill>
              </a:rPr>
              <a:t>Kode</a:t>
            </a:r>
            <a:r>
              <a:rPr lang="en-US" dirty="0" smtClean="0">
                <a:solidFill>
                  <a:prstClr val="black"/>
                </a:solidFill>
              </a:rPr>
              <a:t> MK :</a:t>
            </a:r>
            <a:endParaRPr lang="id-ID" dirty="0" smtClean="0">
              <a:solidFill>
                <a:prstClr val="black"/>
              </a:solidFill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727525"/>
      </p:ext>
    </p:extLst>
  </p:cSld>
  <p:clrMapOvr>
    <a:masterClrMapping/>
  </p:clrMapOvr>
  <p:transition spd="slow">
    <p:fade thruBlk="1"/>
  </p:transition>
  <p:hf sldNum="0"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>
                <a:solidFill>
                  <a:prstClr val="black"/>
                </a:solidFill>
              </a:rPr>
              <a:t>17/9/2015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>
                <a:solidFill>
                  <a:prstClr val="black"/>
                </a:solidFill>
              </a:rPr>
              <a:t>Kode MK : 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128717"/>
      </p:ext>
    </p:extLst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>
                <a:solidFill>
                  <a:prstClr val="black"/>
                </a:solidFill>
              </a:rPr>
              <a:t>17/9/2015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Kode MK : 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227608"/>
      </p:ext>
    </p:extLst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>
                <a:solidFill>
                  <a:prstClr val="black"/>
                </a:solidFill>
              </a:rPr>
              <a:t>17/9/2015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>
                <a:solidFill>
                  <a:prstClr val="black"/>
                </a:solidFill>
              </a:rPr>
              <a:t>Kode</a:t>
            </a:r>
            <a:r>
              <a:rPr lang="en-US" dirty="0">
                <a:solidFill>
                  <a:prstClr val="black"/>
                </a:solidFill>
              </a:rPr>
              <a:t> MK :</a:t>
            </a:r>
            <a:endParaRPr lang="id-ID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276019"/>
      </p:ext>
    </p:extLst>
  </p:cSld>
  <p:clrMapOvr>
    <a:masterClrMapping/>
  </p:clrMapOvr>
  <p:transition spd="slow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>
                <a:solidFill>
                  <a:prstClr val="black"/>
                </a:solidFill>
              </a:rPr>
              <a:t>17/9/2015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Kode MK : 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3954311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>
                <a:solidFill>
                  <a:prstClr val="black"/>
                </a:solidFill>
              </a:rPr>
              <a:t>17/9/2015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>
                <a:solidFill>
                  <a:prstClr val="black"/>
                </a:solidFill>
              </a:rPr>
              <a:t>Kode</a:t>
            </a:r>
            <a:r>
              <a:rPr lang="en-US" dirty="0" smtClean="0">
                <a:solidFill>
                  <a:prstClr val="black"/>
                </a:solidFill>
              </a:rPr>
              <a:t> MK :</a:t>
            </a:r>
            <a:endParaRPr lang="id-ID" dirty="0" smtClean="0">
              <a:solidFill>
                <a:prstClr val="black"/>
              </a:solidFill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815936"/>
      </p:ext>
    </p:extLst>
  </p:cSld>
  <p:clrMapOvr>
    <a:masterClrMapping/>
  </p:clrMapOvr>
  <p:transition spd="slow">
    <p:fade thruBlk="1"/>
  </p:transition>
  <p:hf sldNum="0"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>
                <a:solidFill>
                  <a:prstClr val="black"/>
                </a:solidFill>
              </a:rPr>
              <a:t>17/9/2015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Kode MK : 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79058"/>
      </p:ext>
    </p:extLst>
  </p:cSld>
  <p:clrMapOvr>
    <a:masterClrMapping/>
  </p:clrMapOvr>
  <p:transition spd="slow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>
                <a:solidFill>
                  <a:prstClr val="black"/>
                </a:solidFill>
              </a:rPr>
              <a:t>17/9/2015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Kode MK : 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132927"/>
      </p:ext>
    </p:extLst>
  </p:cSld>
  <p:clrMapOvr>
    <a:masterClrMapping/>
  </p:clrMapOvr>
  <p:transition spd="slow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>
                <a:solidFill>
                  <a:prstClr val="black"/>
                </a:solidFill>
              </a:rPr>
              <a:t>17/9/2015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Kode MK : 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193915"/>
      </p:ext>
    </p:extLst>
  </p:cSld>
  <p:clrMapOvr>
    <a:masterClrMapping/>
  </p:clrMapOvr>
  <p:transition spd="slow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>
                <a:solidFill>
                  <a:prstClr val="black"/>
                </a:solidFill>
              </a:rPr>
              <a:t>17/9/2015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Kode MK : 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575363"/>
      </p:ext>
    </p:extLst>
  </p:cSld>
  <p:clrMapOvr>
    <a:masterClrMapping/>
  </p:clrMapOvr>
  <p:transition spd="slow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>
                <a:solidFill>
                  <a:prstClr val="black"/>
                </a:solidFill>
              </a:rPr>
              <a:t>17/9/2015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Kode MK : 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365042"/>
      </p:ext>
    </p:extLst>
  </p:cSld>
  <p:clrMapOvr>
    <a:masterClrMapping/>
  </p:clrMapOvr>
  <p:transition spd="slow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69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>
                <a:solidFill>
                  <a:prstClr val="black"/>
                </a:solidFill>
              </a:rPr>
              <a:t>17/9/2015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>
                <a:solidFill>
                  <a:prstClr val="black"/>
                </a:solidFill>
              </a:rPr>
              <a:t>Kode MK : 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061267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>
                <a:solidFill>
                  <a:prstClr val="black"/>
                </a:solidFill>
              </a:rPr>
              <a:t>17/9/2015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Kode MK : 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309630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>
                <a:solidFill>
                  <a:prstClr val="black"/>
                </a:solidFill>
              </a:rPr>
              <a:t>17/9/2015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>
                <a:solidFill>
                  <a:prstClr val="black"/>
                </a:solidFill>
              </a:rPr>
              <a:t>Kode</a:t>
            </a:r>
            <a:r>
              <a:rPr lang="en-US" dirty="0">
                <a:solidFill>
                  <a:prstClr val="black"/>
                </a:solidFill>
              </a:rPr>
              <a:t> MK :</a:t>
            </a:r>
            <a:endParaRPr lang="id-ID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71248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>
                <a:solidFill>
                  <a:prstClr val="black"/>
                </a:solidFill>
              </a:rPr>
              <a:t>17/9/2015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Kode MK : 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57252829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>
                <a:solidFill>
                  <a:prstClr val="black"/>
                </a:solidFill>
              </a:rPr>
              <a:t>17/9/2015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Kode MK : 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763897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>
                <a:solidFill>
                  <a:prstClr val="black"/>
                </a:solidFill>
              </a:rPr>
              <a:t>17/9/2015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Kode MK : 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58950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>
                <a:solidFill>
                  <a:prstClr val="black"/>
                </a:solidFill>
              </a:rPr>
              <a:t>17/9/2015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Kode MK : MK 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190340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266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6" r:id="rId13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239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Tanggung Jawab Sosial Perusahaan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id-ID" sz="36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b="1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27/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/2020</a:t>
            </a:r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id-ID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ngantar Bisnis</a:t>
            </a:r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id-ID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19277</a:t>
            </a:r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80912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id-ID" sz="2800" b="0" dirty="0" smtClean="0"/>
              <a:t>Pengertian tanggung jawab perusahaan</a:t>
            </a:r>
            <a:endParaRPr lang="id-ID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844824"/>
            <a:ext cx="7520940" cy="194421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id-ID" sz="2400" b="0" dirty="0" smtClean="0">
                <a:latin typeface="Calibri" panose="020F0502020204030204" pitchFamily="34" charset="0"/>
              </a:rPr>
              <a:t>      Adalah kemampuan yang harus dimiliki seseorang atau sebuah organisasi perusahaan untuk memberikan tanggapan terhadap berbagai hal yang diminta tanggapannya oleh pihak lain (Stephen R. Covery , 1997)</a:t>
            </a:r>
          </a:p>
          <a:p>
            <a:endParaRPr lang="id-ID" sz="24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543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dirty="0" smtClean="0">
                <a:solidFill>
                  <a:prstClr val="black"/>
                </a:solidFill>
              </a:rPr>
              <a:t>27/3/2020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prstClr val="black"/>
                </a:solidFill>
              </a:rPr>
              <a:t>Kode</a:t>
            </a:r>
            <a:r>
              <a:rPr lang="en-US" dirty="0" smtClean="0">
                <a:solidFill>
                  <a:prstClr val="black"/>
                </a:solidFill>
              </a:rPr>
              <a:t> MK :</a:t>
            </a:r>
            <a:r>
              <a:rPr lang="id-ID" dirty="0" smtClean="0">
                <a:solidFill>
                  <a:prstClr val="black"/>
                </a:solidFill>
              </a:rPr>
              <a:t> MAN 19227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MK :</a:t>
            </a:r>
            <a:r>
              <a:rPr lang="id-ID" dirty="0" smtClean="0">
                <a:solidFill>
                  <a:prstClr val="black"/>
                </a:solidFill>
              </a:rPr>
              <a:t>Pengantar Bisnis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>
              <a:buNone/>
            </a:pPr>
            <a:r>
              <a:rPr lang="id-ID" dirty="0" smtClean="0"/>
              <a:t>         Jenis –Jenis Tanggung Jawab Perusahaan</a:t>
            </a:r>
          </a:p>
          <a:p>
            <a:endParaRPr lang="id-ID" dirty="0"/>
          </a:p>
          <a:p>
            <a:endParaRPr lang="id-ID" dirty="0"/>
          </a:p>
        </p:txBody>
      </p:sp>
      <p:sp>
        <p:nvSpPr>
          <p:cNvPr id="7" name="Oval 6"/>
          <p:cNvSpPr/>
          <p:nvPr/>
        </p:nvSpPr>
        <p:spPr>
          <a:xfrm>
            <a:off x="1475656" y="2348880"/>
            <a:ext cx="2664296" cy="151216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Tanggung Jawab ekonomi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923928" y="2132856"/>
            <a:ext cx="2448272" cy="141845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Tanggung Jawab Hukum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807804" y="3194661"/>
            <a:ext cx="2664296" cy="144016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Tanggung Jawab Sosial</a:t>
            </a:r>
            <a:endParaRPr lang="id-ID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64210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 smtClean="0">
                <a:latin typeface="Calibri" panose="020F0502020204030204" pitchFamily="34" charset="0"/>
              </a:rPr>
              <a:t>BIDANG TANGUNG JAWAB SOSIAL PERUSAHAAN</a:t>
            </a:r>
          </a:p>
          <a:p>
            <a:pPr marL="0" indent="0">
              <a:buNone/>
            </a:pPr>
            <a:endParaRPr lang="id-ID" b="1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id-ID" b="1" dirty="0" smtClean="0">
                <a:latin typeface="Calibri" panose="020F0502020204030204" pitchFamily="34" charset="0"/>
              </a:rPr>
              <a:t> </a:t>
            </a:r>
            <a:r>
              <a:rPr lang="id-ID" dirty="0" smtClean="0">
                <a:latin typeface="Calibri" panose="020F0502020204030204" pitchFamily="34" charset="0"/>
              </a:rPr>
              <a:t>Investasi </a:t>
            </a:r>
            <a:r>
              <a:rPr lang="id-ID" dirty="0">
                <a:latin typeface="Calibri" panose="020F0502020204030204" pitchFamily="34" charset="0"/>
              </a:rPr>
              <a:t>dalam lingkungan masyarakat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>
                <a:latin typeface="Calibri" panose="020F0502020204030204" pitchFamily="34" charset="0"/>
              </a:rPr>
              <a:t> Pendidikan dan Pelatihan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>
                <a:latin typeface="Calibri" panose="020F0502020204030204" pitchFamily="34" charset="0"/>
              </a:rPr>
              <a:t> Kebijakan dan Program Ketenagakerjaan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>
                <a:latin typeface="Calibri" panose="020F0502020204030204" pitchFamily="34" charset="0"/>
              </a:rPr>
              <a:t> Tanggung Jawab terhadap Lingkungan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>
                <a:latin typeface="Calibri" panose="020F0502020204030204" pitchFamily="34" charset="0"/>
              </a:rPr>
              <a:t> Perlindungan Konsumen</a:t>
            </a:r>
          </a:p>
          <a:p>
            <a:pPr marL="0" indent="0">
              <a:buNone/>
            </a:pPr>
            <a:endParaRPr lang="id-ID" dirty="0" smtClean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dirty="0" smtClean="0">
                <a:solidFill>
                  <a:prstClr val="black"/>
                </a:solidFill>
              </a:rPr>
              <a:t>27/3/2020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prstClr val="black"/>
                </a:solidFill>
              </a:rPr>
              <a:t>Kode</a:t>
            </a:r>
            <a:r>
              <a:rPr lang="en-US" dirty="0" smtClean="0">
                <a:solidFill>
                  <a:prstClr val="black"/>
                </a:solidFill>
              </a:rPr>
              <a:t> MK :</a:t>
            </a:r>
            <a:r>
              <a:rPr lang="id-ID" dirty="0" smtClean="0">
                <a:solidFill>
                  <a:prstClr val="black"/>
                </a:solidFill>
              </a:rPr>
              <a:t>19227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MK :</a:t>
            </a:r>
            <a:r>
              <a:rPr lang="id-ID" dirty="0" smtClean="0">
                <a:solidFill>
                  <a:prstClr val="black"/>
                </a:solidFill>
              </a:rPr>
              <a:t> Pengantar Bisnis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61161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700808"/>
            <a:ext cx="8568952" cy="442535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d-ID" dirty="0" smtClean="0">
                <a:latin typeface="Calibri" panose="020F0502020204030204" pitchFamily="34" charset="0"/>
              </a:rPr>
              <a:t>MODEL TANGGUNG TERHADAP PIHAK BERKEPENTINGAN</a:t>
            </a:r>
          </a:p>
          <a:p>
            <a:pPr marL="0" indent="0">
              <a:buNone/>
            </a:pPr>
            <a:endParaRPr lang="id-ID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id-ID" dirty="0" smtClean="0">
                <a:latin typeface="Calibri" panose="020F0502020204030204" pitchFamily="34" charset="0"/>
              </a:rPr>
              <a:t>1.Pelanggan</a:t>
            </a:r>
            <a:endParaRPr lang="id-ID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id-ID" dirty="0">
                <a:latin typeface="Calibri" panose="020F0502020204030204" pitchFamily="34" charset="0"/>
              </a:rPr>
              <a:t>       *Penetapan harga yang wajar </a:t>
            </a:r>
          </a:p>
          <a:p>
            <a:pPr marL="0" indent="0">
              <a:buNone/>
            </a:pPr>
            <a:r>
              <a:rPr lang="id-ID" dirty="0">
                <a:latin typeface="Calibri" panose="020F0502020204030204" pitchFamily="34" charset="0"/>
              </a:rPr>
              <a:t>       *Menghargai garansi</a:t>
            </a:r>
          </a:p>
          <a:p>
            <a:pPr marL="0" indent="0">
              <a:buNone/>
            </a:pPr>
            <a:r>
              <a:rPr lang="id-ID" dirty="0">
                <a:latin typeface="Calibri" panose="020F0502020204030204" pitchFamily="34" charset="0"/>
              </a:rPr>
              <a:t>       *Komitmen  terhadap pengiriman barang</a:t>
            </a:r>
          </a:p>
          <a:p>
            <a:pPr marL="0" indent="0">
              <a:buNone/>
            </a:pPr>
            <a:r>
              <a:rPr lang="id-ID" dirty="0">
                <a:latin typeface="Calibri" panose="020F0502020204030204" pitchFamily="34" charset="0"/>
              </a:rPr>
              <a:t>       *Mempertahankan kualitas produl</a:t>
            </a:r>
          </a:p>
          <a:p>
            <a:pPr marL="0" indent="0">
              <a:buNone/>
            </a:pPr>
            <a:r>
              <a:rPr lang="id-ID" dirty="0" smtClean="0">
                <a:latin typeface="Calibri" panose="020F0502020204030204" pitchFamily="34" charset="0"/>
              </a:rPr>
              <a:t>2.Karyawan</a:t>
            </a:r>
            <a:endParaRPr lang="id-ID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id-ID" dirty="0">
                <a:latin typeface="Calibri" panose="020F0502020204030204" pitchFamily="34" charset="0"/>
              </a:rPr>
              <a:t>       *Memperlakukan secara adil</a:t>
            </a:r>
          </a:p>
          <a:p>
            <a:pPr marL="0" indent="0">
              <a:buNone/>
            </a:pPr>
            <a:r>
              <a:rPr lang="id-ID" dirty="0">
                <a:latin typeface="Calibri" panose="020F0502020204030204" pitchFamily="34" charset="0"/>
              </a:rPr>
              <a:t>       *Menganggap pekerja sebagai bagian dari team</a:t>
            </a:r>
          </a:p>
          <a:p>
            <a:pPr marL="0" indent="0">
              <a:buNone/>
            </a:pPr>
            <a:r>
              <a:rPr lang="id-ID" dirty="0">
                <a:latin typeface="Calibri" panose="020F0502020204030204" pitchFamily="34" charset="0"/>
              </a:rPr>
              <a:t>       *Menghormati  harga diri dan kebutuhuan dasar  manusiawi</a:t>
            </a:r>
          </a:p>
          <a:p>
            <a:pPr marL="0" indent="0">
              <a:buNone/>
            </a:pPr>
            <a:endParaRPr lang="id-ID" dirty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dirty="0" smtClean="0">
                <a:solidFill>
                  <a:prstClr val="black"/>
                </a:solidFill>
              </a:rPr>
              <a:t>27/3/2020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prstClr val="black"/>
                </a:solidFill>
              </a:rPr>
              <a:t>Kode</a:t>
            </a:r>
            <a:r>
              <a:rPr lang="en-US" dirty="0" smtClean="0">
                <a:solidFill>
                  <a:prstClr val="black"/>
                </a:solidFill>
              </a:rPr>
              <a:t> MK :</a:t>
            </a:r>
            <a:r>
              <a:rPr lang="id-ID" dirty="0" smtClean="0">
                <a:solidFill>
                  <a:prstClr val="black"/>
                </a:solidFill>
              </a:rPr>
              <a:t>MAN 19227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MK :</a:t>
            </a:r>
            <a:r>
              <a:rPr lang="id-ID" dirty="0" smtClean="0">
                <a:solidFill>
                  <a:prstClr val="black"/>
                </a:solidFill>
              </a:rPr>
              <a:t> Pengantar Bisnis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06744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d-ID" dirty="0" smtClean="0">
                <a:latin typeface="+mj-lt"/>
              </a:rPr>
              <a:t>PERSPEKTIF TANGGUNG JAWAB SOSIAL PERUSAHAAN</a:t>
            </a:r>
          </a:p>
          <a:p>
            <a:pPr marL="0" indent="0">
              <a:buNone/>
            </a:pPr>
            <a:endParaRPr lang="id-ID" dirty="0">
              <a:latin typeface="+mj-lt"/>
            </a:endParaRPr>
          </a:p>
          <a:p>
            <a:pPr marL="0" indent="0">
              <a:buNone/>
            </a:pPr>
            <a:r>
              <a:rPr lang="id-ID" b="1" dirty="0">
                <a:solidFill>
                  <a:srgbClr val="0070C0"/>
                </a:solidFill>
              </a:rPr>
              <a:t>Pendekatan menurut Milton Friedman </a:t>
            </a:r>
            <a:r>
              <a:rPr lang="id-ID" dirty="0"/>
              <a:t>:</a:t>
            </a:r>
          </a:p>
          <a:p>
            <a:r>
              <a:rPr lang="id-ID" dirty="0"/>
              <a:t>Menjalankan bisnis sesuai dengan keinginan pemilik</a:t>
            </a:r>
          </a:p>
          <a:p>
            <a:r>
              <a:rPr lang="id-ID" dirty="0"/>
              <a:t>Maksimalisasi laba  menjadi tujuan utama</a:t>
            </a:r>
          </a:p>
          <a:p>
            <a:r>
              <a:rPr lang="id-ID" dirty="0"/>
              <a:t>Konsepsi CSR sebagai salah satu strategi perusahaan.</a:t>
            </a:r>
          </a:p>
          <a:p>
            <a:pPr marL="0" indent="0">
              <a:buNone/>
            </a:pPr>
            <a:r>
              <a:rPr lang="id-ID" b="1" dirty="0">
                <a:solidFill>
                  <a:srgbClr val="FF0000"/>
                </a:solidFill>
              </a:rPr>
              <a:t>Pendekatan menurut The Business Roundtable </a:t>
            </a:r>
            <a:r>
              <a:rPr lang="id-ID" dirty="0"/>
              <a:t>:</a:t>
            </a:r>
          </a:p>
          <a:p>
            <a:r>
              <a:rPr lang="id-ID" dirty="0"/>
              <a:t>Keberadaan perusahaan tergantung dukungan masyarakat luas</a:t>
            </a:r>
          </a:p>
          <a:p>
            <a:r>
              <a:rPr lang="id-ID" dirty="0"/>
              <a:t>Manajer perusahaan berperan sebagai principal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dirty="0" smtClean="0">
                <a:solidFill>
                  <a:prstClr val="black"/>
                </a:solidFill>
              </a:rPr>
              <a:t>27/3/2020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prstClr val="black"/>
                </a:solidFill>
              </a:rPr>
              <a:t>Kode</a:t>
            </a:r>
            <a:r>
              <a:rPr lang="en-US" dirty="0" smtClean="0">
                <a:solidFill>
                  <a:prstClr val="black"/>
                </a:solidFill>
              </a:rPr>
              <a:t> MK :</a:t>
            </a:r>
            <a:r>
              <a:rPr lang="id-ID" dirty="0" smtClean="0">
                <a:solidFill>
                  <a:prstClr val="black"/>
                </a:solidFill>
              </a:rPr>
              <a:t>MAN 19227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MK :</a:t>
            </a:r>
            <a:r>
              <a:rPr lang="id-ID" dirty="0" smtClean="0">
                <a:solidFill>
                  <a:prstClr val="black"/>
                </a:solidFill>
              </a:rPr>
              <a:t>Pengantar Bisnis 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06479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dirty="0" smtClean="0">
                <a:latin typeface="Calibri" panose="020F0502020204030204" pitchFamily="34" charset="0"/>
              </a:rPr>
              <a:t>TAHAP-TAHAP PERKEMBANGAN TANGGUNG JAWAB SOSIAL PERUSAHAAN</a:t>
            </a:r>
          </a:p>
          <a:p>
            <a:pPr marL="0" indent="0">
              <a:buNone/>
            </a:pPr>
            <a:endParaRPr lang="id-ID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id-ID" sz="2400" dirty="0">
                <a:latin typeface="Calibri" panose="020F0502020204030204" pitchFamily="34" charset="0"/>
              </a:rPr>
              <a:t>Tahap 1, pemimpin perusahaan menegedepankan  kepentingan para pemegang saham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sz="2400" dirty="0">
                <a:latin typeface="Calibri" panose="020F0502020204030204" pitchFamily="34" charset="0"/>
              </a:rPr>
              <a:t>Tahap 2,pemimpin perusahaan melakukan berbagai upaya untuk memperbaiki kondisi kerja sumberdaya manusia.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sz="2400" dirty="0">
                <a:latin typeface="Calibri" panose="020F0502020204030204" pitchFamily="34" charset="0"/>
              </a:rPr>
              <a:t>Tahap 3,para pemimpin perusahaan  mengembangkan tanggung jawab sosialnya kepada stakeholders , stockholders dan employee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sz="2400" dirty="0">
                <a:latin typeface="Calibri" panose="020F0502020204030204" pitchFamily="34" charset="0"/>
              </a:rPr>
              <a:t>Tahap 4,para pemimpin perusahaan memiliki tanggung jawab sosial perusahaan kepada masyarakat secara keseluruhan.</a:t>
            </a:r>
          </a:p>
          <a:p>
            <a:pPr marL="0" indent="0">
              <a:buNone/>
            </a:pPr>
            <a:endParaRPr lang="id-ID" sz="2400" dirty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dirty="0" smtClean="0">
                <a:solidFill>
                  <a:prstClr val="black"/>
                </a:solidFill>
              </a:rPr>
              <a:t>27/3/2020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prstClr val="black"/>
                </a:solidFill>
              </a:rPr>
              <a:t>Kode</a:t>
            </a:r>
            <a:r>
              <a:rPr lang="en-US" dirty="0" smtClean="0">
                <a:solidFill>
                  <a:prstClr val="black"/>
                </a:solidFill>
              </a:rPr>
              <a:t> MK :</a:t>
            </a:r>
            <a:r>
              <a:rPr lang="id-ID" dirty="0" smtClean="0">
                <a:solidFill>
                  <a:prstClr val="black"/>
                </a:solidFill>
              </a:rPr>
              <a:t>MAN 19227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MK :</a:t>
            </a:r>
            <a:r>
              <a:rPr lang="id-ID" dirty="0" smtClean="0">
                <a:solidFill>
                  <a:prstClr val="black"/>
                </a:solidFill>
              </a:rPr>
              <a:t> Pengantar Bisnis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38373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latin typeface="Calibri" panose="020F0502020204030204" pitchFamily="34" charset="0"/>
              </a:rPr>
              <a:t>Dimensi-dimensi tanggung jawab social </a:t>
            </a:r>
            <a:r>
              <a:rPr lang="it-IT" dirty="0" smtClean="0">
                <a:latin typeface="Calibri" panose="020F0502020204030204" pitchFamily="34" charset="0"/>
              </a:rPr>
              <a:t>perusahaan</a:t>
            </a:r>
            <a:endParaRPr lang="id-ID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id-ID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id-ID" dirty="0">
                <a:latin typeface="Calibri" panose="020F0502020204030204" pitchFamily="34" charset="0"/>
              </a:rPr>
              <a:t>1.Tanggung jawab Ekonomi </a:t>
            </a:r>
          </a:p>
          <a:p>
            <a:pPr marL="0" indent="0">
              <a:buNone/>
            </a:pPr>
            <a:r>
              <a:rPr lang="id-ID" dirty="0">
                <a:latin typeface="Calibri" panose="020F0502020204030204" pitchFamily="34" charset="0"/>
              </a:rPr>
              <a:t>2.Tanggung jawab Hukum </a:t>
            </a:r>
          </a:p>
          <a:p>
            <a:pPr marL="0" indent="0">
              <a:buNone/>
            </a:pPr>
            <a:r>
              <a:rPr lang="id-ID" dirty="0">
                <a:latin typeface="Calibri" panose="020F0502020204030204" pitchFamily="34" charset="0"/>
              </a:rPr>
              <a:t>3. Tanggung jawab Etika</a:t>
            </a:r>
          </a:p>
          <a:p>
            <a:pPr marL="0" indent="0">
              <a:buNone/>
            </a:pPr>
            <a:r>
              <a:rPr lang="id-ID" dirty="0">
                <a:latin typeface="Calibri" panose="020F0502020204030204" pitchFamily="34" charset="0"/>
              </a:rPr>
              <a:t>4. Tanggung jawab  Diskresioner</a:t>
            </a:r>
          </a:p>
          <a:p>
            <a:pPr marL="0" indent="0">
              <a:buNone/>
            </a:pPr>
            <a:endParaRPr lang="id-ID" dirty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dirty="0" smtClean="0">
                <a:solidFill>
                  <a:prstClr val="black"/>
                </a:solidFill>
              </a:rPr>
              <a:t>27/3/2020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prstClr val="black"/>
                </a:solidFill>
              </a:rPr>
              <a:t>Kode</a:t>
            </a:r>
            <a:r>
              <a:rPr lang="en-US" dirty="0" smtClean="0">
                <a:solidFill>
                  <a:prstClr val="black"/>
                </a:solidFill>
              </a:rPr>
              <a:t> MK :</a:t>
            </a:r>
            <a:r>
              <a:rPr lang="id-ID" dirty="0" smtClean="0">
                <a:solidFill>
                  <a:prstClr val="black"/>
                </a:solidFill>
              </a:rPr>
              <a:t> MAN 19227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MK :</a:t>
            </a:r>
            <a:r>
              <a:rPr lang="id-ID" dirty="0" smtClean="0">
                <a:solidFill>
                  <a:prstClr val="black"/>
                </a:solidFill>
              </a:rPr>
              <a:t> Pengantar Bisnis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65033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697163"/>
          </a:xfrm>
        </p:spPr>
        <p:txBody>
          <a:bodyPr/>
          <a:lstStyle/>
          <a:p>
            <a:pPr marL="0" indent="0">
              <a:buNone/>
            </a:pPr>
            <a:r>
              <a:rPr lang="id-ID" b="1" i="1" dirty="0" smtClean="0">
                <a:solidFill>
                  <a:schemeClr val="accent1"/>
                </a:solidFill>
                <a:latin typeface="Algerian" panose="04020705040A02060702" pitchFamily="82" charset="0"/>
              </a:rPr>
              <a:t>TERIMAKASIH......</a:t>
            </a:r>
          </a:p>
          <a:p>
            <a:endParaRPr lang="id-ID" dirty="0">
              <a:latin typeface="Calibri" panose="020F0502020204030204" pitchFamily="34" charset="0"/>
            </a:endParaRPr>
          </a:p>
          <a:p>
            <a:endParaRPr lang="id-ID" dirty="0" smtClean="0">
              <a:latin typeface="Calibri" panose="020F0502020204030204" pitchFamily="34" charset="0"/>
            </a:endParaRPr>
          </a:p>
          <a:p>
            <a:endParaRPr lang="id-ID" dirty="0">
              <a:latin typeface="Calibri" panose="020F0502020204030204" pitchFamily="34" charset="0"/>
            </a:endParaRPr>
          </a:p>
          <a:p>
            <a:endParaRPr lang="id-ID" dirty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dirty="0" smtClean="0">
                <a:solidFill>
                  <a:prstClr val="black"/>
                </a:solidFill>
              </a:rPr>
              <a:t>27/3/20120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prstClr val="black"/>
                </a:solidFill>
              </a:rPr>
              <a:t>Kode</a:t>
            </a:r>
            <a:r>
              <a:rPr lang="en-US" dirty="0" smtClean="0">
                <a:solidFill>
                  <a:prstClr val="black"/>
                </a:solidFill>
              </a:rPr>
              <a:t> MK :</a:t>
            </a:r>
            <a:r>
              <a:rPr lang="id-ID" dirty="0" smtClean="0">
                <a:solidFill>
                  <a:prstClr val="black"/>
                </a:solidFill>
              </a:rPr>
              <a:t> MAN 19227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MK :</a:t>
            </a:r>
            <a:r>
              <a:rPr lang="id-ID" dirty="0" smtClean="0">
                <a:solidFill>
                  <a:prstClr val="black"/>
                </a:solidFill>
              </a:rPr>
              <a:t>Pengantar Bisnis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95674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344</Words>
  <Application>Microsoft Office PowerPoint</Application>
  <PresentationFormat>On-screen Show (4:3)</PresentationFormat>
  <Paragraphs>74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1_Office Theme</vt:lpstr>
      <vt:lpstr>2_Office Theme</vt:lpstr>
      <vt:lpstr>PowerPoint Presentation</vt:lpstr>
      <vt:lpstr>Pengertian tanggung jawab perusahaan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Bunda Mieke</dc:creator>
  <cp:lastModifiedBy>Bunda Mieke</cp:lastModifiedBy>
  <cp:revision>6</cp:revision>
  <dcterms:created xsi:type="dcterms:W3CDTF">2020-04-30T05:31:48Z</dcterms:created>
  <dcterms:modified xsi:type="dcterms:W3CDTF">2020-04-30T06:22:14Z</dcterms:modified>
</cp:coreProperties>
</file>