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2" r:id="rId3"/>
    <p:sldId id="314" r:id="rId4"/>
    <p:sldId id="315" r:id="rId5"/>
    <p:sldId id="316" r:id="rId6"/>
    <p:sldId id="311" r:id="rId7"/>
    <p:sldId id="317" r:id="rId8"/>
    <p:sldId id="318" r:id="rId9"/>
    <p:sldId id="319" r:id="rId10"/>
    <p:sldId id="320" r:id="rId11"/>
    <p:sldId id="321" r:id="rId12"/>
    <p:sldId id="312" r:id="rId13"/>
    <p:sldId id="303" r:id="rId14"/>
  </p:sldIdLst>
  <p:sldSz cx="9144000" cy="6858000" type="screen4x3"/>
  <p:notesSz cx="6761163" cy="99425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dirty="0" smtClean="0"/>
              <a:t>DESAIN PENELITIAN RISET </a:t>
            </a:r>
            <a:r>
              <a:rPr lang="id-ID" sz="4000" dirty="0"/>
              <a:t>SDM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7 (sesi 1)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 smtClean="0"/>
              <a:t>(4) Desain </a:t>
            </a:r>
            <a:r>
              <a:rPr lang="id-ID" b="1" dirty="0"/>
              <a:t>penelitian </a:t>
            </a:r>
            <a:r>
              <a:rPr lang="id-ID" b="1" dirty="0" smtClean="0"/>
              <a:t>diagnostik</a:t>
            </a:r>
            <a:endParaRPr lang="id-ID" b="1" dirty="0"/>
          </a:p>
          <a:p>
            <a:pPr marL="0" indent="0">
              <a:buNone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/>
              <a:t>M</a:t>
            </a:r>
            <a:r>
              <a:rPr lang="id-ID" dirty="0" smtClean="0"/>
              <a:t>encari </a:t>
            </a:r>
            <a:r>
              <a:rPr lang="id-ID" dirty="0"/>
              <a:t>untuk mengevaluasi penyebab yang mendasari topik atau fenomena tertentu. 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/>
              <a:t>Metode ini membantu seseorang belajar lebih banyak tentang faktor-faktor yang menciptakan situasi yang menyusahkan</a:t>
            </a:r>
            <a:r>
              <a:rPr lang="id-ID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Desain ini memiliki tiga bagian penelitian:</a:t>
            </a:r>
          </a:p>
          <a:p>
            <a:r>
              <a:rPr lang="id-ID" dirty="0" smtClean="0"/>
              <a:t>Awal </a:t>
            </a:r>
            <a:r>
              <a:rPr lang="id-ID" dirty="0"/>
              <a:t>masalah</a:t>
            </a:r>
          </a:p>
          <a:p>
            <a:r>
              <a:rPr lang="id-ID" dirty="0" smtClean="0"/>
              <a:t>Diagnosis </a:t>
            </a:r>
            <a:r>
              <a:rPr lang="id-ID" dirty="0"/>
              <a:t>masalah</a:t>
            </a:r>
          </a:p>
          <a:p>
            <a:r>
              <a:rPr lang="id-ID" dirty="0" smtClean="0"/>
              <a:t>Solusi </a:t>
            </a:r>
            <a:r>
              <a:rPr lang="id-ID" dirty="0"/>
              <a:t>untuk masalah ini</a:t>
            </a:r>
          </a:p>
          <a:p>
            <a:pPr>
              <a:buFont typeface="Wingdings" pitchFamily="2" charset="2"/>
              <a:buChar char="Ø"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55961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 smtClean="0"/>
              <a:t>(5) Explanatory </a:t>
            </a:r>
            <a:r>
              <a:rPr lang="id-ID" b="1" dirty="0"/>
              <a:t>research design:</a:t>
            </a:r>
            <a:r>
              <a:rPr lang="id-ID" dirty="0"/>
              <a:t> 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 </a:t>
            </a:r>
            <a:r>
              <a:rPr lang="id-ID" dirty="0"/>
              <a:t>menggunakan ide dan pemikiran peneliti tentang suatu subjek untuk mengeksplorasi lebih jauh teori </a:t>
            </a:r>
            <a:endParaRPr lang="id-ID" dirty="0" smtClean="0"/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Penelitian </a:t>
            </a:r>
            <a:r>
              <a:rPr lang="id-ID" dirty="0"/>
              <a:t>menjelaskan aspek-aspek yang belum dijelajahi dari suatu subjek dan rincian tentang apa, bagaimana, dan mengapa pertanyaan penelitian.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69594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  </a:t>
            </a:r>
            <a:r>
              <a:rPr lang="id-ID" b="1" dirty="0" smtClean="0">
                <a:solidFill>
                  <a:srgbClr val="FF0000"/>
                </a:solidFill>
              </a:rPr>
              <a:t>STRATEGI DESAIN PENELITIAN </a:t>
            </a:r>
          </a:p>
          <a:p>
            <a:pPr marL="514350" indent="-514350">
              <a:buAutoNum type="arabicParenBoth"/>
            </a:pPr>
            <a:r>
              <a:rPr lang="id-ID" b="1" dirty="0" smtClean="0">
                <a:solidFill>
                  <a:srgbClr val="FF0000"/>
                </a:solidFill>
              </a:rPr>
              <a:t>Kuantitatif </a:t>
            </a:r>
          </a:p>
          <a:p>
            <a:pPr marL="514350" indent="-514350">
              <a:buAutoNum type="arabicParenBoth"/>
            </a:pPr>
            <a:r>
              <a:rPr lang="id-ID" b="1" dirty="0" smtClean="0">
                <a:solidFill>
                  <a:srgbClr val="FF0000"/>
                </a:solidFill>
              </a:rPr>
              <a:t>Kualitatif</a:t>
            </a:r>
          </a:p>
          <a:p>
            <a:pPr marL="514350" indent="-514350">
              <a:buAutoNum type="arabicParenBoth"/>
            </a:pPr>
            <a:r>
              <a:rPr lang="id-ID" b="1" dirty="0" smtClean="0">
                <a:solidFill>
                  <a:srgbClr val="FF0000"/>
                </a:solidFill>
              </a:rPr>
              <a:t>Campuran </a:t>
            </a:r>
          </a:p>
          <a:p>
            <a:pPr marL="0" indent="0">
              <a:buNone/>
            </a:pPr>
            <a:endParaRPr lang="id-ID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dirty="0"/>
              <a:t>Pada umumnya </a:t>
            </a:r>
            <a:r>
              <a:rPr lang="id-ID" b="1" dirty="0"/>
              <a:t>strategi</a:t>
            </a:r>
            <a:r>
              <a:rPr lang="id-ID" dirty="0"/>
              <a:t>-</a:t>
            </a:r>
            <a:r>
              <a:rPr lang="id-ID" b="1" dirty="0"/>
              <a:t>strategi</a:t>
            </a:r>
            <a:r>
              <a:rPr lang="id-ID" dirty="0"/>
              <a:t> ini disebut dengan istilah pendekatan </a:t>
            </a:r>
            <a:r>
              <a:rPr lang="id-ID" b="1" dirty="0"/>
              <a:t>penelitian</a:t>
            </a:r>
            <a:r>
              <a:rPr lang="id-ID" dirty="0"/>
              <a:t> atau juga disebut dengan metodologi </a:t>
            </a:r>
            <a:r>
              <a:rPr lang="id-ID" b="1" dirty="0"/>
              <a:t>penelitian</a:t>
            </a:r>
            <a:r>
              <a:rPr lang="id-ID" dirty="0"/>
              <a:t>.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Riiet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7589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DESAIN PENELITIAN 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d-ID" sz="3200" dirty="0">
              <a:solidFill>
                <a:srgbClr val="FFC000"/>
              </a:solidFill>
            </a:endParaRPr>
          </a:p>
          <a:p>
            <a:r>
              <a:rPr lang="id-ID" sz="3200" b="1" dirty="0" smtClean="0">
                <a:solidFill>
                  <a:srgbClr val="C00000"/>
                </a:solidFill>
              </a:rPr>
              <a:t>PENGERTIAN DESAIN PENELITIAN</a:t>
            </a:r>
            <a:endParaRPr lang="id-ID" sz="3200" dirty="0" smtClean="0"/>
          </a:p>
          <a:p>
            <a:pPr marL="0" indent="0">
              <a:buNone/>
            </a:pPr>
            <a:r>
              <a:rPr lang="id-ID" sz="3200" dirty="0"/>
              <a:t>Menurut Sekaran (2017:109) </a:t>
            </a:r>
            <a:r>
              <a:rPr lang="id-ID" sz="3200" dirty="0" smtClean="0"/>
              <a:t>“Desain </a:t>
            </a:r>
            <a:r>
              <a:rPr lang="id-ID" sz="3200" dirty="0"/>
              <a:t>Penelitian (</a:t>
            </a:r>
            <a:r>
              <a:rPr lang="id-ID" sz="3200" i="1" dirty="0"/>
              <a:t>research design</a:t>
            </a:r>
            <a:r>
              <a:rPr lang="id-ID" sz="3200" dirty="0"/>
              <a:t>) adalah rencana untuk pengumpulan, pengukuran, dan analisis data, berdasarkan pertanyaan penelitian </a:t>
            </a:r>
            <a:r>
              <a:rPr lang="id-ID" sz="3200" dirty="0" smtClean="0"/>
              <a:t>dari </a:t>
            </a:r>
            <a:r>
              <a:rPr lang="id-ID" sz="3200" dirty="0"/>
              <a:t>studi</a:t>
            </a:r>
            <a:r>
              <a:rPr lang="id-ID" sz="3200" dirty="0" smtClean="0"/>
              <a:t>.”</a:t>
            </a:r>
          </a:p>
          <a:p>
            <a:pPr marL="0" indent="0">
              <a:buNone/>
            </a:pPr>
            <a:r>
              <a:rPr lang="id-ID" sz="3200" dirty="0"/>
              <a:t>Menurut Moh. Nazir dalam Umi Narimawati dkk (2010:30) </a:t>
            </a:r>
            <a:r>
              <a:rPr lang="id-ID" sz="3200" dirty="0" smtClean="0"/>
              <a:t> </a:t>
            </a:r>
            <a:r>
              <a:rPr lang="id-ID" sz="3200" dirty="0"/>
              <a:t>“Desain Penelitian adalah semua proses yang diperlukan dalam perencanaan dan pelaksanaan penelitian.”</a:t>
            </a:r>
            <a:endParaRPr lang="id-ID" sz="3200" dirty="0" smtClean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>
                <a:solidFill>
                  <a:srgbClr val="C00000"/>
                </a:solidFill>
              </a:rPr>
              <a:t>Langkah-langkah desain penelitian menurut Umi Narimawati (2011:30) </a:t>
            </a:r>
            <a:r>
              <a:rPr lang="id-ID" b="1" dirty="0" smtClean="0">
                <a:solidFill>
                  <a:srgbClr val="C00000"/>
                </a:solidFill>
              </a:rPr>
              <a:t> 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Menetapkan </a:t>
            </a:r>
            <a:r>
              <a:rPr lang="id-ID" dirty="0"/>
              <a:t>permasalahan sebagai indikasi dari fenomena penelitian</a:t>
            </a:r>
            <a:r>
              <a:rPr lang="id-ID" dirty="0" smtClean="0"/>
              <a:t>, selanjutnya </a:t>
            </a:r>
            <a:r>
              <a:rPr lang="id-ID" dirty="0"/>
              <a:t>menetapkan judul </a:t>
            </a:r>
            <a:r>
              <a:rPr lang="id-ID" dirty="0" smtClean="0"/>
              <a:t>penelitian.</a:t>
            </a:r>
          </a:p>
          <a:p>
            <a:pPr marL="514350" indent="-514350">
              <a:buAutoNum type="arabicParenBoth"/>
            </a:pPr>
            <a:r>
              <a:rPr lang="id-ID" dirty="0"/>
              <a:t>Mengidentifikasi permasalahan yang </a:t>
            </a:r>
            <a:r>
              <a:rPr lang="id-ID" dirty="0" smtClean="0"/>
              <a:t>terjadi</a:t>
            </a:r>
          </a:p>
          <a:p>
            <a:pPr marL="514350" indent="-514350">
              <a:buAutoNum type="arabicParenBoth"/>
            </a:pPr>
            <a:r>
              <a:rPr lang="id-ID" dirty="0"/>
              <a:t>Menetapkan rumusan </a:t>
            </a:r>
            <a:r>
              <a:rPr lang="id-ID" dirty="0" smtClean="0"/>
              <a:t>masalah</a:t>
            </a:r>
          </a:p>
          <a:p>
            <a:pPr marL="514350" indent="-514350">
              <a:buAutoNum type="arabicParenBoth"/>
            </a:pPr>
            <a:r>
              <a:rPr lang="id-ID" dirty="0"/>
              <a:t>Menetapkan tujuan </a:t>
            </a:r>
            <a:r>
              <a:rPr lang="id-ID" dirty="0" smtClean="0"/>
              <a:t>penelitian</a:t>
            </a:r>
          </a:p>
          <a:p>
            <a:pPr marL="514350" indent="-514350">
              <a:buAutoNum type="arabicParenBoth"/>
            </a:pPr>
            <a:r>
              <a:rPr lang="id-ID" dirty="0"/>
              <a:t>Menetapkan hipotesis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9689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(6)</a:t>
            </a:r>
            <a:r>
              <a:rPr lang="id-ID" dirty="0"/>
              <a:t> Menetapkan konsep variable sekaligus p</a:t>
            </a:r>
            <a:r>
              <a:rPr lang="id-ID" dirty="0" smtClean="0"/>
              <a:t>engukuran </a:t>
            </a:r>
            <a:r>
              <a:rPr lang="id-ID" dirty="0"/>
              <a:t>variable penelitian </a:t>
            </a:r>
            <a:r>
              <a:rPr lang="id-ID" dirty="0" smtClean="0"/>
              <a:t>yang digunakan.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(7)</a:t>
            </a:r>
            <a:r>
              <a:rPr lang="id-ID" dirty="0"/>
              <a:t> Menetapkan sumber data, teknik penentuan sampel dan </a:t>
            </a:r>
            <a:r>
              <a:rPr lang="id-ID" dirty="0" smtClean="0"/>
              <a:t>teknik pengumpulan data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(8)</a:t>
            </a:r>
            <a:r>
              <a:rPr lang="id-ID" dirty="0"/>
              <a:t> Melakukan </a:t>
            </a:r>
            <a:r>
              <a:rPr lang="id-ID" dirty="0" smtClean="0"/>
              <a:t>analisis data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(9)</a:t>
            </a:r>
            <a:r>
              <a:rPr lang="fi-FI" dirty="0" smtClean="0"/>
              <a:t> </a:t>
            </a:r>
            <a:r>
              <a:rPr lang="fi-FI" dirty="0"/>
              <a:t>Melakukan pelaporan hasil penelitian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00875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b="1" dirty="0" smtClean="0"/>
              <a:t>Intinya :</a:t>
            </a:r>
            <a:endParaRPr lang="id-ID" b="1" dirty="0"/>
          </a:p>
          <a:p>
            <a:pPr marL="0" indent="0">
              <a:buNone/>
            </a:pPr>
            <a:r>
              <a:rPr lang="id-ID" b="1" dirty="0">
                <a:solidFill>
                  <a:srgbClr val="002060"/>
                </a:solidFill>
              </a:rPr>
              <a:t>D</a:t>
            </a:r>
            <a:r>
              <a:rPr lang="id-ID" b="1" dirty="0" smtClean="0">
                <a:solidFill>
                  <a:srgbClr val="002060"/>
                </a:solidFill>
              </a:rPr>
              <a:t>esain penelitian merupakan </a:t>
            </a:r>
            <a:r>
              <a:rPr lang="id-ID" b="1" dirty="0">
                <a:solidFill>
                  <a:srgbClr val="002060"/>
                </a:solidFill>
              </a:rPr>
              <a:t>proses keseluruhan penelitian yang dilakukan </a:t>
            </a:r>
            <a:r>
              <a:rPr lang="fi-FI" b="1" dirty="0" smtClean="0">
                <a:solidFill>
                  <a:srgbClr val="002060"/>
                </a:solidFill>
              </a:rPr>
              <a:t> </a:t>
            </a:r>
            <a:r>
              <a:rPr lang="fi-FI" b="1" dirty="0">
                <a:solidFill>
                  <a:srgbClr val="002060"/>
                </a:solidFill>
              </a:rPr>
              <a:t>dimulai dari perencanaan sampai dengan </a:t>
            </a:r>
            <a:r>
              <a:rPr lang="fi-FI" b="1" dirty="0" smtClean="0">
                <a:solidFill>
                  <a:srgbClr val="002060"/>
                </a:solidFill>
              </a:rPr>
              <a:t>pelaksanaan</a:t>
            </a:r>
            <a:r>
              <a:rPr lang="id-ID" b="1" dirty="0" smtClean="0">
                <a:solidFill>
                  <a:srgbClr val="002060"/>
                </a:solidFill>
              </a:rPr>
              <a:t> penelitian </a:t>
            </a:r>
            <a:r>
              <a:rPr lang="id-ID" b="1" dirty="0">
                <a:solidFill>
                  <a:srgbClr val="002060"/>
                </a:solidFill>
              </a:rPr>
              <a:t>yang dilakukan dengan cara pemilihan, pengumpulan, dan analisis data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M</a:t>
            </a:r>
            <a:r>
              <a:rPr lang="id-ID" b="1" dirty="0" smtClean="0">
                <a:solidFill>
                  <a:srgbClr val="FF0000"/>
                </a:solidFill>
              </a:rPr>
              <a:t>embuat </a:t>
            </a:r>
            <a:r>
              <a:rPr lang="id-ID" b="1" dirty="0">
                <a:solidFill>
                  <a:srgbClr val="FF0000"/>
                </a:solidFill>
              </a:rPr>
              <a:t>desain penelitian sangat penting agar penelitian </a:t>
            </a:r>
            <a:r>
              <a:rPr lang="id-ID" b="1" dirty="0" smtClean="0">
                <a:solidFill>
                  <a:srgbClr val="FF0000"/>
                </a:solidFill>
              </a:rPr>
              <a:t>yang </a:t>
            </a:r>
            <a:r>
              <a:rPr lang="sv-SE" b="1" dirty="0" smtClean="0">
                <a:solidFill>
                  <a:srgbClr val="FF0000"/>
                </a:solidFill>
              </a:rPr>
              <a:t>dilakukan </a:t>
            </a:r>
            <a:r>
              <a:rPr lang="sv-SE" b="1" dirty="0">
                <a:solidFill>
                  <a:srgbClr val="FF0000"/>
                </a:solidFill>
              </a:rPr>
              <a:t>dapat berjalan dengan baik dan sistematis.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</a:t>
            </a:r>
            <a:r>
              <a:rPr lang="id-ID" dirty="0" smtClean="0"/>
              <a:t>K</a:t>
            </a:r>
            <a:r>
              <a:rPr lang="en-US" dirty="0" smtClean="0"/>
              <a:t>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 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71545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 smtClean="0"/>
              <a:t>          </a:t>
            </a:r>
            <a:r>
              <a:rPr lang="id-ID" b="1" dirty="0" smtClean="0">
                <a:solidFill>
                  <a:srgbClr val="C00000"/>
                </a:solidFill>
              </a:rPr>
              <a:t>PERSPEKTIF DESAIN PENELITIAN</a:t>
            </a:r>
          </a:p>
          <a:p>
            <a:pPr marL="0" indent="0">
              <a:buNone/>
            </a:pPr>
            <a:r>
              <a:rPr lang="id-ID" dirty="0" smtClean="0"/>
              <a:t>(1) </a:t>
            </a:r>
            <a:r>
              <a:rPr lang="id-ID" b="1" dirty="0" smtClean="0"/>
              <a:t>Desain penelitian deskriptif </a:t>
            </a:r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menggambarkan </a:t>
            </a:r>
            <a:r>
              <a:rPr lang="id-ID" dirty="0"/>
              <a:t>situasi atau </a:t>
            </a:r>
            <a:r>
              <a:rPr lang="id-ID" dirty="0" smtClean="0"/>
              <a:t>kasus</a:t>
            </a:r>
          </a:p>
          <a:p>
            <a:pPr>
              <a:buFont typeface="Wingdings" pitchFamily="2" charset="2"/>
              <a:buChar char="§"/>
            </a:pPr>
            <a:r>
              <a:rPr lang="id-ID" dirty="0"/>
              <a:t>metode desain berbasis teori yang dibuat dengan mengumpulkan, menganalisis, dan menyajikan data yang dikumpulkan</a:t>
            </a:r>
            <a:r>
              <a:rPr lang="id-ID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id-ID" dirty="0"/>
              <a:t>memberikan wawasan tentang mengapa dan bagaimana penelitian. </a:t>
            </a:r>
            <a:endParaRPr lang="id-ID" dirty="0" smtClean="0"/>
          </a:p>
          <a:p>
            <a:pPr>
              <a:buFont typeface="Wingdings" pitchFamily="2" charset="2"/>
              <a:buChar char="§"/>
            </a:pPr>
            <a:r>
              <a:rPr lang="id-ID" dirty="0"/>
              <a:t>membantu orang lain lebih memahami kebutuhan penelitian. Jika pernyataan masalah tidak jelas, </a:t>
            </a:r>
            <a:r>
              <a:rPr lang="id-ID" dirty="0" smtClean="0"/>
              <a:t>maka </a:t>
            </a:r>
            <a:r>
              <a:rPr lang="id-ID" dirty="0"/>
              <a:t>dapat melakukan penelitian eksplorasi.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1777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(2)</a:t>
            </a:r>
            <a:r>
              <a:rPr lang="id-ID" b="1" dirty="0"/>
              <a:t> Desain penelitian </a:t>
            </a:r>
            <a:r>
              <a:rPr lang="id-ID" b="1" dirty="0" smtClean="0"/>
              <a:t>eksperimental</a:t>
            </a:r>
          </a:p>
          <a:p>
            <a:pPr>
              <a:buFont typeface="Wingdings" pitchFamily="2" charset="2"/>
              <a:buChar char="§"/>
            </a:pPr>
            <a:r>
              <a:rPr lang="id-ID" dirty="0"/>
              <a:t>menetapkan hubungan antara sebab dan akibat dari suatu situasi</a:t>
            </a:r>
            <a:r>
              <a:rPr lang="id-ID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 merupakan desain </a:t>
            </a:r>
            <a:r>
              <a:rPr lang="id-ID" dirty="0"/>
              <a:t>kausal di mana orang mengamati dampak yang disebabkan oleh variabel independen terhadap variabel dependen</a:t>
            </a:r>
            <a:r>
              <a:rPr lang="id-ID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id-ID" dirty="0"/>
              <a:t>metode penelitian yang sangat praktis karena memberikan kontribusi untuk memecahkan masalah yang dihadapi.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7487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-ID" dirty="0"/>
              <a:t>v</a:t>
            </a:r>
            <a:r>
              <a:rPr lang="id-ID" dirty="0" smtClean="0"/>
              <a:t>ariabel </a:t>
            </a:r>
            <a:r>
              <a:rPr lang="id-ID" dirty="0"/>
              <a:t>bebas dimanipulasi untuk memantau perubahan yang terjadi pada variabel terikat</a:t>
            </a:r>
            <a:r>
              <a:rPr lang="id-ID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id-ID" dirty="0"/>
              <a:t>sering digunakan dalam ilmu sosial untuk mengamati perilaku manusia dengan menganalisis dua </a:t>
            </a:r>
            <a:r>
              <a:rPr lang="id-ID" dirty="0" smtClean="0"/>
              <a:t>kelompok</a:t>
            </a:r>
          </a:p>
          <a:p>
            <a:pPr marL="0" indent="0">
              <a:buNone/>
            </a:pPr>
            <a:r>
              <a:rPr lang="id-ID" dirty="0" smtClean="0"/>
              <a:t>(3)</a:t>
            </a:r>
            <a:r>
              <a:rPr lang="id-ID" b="1" dirty="0"/>
              <a:t> Desain </a:t>
            </a:r>
            <a:r>
              <a:rPr lang="id-ID" b="1" dirty="0" smtClean="0"/>
              <a:t>penelitian korelasional</a:t>
            </a:r>
            <a:endParaRPr lang="id-ID" b="1" dirty="0"/>
          </a:p>
          <a:p>
            <a:pPr>
              <a:buFont typeface="Wingdings" pitchFamily="2" charset="2"/>
              <a:buChar char="§"/>
            </a:pPr>
            <a:r>
              <a:rPr lang="id-ID" dirty="0"/>
              <a:t> teknik penelitian non-eksperimental yang membantu peneliti membangun hubungan antara dua variabel yang berhubungan </a:t>
            </a:r>
            <a:r>
              <a:rPr lang="id-ID" dirty="0" smtClean="0"/>
              <a:t>erat</a:t>
            </a:r>
          </a:p>
          <a:p>
            <a:pPr>
              <a:buFont typeface="Wingdings" pitchFamily="2" charset="2"/>
              <a:buChar char="§"/>
            </a:pPr>
            <a:r>
              <a:rPr lang="id-ID" dirty="0"/>
              <a:t>membutuhkan dua kelompok yang berbeda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r>
              <a:rPr lang="id-ID" dirty="0"/>
              <a:t> 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5428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id-ID" dirty="0"/>
              <a:t>Tidak ada asumsi saat mengevaluasi hubungan antara dua variabel yang </a:t>
            </a:r>
            <a:r>
              <a:rPr lang="id-ID" dirty="0" smtClean="0"/>
              <a:t>berbeda</a:t>
            </a:r>
          </a:p>
          <a:p>
            <a:pPr marL="0" indent="0">
              <a:buNone/>
            </a:pPr>
            <a:endParaRPr lang="id-ID" dirty="0"/>
          </a:p>
          <a:p>
            <a:pPr>
              <a:buFont typeface="Wingdings" pitchFamily="2" charset="2"/>
              <a:buChar char="§"/>
            </a:pPr>
            <a:r>
              <a:rPr lang="sv-SE" dirty="0"/>
              <a:t>teknik analisis statistik menghitung hubungan di antara keduanya</a:t>
            </a:r>
            <a:r>
              <a:rPr lang="sv-SE" dirty="0" smtClean="0"/>
              <a:t>.</a:t>
            </a:r>
            <a:endParaRPr lang="id-ID" dirty="0" smtClean="0"/>
          </a:p>
          <a:p>
            <a:pPr>
              <a:buFont typeface="Wingdings" pitchFamily="2" charset="2"/>
              <a:buChar char="§"/>
            </a:pPr>
            <a:endParaRPr lang="id-ID" dirty="0"/>
          </a:p>
          <a:p>
            <a:r>
              <a:rPr lang="id-ID" dirty="0"/>
              <a:t>Koefisien korelasi menentukan korelasi antara dua variabel, yang nilainya berkisar antara -1 dan +1. </a:t>
            </a:r>
            <a:endParaRPr lang="id-ID" dirty="0" smtClean="0"/>
          </a:p>
          <a:p>
            <a:r>
              <a:rPr lang="id-ID" dirty="0" smtClean="0"/>
              <a:t>Jika </a:t>
            </a:r>
            <a:r>
              <a:rPr lang="id-ID" dirty="0"/>
              <a:t>koefisien korelasi menuju +1 menunjukkan hubungan positif antara variabel dan -1 berarti hubungan negatif antara kedua variabel.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 </a:t>
            </a:r>
            <a:r>
              <a:rPr lang="en-US" dirty="0" smtClean="0"/>
              <a:t> 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00134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3867</TotalTime>
  <Words>526</Words>
  <Application>Microsoft Office PowerPoint</Application>
  <PresentationFormat>On-screen Show (4:3)</PresentationFormat>
  <Paragraphs>106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DESAIN PENELITIAN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534</cp:revision>
  <cp:lastPrinted>2015-09-17T08:41:14Z</cp:lastPrinted>
  <dcterms:created xsi:type="dcterms:W3CDTF">2010-04-18T12:06:30Z</dcterms:created>
  <dcterms:modified xsi:type="dcterms:W3CDTF">2022-11-08T01:02:38Z</dcterms:modified>
</cp:coreProperties>
</file>