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256" r:id="rId2"/>
    <p:sldId id="332" r:id="rId3"/>
    <p:sldId id="348" r:id="rId4"/>
    <p:sldId id="346" r:id="rId5"/>
    <p:sldId id="347" r:id="rId6"/>
    <p:sldId id="350" r:id="rId7"/>
    <p:sldId id="341" r:id="rId8"/>
    <p:sldId id="349" r:id="rId9"/>
    <p:sldId id="300" r:id="rId10"/>
  </p:sldIdLst>
  <p:sldSz cx="9144000" cy="6858000" type="screen4x3"/>
  <p:notesSz cx="7045325" cy="9345613"/>
  <p:custDataLst>
    <p:tags r:id="rId13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43" userDrawn="1">
          <p15:clr>
            <a:srgbClr val="A4A3A4"/>
          </p15:clr>
        </p15:guide>
        <p15:guide id="2" pos="221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userId="Ray" providerId="None"/>
      </p:ext>
    </p:extLst>
  </p:cmAuthor>
  <p:cmAuthor id="2" name="user" initials="u" lastIdx="1" clrIdx="1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970" autoAdjust="0"/>
    <p:restoredTop sz="94580" autoAdjust="0"/>
  </p:normalViewPr>
  <p:slideViewPr>
    <p:cSldViewPr>
      <p:cViewPr varScale="1">
        <p:scale>
          <a:sx n="70" d="100"/>
          <a:sy n="70" d="100"/>
        </p:scale>
        <p:origin x="1206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946" y="-96"/>
      </p:cViewPr>
      <p:guideLst>
        <p:guide orient="horz" pos="2943"/>
        <p:guide pos="221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gs" Target="tags/tag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ommentAuthors" Target="commentAuthor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1-04-30T14:37:44.232" idx="1">
    <p:pos x="10" y="10"/>
    <p:text/>
    <p:extLst>
      <p:ext uri="{C676402C-5697-4E1C-873F-D02D1690AC5C}">
        <p15:threadingInfo xmlns:p15="http://schemas.microsoft.com/office/powerpoint/2012/main" timeZoneBias="-420"/>
      </p:ext>
    </p:extLst>
  </p:cm>
</p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7450" y="701675"/>
            <a:ext cx="4670425" cy="3503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56" tIns="46278" rIns="92556" bIns="462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4533" y="4439167"/>
            <a:ext cx="5636260" cy="4205526"/>
          </a:xfrm>
          <a:prstGeom prst="rect">
            <a:avLst/>
          </a:prstGeom>
        </p:spPr>
        <p:txBody>
          <a:bodyPr vert="horz" lIns="92556" tIns="46278" rIns="92556" bIns="4627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7E5F97AF-CD45-40DE-9BCE-3C60148170F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4BD782C2-0B6B-41B6-B032-B4AAE7AFA99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1605E9BE-0D9A-4E76-8D6C-56DE4E94803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0" r:id="rId3"/>
    <p:sldLayoutId id="2147483652" r:id="rId4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6" Type="http://schemas.openxmlformats.org/officeDocument/2006/relationships/comments" Target="../comments/comment1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2571744"/>
            <a:ext cx="9144000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HUKUM PERLINDUNGAN </a:t>
            </a:r>
            <a:r>
              <a:rPr lang="en-US" sz="36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KONSUMEN </a:t>
            </a:r>
          </a:p>
          <a:p>
            <a:pPr algn="ctr"/>
            <a:r>
              <a:rPr lang="en-US" sz="36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HAK DAN KEWAJIBAN KONSUMEN</a:t>
            </a:r>
          </a:p>
          <a:p>
            <a:pPr algn="ctr"/>
            <a:r>
              <a:rPr lang="en-US" sz="36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id-ID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PERTEMUAN KE </a:t>
            </a:r>
            <a:r>
              <a:rPr lang="en-US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2</a:t>
            </a:r>
            <a:endParaRPr lang="en-US" sz="360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pic>
        <p:nvPicPr>
          <p:cNvPr id="5" name="Picture 4" descr="D:\!!!DATA RETNO_QAC\ARSIP Internal Memo\LOGO IM.png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9" t="15303" r="72530" b="16026"/>
          <a:stretch>
            <a:fillRect/>
          </a:stretch>
        </p:blipFill>
        <p:spPr bwMode="auto">
          <a:xfrm>
            <a:off x="7812360" y="60608"/>
            <a:ext cx="1276350" cy="128016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611560" y="620688"/>
            <a:ext cx="7704856" cy="5494784"/>
          </a:xfrm>
        </p:spPr>
        <p:txBody>
          <a:bodyPr>
            <a:normAutofit fontScale="25000" lnSpcReduction="20000"/>
          </a:bodyPr>
          <a:lstStyle/>
          <a:p>
            <a:pPr algn="l"/>
            <a:endParaRPr lang="en-US" sz="9600" dirty="0" smtClean="0">
              <a:solidFill>
                <a:schemeClr val="tx1"/>
              </a:solidFill>
            </a:endParaRPr>
          </a:p>
          <a:p>
            <a:pPr algn="l"/>
            <a:endParaRPr lang="en-US" sz="9600" dirty="0">
              <a:solidFill>
                <a:schemeClr val="tx1"/>
              </a:solidFill>
            </a:endParaRPr>
          </a:p>
          <a:p>
            <a:pPr algn="l"/>
            <a:r>
              <a:rPr lang="en-US" sz="9600" dirty="0" err="1" smtClean="0">
                <a:solidFill>
                  <a:schemeClr val="tx1"/>
                </a:solidFill>
              </a:rPr>
              <a:t>Mengapa</a:t>
            </a:r>
            <a:r>
              <a:rPr lang="en-US" sz="9600" dirty="0" smtClean="0">
                <a:solidFill>
                  <a:schemeClr val="tx1"/>
                </a:solidFill>
              </a:rPr>
              <a:t> </a:t>
            </a:r>
            <a:r>
              <a:rPr lang="en-US" sz="9600" dirty="0" err="1">
                <a:solidFill>
                  <a:schemeClr val="tx1"/>
                </a:solidFill>
              </a:rPr>
              <a:t>Konsumen</a:t>
            </a:r>
            <a:r>
              <a:rPr lang="en-US" sz="9600" dirty="0">
                <a:solidFill>
                  <a:schemeClr val="tx1"/>
                </a:solidFill>
              </a:rPr>
              <a:t> </a:t>
            </a:r>
            <a:r>
              <a:rPr lang="en-US" sz="9600" dirty="0" err="1">
                <a:solidFill>
                  <a:schemeClr val="tx1"/>
                </a:solidFill>
              </a:rPr>
              <a:t>Penting</a:t>
            </a:r>
            <a:r>
              <a:rPr lang="en-US" sz="9600" dirty="0" smtClean="0">
                <a:solidFill>
                  <a:schemeClr val="tx1"/>
                </a:solidFill>
              </a:rPr>
              <a:t>?</a:t>
            </a:r>
          </a:p>
          <a:p>
            <a:pPr algn="l"/>
            <a:endParaRPr lang="en-US" sz="9600" dirty="0" smtClean="0">
              <a:solidFill>
                <a:schemeClr val="tx1"/>
              </a:solidFill>
            </a:endParaRPr>
          </a:p>
          <a:p>
            <a:pPr marL="341313" indent="-341313" algn="l">
              <a:buAutoNum type="arabicPeriod"/>
            </a:pPr>
            <a:r>
              <a:rPr lang="en-US" sz="9600" dirty="0" err="1" smtClean="0">
                <a:solidFill>
                  <a:schemeClr val="tx1"/>
                </a:solidFill>
              </a:rPr>
              <a:t>Konsumen</a:t>
            </a:r>
            <a:r>
              <a:rPr lang="en-US" sz="9600" dirty="0" smtClean="0">
                <a:solidFill>
                  <a:schemeClr val="tx1"/>
                </a:solidFill>
              </a:rPr>
              <a:t> </a:t>
            </a:r>
            <a:r>
              <a:rPr lang="en-US" sz="9600" dirty="0" err="1">
                <a:solidFill>
                  <a:schemeClr val="tx1"/>
                </a:solidFill>
              </a:rPr>
              <a:t>adalah</a:t>
            </a:r>
            <a:r>
              <a:rPr lang="en-US" sz="9600" dirty="0">
                <a:solidFill>
                  <a:schemeClr val="tx1"/>
                </a:solidFill>
              </a:rPr>
              <a:t> </a:t>
            </a:r>
            <a:r>
              <a:rPr lang="en-US" sz="9600" dirty="0" err="1">
                <a:solidFill>
                  <a:schemeClr val="tx1"/>
                </a:solidFill>
              </a:rPr>
              <a:t>pihak</a:t>
            </a:r>
            <a:r>
              <a:rPr lang="en-US" sz="9600" dirty="0">
                <a:solidFill>
                  <a:schemeClr val="tx1"/>
                </a:solidFill>
              </a:rPr>
              <a:t> yang </a:t>
            </a:r>
            <a:r>
              <a:rPr lang="en-US" sz="9600" dirty="0" err="1">
                <a:solidFill>
                  <a:schemeClr val="tx1"/>
                </a:solidFill>
              </a:rPr>
              <a:t>menerima</a:t>
            </a:r>
            <a:r>
              <a:rPr lang="en-US" sz="9600" dirty="0">
                <a:solidFill>
                  <a:schemeClr val="tx1"/>
                </a:solidFill>
              </a:rPr>
              <a:t> </a:t>
            </a:r>
            <a:r>
              <a:rPr lang="en-US" sz="9600" dirty="0" err="1">
                <a:solidFill>
                  <a:schemeClr val="tx1"/>
                </a:solidFill>
              </a:rPr>
              <a:t>barang</a:t>
            </a:r>
            <a:r>
              <a:rPr lang="en-US" sz="9600" dirty="0">
                <a:solidFill>
                  <a:schemeClr val="tx1"/>
                </a:solidFill>
              </a:rPr>
              <a:t> </a:t>
            </a:r>
            <a:r>
              <a:rPr lang="en-US" sz="9600" dirty="0" err="1">
                <a:solidFill>
                  <a:schemeClr val="tx1"/>
                </a:solidFill>
              </a:rPr>
              <a:t>atau</a:t>
            </a:r>
            <a:r>
              <a:rPr lang="en-US" sz="9600" dirty="0">
                <a:solidFill>
                  <a:schemeClr val="tx1"/>
                </a:solidFill>
              </a:rPr>
              <a:t> </a:t>
            </a:r>
            <a:r>
              <a:rPr lang="en-US" sz="9600" dirty="0" err="1">
                <a:solidFill>
                  <a:schemeClr val="tx1"/>
                </a:solidFill>
              </a:rPr>
              <a:t>jasa</a:t>
            </a:r>
            <a:r>
              <a:rPr lang="en-US" sz="9600" dirty="0" smtClean="0">
                <a:solidFill>
                  <a:schemeClr val="tx1"/>
                </a:solidFill>
              </a:rPr>
              <a:t>.</a:t>
            </a:r>
          </a:p>
          <a:p>
            <a:pPr marL="341313" indent="-341313" algn="l">
              <a:buAutoNum type="arabicPeriod"/>
            </a:pPr>
            <a:r>
              <a:rPr lang="en-US" sz="9600" dirty="0" err="1">
                <a:solidFill>
                  <a:schemeClr val="tx1"/>
                </a:solidFill>
              </a:rPr>
              <a:t>Memiliki</a:t>
            </a:r>
            <a:r>
              <a:rPr lang="en-US" sz="9600" dirty="0">
                <a:solidFill>
                  <a:schemeClr val="tx1"/>
                </a:solidFill>
              </a:rPr>
              <a:t> </a:t>
            </a:r>
            <a:r>
              <a:rPr lang="en-US" sz="9600" dirty="0" err="1">
                <a:solidFill>
                  <a:schemeClr val="tx1"/>
                </a:solidFill>
              </a:rPr>
              <a:t>posisi</a:t>
            </a:r>
            <a:r>
              <a:rPr lang="en-US" sz="9600" dirty="0">
                <a:solidFill>
                  <a:schemeClr val="tx1"/>
                </a:solidFill>
              </a:rPr>
              <a:t> </a:t>
            </a:r>
            <a:r>
              <a:rPr lang="en-US" sz="9600" dirty="0" err="1">
                <a:solidFill>
                  <a:schemeClr val="tx1"/>
                </a:solidFill>
              </a:rPr>
              <a:t>penting</a:t>
            </a:r>
            <a:r>
              <a:rPr lang="en-US" sz="9600" dirty="0">
                <a:solidFill>
                  <a:schemeClr val="tx1"/>
                </a:solidFill>
              </a:rPr>
              <a:t> </a:t>
            </a:r>
            <a:r>
              <a:rPr lang="en-US" sz="9600" dirty="0" err="1">
                <a:solidFill>
                  <a:schemeClr val="tx1"/>
                </a:solidFill>
              </a:rPr>
              <a:t>dalam</a:t>
            </a:r>
            <a:r>
              <a:rPr lang="en-US" sz="9600" dirty="0">
                <a:solidFill>
                  <a:schemeClr val="tx1"/>
                </a:solidFill>
              </a:rPr>
              <a:t> </a:t>
            </a:r>
            <a:r>
              <a:rPr lang="en-US" sz="9600" dirty="0" err="1">
                <a:solidFill>
                  <a:schemeClr val="tx1"/>
                </a:solidFill>
              </a:rPr>
              <a:t>sistem</a:t>
            </a:r>
            <a:r>
              <a:rPr lang="en-US" sz="9600" dirty="0">
                <a:solidFill>
                  <a:schemeClr val="tx1"/>
                </a:solidFill>
              </a:rPr>
              <a:t> </a:t>
            </a:r>
            <a:r>
              <a:rPr lang="en-US" sz="9600" dirty="0" err="1">
                <a:solidFill>
                  <a:schemeClr val="tx1"/>
                </a:solidFill>
              </a:rPr>
              <a:t>ekonomi</a:t>
            </a:r>
            <a:r>
              <a:rPr lang="en-US" sz="9600" dirty="0" smtClean="0">
                <a:solidFill>
                  <a:schemeClr val="tx1"/>
                </a:solidFill>
              </a:rPr>
              <a:t>.</a:t>
            </a:r>
          </a:p>
          <a:p>
            <a:pPr marL="341313" indent="-341313" algn="l">
              <a:buAutoNum type="arabicPeriod"/>
            </a:pPr>
            <a:r>
              <a:rPr lang="en-US" sz="9600" dirty="0" err="1">
                <a:solidFill>
                  <a:schemeClr val="tx1"/>
                </a:solidFill>
              </a:rPr>
              <a:t>Perlindungan</a:t>
            </a:r>
            <a:r>
              <a:rPr lang="en-US" sz="9600" dirty="0">
                <a:solidFill>
                  <a:schemeClr val="tx1"/>
                </a:solidFill>
              </a:rPr>
              <a:t> </a:t>
            </a:r>
            <a:r>
              <a:rPr lang="en-US" sz="9600" dirty="0" err="1">
                <a:solidFill>
                  <a:schemeClr val="tx1"/>
                </a:solidFill>
              </a:rPr>
              <a:t>terhadap</a:t>
            </a:r>
            <a:r>
              <a:rPr lang="en-US" sz="9600" dirty="0">
                <a:solidFill>
                  <a:schemeClr val="tx1"/>
                </a:solidFill>
              </a:rPr>
              <a:t> </a:t>
            </a:r>
            <a:r>
              <a:rPr lang="en-US" sz="9600" dirty="0" err="1">
                <a:solidFill>
                  <a:schemeClr val="tx1"/>
                </a:solidFill>
              </a:rPr>
              <a:t>konsumen</a:t>
            </a:r>
            <a:r>
              <a:rPr lang="en-US" sz="9600" dirty="0">
                <a:solidFill>
                  <a:schemeClr val="tx1"/>
                </a:solidFill>
              </a:rPr>
              <a:t> </a:t>
            </a:r>
            <a:r>
              <a:rPr lang="en-US" sz="9600" dirty="0" err="1">
                <a:solidFill>
                  <a:schemeClr val="tx1"/>
                </a:solidFill>
              </a:rPr>
              <a:t>sangat</a:t>
            </a:r>
            <a:r>
              <a:rPr lang="en-US" sz="9600" dirty="0">
                <a:solidFill>
                  <a:schemeClr val="tx1"/>
                </a:solidFill>
              </a:rPr>
              <a:t> </a:t>
            </a:r>
            <a:r>
              <a:rPr lang="en-US" sz="9600" dirty="0" err="1">
                <a:solidFill>
                  <a:schemeClr val="tx1"/>
                </a:solidFill>
              </a:rPr>
              <a:t>dibutuhkan</a:t>
            </a:r>
            <a:r>
              <a:rPr lang="en-US" sz="9600" dirty="0">
                <a:solidFill>
                  <a:schemeClr val="tx1"/>
                </a:solidFill>
              </a:rPr>
              <a:t> </a:t>
            </a:r>
            <a:r>
              <a:rPr lang="en-US" sz="9600" dirty="0" err="1">
                <a:solidFill>
                  <a:schemeClr val="tx1"/>
                </a:solidFill>
              </a:rPr>
              <a:t>untuk</a:t>
            </a:r>
            <a:r>
              <a:rPr lang="en-US" sz="9600" dirty="0">
                <a:solidFill>
                  <a:schemeClr val="tx1"/>
                </a:solidFill>
              </a:rPr>
              <a:t> </a:t>
            </a:r>
            <a:r>
              <a:rPr lang="en-US" sz="9600" dirty="0" err="1">
                <a:solidFill>
                  <a:schemeClr val="tx1"/>
                </a:solidFill>
              </a:rPr>
              <a:t>menciptakan</a:t>
            </a:r>
            <a:r>
              <a:rPr lang="en-US" sz="9600" dirty="0">
                <a:solidFill>
                  <a:schemeClr val="tx1"/>
                </a:solidFill>
              </a:rPr>
              <a:t> </a:t>
            </a:r>
            <a:r>
              <a:rPr lang="en-US" sz="9600" dirty="0" err="1">
                <a:solidFill>
                  <a:schemeClr val="tx1"/>
                </a:solidFill>
              </a:rPr>
              <a:t>transaksi</a:t>
            </a:r>
            <a:r>
              <a:rPr lang="en-US" sz="9600" dirty="0">
                <a:solidFill>
                  <a:schemeClr val="tx1"/>
                </a:solidFill>
              </a:rPr>
              <a:t> yang </a:t>
            </a:r>
            <a:r>
              <a:rPr lang="en-US" sz="9600" dirty="0" err="1">
                <a:solidFill>
                  <a:schemeClr val="tx1"/>
                </a:solidFill>
              </a:rPr>
              <a:t>adil</a:t>
            </a:r>
            <a:r>
              <a:rPr lang="en-US" sz="9600" dirty="0">
                <a:solidFill>
                  <a:schemeClr val="tx1"/>
                </a:solidFill>
              </a:rPr>
              <a:t> </a:t>
            </a:r>
            <a:r>
              <a:rPr lang="en-US" sz="9600" dirty="0" err="1">
                <a:solidFill>
                  <a:schemeClr val="tx1"/>
                </a:solidFill>
              </a:rPr>
              <a:t>dan</a:t>
            </a:r>
            <a:r>
              <a:rPr lang="en-US" sz="9600" dirty="0">
                <a:solidFill>
                  <a:schemeClr val="tx1"/>
                </a:solidFill>
              </a:rPr>
              <a:t> </a:t>
            </a:r>
            <a:r>
              <a:rPr lang="en-US" sz="9600" dirty="0" err="1">
                <a:solidFill>
                  <a:schemeClr val="tx1"/>
                </a:solidFill>
              </a:rPr>
              <a:t>beretika</a:t>
            </a:r>
            <a:endParaRPr lang="sv-SE" sz="11200" b="1" dirty="0">
              <a:solidFill>
                <a:schemeClr val="tx1"/>
              </a:solidFill>
            </a:endParaRPr>
          </a:p>
          <a:p>
            <a:pPr marL="338138" indent="-338138" algn="l">
              <a:buAutoNum type="arabicPeriod"/>
            </a:pPr>
            <a:endParaRPr lang="en-US" sz="7200" dirty="0"/>
          </a:p>
          <a:p>
            <a:pPr algn="l"/>
            <a:endParaRPr lang="en-US" sz="9600" dirty="0"/>
          </a:p>
          <a:p>
            <a:pPr algn="l"/>
            <a:endParaRPr lang="en-US" sz="7400" b="1" dirty="0"/>
          </a:p>
          <a:p>
            <a:pPr algn="just"/>
            <a:endParaRPr lang="en-US" sz="9600" b="1" dirty="0">
              <a:solidFill>
                <a:srgbClr val="2C3249"/>
              </a:solidFill>
              <a:ea typeface="Martel Sans" pitchFamily="34" charset="-122"/>
            </a:endParaRPr>
          </a:p>
          <a:p>
            <a:pPr algn="just"/>
            <a:endParaRPr lang="en-US" sz="8000" dirty="0">
              <a:solidFill>
                <a:srgbClr val="2C3249"/>
              </a:solidFill>
              <a:ea typeface="Martel Sans" pitchFamily="34" charset="-122"/>
            </a:endParaRPr>
          </a:p>
          <a:p>
            <a:pPr algn="just"/>
            <a:endParaRPr lang="en-US" sz="8000" dirty="0">
              <a:solidFill>
                <a:srgbClr val="2C3249"/>
              </a:solidFill>
              <a:ea typeface="Martel Sans" pitchFamily="34" charset="-122"/>
            </a:endParaRPr>
          </a:p>
          <a:p>
            <a:pPr marL="571500" indent="-571500" algn="just">
              <a:buFont typeface="Wingdings" panose="05000000000000000000" pitchFamily="2" charset="2"/>
              <a:buChar char="Ø"/>
            </a:pPr>
            <a:endParaRPr lang="en-US" sz="4200" dirty="0">
              <a:solidFill>
                <a:srgbClr val="2C3249"/>
              </a:solidFill>
              <a:latin typeface="Martel Sans" pitchFamily="34" charset="0"/>
              <a:cs typeface="Martel Sans" pitchFamily="34" charset="-120"/>
            </a:endParaRPr>
          </a:p>
          <a:p>
            <a:pPr algn="just"/>
            <a:endParaRPr lang="en-US" sz="4200" dirty="0"/>
          </a:p>
          <a:p>
            <a:pPr algn="l"/>
            <a:endParaRPr lang="en-US" sz="4200" dirty="0">
              <a:solidFill>
                <a:schemeClr val="tx1"/>
              </a:solidFill>
            </a:endParaRPr>
          </a:p>
          <a:p>
            <a:pPr algn="l"/>
            <a:endParaRPr lang="en-US" sz="5000" dirty="0">
              <a:solidFill>
                <a:schemeClr val="tx1"/>
              </a:solidFill>
            </a:endParaRPr>
          </a:p>
          <a:p>
            <a:pPr algn="l"/>
            <a:endParaRPr lang="en-US" dirty="0">
              <a:solidFill>
                <a:schemeClr val="tx1"/>
              </a:solidFill>
              <a:latin typeface="Instrument Sans Medium" pitchFamily="34" charset="0"/>
            </a:endParaRPr>
          </a:p>
          <a:p>
            <a:pPr algn="l"/>
            <a:endParaRPr lang="en-US" dirty="0">
              <a:solidFill>
                <a:schemeClr val="tx1"/>
              </a:solidFill>
            </a:endParaRPr>
          </a:p>
          <a:p>
            <a:pPr algn="l"/>
            <a:endParaRPr lang="en-US" b="1" dirty="0">
              <a:solidFill>
                <a:schemeClr val="tx1"/>
              </a:solidFill>
            </a:endParaRPr>
          </a:p>
          <a:p>
            <a:pPr algn="l"/>
            <a:endParaRPr lang="en-US" b="1" dirty="0">
              <a:solidFill>
                <a:schemeClr val="tx1"/>
              </a:solidFill>
            </a:endParaRPr>
          </a:p>
          <a:p>
            <a:pPr algn="l"/>
            <a:endParaRPr lang="en-US" b="1" dirty="0">
              <a:solidFill>
                <a:schemeClr val="tx1"/>
              </a:solidFill>
            </a:endParaRPr>
          </a:p>
          <a:p>
            <a:pPr algn="l"/>
            <a:endParaRPr lang="en-US" b="1" dirty="0">
              <a:solidFill>
                <a:schemeClr val="tx1"/>
              </a:solidFill>
            </a:endParaRPr>
          </a:p>
          <a:p>
            <a:pPr algn="l"/>
            <a:endParaRPr lang="en-US" b="1" dirty="0">
              <a:solidFill>
                <a:schemeClr val="tx1"/>
              </a:solidFill>
            </a:endParaRPr>
          </a:p>
          <a:p>
            <a:pPr lvl="0" algn="l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US" altLang="en-US" dirty="0">
                <a:solidFill>
                  <a:schemeClr val="tx1"/>
                </a:solidFill>
                <a:latin typeface="Arial" panose="020B0604020202020204" pitchFamily="34" charset="0"/>
              </a:rPr>
              <a:t>.</a:t>
            </a:r>
          </a:p>
          <a:p>
            <a:pPr algn="l"/>
            <a:endParaRPr lang="en-US" b="1" dirty="0">
              <a:solidFill>
                <a:schemeClr val="tx1"/>
              </a:solidFill>
            </a:endParaRPr>
          </a:p>
          <a:p>
            <a:pPr algn="l"/>
            <a:endParaRPr lang="en-US" b="1" dirty="0">
              <a:solidFill>
                <a:schemeClr val="tx1"/>
              </a:solidFill>
            </a:endParaRPr>
          </a:p>
          <a:p>
            <a:pPr algn="l"/>
            <a:endParaRPr lang="en-US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8692446"/>
      </p:ext>
    </p:extLst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611560" y="692696"/>
            <a:ext cx="7160840" cy="4946104"/>
          </a:xfrm>
        </p:spPr>
        <p:txBody>
          <a:bodyPr/>
          <a:lstStyle/>
          <a:p>
            <a:pPr marL="457200" indent="-457200" algn="l">
              <a:buFont typeface="Wingdings" panose="05000000000000000000" pitchFamily="2" charset="2"/>
              <a:buChar char="§"/>
            </a:pPr>
            <a:endParaRPr lang="en-US" dirty="0" smtClean="0">
              <a:solidFill>
                <a:schemeClr val="tx1"/>
              </a:solidFill>
            </a:endParaRPr>
          </a:p>
          <a:p>
            <a:pPr marL="457200" indent="-457200" algn="l">
              <a:buFont typeface="Wingdings" panose="05000000000000000000" pitchFamily="2" charset="2"/>
              <a:buChar char="§"/>
            </a:pPr>
            <a:r>
              <a:rPr lang="en-US" dirty="0" err="1" smtClean="0">
                <a:solidFill>
                  <a:schemeClr val="tx1"/>
                </a:solidFill>
              </a:rPr>
              <a:t>Konsumen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adalah</a:t>
            </a:r>
            <a:r>
              <a:rPr lang="en-US" dirty="0" smtClean="0">
                <a:solidFill>
                  <a:schemeClr val="tx1"/>
                </a:solidFill>
              </a:rPr>
              <a:t>: </a:t>
            </a:r>
            <a:r>
              <a:rPr lang="en-US" dirty="0" err="1">
                <a:solidFill>
                  <a:schemeClr val="tx1"/>
                </a:solidFill>
              </a:rPr>
              <a:t>pihak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>
                <a:solidFill>
                  <a:schemeClr val="tx1"/>
                </a:solidFill>
              </a:rPr>
              <a:t>menerima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barang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atau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jasa</a:t>
            </a:r>
            <a:endParaRPr lang="en-US" dirty="0" smtClean="0">
              <a:solidFill>
                <a:schemeClr val="tx1"/>
              </a:solidFill>
            </a:endParaRPr>
          </a:p>
          <a:p>
            <a:pPr marL="457200" indent="-457200" algn="l">
              <a:buFont typeface="Wingdings" panose="05000000000000000000" pitchFamily="2" charset="2"/>
              <a:buChar char="§"/>
            </a:pPr>
            <a:r>
              <a:rPr lang="en-US" dirty="0" err="1">
                <a:solidFill>
                  <a:schemeClr val="tx1"/>
                </a:solidFill>
              </a:rPr>
              <a:t>Memiliki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posisi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penting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dalam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sistem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ekonomi</a:t>
            </a:r>
            <a:endParaRPr lang="en-US" dirty="0" smtClean="0">
              <a:solidFill>
                <a:schemeClr val="tx1"/>
              </a:solidFill>
            </a:endParaRPr>
          </a:p>
          <a:p>
            <a:pPr marL="457200" indent="-457200" algn="l">
              <a:buFont typeface="Wingdings" panose="05000000000000000000" pitchFamily="2" charset="2"/>
              <a:buChar char="§"/>
            </a:pPr>
            <a:r>
              <a:rPr lang="en-US" dirty="0" err="1">
                <a:solidFill>
                  <a:schemeClr val="tx1"/>
                </a:solidFill>
              </a:rPr>
              <a:t>Perlindungan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konsumen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dibutuhkan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untuk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menciptakan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transaksi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>
                <a:solidFill>
                  <a:schemeClr val="tx1"/>
                </a:solidFill>
              </a:rPr>
              <a:t>adil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beretika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59688536"/>
      </p:ext>
    </p:extLst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899592" y="476672"/>
            <a:ext cx="7272808" cy="5760640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en-US" b="1" dirty="0" err="1" smtClean="0">
                <a:solidFill>
                  <a:schemeClr val="tx1"/>
                </a:solidFill>
              </a:rPr>
              <a:t>Hak-Hak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Konsumen</a:t>
            </a:r>
            <a:endParaRPr lang="en-US" b="1" dirty="0">
              <a:solidFill>
                <a:schemeClr val="tx1"/>
              </a:solidFill>
            </a:endParaRPr>
          </a:p>
          <a:p>
            <a:pPr algn="just"/>
            <a:r>
              <a:rPr lang="en-US" dirty="0" err="1">
                <a:solidFill>
                  <a:schemeClr val="tx1"/>
                </a:solidFill>
              </a:rPr>
              <a:t>Menurut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Undang-Undang</a:t>
            </a:r>
            <a:r>
              <a:rPr lang="en-US" dirty="0">
                <a:solidFill>
                  <a:schemeClr val="tx1"/>
                </a:solidFill>
              </a:rPr>
              <a:t> No. 8 </a:t>
            </a:r>
            <a:r>
              <a:rPr lang="en-US" dirty="0" err="1">
                <a:solidFill>
                  <a:schemeClr val="tx1"/>
                </a:solidFill>
              </a:rPr>
              <a:t>Tahun</a:t>
            </a:r>
            <a:r>
              <a:rPr lang="en-US" dirty="0">
                <a:solidFill>
                  <a:schemeClr val="tx1"/>
                </a:solidFill>
              </a:rPr>
              <a:t> 1999 </a:t>
            </a:r>
            <a:r>
              <a:rPr lang="en-US" dirty="0" err="1">
                <a:solidFill>
                  <a:schemeClr val="tx1"/>
                </a:solidFill>
              </a:rPr>
              <a:t>tentang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Perlindungan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Konsumen</a:t>
            </a:r>
            <a:r>
              <a:rPr lang="en-US" dirty="0" smtClean="0">
                <a:solidFill>
                  <a:schemeClr val="tx1"/>
                </a:solidFill>
              </a:rPr>
              <a:t>:</a:t>
            </a:r>
          </a:p>
          <a:p>
            <a:pPr marL="514350" indent="-514350" algn="just">
              <a:buAutoNum type="arabicPeriod"/>
            </a:pPr>
            <a:r>
              <a:rPr lang="fi-FI" dirty="0" smtClean="0">
                <a:solidFill>
                  <a:schemeClr val="tx1"/>
                </a:solidFill>
              </a:rPr>
              <a:t>Hak </a:t>
            </a:r>
            <a:r>
              <a:rPr lang="fi-FI" dirty="0">
                <a:solidFill>
                  <a:schemeClr val="tx1"/>
                </a:solidFill>
              </a:rPr>
              <a:t>atas kenyamanan, keamanan, dan </a:t>
            </a:r>
            <a:r>
              <a:rPr lang="fi-FI" dirty="0" smtClean="0">
                <a:solidFill>
                  <a:schemeClr val="tx1"/>
                </a:solidFill>
              </a:rPr>
              <a:t>keselamatan (</a:t>
            </a:r>
            <a:r>
              <a:rPr lang="en-US" dirty="0" err="1">
                <a:solidFill>
                  <a:schemeClr val="tx1"/>
                </a:solidFill>
              </a:rPr>
              <a:t>Produk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tidak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membahayakan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kesehatan</a:t>
            </a:r>
            <a:r>
              <a:rPr lang="en-US" dirty="0">
                <a:solidFill>
                  <a:schemeClr val="tx1"/>
                </a:solidFill>
              </a:rPr>
              <a:t>/</a:t>
            </a:r>
            <a:r>
              <a:rPr lang="en-US" dirty="0" err="1">
                <a:solidFill>
                  <a:schemeClr val="tx1"/>
                </a:solidFill>
              </a:rPr>
              <a:t>keselamatan</a:t>
            </a:r>
            <a:r>
              <a:rPr lang="en-US" dirty="0" smtClean="0">
                <a:solidFill>
                  <a:schemeClr val="tx1"/>
                </a:solidFill>
              </a:rPr>
              <a:t>.)</a:t>
            </a:r>
            <a:endParaRPr lang="fi-FI" dirty="0" smtClean="0">
              <a:solidFill>
                <a:schemeClr val="tx1"/>
              </a:solidFill>
            </a:endParaRPr>
          </a:p>
          <a:p>
            <a:pPr marL="514350" indent="-514350" algn="just">
              <a:buAutoNum type="arabicPeriod"/>
            </a:pPr>
            <a:r>
              <a:rPr lang="en-US" dirty="0" err="1">
                <a:solidFill>
                  <a:schemeClr val="tx1"/>
                </a:solidFill>
              </a:rPr>
              <a:t>Hak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untuk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memilih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barang</a:t>
            </a:r>
            <a:r>
              <a:rPr lang="en-US" dirty="0" smtClean="0">
                <a:solidFill>
                  <a:schemeClr val="tx1"/>
                </a:solidFill>
              </a:rPr>
              <a:t>/</a:t>
            </a:r>
            <a:r>
              <a:rPr lang="en-US" dirty="0" err="1" smtClean="0">
                <a:solidFill>
                  <a:schemeClr val="tx1"/>
                </a:solidFill>
              </a:rPr>
              <a:t>jasa</a:t>
            </a:r>
            <a:r>
              <a:rPr lang="en-US" dirty="0" smtClean="0">
                <a:solidFill>
                  <a:schemeClr val="tx1"/>
                </a:solidFill>
              </a:rPr>
              <a:t> (</a:t>
            </a:r>
            <a:r>
              <a:rPr lang="en-US" dirty="0" err="1">
                <a:solidFill>
                  <a:schemeClr val="tx1"/>
                </a:solidFill>
              </a:rPr>
              <a:t>Konsumen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bebas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memilih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produk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sesuai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kebutuhan</a:t>
            </a:r>
            <a:r>
              <a:rPr lang="en-US" dirty="0" smtClean="0">
                <a:solidFill>
                  <a:schemeClr val="tx1"/>
                </a:solidFill>
              </a:rPr>
              <a:t>.)</a:t>
            </a:r>
          </a:p>
          <a:p>
            <a:pPr marL="514350" indent="-514350" algn="just">
              <a:buAutoNum type="arabicPeriod"/>
            </a:pPr>
            <a:r>
              <a:rPr lang="en-US" dirty="0" err="1">
                <a:solidFill>
                  <a:schemeClr val="tx1"/>
                </a:solidFill>
              </a:rPr>
              <a:t>Hak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atas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informasi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 smtClean="0">
                <a:solidFill>
                  <a:schemeClr val="tx1"/>
                </a:solidFill>
              </a:rPr>
              <a:t>benar</a:t>
            </a:r>
            <a:r>
              <a:rPr lang="en-US" dirty="0" smtClean="0">
                <a:solidFill>
                  <a:schemeClr val="tx1"/>
                </a:solidFill>
              </a:rPr>
              <a:t> (</a:t>
            </a:r>
            <a:r>
              <a:rPr lang="en-US" dirty="0" err="1">
                <a:solidFill>
                  <a:schemeClr val="tx1"/>
                </a:solidFill>
              </a:rPr>
              <a:t>Konsumen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tahu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kandungan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cara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pakai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risiko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produk</a:t>
            </a:r>
            <a:r>
              <a:rPr lang="en-US" dirty="0" smtClean="0">
                <a:solidFill>
                  <a:schemeClr val="tx1"/>
                </a:solidFill>
              </a:rPr>
              <a:t>.)</a:t>
            </a:r>
          </a:p>
          <a:p>
            <a:pPr marL="514350" indent="-514350" algn="just">
              <a:buAutoNum type="arabicPeriod"/>
            </a:pPr>
            <a:r>
              <a:rPr lang="en-US" dirty="0" err="1">
                <a:solidFill>
                  <a:schemeClr val="tx1"/>
                </a:solidFill>
              </a:rPr>
              <a:t>Hak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untuk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didengar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keluhannya</a:t>
            </a:r>
            <a:r>
              <a:rPr lang="en-US" dirty="0" smtClean="0">
                <a:solidFill>
                  <a:schemeClr val="tx1"/>
                </a:solidFill>
              </a:rPr>
              <a:t> (</a:t>
            </a:r>
            <a:r>
              <a:rPr lang="en-US" dirty="0" err="1">
                <a:solidFill>
                  <a:schemeClr val="tx1"/>
                </a:solidFill>
              </a:rPr>
              <a:t>Konsumen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dapat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menyampaikan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keluhan</a:t>
            </a:r>
            <a:r>
              <a:rPr lang="en-US" dirty="0" smtClean="0">
                <a:solidFill>
                  <a:schemeClr val="tx1"/>
                </a:solidFill>
              </a:rPr>
              <a:t>.)</a:t>
            </a:r>
          </a:p>
          <a:p>
            <a:pPr marL="514350" indent="-514350" algn="just">
              <a:buAutoNum type="arabicPeriod"/>
            </a:pPr>
            <a:r>
              <a:rPr lang="en-US" dirty="0" err="1">
                <a:solidFill>
                  <a:schemeClr val="tx1"/>
                </a:solidFill>
              </a:rPr>
              <a:t>Hak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atas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perlindungan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hukum</a:t>
            </a:r>
            <a:r>
              <a:rPr lang="en-US" dirty="0" smtClean="0">
                <a:solidFill>
                  <a:schemeClr val="tx1"/>
                </a:solidFill>
              </a:rPr>
              <a:t>.</a:t>
            </a:r>
          </a:p>
          <a:p>
            <a:pPr marL="514350" indent="-514350" algn="just">
              <a:buAutoNum type="arabicPeriod"/>
            </a:pPr>
            <a:r>
              <a:rPr lang="en-US" dirty="0" err="1">
                <a:solidFill>
                  <a:schemeClr val="tx1"/>
                </a:solidFill>
              </a:rPr>
              <a:t>Hak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atas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pendidikan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konsumen</a:t>
            </a:r>
            <a:endParaRPr lang="en-US" dirty="0" smtClean="0">
              <a:solidFill>
                <a:schemeClr val="tx1"/>
              </a:solidFill>
            </a:endParaRPr>
          </a:p>
          <a:p>
            <a:pPr marL="514350" indent="-514350" algn="just">
              <a:buAutoNum type="arabicPeriod"/>
            </a:pPr>
            <a:r>
              <a:rPr lang="nl-NL" dirty="0">
                <a:solidFill>
                  <a:schemeClr val="tx1"/>
                </a:solidFill>
              </a:rPr>
              <a:t>Hak untuk diperlakukan secara adil dan </a:t>
            </a:r>
            <a:r>
              <a:rPr lang="nl-NL" dirty="0" smtClean="0">
                <a:solidFill>
                  <a:schemeClr val="tx1"/>
                </a:solidFill>
              </a:rPr>
              <a:t>jujur</a:t>
            </a:r>
          </a:p>
          <a:p>
            <a:pPr marL="514350" indent="-514350" algn="just">
              <a:buFont typeface="Arial" pitchFamily="34" charset="0"/>
              <a:buAutoNum type="arabicPeriod"/>
            </a:pPr>
            <a:r>
              <a:rPr lang="en-US" dirty="0" err="1">
                <a:solidFill>
                  <a:schemeClr val="tx1"/>
                </a:solidFill>
              </a:rPr>
              <a:t>Hak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untuk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mendapat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kompensasi</a:t>
            </a:r>
            <a:r>
              <a:rPr lang="en-US" dirty="0" smtClean="0">
                <a:solidFill>
                  <a:schemeClr val="tx1"/>
                </a:solidFill>
              </a:rPr>
              <a:t> (</a:t>
            </a:r>
            <a:r>
              <a:rPr lang="sv-SE" dirty="0">
                <a:solidFill>
                  <a:schemeClr val="tx1"/>
                </a:solidFill>
              </a:rPr>
              <a:t>Jika dirugikan, konsumen berhak mendapat ganti </a:t>
            </a:r>
            <a:r>
              <a:rPr lang="sv-SE" dirty="0" smtClean="0">
                <a:solidFill>
                  <a:schemeClr val="tx1"/>
                </a:solidFill>
              </a:rPr>
              <a:t>rugi)</a:t>
            </a:r>
            <a:endParaRPr lang="sv-SE" dirty="0">
              <a:solidFill>
                <a:schemeClr val="tx1"/>
              </a:solidFill>
            </a:endParaRPr>
          </a:p>
          <a:p>
            <a:pPr algn="just"/>
            <a:endParaRPr lang="nl-NL" dirty="0" smtClean="0"/>
          </a:p>
          <a:p>
            <a:pPr marL="514350" indent="-514350" algn="just">
              <a:buAutoNum type="arabicPeriod"/>
            </a:pPr>
            <a:endParaRPr lang="en-US" dirty="0">
              <a:solidFill>
                <a:schemeClr val="tx1"/>
              </a:solidFill>
            </a:endParaRPr>
          </a:p>
          <a:p>
            <a:pPr algn="just"/>
            <a:endParaRPr lang="en-US" sz="1500" dirty="0" smtClean="0">
              <a:solidFill>
                <a:schemeClr val="tx1"/>
              </a:solidFill>
            </a:endParaRPr>
          </a:p>
          <a:p>
            <a:pPr algn="just"/>
            <a:endParaRPr lang="en-US" sz="1500" dirty="0">
              <a:solidFill>
                <a:schemeClr val="tx1"/>
              </a:solidFill>
            </a:endParaRPr>
          </a:p>
          <a:p>
            <a:pPr algn="just"/>
            <a:endParaRPr lang="en-US" sz="1500" dirty="0">
              <a:solidFill>
                <a:schemeClr val="tx1"/>
              </a:solidFill>
            </a:endParaRPr>
          </a:p>
          <a:p>
            <a:pPr algn="just"/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8194039"/>
      </p:ext>
    </p:extLst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755576" y="764704"/>
            <a:ext cx="7272808" cy="4874096"/>
          </a:xfrm>
        </p:spPr>
        <p:txBody>
          <a:bodyPr/>
          <a:lstStyle/>
          <a:p>
            <a:r>
              <a:rPr lang="en-US" b="1" dirty="0" err="1">
                <a:solidFill>
                  <a:schemeClr val="tx1"/>
                </a:solidFill>
              </a:rPr>
              <a:t>Kewajiban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Konsumen</a:t>
            </a:r>
            <a:endParaRPr lang="en-US" b="1" dirty="0" smtClean="0">
              <a:solidFill>
                <a:schemeClr val="tx1"/>
              </a:solidFill>
            </a:endParaRPr>
          </a:p>
          <a:p>
            <a:pPr marL="514350" indent="-514350" algn="l">
              <a:buAutoNum type="arabicPeriod"/>
            </a:pPr>
            <a:r>
              <a:rPr lang="en-US" dirty="0" err="1" smtClean="0">
                <a:solidFill>
                  <a:schemeClr val="tx1"/>
                </a:solidFill>
              </a:rPr>
              <a:t>Membaca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informasi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petunjuk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penggunaan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barang</a:t>
            </a:r>
            <a:r>
              <a:rPr lang="en-US" dirty="0">
                <a:solidFill>
                  <a:schemeClr val="tx1"/>
                </a:solidFill>
              </a:rPr>
              <a:t>/</a:t>
            </a:r>
            <a:r>
              <a:rPr lang="en-US" dirty="0" err="1">
                <a:solidFill>
                  <a:schemeClr val="tx1"/>
                </a:solidFill>
              </a:rPr>
              <a:t>jasa</a:t>
            </a:r>
            <a:r>
              <a:rPr lang="en-US" dirty="0" smtClean="0">
                <a:solidFill>
                  <a:schemeClr val="tx1"/>
                </a:solidFill>
              </a:rPr>
              <a:t>.</a:t>
            </a:r>
          </a:p>
          <a:p>
            <a:pPr marL="514350" indent="-514350" algn="l">
              <a:buAutoNum type="arabicPeriod"/>
            </a:pP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Mengikuti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prosedur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penggunaan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ketentuan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 smtClean="0">
                <a:solidFill>
                  <a:schemeClr val="tx1"/>
                </a:solidFill>
              </a:rPr>
              <a:t>berlaku</a:t>
            </a:r>
            <a:endParaRPr lang="en-US" dirty="0" smtClean="0">
              <a:solidFill>
                <a:schemeClr val="tx1"/>
              </a:solidFill>
            </a:endParaRPr>
          </a:p>
          <a:p>
            <a:pPr marL="514350" indent="-514350" algn="l">
              <a:buFont typeface="Arial" pitchFamily="34" charset="0"/>
              <a:buAutoNum type="arabicPeriod"/>
            </a:pPr>
            <a:r>
              <a:rPr lang="en-US" dirty="0" err="1">
                <a:solidFill>
                  <a:schemeClr val="tx1"/>
                </a:solidFill>
              </a:rPr>
              <a:t>Membayar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sesuai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kesepakatan</a:t>
            </a:r>
            <a:r>
              <a:rPr lang="en-US" dirty="0">
                <a:solidFill>
                  <a:schemeClr val="tx1"/>
                </a:solidFill>
              </a:rPr>
              <a:t>.</a:t>
            </a:r>
          </a:p>
          <a:p>
            <a:pPr marL="514350" indent="-514350" algn="l">
              <a:buAutoNum type="arabicPeriod"/>
            </a:pPr>
            <a:r>
              <a:rPr lang="en-US" dirty="0" err="1">
                <a:solidFill>
                  <a:schemeClr val="tx1"/>
                </a:solidFill>
              </a:rPr>
              <a:t>Menjaga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etika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dalam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bertransaksi</a:t>
            </a:r>
            <a:endParaRPr lang="en-US" dirty="0" smtClean="0">
              <a:solidFill>
                <a:schemeClr val="tx1"/>
              </a:solidFill>
            </a:endParaRPr>
          </a:p>
          <a:p>
            <a:pPr marL="514350" indent="-514350" algn="l">
              <a:buAutoNum type="arabicPeriod"/>
            </a:pPr>
            <a:r>
              <a:rPr lang="en-US" dirty="0" err="1">
                <a:solidFill>
                  <a:schemeClr val="tx1"/>
                </a:solidFill>
              </a:rPr>
              <a:t>Tidak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merugikan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produsen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atau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pelaku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usaha</a:t>
            </a:r>
            <a:r>
              <a:rPr lang="en-US" dirty="0">
                <a:solidFill>
                  <a:schemeClr val="tx1"/>
                </a:solidFill>
              </a:rPr>
              <a:t> lain.</a:t>
            </a:r>
          </a:p>
          <a:p>
            <a:pPr algn="l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0204929"/>
      </p:ext>
    </p:extLst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827584" y="620688"/>
            <a:ext cx="7416824" cy="5018112"/>
          </a:xfrm>
        </p:spPr>
        <p:txBody>
          <a:bodyPr/>
          <a:lstStyle/>
          <a:p>
            <a:endParaRPr lang="en-US" b="1" dirty="0" smtClean="0">
              <a:solidFill>
                <a:schemeClr val="tx1"/>
              </a:solidFill>
            </a:endParaRPr>
          </a:p>
          <a:p>
            <a:r>
              <a:rPr lang="en-US" b="1" dirty="0" err="1" smtClean="0">
                <a:solidFill>
                  <a:schemeClr val="tx1"/>
                </a:solidFill>
              </a:rPr>
              <a:t>Pentingnya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Menjalankan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Kewajiban</a:t>
            </a:r>
            <a:endParaRPr lang="en-US" b="1" dirty="0" smtClean="0">
              <a:solidFill>
                <a:schemeClr val="tx1"/>
              </a:solidFill>
            </a:endParaRPr>
          </a:p>
          <a:p>
            <a:pPr marL="514350" indent="-514350" algn="l">
              <a:buAutoNum type="arabicPeriod"/>
            </a:pPr>
            <a:r>
              <a:rPr lang="en-US" dirty="0" err="1" smtClean="0">
                <a:solidFill>
                  <a:schemeClr val="tx1"/>
                </a:solidFill>
              </a:rPr>
              <a:t>Menjaga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keseimbangan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antara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hak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tanggung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jawab</a:t>
            </a:r>
            <a:endParaRPr lang="en-US" dirty="0" smtClean="0">
              <a:solidFill>
                <a:schemeClr val="tx1"/>
              </a:solidFill>
            </a:endParaRPr>
          </a:p>
          <a:p>
            <a:pPr marL="514350" indent="-514350" algn="l">
              <a:buAutoNum type="arabicPeriod"/>
            </a:pPr>
            <a:r>
              <a:rPr lang="en-US" dirty="0" err="1">
                <a:solidFill>
                  <a:schemeClr val="tx1"/>
                </a:solidFill>
              </a:rPr>
              <a:t>Mendorong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etika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dalam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konsumsi</a:t>
            </a:r>
            <a:endParaRPr lang="en-US" dirty="0" smtClean="0">
              <a:solidFill>
                <a:schemeClr val="tx1"/>
              </a:solidFill>
            </a:endParaRPr>
          </a:p>
          <a:p>
            <a:pPr marL="514350" indent="-514350" algn="l">
              <a:buAutoNum type="arabicPeriod"/>
            </a:pPr>
            <a:r>
              <a:rPr lang="en-US" dirty="0" err="1">
                <a:solidFill>
                  <a:schemeClr val="tx1"/>
                </a:solidFill>
              </a:rPr>
              <a:t>Menumbuhkan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kepercayaan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antar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konsumen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produsen</a:t>
            </a:r>
            <a:endParaRPr lang="en-US" dirty="0" smtClean="0">
              <a:solidFill>
                <a:schemeClr val="tx1"/>
              </a:solidFill>
            </a:endParaRPr>
          </a:p>
          <a:p>
            <a:pPr marL="514350" indent="-514350" algn="l">
              <a:buAutoNum type="arabicPeriod"/>
            </a:pPr>
            <a:r>
              <a:rPr lang="en-US" dirty="0" err="1">
                <a:solidFill>
                  <a:schemeClr val="tx1"/>
                </a:solidFill>
              </a:rPr>
              <a:t>Menciptakan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ekosistem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perdagangan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>
                <a:solidFill>
                  <a:schemeClr val="tx1"/>
                </a:solidFill>
              </a:rPr>
              <a:t>sehat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berkelanjutan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31328994"/>
      </p:ext>
    </p:extLst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539552" y="764704"/>
            <a:ext cx="7848872" cy="5328592"/>
          </a:xfrm>
        </p:spPr>
        <p:txBody>
          <a:bodyPr/>
          <a:lstStyle/>
          <a:p>
            <a:pPr algn="l"/>
            <a:endParaRPr lang="en-US" b="1" dirty="0" smtClean="0">
              <a:solidFill>
                <a:schemeClr val="tx1"/>
              </a:solidFill>
            </a:endParaRPr>
          </a:p>
          <a:p>
            <a:pPr algn="l"/>
            <a:r>
              <a:rPr lang="en-US" b="1" dirty="0" err="1" smtClean="0">
                <a:solidFill>
                  <a:schemeClr val="tx1"/>
                </a:solidFill>
              </a:rPr>
              <a:t>Implementasi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Hak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Konsumen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Sehari-hari</a:t>
            </a:r>
            <a:endParaRPr lang="en-US" b="1" dirty="0" smtClean="0">
              <a:solidFill>
                <a:schemeClr val="tx1"/>
              </a:solidFill>
            </a:endParaRPr>
          </a:p>
          <a:p>
            <a:pPr algn="l"/>
            <a:r>
              <a:rPr lang="en-US" dirty="0" smtClean="0">
                <a:solidFill>
                  <a:schemeClr val="tx1"/>
                </a:solidFill>
                <a:latin typeface="Instrument Sans Medium" panose="020B0604020202020204" charset="0"/>
                <a:ea typeface="Instrument Sans Medium" pitchFamily="34" charset="-122"/>
                <a:cs typeface="Instrument Sans Medium" pitchFamily="34" charset="-120"/>
              </a:rPr>
              <a:t>1.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Menolak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membeli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barang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tanpa</a:t>
            </a:r>
            <a:r>
              <a:rPr lang="en-US" dirty="0">
                <a:solidFill>
                  <a:schemeClr val="tx1"/>
                </a:solidFill>
              </a:rPr>
              <a:t> label yang </a:t>
            </a:r>
            <a:r>
              <a:rPr lang="en-US" dirty="0" err="1">
                <a:solidFill>
                  <a:schemeClr val="tx1"/>
                </a:solidFill>
              </a:rPr>
              <a:t>jelas</a:t>
            </a:r>
            <a:r>
              <a:rPr lang="en-US" dirty="0">
                <a:solidFill>
                  <a:schemeClr val="tx1"/>
                </a:solidFill>
              </a:rPr>
              <a:t>.</a:t>
            </a:r>
          </a:p>
          <a:p>
            <a:pPr algn="l"/>
            <a:r>
              <a:rPr lang="en-US" dirty="0" smtClean="0">
                <a:solidFill>
                  <a:schemeClr val="tx1"/>
                </a:solidFill>
                <a:latin typeface="Instrument Sans Medium" panose="020B0604020202020204" charset="0"/>
                <a:ea typeface="Instrument Sans Medium" pitchFamily="34" charset="-122"/>
                <a:cs typeface="Instrument Sans Medium" pitchFamily="34" charset="-120"/>
              </a:rPr>
              <a:t>2. </a:t>
            </a:r>
            <a:r>
              <a:rPr lang="sv-SE" dirty="0">
                <a:solidFill>
                  <a:schemeClr val="tx1"/>
                </a:solidFill>
              </a:rPr>
              <a:t>Melaporkan produk kadaluarsa atau </a:t>
            </a:r>
            <a:r>
              <a:rPr lang="sv-SE" dirty="0" smtClean="0">
                <a:solidFill>
                  <a:schemeClr val="tx1"/>
                </a:solidFill>
              </a:rPr>
              <a:t>rusak</a:t>
            </a:r>
          </a:p>
          <a:p>
            <a:pPr algn="l"/>
            <a:r>
              <a:rPr lang="sv-SE" dirty="0" smtClean="0">
                <a:solidFill>
                  <a:schemeClr val="tx1"/>
                </a:solidFill>
                <a:latin typeface="Instrument Sans Medium" panose="020B0604020202020204" charset="0"/>
                <a:ea typeface="Instrument Sans Medium" pitchFamily="34" charset="-122"/>
                <a:cs typeface="Instrument Sans Medium" pitchFamily="34" charset="-120"/>
              </a:rPr>
              <a:t>3. </a:t>
            </a:r>
            <a:r>
              <a:rPr lang="en-US" dirty="0" err="1">
                <a:solidFill>
                  <a:schemeClr val="tx1"/>
                </a:solidFill>
              </a:rPr>
              <a:t>Memilih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produk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bersertifikat</a:t>
            </a:r>
            <a:r>
              <a:rPr lang="en-US" dirty="0">
                <a:solidFill>
                  <a:schemeClr val="tx1"/>
                </a:solidFill>
              </a:rPr>
              <a:t> (halal, SNI, </a:t>
            </a:r>
            <a:r>
              <a:rPr lang="en-US" dirty="0" err="1">
                <a:solidFill>
                  <a:schemeClr val="tx1"/>
                </a:solidFill>
              </a:rPr>
              <a:t>dll</a:t>
            </a:r>
            <a:r>
              <a:rPr lang="en-US" dirty="0" smtClean="0">
                <a:solidFill>
                  <a:schemeClr val="tx1"/>
                </a:solidFill>
              </a:rPr>
              <a:t>).</a:t>
            </a:r>
          </a:p>
          <a:p>
            <a:pPr algn="l"/>
            <a:r>
              <a:rPr lang="en-US" dirty="0" smtClean="0">
                <a:solidFill>
                  <a:schemeClr val="tx1"/>
                </a:solidFill>
                <a:latin typeface="Instrument Sans Medium" panose="020B0604020202020204" charset="0"/>
                <a:ea typeface="Instrument Sans Medium" pitchFamily="34" charset="-122"/>
                <a:cs typeface="Instrument Sans Medium" pitchFamily="34" charset="-120"/>
              </a:rPr>
              <a:t>4. </a:t>
            </a:r>
            <a:r>
              <a:rPr lang="en-US" dirty="0" err="1">
                <a:solidFill>
                  <a:schemeClr val="tx1"/>
                </a:solidFill>
              </a:rPr>
              <a:t>Mengajukan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komplain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bila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dirugikan</a:t>
            </a:r>
            <a:endParaRPr lang="en-US" dirty="0" smtClean="0">
              <a:solidFill>
                <a:schemeClr val="tx1"/>
              </a:solidFill>
            </a:endParaRPr>
          </a:p>
          <a:p>
            <a:pPr algn="l"/>
            <a:r>
              <a:rPr lang="en-US" dirty="0" smtClean="0">
                <a:solidFill>
                  <a:schemeClr val="tx1"/>
                </a:solidFill>
                <a:latin typeface="Instrument Sans Medium" panose="020B0604020202020204" charset="0"/>
                <a:ea typeface="Instrument Sans Medium" pitchFamily="34" charset="-122"/>
                <a:cs typeface="Instrument Sans Medium" pitchFamily="34" charset="-120"/>
              </a:rPr>
              <a:t>5. </a:t>
            </a:r>
            <a:r>
              <a:rPr lang="es-ES" dirty="0" err="1">
                <a:solidFill>
                  <a:schemeClr val="tx1"/>
                </a:solidFill>
              </a:rPr>
              <a:t>Membaca</a:t>
            </a:r>
            <a:r>
              <a:rPr lang="es-ES" dirty="0">
                <a:solidFill>
                  <a:schemeClr val="tx1"/>
                </a:solidFill>
              </a:rPr>
              <a:t> dan </a:t>
            </a:r>
            <a:r>
              <a:rPr lang="es-ES" dirty="0" err="1">
                <a:solidFill>
                  <a:schemeClr val="tx1"/>
                </a:solidFill>
              </a:rPr>
              <a:t>memahami</a:t>
            </a:r>
            <a:r>
              <a:rPr lang="es-ES" dirty="0">
                <a:solidFill>
                  <a:schemeClr val="tx1"/>
                </a:solidFill>
              </a:rPr>
              <a:t> </a:t>
            </a:r>
            <a:r>
              <a:rPr lang="es-ES" dirty="0" err="1">
                <a:solidFill>
                  <a:schemeClr val="tx1"/>
                </a:solidFill>
              </a:rPr>
              <a:t>kontrak</a:t>
            </a:r>
            <a:r>
              <a:rPr lang="es-ES" dirty="0">
                <a:solidFill>
                  <a:schemeClr val="tx1"/>
                </a:solidFill>
              </a:rPr>
              <a:t>/</a:t>
            </a:r>
            <a:r>
              <a:rPr lang="es-ES" dirty="0" err="1">
                <a:solidFill>
                  <a:schemeClr val="tx1"/>
                </a:solidFill>
              </a:rPr>
              <a:t>perjanjian</a:t>
            </a:r>
            <a:r>
              <a:rPr lang="es-ES" dirty="0">
                <a:solidFill>
                  <a:schemeClr val="tx1"/>
                </a:solidFill>
              </a:rPr>
              <a:t> </a:t>
            </a:r>
            <a:r>
              <a:rPr lang="es-ES" dirty="0" err="1">
                <a:solidFill>
                  <a:schemeClr val="tx1"/>
                </a:solidFill>
              </a:rPr>
              <a:t>sebelum</a:t>
            </a:r>
            <a:r>
              <a:rPr lang="es-ES" dirty="0">
                <a:solidFill>
                  <a:schemeClr val="tx1"/>
                </a:solidFill>
              </a:rPr>
              <a:t> </a:t>
            </a:r>
            <a:r>
              <a:rPr lang="es-ES" dirty="0" err="1">
                <a:solidFill>
                  <a:schemeClr val="tx1"/>
                </a:solidFill>
              </a:rPr>
              <a:t>membeli</a:t>
            </a:r>
            <a:endParaRPr lang="en-US" b="1" dirty="0">
              <a:solidFill>
                <a:schemeClr val="tx1"/>
              </a:solidFill>
              <a:latin typeface="Instrument Sans Medium" panose="020B0604020202020204" charset="0"/>
              <a:ea typeface="Instrument Sans Medium" pitchFamily="34" charset="-122"/>
              <a:cs typeface="Instrument Sans Medium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996594481"/>
      </p:ext>
    </p:extLst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899592" y="764704"/>
            <a:ext cx="6872808" cy="4874096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</a:rPr>
              <a:t>KESIMPULAN</a:t>
            </a:r>
          </a:p>
          <a:p>
            <a:pPr algn="l"/>
            <a:endParaRPr lang="en-US" dirty="0">
              <a:solidFill>
                <a:schemeClr val="tx1"/>
              </a:solidFill>
            </a:endParaRPr>
          </a:p>
          <a:p>
            <a:pPr marL="457200" indent="-457200" algn="l">
              <a:buFont typeface="Wingdings" panose="05000000000000000000" pitchFamily="2" charset="2"/>
              <a:buChar char="Ø"/>
            </a:pPr>
            <a:r>
              <a:rPr lang="en-US" dirty="0" err="1">
                <a:solidFill>
                  <a:schemeClr val="tx1"/>
                </a:solidFill>
              </a:rPr>
              <a:t>Hak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kewajiban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konsumen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saling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melengkapi</a:t>
            </a:r>
            <a:endParaRPr lang="en-US" dirty="0" smtClean="0">
              <a:solidFill>
                <a:schemeClr val="tx1"/>
              </a:solidFill>
            </a:endParaRPr>
          </a:p>
          <a:p>
            <a:pPr marL="457200" indent="-457200" algn="l">
              <a:buFont typeface="Wingdings" panose="05000000000000000000" pitchFamily="2" charset="2"/>
              <a:buChar char="Ø"/>
            </a:pPr>
            <a:r>
              <a:rPr lang="en-US" dirty="0" err="1">
                <a:solidFill>
                  <a:schemeClr val="tx1"/>
                </a:solidFill>
              </a:rPr>
              <a:t>Konsumen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cerdas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mengetahui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hak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menjalankan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kewajibannya</a:t>
            </a:r>
            <a:r>
              <a:rPr lang="en-US" dirty="0">
                <a:solidFill>
                  <a:schemeClr val="tx1"/>
                </a:solidFill>
              </a:rPr>
              <a:t>.</a:t>
            </a:r>
          </a:p>
          <a:p>
            <a:pPr marL="457200" indent="-457200" algn="l">
              <a:buFont typeface="Wingdings" panose="05000000000000000000" pitchFamily="2" charset="2"/>
              <a:buChar char="Ø"/>
            </a:pPr>
            <a:r>
              <a:rPr lang="en-US" dirty="0">
                <a:solidFill>
                  <a:schemeClr val="tx1"/>
                </a:solidFill>
              </a:rPr>
              <a:t>Mari </a:t>
            </a:r>
            <a:r>
              <a:rPr lang="en-US" dirty="0" err="1">
                <a:solidFill>
                  <a:schemeClr val="tx1"/>
                </a:solidFill>
              </a:rPr>
              <a:t>jadi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konsumen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>
                <a:solidFill>
                  <a:schemeClr val="tx1"/>
                </a:solidFill>
              </a:rPr>
              <a:t>kritis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sadar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hukum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dan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bertanggung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jawab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43746535"/>
      </p:ext>
    </p:extLst>
  </p:cSld>
  <p:clrMapOvr>
    <a:masterClrMapping/>
  </p:clrMapOvr>
  <p:transition spd="slow"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b="1" dirty="0"/>
              <a:t>	</a:t>
            </a:r>
          </a:p>
          <a:p>
            <a:endParaRPr lang="en-US" sz="4000" b="1" dirty="0"/>
          </a:p>
          <a:p>
            <a:endParaRPr lang="id-ID" sz="2400" b="1" dirty="0">
              <a:sym typeface="Wingdings" panose="05000000000000000000" pitchFamily="2" charset="2"/>
            </a:endParaRPr>
          </a:p>
          <a:p>
            <a:r>
              <a:rPr lang="id-ID" sz="4000" b="1" dirty="0">
                <a:solidFill>
                  <a:schemeClr val="tx1"/>
                </a:solidFill>
                <a:sym typeface="Wingdings" panose="05000000000000000000" pitchFamily="2" charset="2"/>
              </a:rPr>
              <a:t> </a:t>
            </a:r>
            <a:r>
              <a:rPr lang="en-US" sz="4000" b="1" dirty="0">
                <a:solidFill>
                  <a:schemeClr val="tx1"/>
                </a:solidFill>
              </a:rPr>
              <a:t>END</a:t>
            </a:r>
            <a:r>
              <a:rPr lang="id-ID" sz="4000" b="1" dirty="0">
                <a:solidFill>
                  <a:schemeClr val="tx1"/>
                </a:solidFill>
              </a:rPr>
              <a:t> </a:t>
            </a:r>
            <a:r>
              <a:rPr lang="id-ID" sz="4000" b="1" dirty="0">
                <a:solidFill>
                  <a:schemeClr val="tx1"/>
                </a:solidFill>
                <a:sym typeface="Wingdings" panose="05000000000000000000" pitchFamily="2" charset="2"/>
              </a:rPr>
              <a:t></a:t>
            </a:r>
            <a:endParaRPr lang="en-US" sz="40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296963"/>
      </p:ext>
    </p:extLst>
  </p:cSld>
  <p:clrMapOvr>
    <a:masterClrMapping/>
  </p:clrMapOvr>
  <p:transition spd="slow">
    <p:fade thruBlk="1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6217</TotalTime>
  <Words>298</Words>
  <Application>Microsoft Office PowerPoint</Application>
  <PresentationFormat>On-screen Show (4:3)</PresentationFormat>
  <Paragraphs>75</Paragraphs>
  <Slides>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7" baseType="lpstr">
      <vt:lpstr>Arial</vt:lpstr>
      <vt:lpstr>Calibri</vt:lpstr>
      <vt:lpstr>Cambria</vt:lpstr>
      <vt:lpstr>Instrument Sans Medium</vt:lpstr>
      <vt:lpstr>Martel Sans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IBI Darmajaya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Adminbsm</cp:lastModifiedBy>
  <cp:revision>581</cp:revision>
  <cp:lastPrinted>2017-08-29T02:54:51Z</cp:lastPrinted>
  <dcterms:created xsi:type="dcterms:W3CDTF">2010-04-18T12:06:30Z</dcterms:created>
  <dcterms:modified xsi:type="dcterms:W3CDTF">2025-04-08T20:41:23Z</dcterms:modified>
</cp:coreProperties>
</file>