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322" r:id="rId3"/>
    <p:sldId id="344" r:id="rId4"/>
    <p:sldId id="362" r:id="rId5"/>
    <p:sldId id="345" r:id="rId6"/>
    <p:sldId id="346" r:id="rId7"/>
    <p:sldId id="367" r:id="rId8"/>
    <p:sldId id="363" r:id="rId9"/>
    <p:sldId id="364" r:id="rId10"/>
    <p:sldId id="365" r:id="rId11"/>
    <p:sldId id="361" r:id="rId12"/>
  </p:sldIdLst>
  <p:sldSz cx="9144000" cy="6858000" type="screen4x3"/>
  <p:notesSz cx="7045325" cy="9345613"/>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01" autoAdjust="0"/>
  </p:normalViewPr>
  <p:slideViewPr>
    <p:cSldViewPr>
      <p:cViewPr varScale="1">
        <p:scale>
          <a:sx n="68" d="100"/>
          <a:sy n="68" d="100"/>
        </p:scale>
        <p:origin x="142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comments" Target="../comments/commen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571744"/>
            <a:ext cx="9144000" cy="1754326"/>
          </a:xfrm>
          <a:prstGeom prst="rect">
            <a:avLst/>
          </a:prstGeom>
          <a:noFill/>
        </p:spPr>
        <p:txBody>
          <a:bodyPr wrap="square" lIns="91440" tIns="45720" rIns="91440" bIns="45720">
            <a:spAutoFit/>
          </a:bodyPr>
          <a:lstStyle/>
          <a:p>
            <a:pPr algn="ctr"/>
            <a:r>
              <a:rPr lang="en-US" sz="3600" b="1" dirty="0" err="1">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Perancangan</a:t>
            </a: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 MoU dan </a:t>
            </a:r>
            <a:r>
              <a:rPr lang="en-US" sz="3600" b="1" dirty="0" err="1">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Perbedaannya</a:t>
            </a: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 </a:t>
            </a:r>
            <a:r>
              <a:rPr lang="en-US" sz="3600" b="1" dirty="0" err="1">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dengan</a:t>
            </a: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 </a:t>
            </a:r>
            <a:r>
              <a:rPr lang="en-US" sz="3600" b="1" dirty="0" err="1">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Kontrak</a:t>
            </a:r>
            <a:r>
              <a:rPr lang="en-US" sz="3600" b="1">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 </a:t>
            </a:r>
            <a:endPar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9.</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6">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
        <p:nvSpPr>
          <p:cNvPr id="4" name="Rectangle 5">
            <a:extLst>
              <a:ext uri="{FF2B5EF4-FFF2-40B4-BE49-F238E27FC236}">
                <a16:creationId xmlns:a16="http://schemas.microsoft.com/office/drawing/2014/main" id="{A995291E-E989-F44D-B748-BA6BB0247C7E}"/>
              </a:ext>
            </a:extLst>
          </p:cNvPr>
          <p:cNvSpPr/>
          <p:nvPr>
            <p:custDataLst>
              <p:tags r:id="rId2"/>
            </p:custDataLst>
          </p:nvPr>
        </p:nvSpPr>
        <p:spPr>
          <a:xfrm>
            <a:off x="-36512" y="4471372"/>
            <a:ext cx="9144000" cy="707886"/>
          </a:xfrm>
          <a:prstGeom prst="rect">
            <a:avLst/>
          </a:prstGeom>
          <a:noFill/>
        </p:spPr>
        <p:txBody>
          <a:bodyPr wrap="square" lIns="91440" tIns="45720" rIns="91440" bIns="45720">
            <a:spAutoFit/>
          </a:bodyPr>
          <a:lstStyle/>
          <a:p>
            <a:pPr lvl="1" algn="ctr"/>
            <a:r>
              <a:rPr lang="en-US" sz="40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Dewi </a:t>
            </a:r>
            <a:r>
              <a:rPr lang="en-US" sz="4000" b="1" dirty="0" err="1">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Noviyanti</a:t>
            </a:r>
            <a:r>
              <a:rPr lang="en-US" sz="40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 S.H., M.H. </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695FFC8-FF70-016E-EDA7-214245BEA136}"/>
              </a:ext>
            </a:extLst>
          </p:cNvPr>
          <p:cNvSpPr>
            <a:spLocks noGrp="1"/>
          </p:cNvSpPr>
          <p:nvPr>
            <p:ph type="subTitle" idx="1"/>
          </p:nvPr>
        </p:nvSpPr>
        <p:spPr>
          <a:xfrm>
            <a:off x="811560" y="980728"/>
            <a:ext cx="7520880" cy="5162128"/>
          </a:xfrm>
        </p:spPr>
        <p:txBody>
          <a:bodyPr>
            <a:normAutofit/>
          </a:bodyPr>
          <a:lstStyle/>
          <a:p>
            <a:pPr algn="just"/>
            <a:endParaRPr lang="en-ID" dirty="0">
              <a:solidFill>
                <a:schemeClr val="tx1"/>
              </a:solidFill>
            </a:endParaRPr>
          </a:p>
        </p:txBody>
      </p:sp>
      <p:sp>
        <p:nvSpPr>
          <p:cNvPr id="3" name="Kotak Teks 2">
            <a:extLst>
              <a:ext uri="{FF2B5EF4-FFF2-40B4-BE49-F238E27FC236}">
                <a16:creationId xmlns:a16="http://schemas.microsoft.com/office/drawing/2014/main" id="{23054245-157D-BCFB-4B5E-D715E6727245}"/>
              </a:ext>
            </a:extLst>
          </p:cNvPr>
          <p:cNvSpPr txBox="1"/>
          <p:nvPr/>
        </p:nvSpPr>
        <p:spPr>
          <a:xfrm>
            <a:off x="755576" y="116632"/>
            <a:ext cx="7632848" cy="369332"/>
          </a:xfrm>
          <a:prstGeom prst="rect">
            <a:avLst/>
          </a:prstGeom>
          <a:noFill/>
        </p:spPr>
        <p:txBody>
          <a:bodyPr wrap="square" rtlCol="0">
            <a:spAutoFit/>
          </a:bodyPr>
          <a:lstStyle/>
          <a:p>
            <a:pPr algn="ctr"/>
            <a:r>
              <a:rPr lang="id-ID" b="1" i="1" dirty="0">
                <a:latin typeface="Book Antiqua" panose="02040602050305030304" pitchFamily="18" charset="0"/>
              </a:rPr>
              <a:t>PERBEDAAN MOU DENGAN KONTRAK </a:t>
            </a:r>
          </a:p>
        </p:txBody>
      </p:sp>
      <p:pic>
        <p:nvPicPr>
          <p:cNvPr id="11" name="Gambar 10" descr="Sebuah gambar berisi teks, cuplikan layar, Font, deasin&#10;&#10;Konten yang dihasilkan AI mungkin salah.">
            <a:extLst>
              <a:ext uri="{FF2B5EF4-FFF2-40B4-BE49-F238E27FC236}">
                <a16:creationId xmlns:a16="http://schemas.microsoft.com/office/drawing/2014/main" id="{CA458FE7-C769-3F4F-89AA-5D1F50BCE7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741368"/>
          </a:xfrm>
          <a:prstGeom prst="rect">
            <a:avLst/>
          </a:prstGeom>
        </p:spPr>
      </p:pic>
    </p:spTree>
    <p:extLst>
      <p:ext uri="{BB962C8B-B14F-4D97-AF65-F5344CB8AC3E}">
        <p14:creationId xmlns:p14="http://schemas.microsoft.com/office/powerpoint/2010/main" val="2007087028"/>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BFD3CC4-1248-4A7B-E95A-4CF1C43D2285}"/>
              </a:ext>
            </a:extLst>
          </p:cNvPr>
          <p:cNvSpPr>
            <a:spLocks noGrp="1"/>
          </p:cNvSpPr>
          <p:nvPr>
            <p:ph type="subTitle" idx="1"/>
          </p:nvPr>
        </p:nvSpPr>
        <p:spPr>
          <a:xfrm>
            <a:off x="1619672" y="1340768"/>
            <a:ext cx="6400800" cy="1752600"/>
          </a:xfrm>
        </p:spPr>
        <p:txBody>
          <a:bodyPr/>
          <a:lstStyle/>
          <a:p>
            <a:endParaRPr lang="en-US" dirty="0"/>
          </a:p>
          <a:p>
            <a:r>
              <a:rPr lang="en-US" dirty="0"/>
              <a:t>THANK YOU </a:t>
            </a:r>
            <a:endParaRPr lang="en-ID" dirty="0"/>
          </a:p>
        </p:txBody>
      </p:sp>
    </p:spTree>
    <p:extLst>
      <p:ext uri="{BB962C8B-B14F-4D97-AF65-F5344CB8AC3E}">
        <p14:creationId xmlns:p14="http://schemas.microsoft.com/office/powerpoint/2010/main" val="2720166901"/>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657C2EC-F1BF-9D47-8C0F-1C68F90E6BF4}"/>
              </a:ext>
            </a:extLst>
          </p:cNvPr>
          <p:cNvSpPr>
            <a:spLocks noGrp="1"/>
          </p:cNvSpPr>
          <p:nvPr>
            <p:ph type="subTitle" idx="1"/>
          </p:nvPr>
        </p:nvSpPr>
        <p:spPr>
          <a:xfrm>
            <a:off x="251520" y="620688"/>
            <a:ext cx="8784976" cy="5760640"/>
          </a:xfrm>
        </p:spPr>
        <p:txBody>
          <a:bodyPr>
            <a:normAutofit/>
          </a:bodyPr>
          <a:lstStyle/>
          <a:p>
            <a:pPr marL="457200" indent="-457200" algn="just">
              <a:buAutoNum type="alphaUcPeriod"/>
            </a:pPr>
            <a:r>
              <a:rPr lang="en-US" sz="2400" dirty="0" err="1">
                <a:solidFill>
                  <a:schemeClr val="tx1"/>
                </a:solidFill>
                <a:latin typeface="AkayaTelivigala" pitchFamily="2" charset="77"/>
                <a:cs typeface="AkayaTelivigala" pitchFamily="2" charset="77"/>
              </a:rPr>
              <a:t>Pengertian</a:t>
            </a:r>
            <a:r>
              <a:rPr lang="en-US" sz="2400" dirty="0">
                <a:solidFill>
                  <a:schemeClr val="tx1"/>
                </a:solidFill>
              </a:rPr>
              <a:t> </a:t>
            </a:r>
            <a:r>
              <a:rPr lang="en-US" sz="2400" i="1" dirty="0">
                <a:solidFill>
                  <a:schemeClr val="tx1"/>
                </a:solidFill>
                <a:latin typeface="AkayaTelivigala" pitchFamily="2" charset="77"/>
                <a:cs typeface="AkayaTelivigala" pitchFamily="2" charset="77"/>
              </a:rPr>
              <a:t>Memorandum of Understanding</a:t>
            </a:r>
            <a:r>
              <a:rPr lang="en-US" sz="2400" dirty="0">
                <a:solidFill>
                  <a:schemeClr val="tx1"/>
                </a:solidFill>
              </a:rPr>
              <a:t> : </a:t>
            </a:r>
          </a:p>
          <a:p>
            <a:pPr algn="just"/>
            <a:endParaRPr lang="en-US" sz="2400" dirty="0">
              <a:solidFill>
                <a:schemeClr val="tx1"/>
              </a:solidFill>
            </a:endParaRPr>
          </a:p>
          <a:p>
            <a:pPr algn="just">
              <a:buNone/>
            </a:pPr>
            <a:r>
              <a:rPr lang="id-ID" dirty="0">
                <a:solidFill>
                  <a:srgbClr val="000000"/>
                </a:solidFill>
                <a:effectLst/>
                <a:latin typeface="Book Antiqua" panose="02040602050305030304" pitchFamily="18" charset="0"/>
              </a:rPr>
              <a:t>Memorandum </a:t>
            </a:r>
            <a:r>
              <a:rPr lang="id-ID" dirty="0" err="1">
                <a:solidFill>
                  <a:srgbClr val="000000"/>
                </a:solidFill>
                <a:effectLst/>
                <a:latin typeface="Book Antiqua" panose="02040602050305030304" pitchFamily="18" charset="0"/>
              </a:rPr>
              <a:t>of</a:t>
            </a:r>
            <a:r>
              <a:rPr lang="id-ID" dirty="0">
                <a:solidFill>
                  <a:srgbClr val="000000"/>
                </a:solidFill>
                <a:effectLst/>
                <a:latin typeface="Book Antiqua" panose="02040602050305030304" pitchFamily="18" charset="0"/>
              </a:rPr>
              <a:t> </a:t>
            </a:r>
            <a:r>
              <a:rPr lang="id-ID" dirty="0" err="1">
                <a:solidFill>
                  <a:srgbClr val="000000"/>
                </a:solidFill>
                <a:effectLst/>
                <a:latin typeface="Book Antiqua" panose="02040602050305030304" pitchFamily="18" charset="0"/>
              </a:rPr>
              <a:t>understanding</a:t>
            </a:r>
            <a:r>
              <a:rPr lang="id-ID" dirty="0">
                <a:solidFill>
                  <a:srgbClr val="000000"/>
                </a:solidFill>
                <a:effectLst/>
                <a:latin typeface="Book Antiqua" panose="02040602050305030304" pitchFamily="18" charset="0"/>
              </a:rPr>
              <a:t> berasal dari kata memorandum dan </a:t>
            </a:r>
            <a:r>
              <a:rPr lang="id-ID" dirty="0" err="1">
                <a:solidFill>
                  <a:srgbClr val="000000"/>
                </a:solidFill>
                <a:effectLst/>
                <a:latin typeface="Book Antiqua" panose="02040602050305030304" pitchFamily="18" charset="0"/>
              </a:rPr>
              <a:t>understanding</a:t>
            </a:r>
            <a:r>
              <a:rPr lang="id-ID" dirty="0">
                <a:solidFill>
                  <a:srgbClr val="000000"/>
                </a:solidFill>
                <a:effectLst/>
                <a:latin typeface="Book Antiqua" panose="02040602050305030304" pitchFamily="18" charset="0"/>
              </a:rPr>
              <a:t>. Memorandum</a:t>
            </a:r>
            <a:r>
              <a:rPr lang="id-ID" dirty="0">
                <a:solidFill>
                  <a:srgbClr val="000000"/>
                </a:solidFill>
                <a:latin typeface="Book Antiqua" panose="02040602050305030304" pitchFamily="18" charset="0"/>
              </a:rPr>
              <a:t> </a:t>
            </a:r>
            <a:r>
              <a:rPr lang="id-ID" dirty="0">
                <a:solidFill>
                  <a:srgbClr val="000000"/>
                </a:solidFill>
                <a:effectLst/>
                <a:latin typeface="Book Antiqua" panose="02040602050305030304" pitchFamily="18" charset="0"/>
              </a:rPr>
              <a:t>didefinisikan sebagai a brief written statement outlining</a:t>
            </a:r>
            <a:r>
              <a:rPr lang="id-ID" dirty="0">
                <a:solidFill>
                  <a:srgbClr val="000000"/>
                </a:solidFill>
                <a:latin typeface="Book Antiqua" panose="02040602050305030304" pitchFamily="18" charset="0"/>
              </a:rPr>
              <a:t> </a:t>
            </a:r>
            <a:r>
              <a:rPr lang="id-ID" dirty="0">
                <a:solidFill>
                  <a:srgbClr val="000000"/>
                </a:solidFill>
                <a:effectLst/>
                <a:latin typeface="Book Antiqua" panose="02040602050305030304" pitchFamily="18" charset="0"/>
              </a:rPr>
              <a:t>the terms of agreement or transaction (sebuah ringkasan pernyataan tertulis yang menguraikan persyaratan sebuah perjanjian atau transaksi)</a:t>
            </a:r>
          </a:p>
          <a:p>
            <a:pPr algn="just"/>
            <a:endParaRPr lang="en-US" sz="2400" dirty="0">
              <a:solidFill>
                <a:schemeClr val="tx1"/>
              </a:solidFill>
            </a:endParaRPr>
          </a:p>
        </p:txBody>
      </p:sp>
    </p:spTree>
    <p:extLst>
      <p:ext uri="{BB962C8B-B14F-4D97-AF65-F5344CB8AC3E}">
        <p14:creationId xmlns:p14="http://schemas.microsoft.com/office/powerpoint/2010/main" val="1226798657"/>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7FE54D9-4A89-FA3A-639F-FA042301B112}"/>
              </a:ext>
            </a:extLst>
          </p:cNvPr>
          <p:cNvSpPr>
            <a:spLocks noGrp="1"/>
          </p:cNvSpPr>
          <p:nvPr>
            <p:ph type="subTitle" idx="1"/>
          </p:nvPr>
        </p:nvSpPr>
        <p:spPr>
          <a:xfrm>
            <a:off x="323528" y="908720"/>
            <a:ext cx="8496944" cy="4730080"/>
          </a:xfrm>
        </p:spPr>
        <p:txBody>
          <a:bodyPr>
            <a:normAutofit/>
          </a:bodyPr>
          <a:lstStyle/>
          <a:p>
            <a:pPr algn="just">
              <a:buNone/>
            </a:pPr>
            <a:r>
              <a:rPr lang="id-ID" dirty="0">
                <a:solidFill>
                  <a:srgbClr val="000000"/>
                </a:solidFill>
                <a:effectLst/>
                <a:latin typeface="Book Antiqua" panose="02040602050305030304" pitchFamily="18" charset="0"/>
              </a:rPr>
              <a:t>sedangkan </a:t>
            </a:r>
            <a:r>
              <a:rPr lang="id-ID" dirty="0" err="1">
                <a:solidFill>
                  <a:srgbClr val="000000"/>
                </a:solidFill>
                <a:effectLst/>
                <a:latin typeface="Book Antiqua" panose="02040602050305030304" pitchFamily="18" charset="0"/>
              </a:rPr>
              <a:t>understanding</a:t>
            </a:r>
            <a:r>
              <a:rPr lang="id-ID" dirty="0">
                <a:solidFill>
                  <a:srgbClr val="000000"/>
                </a:solidFill>
                <a:effectLst/>
                <a:latin typeface="Book Antiqua" panose="02040602050305030304" pitchFamily="18" charset="0"/>
              </a:rPr>
              <a:t> adalah (sebuah perjanjian yang berisi pernyataan persetujuan tidak langsung atas perjanjian lainnya atau pengikatan kontrak yang sah atas suatu materi yang bersifat informal atau persyaratan yang longgar, kecuali pernyataan tersebut disertai atau merupakan hasil persetujuan atau kesepakatan pemikiran dari para pihak yang dikehendaki oleh keduanya untuk mengikat) .</a:t>
            </a:r>
          </a:p>
          <a:p>
            <a:pPr marL="514350" indent="-514350" algn="just">
              <a:buAutoNum type="arabicPeriod"/>
            </a:pPr>
            <a:endParaRPr lang="en-ID" dirty="0">
              <a:solidFill>
                <a:schemeClr val="tx1"/>
              </a:solidFill>
            </a:endParaRPr>
          </a:p>
        </p:txBody>
      </p:sp>
    </p:spTree>
    <p:extLst>
      <p:ext uri="{BB962C8B-B14F-4D97-AF65-F5344CB8AC3E}">
        <p14:creationId xmlns:p14="http://schemas.microsoft.com/office/powerpoint/2010/main" val="408449543"/>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E4FA3D5-DECA-9D23-20E6-6666DCBE58A8}"/>
              </a:ext>
            </a:extLst>
          </p:cNvPr>
          <p:cNvSpPr>
            <a:spLocks noGrp="1"/>
          </p:cNvSpPr>
          <p:nvPr>
            <p:ph type="subTitle" idx="1"/>
          </p:nvPr>
        </p:nvSpPr>
        <p:spPr>
          <a:xfrm>
            <a:off x="107504" y="332656"/>
            <a:ext cx="8568952" cy="5306144"/>
          </a:xfrm>
        </p:spPr>
        <p:txBody>
          <a:bodyPr>
            <a:normAutofit/>
          </a:bodyPr>
          <a:lstStyle/>
          <a:p>
            <a:r>
              <a:rPr lang="en-ID" b="1" dirty="0" err="1">
                <a:solidFill>
                  <a:schemeClr val="tx1"/>
                </a:solidFill>
                <a:latin typeface="Book Antiqua" panose="02040602050305030304" pitchFamily="18" charset="0"/>
              </a:rPr>
              <a:t>Pengertian</a:t>
            </a:r>
            <a:r>
              <a:rPr lang="en-ID" b="1" dirty="0">
                <a:solidFill>
                  <a:schemeClr val="tx1"/>
                </a:solidFill>
                <a:latin typeface="Book Antiqua" panose="02040602050305030304" pitchFamily="18" charset="0"/>
              </a:rPr>
              <a:t> MOU </a:t>
            </a:r>
            <a:r>
              <a:rPr lang="en-ID" b="1" dirty="0" err="1">
                <a:solidFill>
                  <a:schemeClr val="tx1"/>
                </a:solidFill>
                <a:latin typeface="Book Antiqua" panose="02040602050305030304" pitchFamily="18" charset="0"/>
              </a:rPr>
              <a:t>Menurut</a:t>
            </a:r>
            <a:r>
              <a:rPr lang="en-ID" b="1" dirty="0">
                <a:solidFill>
                  <a:schemeClr val="tx1"/>
                </a:solidFill>
                <a:latin typeface="Book Antiqua" panose="02040602050305030304" pitchFamily="18" charset="0"/>
              </a:rPr>
              <a:t> </a:t>
            </a:r>
            <a:r>
              <a:rPr lang="en-ID" b="1" dirty="0" err="1">
                <a:solidFill>
                  <a:schemeClr val="tx1"/>
                </a:solidFill>
                <a:latin typeface="Book Antiqua" panose="02040602050305030304" pitchFamily="18" charset="0"/>
              </a:rPr>
              <a:t>Undang-Undang</a:t>
            </a:r>
            <a:r>
              <a:rPr lang="en-ID" b="1" dirty="0">
                <a:solidFill>
                  <a:schemeClr val="tx1"/>
                </a:solidFill>
                <a:latin typeface="Book Antiqua" panose="02040602050305030304" pitchFamily="18" charset="0"/>
              </a:rPr>
              <a:t> </a:t>
            </a:r>
          </a:p>
          <a:p>
            <a:pPr>
              <a:buNone/>
            </a:pPr>
            <a:endParaRPr lang="en-ID" b="1" dirty="0">
              <a:solidFill>
                <a:schemeClr val="tx1"/>
              </a:solidFill>
              <a:latin typeface="Book Antiqua" panose="02040602050305030304" pitchFamily="18" charset="0"/>
            </a:endParaRPr>
          </a:p>
          <a:p>
            <a:pPr>
              <a:buNone/>
            </a:pPr>
            <a:endParaRPr lang="en-ID" b="1" dirty="0">
              <a:solidFill>
                <a:schemeClr val="tx1"/>
              </a:solidFill>
              <a:latin typeface="Book Antiqua" panose="02040602050305030304" pitchFamily="18" charset="0"/>
            </a:endParaRPr>
          </a:p>
          <a:p>
            <a:pPr algn="just">
              <a:buNone/>
            </a:pPr>
            <a:r>
              <a:rPr lang="en-ID" dirty="0" err="1">
                <a:solidFill>
                  <a:schemeClr val="tx1"/>
                </a:solidFill>
                <a:latin typeface="Book Antiqua" panose="02040602050305030304" pitchFamily="18" charset="0"/>
              </a:rPr>
              <a:t>Secara</a:t>
            </a:r>
            <a:r>
              <a:rPr lang="en-ID" dirty="0">
                <a:solidFill>
                  <a:schemeClr val="tx1"/>
                </a:solidFill>
                <a:latin typeface="Book Antiqua" panose="02040602050305030304" pitchFamily="18" charset="0"/>
              </a:rPr>
              <a:t> </a:t>
            </a:r>
            <a:r>
              <a:rPr lang="en-ID" dirty="0" err="1">
                <a:solidFill>
                  <a:schemeClr val="tx1"/>
                </a:solidFill>
                <a:latin typeface="Book Antiqua" panose="02040602050305030304" pitchFamily="18" charset="0"/>
              </a:rPr>
              <a:t>mendasar</a:t>
            </a:r>
            <a:r>
              <a:rPr lang="en-ID" dirty="0">
                <a:solidFill>
                  <a:schemeClr val="tx1"/>
                </a:solidFill>
                <a:latin typeface="Book Antiqua" panose="02040602050305030304" pitchFamily="18" charset="0"/>
              </a:rPr>
              <a:t> MOU </a:t>
            </a:r>
            <a:r>
              <a:rPr lang="en-ID" dirty="0" err="1">
                <a:solidFill>
                  <a:schemeClr val="tx1"/>
                </a:solidFill>
                <a:latin typeface="Book Antiqua" panose="02040602050305030304" pitchFamily="18" charset="0"/>
              </a:rPr>
              <a:t>berasal</a:t>
            </a:r>
            <a:r>
              <a:rPr lang="en-ID" dirty="0">
                <a:solidFill>
                  <a:schemeClr val="tx1"/>
                </a:solidFill>
                <a:latin typeface="Book Antiqua" panose="02040602050305030304" pitchFamily="18" charset="0"/>
              </a:rPr>
              <a:t> </a:t>
            </a:r>
            <a:r>
              <a:rPr lang="en-ID" dirty="0" err="1">
                <a:solidFill>
                  <a:schemeClr val="tx1"/>
                </a:solidFill>
                <a:latin typeface="Book Antiqua" panose="02040602050305030304" pitchFamily="18" charset="0"/>
              </a:rPr>
              <a:t>dari</a:t>
            </a:r>
            <a:r>
              <a:rPr lang="en-ID" dirty="0">
                <a:solidFill>
                  <a:schemeClr val="tx1"/>
                </a:solidFill>
                <a:latin typeface="Book Antiqua" panose="02040602050305030304" pitchFamily="18" charset="0"/>
              </a:rPr>
              <a:t> </a:t>
            </a:r>
            <a:r>
              <a:rPr lang="id-ID" dirty="0">
                <a:solidFill>
                  <a:srgbClr val="000000"/>
                </a:solidFill>
                <a:effectLst/>
                <a:latin typeface="Book Antiqua" panose="02040602050305030304" pitchFamily="18" charset="0"/>
              </a:rPr>
              <a:t>konsep perjanjian secara mendasar sebagaimana termuat dalam Pasal 1313 BW yang menegaskan bahwa perjanjian adalah suatu perbuatan dengan mana satu orang atau lebih mengikatkan dirinya terhadap satu orang atau lebih.</a:t>
            </a:r>
          </a:p>
          <a:p>
            <a:pPr algn="just"/>
            <a:endParaRPr lang="en-ID" b="1"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3509101197"/>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4749E8D4-48C3-8C24-E4BE-5926927715F2}"/>
              </a:ext>
            </a:extLst>
          </p:cNvPr>
          <p:cNvSpPr>
            <a:spLocks noGrp="1"/>
          </p:cNvSpPr>
          <p:nvPr>
            <p:ph type="subTitle" idx="1"/>
          </p:nvPr>
        </p:nvSpPr>
        <p:spPr>
          <a:xfrm>
            <a:off x="0" y="764704"/>
            <a:ext cx="8892480" cy="4874096"/>
          </a:xfrm>
        </p:spPr>
        <p:txBody>
          <a:bodyPr>
            <a:normAutofit/>
          </a:bodyPr>
          <a:lstStyle/>
          <a:p>
            <a:pPr algn="just"/>
            <a:endParaRPr lang="en-ID" sz="1600" i="1" dirty="0"/>
          </a:p>
          <a:p>
            <a:pPr algn="just"/>
            <a:endParaRPr lang="en-ID" sz="1600" i="1" dirty="0"/>
          </a:p>
          <a:p>
            <a:pPr algn="just"/>
            <a:endParaRPr lang="en-ID" sz="1600" dirty="0"/>
          </a:p>
          <a:p>
            <a:pPr algn="just">
              <a:buNone/>
            </a:pPr>
            <a:r>
              <a:rPr lang="id-ID" dirty="0">
                <a:solidFill>
                  <a:srgbClr val="000000"/>
                </a:solidFill>
                <a:effectLst/>
                <a:latin typeface="Book Antiqua" panose="02040602050305030304" pitchFamily="18" charset="0"/>
              </a:rPr>
              <a:t>Berdasarkan definisi MoU di atas dapat</a:t>
            </a:r>
          </a:p>
          <a:p>
            <a:pPr algn="just">
              <a:buNone/>
            </a:pPr>
            <a:r>
              <a:rPr lang="id-ID" dirty="0">
                <a:solidFill>
                  <a:srgbClr val="000000"/>
                </a:solidFill>
                <a:effectLst/>
                <a:latin typeface="Book Antiqua" panose="02040602050305030304" pitchFamily="18" charset="0"/>
              </a:rPr>
              <a:t>disimpulkan unsur-unsur yang terdapat dalam MoU,</a:t>
            </a:r>
          </a:p>
          <a:p>
            <a:pPr algn="just">
              <a:buNone/>
            </a:pPr>
            <a:r>
              <a:rPr lang="id-ID" dirty="0">
                <a:solidFill>
                  <a:srgbClr val="000000"/>
                </a:solidFill>
                <a:effectLst/>
                <a:latin typeface="Book Antiqua" panose="02040602050305030304" pitchFamily="18" charset="0"/>
              </a:rPr>
              <a:t>antara lain:</a:t>
            </a:r>
          </a:p>
          <a:p>
            <a:pPr marL="571500" indent="-571500" algn="just">
              <a:buFont typeface="+mj-lt"/>
              <a:buAutoNum type="romanUcPeriod"/>
            </a:pPr>
            <a:r>
              <a:rPr lang="id-ID" dirty="0">
                <a:solidFill>
                  <a:srgbClr val="000000"/>
                </a:solidFill>
                <a:effectLst/>
                <a:latin typeface="Book Antiqua" panose="02040602050305030304" pitchFamily="18" charset="0"/>
              </a:rPr>
              <a:t>Merupakan perjanjian pendahuluan;</a:t>
            </a:r>
          </a:p>
          <a:p>
            <a:pPr marL="571500" indent="-571500" algn="just">
              <a:buFont typeface="+mj-lt"/>
              <a:buAutoNum type="romanUcPeriod"/>
            </a:pPr>
            <a:r>
              <a:rPr lang="id-ID" dirty="0">
                <a:solidFill>
                  <a:srgbClr val="000000"/>
                </a:solidFill>
                <a:effectLst/>
                <a:latin typeface="Book Antiqua" panose="02040602050305030304" pitchFamily="18" charset="0"/>
              </a:rPr>
              <a:t>Muatan materi berisikan hal-hal pokok;</a:t>
            </a:r>
          </a:p>
          <a:p>
            <a:pPr marL="571500" indent="-571500" algn="just">
              <a:buFont typeface="+mj-lt"/>
              <a:buAutoNum type="romanUcPeriod"/>
            </a:pPr>
            <a:r>
              <a:rPr lang="id-ID" dirty="0">
                <a:solidFill>
                  <a:srgbClr val="000000"/>
                </a:solidFill>
                <a:effectLst/>
                <a:latin typeface="Book Antiqua" panose="02040602050305030304" pitchFamily="18" charset="0"/>
              </a:rPr>
              <a:t>Muatan materi akan dituangkan dalam suatu</a:t>
            </a:r>
          </a:p>
          <a:p>
            <a:pPr algn="just"/>
            <a:r>
              <a:rPr lang="id-ID" dirty="0">
                <a:solidFill>
                  <a:srgbClr val="000000"/>
                </a:solidFill>
                <a:effectLst/>
                <a:latin typeface="Book Antiqua" panose="02040602050305030304" pitchFamily="18" charset="0"/>
              </a:rPr>
              <a:t>perjanjian atau kontrak.</a:t>
            </a:r>
          </a:p>
          <a:p>
            <a:pPr algn="just"/>
            <a:endParaRPr lang="en-ID" sz="1600" i="1" dirty="0"/>
          </a:p>
        </p:txBody>
      </p:sp>
    </p:spTree>
    <p:extLst>
      <p:ext uri="{BB962C8B-B14F-4D97-AF65-F5344CB8AC3E}">
        <p14:creationId xmlns:p14="http://schemas.microsoft.com/office/powerpoint/2010/main" val="2124347174"/>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0F44377-E352-2C7F-D70F-FAB988B59E1B}"/>
              </a:ext>
            </a:extLst>
          </p:cNvPr>
          <p:cNvSpPr>
            <a:spLocks noGrp="1"/>
          </p:cNvSpPr>
          <p:nvPr>
            <p:ph type="subTitle" idx="1"/>
          </p:nvPr>
        </p:nvSpPr>
        <p:spPr>
          <a:xfrm>
            <a:off x="359532" y="1340768"/>
            <a:ext cx="8424936" cy="5256584"/>
          </a:xfrm>
        </p:spPr>
        <p:txBody>
          <a:bodyPr>
            <a:normAutofit/>
          </a:bodyPr>
          <a:lstStyle/>
          <a:p>
            <a:pPr algn="just">
              <a:buNone/>
            </a:pPr>
            <a:r>
              <a:rPr lang="id-ID" dirty="0">
                <a:solidFill>
                  <a:srgbClr val="000000"/>
                </a:solidFill>
                <a:effectLst/>
                <a:latin typeface="Book Antiqua" panose="02040602050305030304" pitchFamily="18" charset="0"/>
              </a:rPr>
              <a:t>Secara teori Memorandum </a:t>
            </a:r>
            <a:r>
              <a:rPr lang="id-ID" dirty="0" err="1">
                <a:solidFill>
                  <a:srgbClr val="000000"/>
                </a:solidFill>
                <a:effectLst/>
                <a:latin typeface="Book Antiqua" panose="02040602050305030304" pitchFamily="18" charset="0"/>
              </a:rPr>
              <a:t>of</a:t>
            </a:r>
            <a:r>
              <a:rPr lang="id-ID" dirty="0">
                <a:solidFill>
                  <a:srgbClr val="000000"/>
                </a:solidFill>
                <a:effectLst/>
                <a:latin typeface="Book Antiqua" panose="02040602050305030304" pitchFamily="18" charset="0"/>
              </a:rPr>
              <a:t> </a:t>
            </a:r>
            <a:r>
              <a:rPr lang="id-ID" dirty="0" err="1">
                <a:solidFill>
                  <a:srgbClr val="000000"/>
                </a:solidFill>
                <a:effectLst/>
                <a:latin typeface="Book Antiqua" panose="02040602050305030304" pitchFamily="18" charset="0"/>
              </a:rPr>
              <a:t>understanding</a:t>
            </a:r>
            <a:r>
              <a:rPr lang="id-ID" dirty="0">
                <a:solidFill>
                  <a:srgbClr val="000000"/>
                </a:solidFill>
                <a:latin typeface="Book Antiqua" panose="02040602050305030304" pitchFamily="18" charset="0"/>
              </a:rPr>
              <a:t> </a:t>
            </a:r>
            <a:r>
              <a:rPr lang="id-ID" dirty="0">
                <a:solidFill>
                  <a:srgbClr val="000000"/>
                </a:solidFill>
                <a:effectLst/>
                <a:latin typeface="Book Antiqua" panose="02040602050305030304" pitchFamily="18" charset="0"/>
              </a:rPr>
              <a:t>bukanlah merupakan suatu kontrak karena memang masih merupakan kegiatan </a:t>
            </a:r>
            <a:r>
              <a:rPr lang="id-ID" dirty="0" err="1">
                <a:solidFill>
                  <a:srgbClr val="000000"/>
                </a:solidFill>
                <a:effectLst/>
                <a:latin typeface="Book Antiqua" panose="02040602050305030304" pitchFamily="18" charset="0"/>
              </a:rPr>
              <a:t>pra</a:t>
            </a:r>
            <a:r>
              <a:rPr lang="id-ID" dirty="0">
                <a:solidFill>
                  <a:srgbClr val="000000"/>
                </a:solidFill>
                <a:effectLst/>
                <a:latin typeface="Book Antiqua" panose="02040602050305030304" pitchFamily="18" charset="0"/>
              </a:rPr>
              <a:t> kontrak. Karena itu, di dalamnya sengaja tidak dimasukkannya unsur “</a:t>
            </a:r>
            <a:r>
              <a:rPr lang="id-ID" dirty="0" err="1">
                <a:solidFill>
                  <a:srgbClr val="000000"/>
                </a:solidFill>
                <a:effectLst/>
                <a:latin typeface="Book Antiqua" panose="02040602050305030304" pitchFamily="18" charset="0"/>
              </a:rPr>
              <a:t>intention</a:t>
            </a:r>
            <a:r>
              <a:rPr lang="id-ID" dirty="0">
                <a:solidFill>
                  <a:srgbClr val="000000"/>
                </a:solidFill>
                <a:effectLst/>
                <a:latin typeface="Book Antiqua" panose="02040602050305030304" pitchFamily="18" charset="0"/>
              </a:rPr>
              <a:t> </a:t>
            </a:r>
            <a:r>
              <a:rPr lang="id-ID" dirty="0" err="1">
                <a:solidFill>
                  <a:srgbClr val="000000"/>
                </a:solidFill>
                <a:effectLst/>
                <a:latin typeface="Book Antiqua" panose="02040602050305030304" pitchFamily="18" charset="0"/>
              </a:rPr>
              <a:t>to</a:t>
            </a:r>
            <a:r>
              <a:rPr lang="id-ID" dirty="0">
                <a:solidFill>
                  <a:srgbClr val="000000"/>
                </a:solidFill>
                <a:effectLst/>
                <a:latin typeface="Book Antiqua" panose="02040602050305030304" pitchFamily="18" charset="0"/>
              </a:rPr>
              <a:t> </a:t>
            </a:r>
            <a:r>
              <a:rPr lang="id-ID" dirty="0" err="1">
                <a:solidFill>
                  <a:srgbClr val="000000"/>
                </a:solidFill>
                <a:effectLst/>
                <a:latin typeface="Book Antiqua" panose="02040602050305030304" pitchFamily="18" charset="0"/>
              </a:rPr>
              <a:t>create</a:t>
            </a:r>
            <a:r>
              <a:rPr lang="id-ID" dirty="0">
                <a:solidFill>
                  <a:srgbClr val="000000"/>
                </a:solidFill>
                <a:effectLst/>
                <a:latin typeface="Book Antiqua" panose="02040602050305030304" pitchFamily="18" charset="0"/>
              </a:rPr>
              <a:t> legal </a:t>
            </a:r>
            <a:r>
              <a:rPr lang="id-ID" dirty="0" err="1">
                <a:solidFill>
                  <a:srgbClr val="000000"/>
                </a:solidFill>
                <a:effectLst/>
                <a:latin typeface="Book Antiqua" panose="02040602050305030304" pitchFamily="18" charset="0"/>
              </a:rPr>
              <a:t>relation</a:t>
            </a:r>
            <a:r>
              <a:rPr lang="id-ID" dirty="0">
                <a:solidFill>
                  <a:srgbClr val="000000"/>
                </a:solidFill>
                <a:effectLst/>
                <a:latin typeface="Book Antiqua" panose="02040602050305030304" pitchFamily="18" charset="0"/>
              </a:rPr>
              <a:t>” oleh pihak yang melakukan tersebut. Pada dasarnya Memorandum </a:t>
            </a:r>
            <a:r>
              <a:rPr lang="id-ID" dirty="0" err="1">
                <a:solidFill>
                  <a:srgbClr val="000000"/>
                </a:solidFill>
                <a:effectLst/>
                <a:latin typeface="Book Antiqua" panose="02040602050305030304" pitchFamily="18" charset="0"/>
              </a:rPr>
              <a:t>of</a:t>
            </a:r>
            <a:r>
              <a:rPr lang="id-ID" dirty="0">
                <a:solidFill>
                  <a:srgbClr val="000000"/>
                </a:solidFill>
                <a:latin typeface="Book Antiqua" panose="02040602050305030304" pitchFamily="18" charset="0"/>
              </a:rPr>
              <a:t> </a:t>
            </a:r>
            <a:r>
              <a:rPr lang="id-ID" dirty="0" err="1">
                <a:solidFill>
                  <a:srgbClr val="000000"/>
                </a:solidFill>
                <a:effectLst/>
                <a:latin typeface="Book Antiqua" panose="02040602050305030304" pitchFamily="18" charset="0"/>
              </a:rPr>
              <a:t>Understanding</a:t>
            </a:r>
            <a:r>
              <a:rPr lang="id-ID" dirty="0">
                <a:solidFill>
                  <a:srgbClr val="000000"/>
                </a:solidFill>
                <a:effectLst/>
                <a:latin typeface="Book Antiqua" panose="02040602050305030304" pitchFamily="18" charset="0"/>
              </a:rPr>
              <a:t> yang dibuat </a:t>
            </a:r>
            <a:r>
              <a:rPr lang="id-ID" dirty="0" err="1">
                <a:solidFill>
                  <a:srgbClr val="000000"/>
                </a:solidFill>
                <a:effectLst/>
                <a:latin typeface="Book Antiqua" panose="02040602050305030304" pitchFamily="18" charset="0"/>
              </a:rPr>
              <a:t>diantara</a:t>
            </a:r>
            <a:r>
              <a:rPr lang="id-ID" dirty="0">
                <a:solidFill>
                  <a:srgbClr val="000000"/>
                </a:solidFill>
                <a:effectLst/>
                <a:latin typeface="Book Antiqua" panose="02040602050305030304" pitchFamily="18" charset="0"/>
              </a:rPr>
              <a:t> para pihak hanya berisi hal-hal pokok saja, seperti kesepakatan mengenai apa yang menjadi objek perjanjian dan kesepakatan mengenai waktu pengerjaan.</a:t>
            </a:r>
          </a:p>
          <a:p>
            <a:pPr algn="just"/>
            <a:endParaRPr lang="en-ID" dirty="0">
              <a:solidFill>
                <a:schemeClr val="tx1"/>
              </a:solidFill>
            </a:endParaRPr>
          </a:p>
        </p:txBody>
      </p:sp>
      <p:sp>
        <p:nvSpPr>
          <p:cNvPr id="3" name="Kotak Teks 2">
            <a:extLst>
              <a:ext uri="{FF2B5EF4-FFF2-40B4-BE49-F238E27FC236}">
                <a16:creationId xmlns:a16="http://schemas.microsoft.com/office/drawing/2014/main" id="{CD0739F7-A277-1BA4-57D5-B82BBD8277D1}"/>
              </a:ext>
            </a:extLst>
          </p:cNvPr>
          <p:cNvSpPr txBox="1"/>
          <p:nvPr/>
        </p:nvSpPr>
        <p:spPr>
          <a:xfrm>
            <a:off x="1403648" y="116632"/>
            <a:ext cx="6984776" cy="1107996"/>
          </a:xfrm>
          <a:prstGeom prst="rect">
            <a:avLst/>
          </a:prstGeom>
          <a:noFill/>
        </p:spPr>
        <p:txBody>
          <a:bodyPr wrap="square" rtlCol="0">
            <a:spAutoFit/>
          </a:bodyPr>
          <a:lstStyle/>
          <a:p>
            <a:pPr algn="ctr">
              <a:buNone/>
            </a:pPr>
            <a:r>
              <a:rPr lang="id-ID" sz="2400" b="1" i="1" dirty="0">
                <a:solidFill>
                  <a:srgbClr val="000000"/>
                </a:solidFill>
                <a:effectLst/>
                <a:latin typeface="Book Antiqua" panose="02040602050305030304" pitchFamily="18" charset="0"/>
              </a:rPr>
              <a:t>Kedudukan </a:t>
            </a:r>
            <a:r>
              <a:rPr lang="id-ID" sz="2400" b="1" dirty="0">
                <a:solidFill>
                  <a:srgbClr val="000000"/>
                </a:solidFill>
                <a:effectLst/>
                <a:latin typeface="Book Antiqua" panose="02040602050305030304" pitchFamily="18" charset="0"/>
              </a:rPr>
              <a:t>Memorandum </a:t>
            </a:r>
            <a:r>
              <a:rPr lang="id-ID" sz="2400" b="1" dirty="0" err="1">
                <a:solidFill>
                  <a:srgbClr val="000000"/>
                </a:solidFill>
                <a:effectLst/>
                <a:latin typeface="Book Antiqua" panose="02040602050305030304" pitchFamily="18" charset="0"/>
              </a:rPr>
              <a:t>Of</a:t>
            </a:r>
            <a:r>
              <a:rPr lang="id-ID" sz="2400" b="1" dirty="0">
                <a:solidFill>
                  <a:srgbClr val="000000"/>
                </a:solidFill>
                <a:effectLst/>
                <a:latin typeface="Book Antiqua" panose="02040602050305030304" pitchFamily="18" charset="0"/>
              </a:rPr>
              <a:t> </a:t>
            </a:r>
            <a:r>
              <a:rPr lang="id-ID" sz="2400" b="1" dirty="0" err="1">
                <a:solidFill>
                  <a:srgbClr val="000000"/>
                </a:solidFill>
                <a:effectLst/>
                <a:latin typeface="Book Antiqua" panose="02040602050305030304" pitchFamily="18" charset="0"/>
              </a:rPr>
              <a:t>Understanding</a:t>
            </a:r>
            <a:endParaRPr lang="id-ID" sz="2400" b="1" dirty="0">
              <a:solidFill>
                <a:srgbClr val="000000"/>
              </a:solidFill>
              <a:effectLst/>
              <a:latin typeface="Book Antiqua" panose="02040602050305030304" pitchFamily="18" charset="0"/>
            </a:endParaRPr>
          </a:p>
          <a:p>
            <a:pPr algn="ctr">
              <a:buNone/>
            </a:pPr>
            <a:r>
              <a:rPr lang="id-ID" sz="2400" b="1" i="1" dirty="0">
                <a:solidFill>
                  <a:srgbClr val="000000"/>
                </a:solidFill>
                <a:effectLst/>
                <a:latin typeface="Book Antiqua" panose="02040602050305030304" pitchFamily="18" charset="0"/>
              </a:rPr>
              <a:t>sebelum adanya Perjanjian</a:t>
            </a:r>
            <a:endParaRPr lang="id-ID" sz="2400" b="1" dirty="0">
              <a:solidFill>
                <a:srgbClr val="000000"/>
              </a:solidFill>
              <a:effectLst/>
              <a:latin typeface="Book Antiqua" panose="02040602050305030304" pitchFamily="18" charset="0"/>
            </a:endParaRPr>
          </a:p>
          <a:p>
            <a:pPr algn="ctr"/>
            <a:endParaRPr lang="id-ID" dirty="0"/>
          </a:p>
        </p:txBody>
      </p:sp>
    </p:spTree>
    <p:extLst>
      <p:ext uri="{BB962C8B-B14F-4D97-AF65-F5344CB8AC3E}">
        <p14:creationId xmlns:p14="http://schemas.microsoft.com/office/powerpoint/2010/main" val="1424644810"/>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judul 1">
            <a:extLst>
              <a:ext uri="{FF2B5EF4-FFF2-40B4-BE49-F238E27FC236}">
                <a16:creationId xmlns:a16="http://schemas.microsoft.com/office/drawing/2014/main" id="{CD2638CE-3A81-7A5F-A42A-BEEAC968FFAC}"/>
              </a:ext>
            </a:extLst>
          </p:cNvPr>
          <p:cNvSpPr>
            <a:spLocks noGrp="1"/>
          </p:cNvSpPr>
          <p:nvPr>
            <p:ph type="subTitle" idx="1"/>
          </p:nvPr>
        </p:nvSpPr>
        <p:spPr>
          <a:xfrm>
            <a:off x="107504" y="692696"/>
            <a:ext cx="8712968" cy="4946104"/>
          </a:xfrm>
        </p:spPr>
        <p:txBody>
          <a:bodyPr>
            <a:normAutofit lnSpcReduction="10000"/>
          </a:bodyPr>
          <a:lstStyle/>
          <a:p>
            <a:pPr algn="just">
              <a:buNone/>
            </a:pPr>
            <a:r>
              <a:rPr lang="id-ID" dirty="0" err="1">
                <a:solidFill>
                  <a:srgbClr val="000000"/>
                </a:solidFill>
                <a:effectLst/>
                <a:latin typeface="Book Antiqua" panose="02040602050305030304" pitchFamily="18" charset="0"/>
              </a:rPr>
              <a:t>Didalam</a:t>
            </a:r>
            <a:r>
              <a:rPr lang="id-ID" dirty="0">
                <a:solidFill>
                  <a:srgbClr val="000000"/>
                </a:solidFill>
                <a:effectLst/>
                <a:latin typeface="Book Antiqua" panose="02040602050305030304" pitchFamily="18" charset="0"/>
              </a:rPr>
              <a:t> Memorandum </a:t>
            </a:r>
            <a:r>
              <a:rPr lang="id-ID" dirty="0" err="1">
                <a:solidFill>
                  <a:srgbClr val="000000"/>
                </a:solidFill>
                <a:effectLst/>
                <a:latin typeface="Book Antiqua" panose="02040602050305030304" pitchFamily="18" charset="0"/>
              </a:rPr>
              <a:t>Of</a:t>
            </a:r>
            <a:r>
              <a:rPr lang="id-ID" dirty="0">
                <a:solidFill>
                  <a:srgbClr val="000000"/>
                </a:solidFill>
                <a:effectLst/>
                <a:latin typeface="Book Antiqua" panose="02040602050305030304" pitchFamily="18" charset="0"/>
              </a:rPr>
              <a:t> </a:t>
            </a:r>
            <a:r>
              <a:rPr lang="id-ID" dirty="0" err="1">
                <a:solidFill>
                  <a:srgbClr val="000000"/>
                </a:solidFill>
                <a:effectLst/>
                <a:latin typeface="Book Antiqua" panose="02040602050305030304" pitchFamily="18" charset="0"/>
              </a:rPr>
              <a:t>Understanding</a:t>
            </a:r>
            <a:r>
              <a:rPr lang="id-ID" dirty="0">
                <a:solidFill>
                  <a:srgbClr val="000000"/>
                </a:solidFill>
                <a:effectLst/>
                <a:latin typeface="Book Antiqua" panose="02040602050305030304" pitchFamily="18" charset="0"/>
              </a:rPr>
              <a:t>, biasanya yang menjadi hak-hak dan kewajiban dari para pihak tidak dicantumkan, artinya pelaksanaan dari Memorandum</a:t>
            </a:r>
            <a:r>
              <a:rPr lang="id-ID" dirty="0">
                <a:solidFill>
                  <a:srgbClr val="000000"/>
                </a:solidFill>
                <a:latin typeface="Book Antiqua" panose="02040602050305030304" pitchFamily="18" charset="0"/>
              </a:rPr>
              <a:t> </a:t>
            </a:r>
            <a:r>
              <a:rPr lang="id-ID" dirty="0" err="1">
                <a:solidFill>
                  <a:srgbClr val="000000"/>
                </a:solidFill>
                <a:effectLst/>
                <a:latin typeface="Book Antiqua" panose="02040602050305030304" pitchFamily="18" charset="0"/>
              </a:rPr>
              <a:t>Of</a:t>
            </a:r>
            <a:r>
              <a:rPr lang="id-ID" dirty="0">
                <a:solidFill>
                  <a:srgbClr val="000000"/>
                </a:solidFill>
                <a:effectLst/>
                <a:latin typeface="Book Antiqua" panose="02040602050305030304" pitchFamily="18" charset="0"/>
              </a:rPr>
              <a:t> </a:t>
            </a:r>
            <a:r>
              <a:rPr lang="id-ID" dirty="0" err="1">
                <a:solidFill>
                  <a:srgbClr val="000000"/>
                </a:solidFill>
                <a:effectLst/>
                <a:latin typeface="Book Antiqua" panose="02040602050305030304" pitchFamily="18" charset="0"/>
              </a:rPr>
              <a:t>Understanding</a:t>
            </a:r>
            <a:r>
              <a:rPr lang="id-ID" dirty="0">
                <a:solidFill>
                  <a:srgbClr val="000000"/>
                </a:solidFill>
                <a:effectLst/>
                <a:latin typeface="Book Antiqua" panose="02040602050305030304" pitchFamily="18" charset="0"/>
              </a:rPr>
              <a:t> tersebut hanya bermodalkan kepercayaan dari masing-masing pihak, yang mengakibatkan apabila terjadi sengketa dalam proses pelaksanaan dari Memorandum </a:t>
            </a:r>
            <a:r>
              <a:rPr lang="id-ID" dirty="0" err="1">
                <a:solidFill>
                  <a:srgbClr val="000000"/>
                </a:solidFill>
                <a:effectLst/>
                <a:latin typeface="Book Antiqua" panose="02040602050305030304" pitchFamily="18" charset="0"/>
              </a:rPr>
              <a:t>Of</a:t>
            </a:r>
            <a:r>
              <a:rPr lang="id-ID" dirty="0">
                <a:solidFill>
                  <a:srgbClr val="000000"/>
                </a:solidFill>
                <a:effectLst/>
                <a:latin typeface="Book Antiqua" panose="02040602050305030304" pitchFamily="18" charset="0"/>
              </a:rPr>
              <a:t> </a:t>
            </a:r>
            <a:r>
              <a:rPr lang="id-ID" dirty="0" err="1">
                <a:solidFill>
                  <a:srgbClr val="000000"/>
                </a:solidFill>
                <a:effectLst/>
                <a:latin typeface="Book Antiqua" panose="02040602050305030304" pitchFamily="18" charset="0"/>
              </a:rPr>
              <a:t>Understanding</a:t>
            </a:r>
            <a:r>
              <a:rPr lang="id-ID" dirty="0">
                <a:solidFill>
                  <a:srgbClr val="000000"/>
                </a:solidFill>
                <a:effectLst/>
                <a:latin typeface="Book Antiqua" panose="02040602050305030304" pitchFamily="18" charset="0"/>
              </a:rPr>
              <a:t> ini, pihak yang dirugikan tidak dapat menuntut pihak yang lain atas dasar wanprestasi, atau dengan kata lain sanksi dari tidak dilaksanakannya kesepakatan tersebut hanya sebatas sanksi moral saja.</a:t>
            </a:r>
          </a:p>
          <a:p>
            <a:pPr algn="just">
              <a:buNone/>
            </a:pPr>
            <a:endParaRPr lang="id-ID" dirty="0">
              <a:solidFill>
                <a:srgbClr val="000000"/>
              </a:solidFill>
              <a:effectLst/>
              <a:latin typeface="Book Antiqua" panose="02040602050305030304" pitchFamily="18" charset="0"/>
            </a:endParaRPr>
          </a:p>
          <a:p>
            <a:endParaRPr lang="id-ID" dirty="0"/>
          </a:p>
        </p:txBody>
      </p:sp>
    </p:spTree>
    <p:extLst>
      <p:ext uri="{BB962C8B-B14F-4D97-AF65-F5344CB8AC3E}">
        <p14:creationId xmlns:p14="http://schemas.microsoft.com/office/powerpoint/2010/main" val="1774881258"/>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4791F63-8D7E-FDD7-5930-BCB893032302}"/>
              </a:ext>
            </a:extLst>
          </p:cNvPr>
          <p:cNvSpPr>
            <a:spLocks noGrp="1"/>
          </p:cNvSpPr>
          <p:nvPr>
            <p:ph type="subTitle" idx="1"/>
          </p:nvPr>
        </p:nvSpPr>
        <p:spPr>
          <a:xfrm>
            <a:off x="179512" y="1124744"/>
            <a:ext cx="8784976" cy="5018112"/>
          </a:xfrm>
        </p:spPr>
        <p:txBody>
          <a:bodyPr>
            <a:normAutofit fontScale="92500" lnSpcReduction="20000"/>
          </a:bodyPr>
          <a:lstStyle/>
          <a:p>
            <a:pPr algn="just">
              <a:buNone/>
            </a:pPr>
            <a:r>
              <a:rPr lang="id-ID" sz="2000" dirty="0">
                <a:solidFill>
                  <a:srgbClr val="000000"/>
                </a:solidFill>
                <a:effectLst/>
                <a:latin typeface="Book Antiqua" panose="02040602050305030304" pitchFamily="18" charset="0"/>
              </a:rPr>
              <a:t>Pada prinsipnya, setiap Memorandum </a:t>
            </a:r>
            <a:r>
              <a:rPr lang="id-ID" sz="2000" dirty="0" err="1">
                <a:solidFill>
                  <a:srgbClr val="000000"/>
                </a:solidFill>
                <a:effectLst/>
                <a:latin typeface="Book Antiqua" panose="02040602050305030304" pitchFamily="18" charset="0"/>
              </a:rPr>
              <a:t>of</a:t>
            </a:r>
            <a:r>
              <a:rPr lang="id-ID" sz="2000" dirty="0">
                <a:solidFill>
                  <a:srgbClr val="000000"/>
                </a:solidFill>
                <a:latin typeface="Book Antiqua" panose="02040602050305030304" pitchFamily="18" charset="0"/>
              </a:rPr>
              <a:t> </a:t>
            </a:r>
            <a:r>
              <a:rPr lang="id-ID" sz="2000" dirty="0" err="1">
                <a:solidFill>
                  <a:srgbClr val="000000"/>
                </a:solidFill>
                <a:effectLst/>
                <a:latin typeface="Book Antiqua" panose="02040602050305030304" pitchFamily="18" charset="0"/>
              </a:rPr>
              <a:t>Understanding</a:t>
            </a:r>
            <a:r>
              <a:rPr lang="id-ID" sz="2000" dirty="0">
                <a:solidFill>
                  <a:srgbClr val="000000"/>
                </a:solidFill>
                <a:effectLst/>
                <a:latin typeface="Book Antiqua" panose="02040602050305030304" pitchFamily="18" charset="0"/>
              </a:rPr>
              <a:t> yang dibuat oleh para pihak, tentunya mempunyai tujuan tertentu. Munir Fuady telah mengemukakan tujuan dan ciri Memorandum </a:t>
            </a:r>
            <a:r>
              <a:rPr lang="id-ID" sz="2000" dirty="0" err="1">
                <a:solidFill>
                  <a:srgbClr val="000000"/>
                </a:solidFill>
                <a:effectLst/>
                <a:latin typeface="Book Antiqua" panose="02040602050305030304" pitchFamily="18" charset="0"/>
              </a:rPr>
              <a:t>of</a:t>
            </a:r>
            <a:r>
              <a:rPr lang="id-ID" sz="2000" dirty="0">
                <a:solidFill>
                  <a:srgbClr val="000000"/>
                </a:solidFill>
                <a:latin typeface="Book Antiqua" panose="02040602050305030304" pitchFamily="18" charset="0"/>
              </a:rPr>
              <a:t> </a:t>
            </a:r>
            <a:r>
              <a:rPr lang="id-ID" sz="2000" dirty="0" err="1">
                <a:solidFill>
                  <a:srgbClr val="000000"/>
                </a:solidFill>
                <a:effectLst/>
                <a:latin typeface="Book Antiqua" panose="02040602050305030304" pitchFamily="18" charset="0"/>
              </a:rPr>
              <a:t>Understanding</a:t>
            </a:r>
            <a:r>
              <a:rPr lang="id-ID" sz="2000" dirty="0">
                <a:solidFill>
                  <a:srgbClr val="000000"/>
                </a:solidFill>
                <a:effectLst/>
                <a:latin typeface="Book Antiqua" panose="02040602050305030304" pitchFamily="18" charset="0"/>
              </a:rPr>
              <a:t>. Tujuan Memorandum </a:t>
            </a:r>
            <a:r>
              <a:rPr lang="id-ID" sz="2000" dirty="0" err="1">
                <a:solidFill>
                  <a:srgbClr val="000000"/>
                </a:solidFill>
                <a:effectLst/>
                <a:latin typeface="Book Antiqua" panose="02040602050305030304" pitchFamily="18" charset="0"/>
              </a:rPr>
              <a:t>of</a:t>
            </a:r>
            <a:r>
              <a:rPr lang="id-ID" sz="2000" dirty="0">
                <a:solidFill>
                  <a:srgbClr val="000000"/>
                </a:solidFill>
                <a:effectLst/>
                <a:latin typeface="Book Antiqua" panose="02040602050305030304" pitchFamily="18" charset="0"/>
              </a:rPr>
              <a:t> </a:t>
            </a:r>
            <a:r>
              <a:rPr lang="id-ID" sz="2000" dirty="0" err="1">
                <a:solidFill>
                  <a:srgbClr val="000000"/>
                </a:solidFill>
                <a:effectLst/>
                <a:latin typeface="Book Antiqua" panose="02040602050305030304" pitchFamily="18" charset="0"/>
              </a:rPr>
              <a:t>Understanding</a:t>
            </a:r>
            <a:r>
              <a:rPr lang="id-ID" sz="2000" dirty="0">
                <a:solidFill>
                  <a:srgbClr val="000000"/>
                </a:solidFill>
                <a:latin typeface="Book Antiqua" panose="02040602050305030304" pitchFamily="18" charset="0"/>
              </a:rPr>
              <a:t> </a:t>
            </a:r>
            <a:r>
              <a:rPr lang="id-ID" sz="2000" dirty="0">
                <a:solidFill>
                  <a:srgbClr val="000000"/>
                </a:solidFill>
                <a:effectLst/>
                <a:latin typeface="Book Antiqua" panose="02040602050305030304" pitchFamily="18" charset="0"/>
              </a:rPr>
              <a:t>adalah :</a:t>
            </a:r>
          </a:p>
          <a:p>
            <a:pPr marL="571500" indent="-571500" algn="just">
              <a:buFont typeface="+mj-lt"/>
              <a:buAutoNum type="romanUcPeriod"/>
            </a:pPr>
            <a:r>
              <a:rPr lang="id-ID" sz="2000" dirty="0">
                <a:solidFill>
                  <a:srgbClr val="000000"/>
                </a:solidFill>
                <a:effectLst/>
                <a:latin typeface="Book Antiqua" panose="02040602050305030304" pitchFamily="18" charset="0"/>
              </a:rPr>
              <a:t>Untuk menghindari kesulitan pembatalan suatu </a:t>
            </a:r>
            <a:r>
              <a:rPr lang="id-ID" sz="2000" dirty="0" err="1">
                <a:solidFill>
                  <a:srgbClr val="000000"/>
                </a:solidFill>
                <a:effectLst/>
                <a:latin typeface="Book Antiqua" panose="02040602050305030304" pitchFamily="18" charset="0"/>
              </a:rPr>
              <a:t>agreement</a:t>
            </a:r>
            <a:r>
              <a:rPr lang="id-ID" sz="2000" dirty="0">
                <a:solidFill>
                  <a:srgbClr val="000000"/>
                </a:solidFill>
                <a:effectLst/>
                <a:latin typeface="Book Antiqua" panose="02040602050305030304" pitchFamily="18" charset="0"/>
              </a:rPr>
              <a:t> nantinya, dalam hal prospek bisnisnya belum jelas benar, dalam arti belum bisa dipastikan apakah </a:t>
            </a:r>
            <a:r>
              <a:rPr lang="id-ID" sz="2000" dirty="0" err="1">
                <a:solidFill>
                  <a:srgbClr val="000000"/>
                </a:solidFill>
                <a:effectLst/>
                <a:latin typeface="Book Antiqua" panose="02040602050305030304" pitchFamily="18" charset="0"/>
              </a:rPr>
              <a:t>deal</a:t>
            </a:r>
            <a:r>
              <a:rPr lang="id-ID" sz="2000" dirty="0">
                <a:solidFill>
                  <a:srgbClr val="000000"/>
                </a:solidFill>
                <a:effectLst/>
                <a:latin typeface="Book Antiqua" panose="02040602050305030304" pitchFamily="18" charset="0"/>
              </a:rPr>
              <a:t> kerja sama tersebut akan ditindaklanjuti, sehingga dibuatlah Memorandum </a:t>
            </a:r>
            <a:r>
              <a:rPr lang="id-ID" sz="2000" dirty="0" err="1">
                <a:solidFill>
                  <a:srgbClr val="000000"/>
                </a:solidFill>
                <a:effectLst/>
                <a:latin typeface="Book Antiqua" panose="02040602050305030304" pitchFamily="18" charset="0"/>
              </a:rPr>
              <a:t>of</a:t>
            </a:r>
            <a:r>
              <a:rPr lang="id-ID" sz="2000" dirty="0">
                <a:solidFill>
                  <a:srgbClr val="000000"/>
                </a:solidFill>
                <a:effectLst/>
                <a:latin typeface="Book Antiqua" panose="02040602050305030304" pitchFamily="18" charset="0"/>
              </a:rPr>
              <a:t> </a:t>
            </a:r>
            <a:r>
              <a:rPr lang="id-ID" sz="2000" dirty="0" err="1">
                <a:solidFill>
                  <a:srgbClr val="000000"/>
                </a:solidFill>
                <a:effectLst/>
                <a:latin typeface="Book Antiqua" panose="02040602050305030304" pitchFamily="18" charset="0"/>
              </a:rPr>
              <a:t>Understanding</a:t>
            </a:r>
            <a:r>
              <a:rPr lang="id-ID" sz="2000" dirty="0">
                <a:solidFill>
                  <a:srgbClr val="000000"/>
                </a:solidFill>
                <a:effectLst/>
                <a:latin typeface="Book Antiqua" panose="02040602050305030304" pitchFamily="18" charset="0"/>
              </a:rPr>
              <a:t> yang mudah dibatalkan</a:t>
            </a:r>
          </a:p>
          <a:p>
            <a:pPr marL="571500" indent="-571500" algn="just">
              <a:buFont typeface="+mj-lt"/>
              <a:buAutoNum type="romanUcPeriod"/>
            </a:pPr>
            <a:r>
              <a:rPr lang="id-ID" sz="2000" dirty="0">
                <a:solidFill>
                  <a:srgbClr val="000000"/>
                </a:solidFill>
                <a:effectLst/>
                <a:latin typeface="Book Antiqua" panose="02040602050305030304" pitchFamily="18" charset="0"/>
              </a:rPr>
              <a:t>Penandatanganan kontrak masih lama karena masih dilakukan negosiasi yang cukup lama. Karena itu, daripada tidak ada ikatan apa-apa sebelum ditandatangani kontrak tersebut dibuatlah Memorandum </a:t>
            </a:r>
            <a:r>
              <a:rPr lang="id-ID" sz="2000" dirty="0" err="1">
                <a:solidFill>
                  <a:srgbClr val="000000"/>
                </a:solidFill>
                <a:effectLst/>
                <a:latin typeface="Book Antiqua" panose="02040602050305030304" pitchFamily="18" charset="0"/>
              </a:rPr>
              <a:t>of</a:t>
            </a:r>
            <a:r>
              <a:rPr lang="id-ID" sz="2000" dirty="0">
                <a:solidFill>
                  <a:srgbClr val="000000"/>
                </a:solidFill>
                <a:effectLst/>
                <a:latin typeface="Book Antiqua" panose="02040602050305030304" pitchFamily="18" charset="0"/>
              </a:rPr>
              <a:t> </a:t>
            </a:r>
            <a:r>
              <a:rPr lang="id-ID" sz="2000" dirty="0" err="1">
                <a:solidFill>
                  <a:srgbClr val="000000"/>
                </a:solidFill>
                <a:effectLst/>
                <a:latin typeface="Book Antiqua" panose="02040602050305030304" pitchFamily="18" charset="0"/>
              </a:rPr>
              <a:t>Understanding</a:t>
            </a:r>
            <a:r>
              <a:rPr lang="id-ID" sz="2000" dirty="0">
                <a:solidFill>
                  <a:srgbClr val="000000"/>
                </a:solidFill>
                <a:effectLst/>
                <a:latin typeface="Book Antiqua" panose="02040602050305030304" pitchFamily="18" charset="0"/>
              </a:rPr>
              <a:t> yang akan berlaku sementara waktu.</a:t>
            </a:r>
          </a:p>
          <a:p>
            <a:pPr marL="571500" indent="-571500" algn="just">
              <a:buFont typeface="+mj-lt"/>
              <a:buAutoNum type="romanUcPeriod"/>
            </a:pPr>
            <a:r>
              <a:rPr lang="id-ID" sz="2000" dirty="0">
                <a:solidFill>
                  <a:srgbClr val="000000"/>
                </a:solidFill>
                <a:effectLst/>
                <a:latin typeface="Book Antiqua" panose="02040602050305030304" pitchFamily="18" charset="0"/>
              </a:rPr>
              <a:t>Adanya keraguan para pihak dan masih perlu waktu untuk memikirkan dalam hal penandatanganan suatu kontrak, sehingga untuk sementara dibuatlah Memorandum </a:t>
            </a:r>
            <a:r>
              <a:rPr lang="id-ID" sz="2000" dirty="0" err="1">
                <a:solidFill>
                  <a:srgbClr val="000000"/>
                </a:solidFill>
                <a:effectLst/>
                <a:latin typeface="Book Antiqua" panose="02040602050305030304" pitchFamily="18" charset="0"/>
              </a:rPr>
              <a:t>of</a:t>
            </a:r>
            <a:r>
              <a:rPr lang="id-ID" sz="2000" dirty="0">
                <a:solidFill>
                  <a:srgbClr val="000000"/>
                </a:solidFill>
                <a:latin typeface="Book Antiqua" panose="02040602050305030304" pitchFamily="18" charset="0"/>
              </a:rPr>
              <a:t> </a:t>
            </a:r>
            <a:r>
              <a:rPr lang="id-ID" sz="2000" dirty="0" err="1">
                <a:solidFill>
                  <a:srgbClr val="000000"/>
                </a:solidFill>
                <a:effectLst/>
                <a:latin typeface="Book Antiqua" panose="02040602050305030304" pitchFamily="18" charset="0"/>
              </a:rPr>
              <a:t>Understanding</a:t>
            </a:r>
            <a:r>
              <a:rPr lang="id-ID" sz="2000" dirty="0">
                <a:solidFill>
                  <a:srgbClr val="000000"/>
                </a:solidFill>
                <a:effectLst/>
                <a:latin typeface="Book Antiqua" panose="02040602050305030304" pitchFamily="18" charset="0"/>
              </a:rPr>
              <a:t>.</a:t>
            </a:r>
          </a:p>
          <a:p>
            <a:pPr marL="571500" indent="-571500" algn="just">
              <a:buFont typeface="+mj-lt"/>
              <a:buAutoNum type="romanUcPeriod"/>
            </a:pPr>
            <a:r>
              <a:rPr lang="id-ID" sz="2000" dirty="0">
                <a:solidFill>
                  <a:srgbClr val="000000"/>
                </a:solidFill>
                <a:effectLst/>
                <a:latin typeface="Book Antiqua" panose="02040602050305030304" pitchFamily="18" charset="0"/>
              </a:rPr>
              <a:t>Memorandum </a:t>
            </a:r>
            <a:r>
              <a:rPr lang="id-ID" sz="2000" dirty="0" err="1">
                <a:solidFill>
                  <a:srgbClr val="000000"/>
                </a:solidFill>
                <a:effectLst/>
                <a:latin typeface="Book Antiqua" panose="02040602050305030304" pitchFamily="18" charset="0"/>
              </a:rPr>
              <a:t>of</a:t>
            </a:r>
            <a:r>
              <a:rPr lang="id-ID" sz="2000" dirty="0">
                <a:solidFill>
                  <a:srgbClr val="000000"/>
                </a:solidFill>
                <a:effectLst/>
                <a:latin typeface="Book Antiqua" panose="02040602050305030304" pitchFamily="18" charset="0"/>
              </a:rPr>
              <a:t> </a:t>
            </a:r>
            <a:r>
              <a:rPr lang="id-ID" sz="2000" dirty="0" err="1">
                <a:solidFill>
                  <a:srgbClr val="000000"/>
                </a:solidFill>
                <a:effectLst/>
                <a:latin typeface="Book Antiqua" panose="02040602050305030304" pitchFamily="18" charset="0"/>
              </a:rPr>
              <a:t>Understanding</a:t>
            </a:r>
            <a:r>
              <a:rPr lang="id-ID" sz="2000" dirty="0">
                <a:solidFill>
                  <a:srgbClr val="000000"/>
                </a:solidFill>
                <a:effectLst/>
                <a:latin typeface="Book Antiqua" panose="02040602050305030304" pitchFamily="18" charset="0"/>
              </a:rPr>
              <a:t> dibuat dan ditandatangani oleh pihak eksekutif dari suatu perusahaan, sehingga untuk suatu perjanjian yang lebih rinci harus dirancang dan dinegosiasi khusus oleh staf-staf yang lebih rendah tetapi lebih menguasai secara teknis.</a:t>
            </a:r>
          </a:p>
          <a:p>
            <a:pPr marL="571500" indent="-571500" algn="just">
              <a:buFont typeface="+mj-lt"/>
              <a:buAutoNum type="romanUcPeriod"/>
            </a:pPr>
            <a:endParaRPr lang="id-ID" sz="2000" dirty="0">
              <a:solidFill>
                <a:srgbClr val="000000"/>
              </a:solidFill>
              <a:effectLst/>
              <a:latin typeface="Book Antiqua" panose="02040602050305030304" pitchFamily="18" charset="0"/>
            </a:endParaRPr>
          </a:p>
          <a:p>
            <a:pPr marL="571500" indent="-571500" algn="just">
              <a:buFont typeface="+mj-lt"/>
              <a:buAutoNum type="romanUcPeriod"/>
            </a:pPr>
            <a:endParaRPr lang="id-ID" sz="1800" dirty="0">
              <a:solidFill>
                <a:srgbClr val="000000"/>
              </a:solidFill>
              <a:effectLst/>
              <a:latin typeface="Book Antiqua" panose="02040602050305030304" pitchFamily="18" charset="0"/>
            </a:endParaRPr>
          </a:p>
          <a:p>
            <a:pPr marL="571500" indent="-571500" algn="just">
              <a:buFont typeface="+mj-lt"/>
              <a:buAutoNum type="romanUcPeriod"/>
            </a:pPr>
            <a:endParaRPr lang="id-ID" sz="1800" dirty="0">
              <a:solidFill>
                <a:srgbClr val="000000"/>
              </a:solidFill>
              <a:effectLst/>
              <a:latin typeface="Book Antiqua" panose="02040602050305030304" pitchFamily="18" charset="0"/>
            </a:endParaRPr>
          </a:p>
          <a:p>
            <a:pPr marL="571500" indent="-571500" algn="just">
              <a:buFont typeface="+mj-lt"/>
              <a:buAutoNum type="romanUcPeriod"/>
            </a:pPr>
            <a:endParaRPr lang="id-ID" dirty="0">
              <a:solidFill>
                <a:srgbClr val="000000"/>
              </a:solidFill>
              <a:effectLst/>
              <a:latin typeface="Book Antiqua" panose="02040602050305030304" pitchFamily="18" charset="0"/>
            </a:endParaRPr>
          </a:p>
          <a:p>
            <a:pPr algn="just"/>
            <a:endParaRPr lang="en-ID" dirty="0">
              <a:solidFill>
                <a:schemeClr val="tx1"/>
              </a:solidFill>
            </a:endParaRPr>
          </a:p>
        </p:txBody>
      </p:sp>
      <p:sp>
        <p:nvSpPr>
          <p:cNvPr id="3" name="Kotak Teks 2">
            <a:extLst>
              <a:ext uri="{FF2B5EF4-FFF2-40B4-BE49-F238E27FC236}">
                <a16:creationId xmlns:a16="http://schemas.microsoft.com/office/drawing/2014/main" id="{694B0AA4-1B1B-9BAF-D600-BCC3CC30B3E2}"/>
              </a:ext>
            </a:extLst>
          </p:cNvPr>
          <p:cNvSpPr txBox="1"/>
          <p:nvPr/>
        </p:nvSpPr>
        <p:spPr>
          <a:xfrm>
            <a:off x="899592" y="116632"/>
            <a:ext cx="7776864" cy="369332"/>
          </a:xfrm>
          <a:prstGeom prst="rect">
            <a:avLst/>
          </a:prstGeom>
          <a:noFill/>
        </p:spPr>
        <p:txBody>
          <a:bodyPr wrap="square" rtlCol="0">
            <a:spAutoFit/>
          </a:bodyPr>
          <a:lstStyle/>
          <a:p>
            <a:pPr algn="ctr"/>
            <a:r>
              <a:rPr lang="id-ID" b="1" dirty="0">
                <a:latin typeface="Book Antiqua" panose="02040602050305030304" pitchFamily="18" charset="0"/>
              </a:rPr>
              <a:t>TUJUAN DIBENTUKNYA MOU </a:t>
            </a:r>
          </a:p>
        </p:txBody>
      </p:sp>
    </p:spTree>
    <p:extLst>
      <p:ext uri="{BB962C8B-B14F-4D97-AF65-F5344CB8AC3E}">
        <p14:creationId xmlns:p14="http://schemas.microsoft.com/office/powerpoint/2010/main" val="314043913"/>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4F96812-8D84-144C-9357-56818EFE19F4}"/>
              </a:ext>
            </a:extLst>
          </p:cNvPr>
          <p:cNvSpPr>
            <a:spLocks noGrp="1"/>
          </p:cNvSpPr>
          <p:nvPr>
            <p:ph type="subTitle" idx="1"/>
          </p:nvPr>
        </p:nvSpPr>
        <p:spPr>
          <a:xfrm>
            <a:off x="0" y="476672"/>
            <a:ext cx="8784976" cy="4874096"/>
          </a:xfrm>
        </p:spPr>
        <p:txBody>
          <a:bodyPr>
            <a:normAutofit/>
          </a:bodyPr>
          <a:lstStyle/>
          <a:p>
            <a:pPr algn="just"/>
            <a:endParaRPr lang="en-ID" dirty="0">
              <a:solidFill>
                <a:schemeClr val="tx1"/>
              </a:solidFill>
            </a:endParaRPr>
          </a:p>
          <a:p>
            <a:pPr algn="just"/>
            <a:endParaRPr lang="en-ID" dirty="0">
              <a:solidFill>
                <a:schemeClr val="tx1"/>
              </a:solidFill>
            </a:endParaRPr>
          </a:p>
        </p:txBody>
      </p:sp>
      <p:sp>
        <p:nvSpPr>
          <p:cNvPr id="3" name="Kotak Teks 2">
            <a:extLst>
              <a:ext uri="{FF2B5EF4-FFF2-40B4-BE49-F238E27FC236}">
                <a16:creationId xmlns:a16="http://schemas.microsoft.com/office/drawing/2014/main" id="{C6038FDA-8E23-8D97-886B-C4F864E48486}"/>
              </a:ext>
            </a:extLst>
          </p:cNvPr>
          <p:cNvSpPr txBox="1"/>
          <p:nvPr/>
        </p:nvSpPr>
        <p:spPr>
          <a:xfrm>
            <a:off x="251520" y="1208724"/>
            <a:ext cx="8533456" cy="4370427"/>
          </a:xfrm>
          <a:prstGeom prst="rect">
            <a:avLst/>
          </a:prstGeom>
          <a:noFill/>
        </p:spPr>
        <p:txBody>
          <a:bodyPr wrap="square" rtlCol="0">
            <a:spAutoFit/>
          </a:bodyPr>
          <a:lstStyle/>
          <a:p>
            <a:pPr marL="400050" indent="-400050" algn="just">
              <a:buFont typeface="+mj-lt"/>
              <a:buAutoNum type="romanUcPeriod"/>
            </a:pPr>
            <a:r>
              <a:rPr lang="id-ID" sz="2000" dirty="0">
                <a:solidFill>
                  <a:srgbClr val="000000"/>
                </a:solidFill>
                <a:effectLst/>
                <a:latin typeface="Book Antiqua" panose="02040602050305030304" pitchFamily="18" charset="0"/>
              </a:rPr>
              <a:t>Isinya ringkas, bahkan sering sekali satu halaman saja.</a:t>
            </a:r>
          </a:p>
          <a:p>
            <a:pPr marL="400050" indent="-400050" algn="just">
              <a:buFont typeface="+mj-lt"/>
              <a:buAutoNum type="romanUcPeriod"/>
            </a:pPr>
            <a:r>
              <a:rPr lang="id-ID" sz="2000" dirty="0">
                <a:solidFill>
                  <a:srgbClr val="000000"/>
                </a:solidFill>
                <a:effectLst/>
                <a:latin typeface="Book Antiqua" panose="02040602050305030304" pitchFamily="18" charset="0"/>
              </a:rPr>
              <a:t>Berisikan hal yang pokok saja. </a:t>
            </a:r>
          </a:p>
          <a:p>
            <a:pPr marL="400050" indent="-400050" algn="just">
              <a:buFont typeface="+mj-lt"/>
              <a:buAutoNum type="romanUcPeriod"/>
            </a:pPr>
            <a:r>
              <a:rPr lang="id-ID" sz="2000" dirty="0">
                <a:solidFill>
                  <a:srgbClr val="000000"/>
                </a:solidFill>
                <a:effectLst/>
                <a:latin typeface="Book Antiqua" panose="02040602050305030304" pitchFamily="18" charset="0"/>
              </a:rPr>
              <a:t>Bersifat pendahuluan saja, yang akan diikuti oleh perjanjian lain yang lebih rinci.</a:t>
            </a:r>
          </a:p>
          <a:p>
            <a:pPr marL="400050" indent="-400050" algn="just">
              <a:buFont typeface="+mj-lt"/>
              <a:buAutoNum type="romanUcPeriod"/>
            </a:pPr>
            <a:r>
              <a:rPr lang="id-ID" sz="2000" dirty="0">
                <a:solidFill>
                  <a:srgbClr val="000000"/>
                </a:solidFill>
                <a:effectLst/>
                <a:latin typeface="Book Antiqua" panose="02040602050305030304" pitchFamily="18" charset="0"/>
              </a:rPr>
              <a:t>Mempunyai jangka waktu, misalnya satu bulan, enam bulan </a:t>
            </a:r>
            <a:r>
              <a:rPr lang="id-ID" sz="2000" dirty="0" err="1">
                <a:solidFill>
                  <a:srgbClr val="000000"/>
                </a:solidFill>
                <a:effectLst/>
                <a:latin typeface="Book Antiqua" panose="02040602050305030304" pitchFamily="18" charset="0"/>
              </a:rPr>
              <a:t>ataun</a:t>
            </a:r>
            <a:r>
              <a:rPr lang="id-ID" sz="2000" dirty="0">
                <a:solidFill>
                  <a:srgbClr val="000000"/>
                </a:solidFill>
                <a:effectLst/>
                <a:latin typeface="Book Antiqua" panose="02040602050305030304" pitchFamily="18" charset="0"/>
              </a:rPr>
              <a:t> setahun. Apabila dalam jangka waktu tersebut tidak ditindaklanjuti dengan suatu perjanjian yang lebih rinci, perjanjian tersebut akan batal, kecuali diperpanjang oleh para pihak.</a:t>
            </a:r>
          </a:p>
          <a:p>
            <a:pPr marL="400050" indent="-400050" algn="just">
              <a:buFont typeface="+mj-lt"/>
              <a:buAutoNum type="romanUcPeriod"/>
            </a:pPr>
            <a:r>
              <a:rPr lang="id-ID" sz="2000" dirty="0">
                <a:solidFill>
                  <a:srgbClr val="000000"/>
                </a:solidFill>
                <a:effectLst/>
                <a:latin typeface="Book Antiqua" panose="02040602050305030304" pitchFamily="18" charset="0"/>
              </a:rPr>
              <a:t>Biasanya dibuat dalam bentuk perjanjian </a:t>
            </a:r>
            <a:r>
              <a:rPr lang="id-ID" sz="2000" dirty="0" err="1">
                <a:solidFill>
                  <a:srgbClr val="000000"/>
                </a:solidFill>
                <a:effectLst/>
                <a:latin typeface="Book Antiqua" panose="02040602050305030304" pitchFamily="18" charset="0"/>
              </a:rPr>
              <a:t>dibawah</a:t>
            </a:r>
            <a:r>
              <a:rPr lang="id-ID" sz="2000" dirty="0">
                <a:solidFill>
                  <a:srgbClr val="000000"/>
                </a:solidFill>
                <a:effectLst/>
                <a:latin typeface="Book Antiqua" panose="02040602050305030304" pitchFamily="18" charset="0"/>
              </a:rPr>
              <a:t> tangan. </a:t>
            </a:r>
          </a:p>
          <a:p>
            <a:pPr marL="400050" indent="-400050" algn="just">
              <a:buFont typeface="+mj-lt"/>
              <a:buAutoNum type="romanUcPeriod"/>
            </a:pPr>
            <a:r>
              <a:rPr lang="id-ID" sz="2000" dirty="0">
                <a:solidFill>
                  <a:srgbClr val="000000"/>
                </a:solidFill>
                <a:effectLst/>
                <a:latin typeface="Book Antiqua" panose="02040602050305030304" pitchFamily="18" charset="0"/>
              </a:rPr>
              <a:t>Biasanya tidak ada kewajiban yang bersifat memaksa kepada para pihak untuk membuat suatu perjanjian yang lebih detail setelah penandatanganan Memorandum </a:t>
            </a:r>
            <a:r>
              <a:rPr lang="id-ID" sz="2000" dirty="0" err="1">
                <a:solidFill>
                  <a:srgbClr val="000000"/>
                </a:solidFill>
                <a:effectLst/>
                <a:latin typeface="Book Antiqua" panose="02040602050305030304" pitchFamily="18" charset="0"/>
              </a:rPr>
              <a:t>of</a:t>
            </a:r>
            <a:r>
              <a:rPr lang="id-ID" sz="2000" dirty="0">
                <a:solidFill>
                  <a:srgbClr val="000000"/>
                </a:solidFill>
                <a:effectLst/>
                <a:latin typeface="Book Antiqua" panose="02040602050305030304" pitchFamily="18" charset="0"/>
              </a:rPr>
              <a:t> </a:t>
            </a:r>
            <a:r>
              <a:rPr lang="id-ID" sz="2000" dirty="0" err="1">
                <a:solidFill>
                  <a:srgbClr val="000000"/>
                </a:solidFill>
                <a:effectLst/>
                <a:latin typeface="Book Antiqua" panose="02040602050305030304" pitchFamily="18" charset="0"/>
              </a:rPr>
              <a:t>Understanding</a:t>
            </a:r>
            <a:r>
              <a:rPr lang="id-ID" sz="2000" dirty="0">
                <a:solidFill>
                  <a:srgbClr val="000000"/>
                </a:solidFill>
                <a:effectLst/>
                <a:latin typeface="Book Antiqua" panose="02040602050305030304" pitchFamily="18" charset="0"/>
              </a:rPr>
              <a:t>.</a:t>
            </a:r>
          </a:p>
          <a:p>
            <a:pPr algn="just"/>
            <a:endParaRPr lang="id-ID" sz="2000" dirty="0">
              <a:solidFill>
                <a:srgbClr val="000000"/>
              </a:solidFill>
              <a:effectLst/>
              <a:latin typeface="Book Antiqua" panose="02040602050305030304" pitchFamily="18" charset="0"/>
            </a:endParaRPr>
          </a:p>
          <a:p>
            <a:endParaRPr lang="id-ID" dirty="0">
              <a:solidFill>
                <a:srgbClr val="000000"/>
              </a:solidFill>
              <a:effectLst/>
              <a:latin typeface="Book Antiqua" panose="02040602050305030304" pitchFamily="18" charset="0"/>
            </a:endParaRPr>
          </a:p>
        </p:txBody>
      </p:sp>
      <p:sp>
        <p:nvSpPr>
          <p:cNvPr id="4" name="Kotak Teks 3">
            <a:extLst>
              <a:ext uri="{FF2B5EF4-FFF2-40B4-BE49-F238E27FC236}">
                <a16:creationId xmlns:a16="http://schemas.microsoft.com/office/drawing/2014/main" id="{5AB4EA5C-9734-8F68-8465-228C123E7D29}"/>
              </a:ext>
            </a:extLst>
          </p:cNvPr>
          <p:cNvSpPr txBox="1"/>
          <p:nvPr/>
        </p:nvSpPr>
        <p:spPr>
          <a:xfrm>
            <a:off x="1115616" y="116632"/>
            <a:ext cx="7272808" cy="1107996"/>
          </a:xfrm>
          <a:prstGeom prst="rect">
            <a:avLst/>
          </a:prstGeom>
          <a:noFill/>
        </p:spPr>
        <p:txBody>
          <a:bodyPr wrap="square" rtlCol="0">
            <a:spAutoFit/>
          </a:bodyPr>
          <a:lstStyle/>
          <a:p>
            <a:pPr algn="ctr">
              <a:buNone/>
            </a:pPr>
            <a:r>
              <a:rPr lang="id-ID" sz="2400" b="1" dirty="0">
                <a:solidFill>
                  <a:srgbClr val="000000"/>
                </a:solidFill>
                <a:latin typeface="Book Antiqua" panose="02040602050305030304" pitchFamily="18" charset="0"/>
              </a:rPr>
              <a:t>Penyusunan </a:t>
            </a:r>
            <a:r>
              <a:rPr lang="id-ID" sz="2400" b="1" dirty="0">
                <a:solidFill>
                  <a:srgbClr val="000000"/>
                </a:solidFill>
                <a:effectLst/>
                <a:latin typeface="Book Antiqua" panose="02040602050305030304" pitchFamily="18" charset="0"/>
              </a:rPr>
              <a:t> </a:t>
            </a:r>
            <a:r>
              <a:rPr lang="id-ID" sz="2400" b="1" i="1" dirty="0">
                <a:solidFill>
                  <a:srgbClr val="000000"/>
                </a:solidFill>
                <a:effectLst/>
                <a:latin typeface="Book Antiqua" panose="02040602050305030304" pitchFamily="18" charset="0"/>
              </a:rPr>
              <a:t>Memorandum </a:t>
            </a:r>
            <a:r>
              <a:rPr lang="id-ID" sz="2400" b="1" i="1" dirty="0" err="1">
                <a:solidFill>
                  <a:srgbClr val="000000"/>
                </a:solidFill>
                <a:effectLst/>
                <a:latin typeface="Book Antiqua" panose="02040602050305030304" pitchFamily="18" charset="0"/>
              </a:rPr>
              <a:t>of</a:t>
            </a:r>
            <a:r>
              <a:rPr lang="id-ID" sz="2400" b="1" i="1" dirty="0">
                <a:solidFill>
                  <a:srgbClr val="000000"/>
                </a:solidFill>
                <a:effectLst/>
                <a:latin typeface="Book Antiqua" panose="02040602050305030304" pitchFamily="18" charset="0"/>
              </a:rPr>
              <a:t> </a:t>
            </a:r>
            <a:r>
              <a:rPr lang="id-ID" sz="2400" b="1" i="1" dirty="0" err="1">
                <a:solidFill>
                  <a:srgbClr val="000000"/>
                </a:solidFill>
                <a:effectLst/>
                <a:latin typeface="Book Antiqua" panose="02040602050305030304" pitchFamily="18" charset="0"/>
              </a:rPr>
              <a:t>Understanding</a:t>
            </a:r>
            <a:r>
              <a:rPr lang="id-ID" sz="2400" b="1" i="1" dirty="0">
                <a:solidFill>
                  <a:srgbClr val="000000"/>
                </a:solidFill>
                <a:effectLst/>
                <a:latin typeface="Book Antiqua" panose="02040602050305030304" pitchFamily="18" charset="0"/>
              </a:rPr>
              <a:t> yang efektif </a:t>
            </a:r>
            <a:endParaRPr lang="id-ID" sz="2400" b="1" dirty="0">
              <a:solidFill>
                <a:srgbClr val="000000"/>
              </a:solidFill>
              <a:effectLst/>
              <a:latin typeface="Book Antiqua" panose="02040602050305030304" pitchFamily="18" charset="0"/>
            </a:endParaRPr>
          </a:p>
          <a:p>
            <a:endParaRPr lang="id-ID" b="1" dirty="0"/>
          </a:p>
        </p:txBody>
      </p:sp>
    </p:spTree>
    <p:extLst>
      <p:ext uri="{BB962C8B-B14F-4D97-AF65-F5344CB8AC3E}">
        <p14:creationId xmlns:p14="http://schemas.microsoft.com/office/powerpoint/2010/main" val="3925395748"/>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6903</TotalTime>
  <Words>622</Words>
  <Application>Microsoft Office PowerPoint</Application>
  <PresentationFormat>On-screen Show (4:3)</PresentationFormat>
  <Paragraphs>44</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AkayaTelivigala</vt:lpstr>
      <vt:lpstr>Arial</vt:lpstr>
      <vt:lpstr>Book Antiqua</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Lenovo</cp:lastModifiedBy>
  <cp:revision>515</cp:revision>
  <cp:lastPrinted>2017-08-29T02:54:51Z</cp:lastPrinted>
  <dcterms:created xsi:type="dcterms:W3CDTF">2010-04-18T12:06:30Z</dcterms:created>
  <dcterms:modified xsi:type="dcterms:W3CDTF">2025-05-14T08:25:19Z</dcterms:modified>
</cp:coreProperties>
</file>