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diagrams/quickStyle1.xml" ContentType="application/vnd.openxmlformats-officedocument.drawingml.diagramStyle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81" r:id="rId4"/>
    <p:sldId id="282" r:id="rId5"/>
    <p:sldId id="262" r:id="rId6"/>
    <p:sldId id="263" r:id="rId7"/>
    <p:sldId id="265" r:id="rId8"/>
    <p:sldId id="266" r:id="rId9"/>
    <p:sldId id="279" r:id="rId10"/>
    <p:sldId id="283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307D8-2083-4C75-8FBF-218A1BA20ED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422FC6-B228-4F86-AD3C-1F08E52C5DE0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3200" dirty="0" smtClean="0"/>
            <a:t>PENDIDIKAN (Formal, Non-formal, Informal)</a:t>
          </a:r>
          <a:endParaRPr lang="en-US" sz="3200" dirty="0"/>
        </a:p>
      </dgm:t>
    </dgm:pt>
    <dgm:pt modelId="{0077A535-9C79-4FB5-9701-1BAEC7CE29EF}" type="parTrans" cxnId="{9D9B5C6F-A422-4BEA-8FAF-083A8335820A}">
      <dgm:prSet/>
      <dgm:spPr/>
      <dgm:t>
        <a:bodyPr/>
        <a:lstStyle/>
        <a:p>
          <a:endParaRPr lang="en-US" sz="3200"/>
        </a:p>
      </dgm:t>
    </dgm:pt>
    <dgm:pt modelId="{2638EBA7-F542-4BDF-8BF8-877A64DECCA6}" type="sibTrans" cxnId="{9D9B5C6F-A422-4BEA-8FAF-083A8335820A}">
      <dgm:prSet custT="1"/>
      <dgm:spPr/>
      <dgm:t>
        <a:bodyPr/>
        <a:lstStyle/>
        <a:p>
          <a:endParaRPr lang="en-US" sz="3200"/>
        </a:p>
      </dgm:t>
    </dgm:pt>
    <dgm:pt modelId="{55D7F47D-28C1-475E-9B46-35D08C689A24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3200" dirty="0" smtClean="0"/>
            <a:t>PENGAJARAN </a:t>
          </a:r>
          <a:r>
            <a:rPr lang="en-US" sz="2400" dirty="0" smtClean="0"/>
            <a:t>(</a:t>
          </a:r>
          <a:r>
            <a:rPr lang="en-US" sz="2400" dirty="0" err="1" smtClean="0"/>
            <a:t>Penanaman</a:t>
          </a:r>
          <a:r>
            <a:rPr lang="en-US" sz="2400" dirty="0" smtClean="0"/>
            <a:t> </a:t>
          </a:r>
          <a:r>
            <a:rPr lang="en-US" sz="2400" dirty="0" err="1" smtClean="0"/>
            <a:t>nilai</a:t>
          </a:r>
          <a:r>
            <a:rPr lang="en-US" sz="2400" dirty="0" smtClean="0"/>
            <a:t>, </a:t>
          </a:r>
          <a:r>
            <a:rPr lang="en-US" sz="2400" dirty="0" err="1" smtClean="0"/>
            <a:t>pembentukan</a:t>
          </a:r>
          <a:r>
            <a:rPr lang="en-US" sz="2400" dirty="0" smtClean="0"/>
            <a:t> </a:t>
          </a:r>
          <a:r>
            <a:rPr lang="en-US" sz="2400" dirty="0" err="1" smtClean="0"/>
            <a:t>sikap</a:t>
          </a:r>
          <a:r>
            <a:rPr lang="en-US" sz="2400" dirty="0" smtClean="0"/>
            <a:t> </a:t>
          </a:r>
          <a:r>
            <a:rPr lang="en-US" sz="2400" dirty="0" err="1" smtClean="0"/>
            <a:t>perulaku</a:t>
          </a:r>
          <a:r>
            <a:rPr lang="en-US" sz="2400" dirty="0" smtClean="0"/>
            <a:t>)</a:t>
          </a:r>
          <a:endParaRPr lang="en-US" sz="2400" dirty="0"/>
        </a:p>
      </dgm:t>
    </dgm:pt>
    <dgm:pt modelId="{B3E77F3A-249C-46E2-855B-CE5AF901376E}" type="parTrans" cxnId="{5FB839D2-5A5D-4D0B-9EE9-6EE390EC85B4}">
      <dgm:prSet/>
      <dgm:spPr/>
      <dgm:t>
        <a:bodyPr/>
        <a:lstStyle/>
        <a:p>
          <a:endParaRPr lang="en-US" sz="3200"/>
        </a:p>
      </dgm:t>
    </dgm:pt>
    <dgm:pt modelId="{56ACE294-470B-4A8A-B52E-30119C86EF29}" type="sibTrans" cxnId="{5FB839D2-5A5D-4D0B-9EE9-6EE390EC85B4}">
      <dgm:prSet custT="1"/>
      <dgm:spPr/>
      <dgm:t>
        <a:bodyPr/>
        <a:lstStyle/>
        <a:p>
          <a:endParaRPr lang="en-US" sz="3200"/>
        </a:p>
      </dgm:t>
    </dgm:pt>
    <dgm:pt modelId="{628A6F24-2F9E-4696-AC7C-AB435D24704E}">
      <dgm:prSet phldrT="[Text]" custT="1"/>
      <dgm:spPr/>
      <dgm:t>
        <a:bodyPr/>
        <a:lstStyle/>
        <a:p>
          <a:r>
            <a:rPr lang="en-US" sz="3200" dirty="0" smtClean="0"/>
            <a:t>PEMBINAAN </a:t>
          </a:r>
          <a:r>
            <a:rPr lang="en-US" sz="2400" dirty="0" smtClean="0">
              <a:latin typeface="Cambria" pitchFamily="18" charset="0"/>
            </a:rPr>
            <a:t>(</a:t>
          </a:r>
          <a:r>
            <a:rPr lang="en-US" sz="2400" dirty="0" err="1" smtClean="0">
              <a:latin typeface="Cambria" pitchFamily="18" charset="0"/>
            </a:rPr>
            <a:t>Kelembagaan</a:t>
          </a:r>
          <a:r>
            <a:rPr lang="en-US" sz="2400" dirty="0" smtClean="0">
              <a:latin typeface="Cambria" pitchFamily="18" charset="0"/>
            </a:rPr>
            <a:t>, </a:t>
          </a:r>
        </a:p>
        <a:p>
          <a:r>
            <a:rPr lang="en-US" sz="2400" dirty="0" smtClean="0">
              <a:latin typeface="Cambria" pitchFamily="18" charset="0"/>
            </a:rPr>
            <a:t>non-</a:t>
          </a:r>
          <a:r>
            <a:rPr lang="en-US" sz="2400" dirty="0" err="1" smtClean="0">
              <a:latin typeface="Cambria" pitchFamily="18" charset="0"/>
            </a:rPr>
            <a:t>kelembagaan</a:t>
          </a:r>
          <a:r>
            <a:rPr lang="en-US" sz="2400" dirty="0" smtClean="0">
              <a:latin typeface="Cambria" pitchFamily="18" charset="0"/>
            </a:rPr>
            <a:t>)</a:t>
          </a:r>
          <a:endParaRPr lang="en-US" sz="2400" dirty="0">
            <a:latin typeface="Cambria" pitchFamily="18" charset="0"/>
          </a:endParaRPr>
        </a:p>
      </dgm:t>
    </dgm:pt>
    <dgm:pt modelId="{8BF815A9-A567-4B44-8661-BAEE7DBA842D}" type="parTrans" cxnId="{48FB6DB3-3D6D-43C7-B229-95DED396F7C6}">
      <dgm:prSet/>
      <dgm:spPr/>
      <dgm:t>
        <a:bodyPr/>
        <a:lstStyle/>
        <a:p>
          <a:endParaRPr lang="en-US" sz="3200"/>
        </a:p>
      </dgm:t>
    </dgm:pt>
    <dgm:pt modelId="{78CA2754-FF7F-4D2D-9676-0B44426FF359}" type="sibTrans" cxnId="{48FB6DB3-3D6D-43C7-B229-95DED396F7C6}">
      <dgm:prSet/>
      <dgm:spPr/>
      <dgm:t>
        <a:bodyPr/>
        <a:lstStyle/>
        <a:p>
          <a:endParaRPr lang="en-US" sz="3200"/>
        </a:p>
      </dgm:t>
    </dgm:pt>
    <dgm:pt modelId="{F3D965C9-17D9-499F-B48C-29E0698C2BCD}" type="pres">
      <dgm:prSet presAssocID="{170307D8-2083-4C75-8FBF-218A1BA20ED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DAE482B6-81AD-4407-B77F-E8D58986A4BA}" type="pres">
      <dgm:prSet presAssocID="{170307D8-2083-4C75-8FBF-218A1BA20EDF}" presName="dummyMaxCanvas" presStyleCnt="0">
        <dgm:presLayoutVars/>
      </dgm:prSet>
      <dgm:spPr/>
    </dgm:pt>
    <dgm:pt modelId="{A5FFDED1-07EF-4878-9C6B-09FF4EEC1CC0}" type="pres">
      <dgm:prSet presAssocID="{170307D8-2083-4C75-8FBF-218A1BA20EDF}" presName="ThreeNodes_1" presStyleLbl="node1" presStyleIdx="0" presStyleCnt="3" custScaleX="1085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8135FB-73A8-4C2D-A68B-BEB416DDF06B}" type="pres">
      <dgm:prSet presAssocID="{170307D8-2083-4C75-8FBF-218A1BA20EDF}" presName="ThreeNodes_2" presStyleLbl="node1" presStyleIdx="1" presStyleCnt="3" custScaleX="110819" custScaleY="122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86C854-6E2B-4AF3-843E-E1EE566CBAEA}" type="pres">
      <dgm:prSet presAssocID="{170307D8-2083-4C75-8FBF-218A1BA20EDF}" presName="ThreeNodes_3" presStyleLbl="node1" presStyleIdx="2" presStyleCnt="3" custScaleX="108998" custLinFactNeighborX="-47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6E021C-4EF6-45DC-9CEA-E1E30E4A5AEC}" type="pres">
      <dgm:prSet presAssocID="{170307D8-2083-4C75-8FBF-218A1BA20ED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EF219BD-5F91-45D3-BA70-3AEDD2A89529}" type="pres">
      <dgm:prSet presAssocID="{170307D8-2083-4C75-8FBF-218A1BA20ED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455CFA6-BFFE-4A17-9828-2AF782FB9B80}" type="pres">
      <dgm:prSet presAssocID="{170307D8-2083-4C75-8FBF-218A1BA20ED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1B09A4-7EF3-4B4E-93A3-1C8E257E5BCE}" type="pres">
      <dgm:prSet presAssocID="{170307D8-2083-4C75-8FBF-218A1BA20ED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968E18-6F54-4D70-856B-4555DE99633B}" type="pres">
      <dgm:prSet presAssocID="{170307D8-2083-4C75-8FBF-218A1BA20ED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9F10D8-F52C-4296-ABD8-A91D36B7B806}" type="presOf" srcId="{3A422FC6-B228-4F86-AD3C-1F08E52C5DE0}" destId="{9455CFA6-BFFE-4A17-9828-2AF782FB9B80}" srcOrd="1" destOrd="0" presId="urn:microsoft.com/office/officeart/2005/8/layout/vProcess5"/>
    <dgm:cxn modelId="{48FB6DB3-3D6D-43C7-B229-95DED396F7C6}" srcId="{170307D8-2083-4C75-8FBF-218A1BA20EDF}" destId="{628A6F24-2F9E-4696-AC7C-AB435D24704E}" srcOrd="2" destOrd="0" parTransId="{8BF815A9-A567-4B44-8661-BAEE7DBA842D}" sibTransId="{78CA2754-FF7F-4D2D-9676-0B44426FF359}"/>
    <dgm:cxn modelId="{F490AD95-D09E-43E8-B06F-E70322146715}" type="presOf" srcId="{56ACE294-470B-4A8A-B52E-30119C86EF29}" destId="{CEF219BD-5F91-45D3-BA70-3AEDD2A89529}" srcOrd="0" destOrd="0" presId="urn:microsoft.com/office/officeart/2005/8/layout/vProcess5"/>
    <dgm:cxn modelId="{5118E5D9-EF88-48EC-9C15-57B7761C391F}" type="presOf" srcId="{628A6F24-2F9E-4696-AC7C-AB435D24704E}" destId="{D786C854-6E2B-4AF3-843E-E1EE566CBAEA}" srcOrd="0" destOrd="0" presId="urn:microsoft.com/office/officeart/2005/8/layout/vProcess5"/>
    <dgm:cxn modelId="{CD019F2D-2628-42D3-8F85-755A2C1F0EE1}" type="presOf" srcId="{170307D8-2083-4C75-8FBF-218A1BA20EDF}" destId="{F3D965C9-17D9-499F-B48C-29E0698C2BCD}" srcOrd="0" destOrd="0" presId="urn:microsoft.com/office/officeart/2005/8/layout/vProcess5"/>
    <dgm:cxn modelId="{C57049E4-8C22-48E4-A962-BFC3E47942C8}" type="presOf" srcId="{55D7F47D-28C1-475E-9B46-35D08C689A24}" destId="{768135FB-73A8-4C2D-A68B-BEB416DDF06B}" srcOrd="0" destOrd="0" presId="urn:microsoft.com/office/officeart/2005/8/layout/vProcess5"/>
    <dgm:cxn modelId="{9D9B5C6F-A422-4BEA-8FAF-083A8335820A}" srcId="{170307D8-2083-4C75-8FBF-218A1BA20EDF}" destId="{3A422FC6-B228-4F86-AD3C-1F08E52C5DE0}" srcOrd="0" destOrd="0" parTransId="{0077A535-9C79-4FB5-9701-1BAEC7CE29EF}" sibTransId="{2638EBA7-F542-4BDF-8BF8-877A64DECCA6}"/>
    <dgm:cxn modelId="{57434018-AD10-4F6A-BD51-B046E97CCAD8}" type="presOf" srcId="{55D7F47D-28C1-475E-9B46-35D08C689A24}" destId="{771B09A4-7EF3-4B4E-93A3-1C8E257E5BCE}" srcOrd="1" destOrd="0" presId="urn:microsoft.com/office/officeart/2005/8/layout/vProcess5"/>
    <dgm:cxn modelId="{A31978C7-39A4-4884-8803-22DD64A85AE9}" type="presOf" srcId="{2638EBA7-F542-4BDF-8BF8-877A64DECCA6}" destId="{1D6E021C-4EF6-45DC-9CEA-E1E30E4A5AEC}" srcOrd="0" destOrd="0" presId="urn:microsoft.com/office/officeart/2005/8/layout/vProcess5"/>
    <dgm:cxn modelId="{5FB839D2-5A5D-4D0B-9EE9-6EE390EC85B4}" srcId="{170307D8-2083-4C75-8FBF-218A1BA20EDF}" destId="{55D7F47D-28C1-475E-9B46-35D08C689A24}" srcOrd="1" destOrd="0" parTransId="{B3E77F3A-249C-46E2-855B-CE5AF901376E}" sibTransId="{56ACE294-470B-4A8A-B52E-30119C86EF29}"/>
    <dgm:cxn modelId="{9002FBE7-BC2B-4D6A-8D30-502809BB9A4F}" type="presOf" srcId="{3A422FC6-B228-4F86-AD3C-1F08E52C5DE0}" destId="{A5FFDED1-07EF-4878-9C6B-09FF4EEC1CC0}" srcOrd="0" destOrd="0" presId="urn:microsoft.com/office/officeart/2005/8/layout/vProcess5"/>
    <dgm:cxn modelId="{7F4EF7F2-E597-4B6B-BCF4-8F18AE578854}" type="presOf" srcId="{628A6F24-2F9E-4696-AC7C-AB435D24704E}" destId="{0A968E18-6F54-4D70-856B-4555DE99633B}" srcOrd="1" destOrd="0" presId="urn:microsoft.com/office/officeart/2005/8/layout/vProcess5"/>
    <dgm:cxn modelId="{059F720B-DE2B-4B35-A368-CA25ED1EA6D0}" type="presParOf" srcId="{F3D965C9-17D9-499F-B48C-29E0698C2BCD}" destId="{DAE482B6-81AD-4407-B77F-E8D58986A4BA}" srcOrd="0" destOrd="0" presId="urn:microsoft.com/office/officeart/2005/8/layout/vProcess5"/>
    <dgm:cxn modelId="{AE748529-829E-41C3-8CA7-BC84E36D322B}" type="presParOf" srcId="{F3D965C9-17D9-499F-B48C-29E0698C2BCD}" destId="{A5FFDED1-07EF-4878-9C6B-09FF4EEC1CC0}" srcOrd="1" destOrd="0" presId="urn:microsoft.com/office/officeart/2005/8/layout/vProcess5"/>
    <dgm:cxn modelId="{7FB4442F-F529-4462-B495-E666E44F9207}" type="presParOf" srcId="{F3D965C9-17D9-499F-B48C-29E0698C2BCD}" destId="{768135FB-73A8-4C2D-A68B-BEB416DDF06B}" srcOrd="2" destOrd="0" presId="urn:microsoft.com/office/officeart/2005/8/layout/vProcess5"/>
    <dgm:cxn modelId="{70AA8EFB-9A7A-418D-A1E6-CEEE50BCD195}" type="presParOf" srcId="{F3D965C9-17D9-499F-B48C-29E0698C2BCD}" destId="{D786C854-6E2B-4AF3-843E-E1EE566CBAEA}" srcOrd="3" destOrd="0" presId="urn:microsoft.com/office/officeart/2005/8/layout/vProcess5"/>
    <dgm:cxn modelId="{BF6AD36A-69D7-4C9B-A628-18D3A1C508A8}" type="presParOf" srcId="{F3D965C9-17D9-499F-B48C-29E0698C2BCD}" destId="{1D6E021C-4EF6-45DC-9CEA-E1E30E4A5AEC}" srcOrd="4" destOrd="0" presId="urn:microsoft.com/office/officeart/2005/8/layout/vProcess5"/>
    <dgm:cxn modelId="{DA347D6C-63CE-4E6D-93DC-18B133F4CDCA}" type="presParOf" srcId="{F3D965C9-17D9-499F-B48C-29E0698C2BCD}" destId="{CEF219BD-5F91-45D3-BA70-3AEDD2A89529}" srcOrd="5" destOrd="0" presId="urn:microsoft.com/office/officeart/2005/8/layout/vProcess5"/>
    <dgm:cxn modelId="{046D6AA7-551C-4B86-860B-06C285FEB257}" type="presParOf" srcId="{F3D965C9-17D9-499F-B48C-29E0698C2BCD}" destId="{9455CFA6-BFFE-4A17-9828-2AF782FB9B80}" srcOrd="6" destOrd="0" presId="urn:microsoft.com/office/officeart/2005/8/layout/vProcess5"/>
    <dgm:cxn modelId="{09C75EA2-C09E-43CF-8114-0180EBC9CF8C}" type="presParOf" srcId="{F3D965C9-17D9-499F-B48C-29E0698C2BCD}" destId="{771B09A4-7EF3-4B4E-93A3-1C8E257E5BCE}" srcOrd="7" destOrd="0" presId="urn:microsoft.com/office/officeart/2005/8/layout/vProcess5"/>
    <dgm:cxn modelId="{672D60ED-0457-4587-9F81-7B5EC52970D3}" type="presParOf" srcId="{F3D965C9-17D9-499F-B48C-29E0698C2BCD}" destId="{0A968E18-6F54-4D70-856B-4555DE99633B}" srcOrd="8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8A4F98-F019-4F3B-8EF6-01019172526C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F806EE0-A4FB-4B43-A217-06D56C41F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D579815-715F-42DB-A6EA-ADEFF6B67177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D33FB4-5E67-4771-BD2A-D2DA41A86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BEA8E-2BA4-4F0F-8B52-10793C19A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6503B-4FF2-4A94-A92D-19A4D3F1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CAC71-DD2D-45C4-A12E-EF3671C83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3ED20-0643-4323-B2DF-7949F24C9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2EB10-C77D-4A17-8E25-37FB50757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00297-C0B6-46B1-BEEF-AFCF3CC59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FAFC9-1467-47D0-97CC-E18AB2CAF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6040-6ED4-497F-8EDB-825FA4269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A4D1F-8CD0-4C77-9899-171AF6B6A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5F2AA-8515-4922-AD8D-11EDF859C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8591C-25BB-4C34-9BF8-35FF0B865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253AD4-D019-4612-AF6C-0FA09148A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2428875"/>
            <a:ext cx="8858250" cy="1908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</a:t>
            </a:r>
            <a:r>
              <a:rPr lang="id-ID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2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GEOPOLITIK INDONESIA</a:t>
            </a: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18DBA3-4860-480C-A643-9D8B2E223CE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8" name="Rectangle 7"/>
          <p:cNvSpPr/>
          <p:nvPr/>
        </p:nvSpPr>
        <p:spPr>
          <a:xfrm>
            <a:off x="510890" y="4997247"/>
            <a:ext cx="79902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Geopolitik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Wawasan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Nusantara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A4D1F-8CD0-4C77-9899-171AF6B6A7B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580996" y="2009764"/>
          <a:ext cx="6043626" cy="4429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rved Up Arrow 5"/>
          <p:cNvSpPr/>
          <p:nvPr/>
        </p:nvSpPr>
        <p:spPr>
          <a:xfrm rot="16200000">
            <a:off x="5795963" y="3438525"/>
            <a:ext cx="4071937" cy="192881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52463" y="581025"/>
            <a:ext cx="8143875" cy="10779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Wawasan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Nusantara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disosialisasikan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melalui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berbagai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ranah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secara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sinergi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sp>
        <p:nvSpPr>
          <p:cNvPr id="8" name="Footer Placeholder 11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12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1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F6E02F-C7B2-41FB-81E1-DA0EDF1277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97C520-C5F4-49DF-9250-6360D5F2EE38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EC2925-F4E0-4E5F-BB55-32B8E152F9A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5125" name="Picture 13" descr="pe01753_"/>
          <p:cNvPicPr>
            <a:picLocks noGrp="1"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500313"/>
            <a:ext cx="2970213" cy="385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WordArt 11"/>
          <p:cNvSpPr>
            <a:spLocks noChangeArrowheads="1" noChangeShapeType="1" noTextEdit="1"/>
          </p:cNvSpPr>
          <p:nvPr/>
        </p:nvSpPr>
        <p:spPr bwMode="auto">
          <a:xfrm>
            <a:off x="609600" y="609600"/>
            <a:ext cx="3248020" cy="8191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Cambria" pitchFamily="18" charset="0"/>
              </a:rPr>
              <a:t>Geopolitik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20" name="AutoShape 14"/>
          <p:cNvSpPr>
            <a:spLocks noChangeArrowheads="1"/>
          </p:cNvSpPr>
          <p:nvPr/>
        </p:nvSpPr>
        <p:spPr bwMode="auto">
          <a:xfrm>
            <a:off x="2252666" y="1076316"/>
            <a:ext cx="6748490" cy="2924188"/>
          </a:xfrm>
          <a:prstGeom prst="star16">
            <a:avLst>
              <a:gd name="adj" fmla="val 37500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3590925" y="1716088"/>
            <a:ext cx="4052888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sz="2400" b="1">
                <a:solidFill>
                  <a:srgbClr val="FFFF66"/>
                </a:solidFill>
                <a:latin typeface="Cambria" pitchFamily="18" charset="0"/>
              </a:rPr>
              <a:t>S</a:t>
            </a:r>
            <a:r>
              <a:rPr lang="en-US" sz="2400" b="1">
                <a:solidFill>
                  <a:srgbClr val="FFFF66"/>
                </a:solidFill>
                <a:latin typeface="Cambria" pitchFamily="18" charset="0"/>
              </a:rPr>
              <a:t>istem dan kebijakan </a:t>
            </a:r>
            <a:r>
              <a:rPr lang="id-ID" sz="2400" b="1">
                <a:solidFill>
                  <a:srgbClr val="FFFF66"/>
                </a:solidFill>
                <a:latin typeface="Cambria" pitchFamily="18" charset="0"/>
              </a:rPr>
              <a:t> politik yang didasarkan pada pertimbangan geografis.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03ED20-0643-4323-B2DF-7949F24C992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5720" y="357166"/>
            <a:ext cx="48183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Teori-teori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Geopolitik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52" y="1214422"/>
            <a:ext cx="82867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Frederich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Ratzel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organisme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atau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biologis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85720" y="1714488"/>
            <a:ext cx="83582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Rudolf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Kjellen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Menegaskan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Ratzel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- leben</a:t>
            </a:r>
            <a:r>
              <a:rPr lang="en-US" sz="2000" b="1" dirty="0" smtClean="0">
                <a:solidFill>
                  <a:srgbClr val="000000"/>
                </a:solidFill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s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raum)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85720" y="2285992"/>
            <a:ext cx="82153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Karl Haushofer (</a:t>
            </a:r>
            <a:r>
              <a:rPr lang="en-US" sz="2000" b="1" dirty="0" err="1" smtClean="0">
                <a:solidFill>
                  <a:srgbClr val="000000"/>
                </a:solidFill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elengkapi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Ratzel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Kjellen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: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perlu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kemandirian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,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perlu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ekspansi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20" y="3143248"/>
            <a:ext cx="85011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Teori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Halford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 Mackinder ( </a:t>
            </a:r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penguasaan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 “</a:t>
            </a:r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daerah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2000" b="1" dirty="0" err="1" smtClean="0">
                <a:latin typeface="Lucida Sans Unicode" pitchFamily="34" charset="0"/>
                <a:cs typeface="Lucida Sans Unicode" pitchFamily="34" charset="0"/>
              </a:rPr>
              <a:t>jantung</a:t>
            </a:r>
            <a:r>
              <a:rPr lang="en-US" sz="2000" b="1" dirty="0" smtClean="0">
                <a:latin typeface="Lucida Sans Unicode" pitchFamily="34" charset="0"/>
                <a:cs typeface="Lucida Sans Unicode" pitchFamily="34" charset="0"/>
              </a:rPr>
              <a:t>” )</a:t>
            </a:r>
            <a:endParaRPr lang="en-US" sz="2000" b="1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5720" y="3643314"/>
            <a:ext cx="85011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Alfred Thayer Mahan (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pemanfaatan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sumber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daya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laut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85752" y="4214818"/>
            <a:ext cx="84296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lang="en-US" sz="2000" b="1" dirty="0" smtClean="0">
                <a:solidFill>
                  <a:srgbClr val="000000"/>
                </a:solidFill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Guilio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Douhet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, William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Mitchel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Saversky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dan</a:t>
            </a:r>
            <a:r>
              <a:rPr lang="en-US" sz="2000" b="1" dirty="0" smtClean="0"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JFC Fuller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mengutamakan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angkatan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udara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285720" y="5100592"/>
            <a:ext cx="82153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Geopolitik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Nicholas J.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Spijkman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teori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garis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batas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A4D1F-8CD0-4C77-9899-171AF6B6A7B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85918" y="285728"/>
            <a:ext cx="6994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Geop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olitik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Indonesia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731B16-90E4-44A9-A67C-B6A97DB548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mbah"/>
          <p:cNvPicPr>
            <a:picLocks noChangeAspect="1" noChangeArrowheads="1"/>
          </p:cNvPicPr>
          <p:nvPr/>
        </p:nvPicPr>
        <p:blipFill>
          <a:blip r:embed="rId2">
            <a:lum bright="-36000" contrast="-24000"/>
          </a:blip>
          <a:srcRect/>
          <a:stretch>
            <a:fillRect/>
          </a:stretch>
        </p:blipFill>
        <p:spPr bwMode="auto">
          <a:xfrm>
            <a:off x="0" y="3200424"/>
            <a:ext cx="4572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Callout 9"/>
          <p:cNvSpPr/>
          <p:nvPr/>
        </p:nvSpPr>
        <p:spPr>
          <a:xfrm>
            <a:off x="1785918" y="1214422"/>
            <a:ext cx="5572164" cy="1857388"/>
          </a:xfrm>
          <a:prstGeom prst="wedgeEllipseCallout">
            <a:avLst>
              <a:gd name="adj1" fmla="val -49113"/>
              <a:gd name="adj2" fmla="val 87415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 smtClean="0">
                <a:solidFill>
                  <a:schemeClr val="tx1"/>
                </a:solidFill>
              </a:rPr>
              <a:t>Geopolitik</a:t>
            </a:r>
            <a:r>
              <a:rPr lang="en-US" sz="2400" b="1" dirty="0" smtClean="0">
                <a:solidFill>
                  <a:schemeClr val="tx1"/>
                </a:solidFill>
              </a:rPr>
              <a:t> Indonesia </a:t>
            </a:r>
            <a:r>
              <a:rPr lang="en-US" sz="2400" b="1" dirty="0" err="1" smtClean="0">
                <a:solidFill>
                  <a:schemeClr val="tx1"/>
                </a:solidFill>
              </a:rPr>
              <a:t>bertumpu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pada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wawasan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kebangsaan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4286248" y="3857628"/>
            <a:ext cx="4167214" cy="1371600"/>
          </a:xfrm>
          <a:prstGeom prst="cloudCallout">
            <a:avLst>
              <a:gd name="adj1" fmla="val -68876"/>
              <a:gd name="adj2" fmla="val -54577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400" b="1" dirty="0" err="1" smtClean="0">
                <a:latin typeface="Times New Roman" pitchFamily="18" charset="0"/>
              </a:rPr>
              <a:t>Wawasan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kebangsaan</a:t>
            </a:r>
            <a:r>
              <a:rPr lang="en-US" sz="2400" b="1" dirty="0" smtClean="0">
                <a:latin typeface="Times New Roman" pitchFamily="18" charset="0"/>
              </a:rPr>
              <a:t> ????</a:t>
            </a:r>
            <a:endParaRPr lang="en-US" sz="24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1E3D0F-8BD3-4781-B7FA-680D8DF0575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71406" y="357166"/>
            <a:ext cx="714380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 dirty="0" smtClean="0">
                <a:solidFill>
                  <a:srgbClr val="FFFF66"/>
                </a:solidFill>
                <a:latin typeface="Cambria" pitchFamily="18" charset="0"/>
              </a:rPr>
              <a:t>WAWASAN NUSANTARA</a:t>
            </a:r>
            <a:endParaRPr lang="en-US" sz="40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pic>
        <p:nvPicPr>
          <p:cNvPr id="1027" name="Picture 3" descr="F:\LAMPUNG\GALERY\PKN\GEOSTRATEGI\peta_indonesia kini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4422"/>
            <a:ext cx="9143999" cy="531008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DD3337-FAF1-4BF8-AB32-8ACB690B5E9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304800" y="314300"/>
            <a:ext cx="8610600" cy="120032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WAWASAN KEBANGSAAN KITA ADALAH WAWASAN NUSANTARA</a:t>
            </a:r>
            <a:endParaRPr lang="en-US" sz="36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85720" y="1533500"/>
            <a:ext cx="8077200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FF66"/>
                </a:solidFill>
                <a:latin typeface="Cambria" pitchFamily="18" charset="0"/>
              </a:rPr>
              <a:t>BERISI KONSEP INTEGRASI NASIONAL</a:t>
            </a:r>
          </a:p>
        </p:txBody>
      </p:sp>
      <p:pic>
        <p:nvPicPr>
          <p:cNvPr id="16" name="Picture 5" descr="bd0666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75" y="2297113"/>
            <a:ext cx="4114800" cy="228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Oval 6"/>
          <p:cNvSpPr>
            <a:spLocks noChangeArrowheads="1"/>
          </p:cNvSpPr>
          <p:nvPr/>
        </p:nvSpPr>
        <p:spPr bwMode="auto">
          <a:xfrm>
            <a:off x="381000" y="3209900"/>
            <a:ext cx="1828800" cy="9144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GEOGRAFI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Oval 7"/>
          <p:cNvSpPr>
            <a:spLocks noChangeArrowheads="1"/>
          </p:cNvSpPr>
          <p:nvPr/>
        </p:nvSpPr>
        <p:spPr bwMode="auto">
          <a:xfrm>
            <a:off x="304800" y="4581500"/>
            <a:ext cx="2133600" cy="7620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IDEOLOGI</a:t>
            </a:r>
          </a:p>
        </p:txBody>
      </p:sp>
      <p:sp>
        <p:nvSpPr>
          <p:cNvPr id="19" name="Oval 8"/>
          <p:cNvSpPr>
            <a:spLocks noChangeArrowheads="1"/>
          </p:cNvSpPr>
          <p:nvPr/>
        </p:nvSpPr>
        <p:spPr bwMode="auto">
          <a:xfrm>
            <a:off x="2743200" y="5419700"/>
            <a:ext cx="2286000" cy="838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POLITIK</a:t>
            </a:r>
          </a:p>
        </p:txBody>
      </p:sp>
      <p:sp>
        <p:nvSpPr>
          <p:cNvPr id="20" name="Oval 9"/>
          <p:cNvSpPr>
            <a:spLocks noChangeArrowheads="1"/>
          </p:cNvSpPr>
          <p:nvPr/>
        </p:nvSpPr>
        <p:spPr bwMode="auto">
          <a:xfrm>
            <a:off x="5943600" y="5419700"/>
            <a:ext cx="2438400" cy="7620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 dirty="0"/>
              <a:t>EKONOMI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6705600" y="4233874"/>
            <a:ext cx="2209800" cy="838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000" b="1"/>
              <a:t>SOS-BUD</a:t>
            </a: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6786578" y="2905100"/>
            <a:ext cx="2133600" cy="7620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r>
              <a:rPr lang="en-US" sz="2000" b="1"/>
              <a:t>HANKAM</a:t>
            </a:r>
          </a:p>
        </p:txBody>
      </p:sp>
      <p:sp>
        <p:nvSpPr>
          <p:cNvPr id="23" name="AutoShape 12"/>
          <p:cNvSpPr>
            <a:spLocks noChangeArrowheads="1"/>
          </p:cNvSpPr>
          <p:nvPr/>
        </p:nvSpPr>
        <p:spPr bwMode="auto">
          <a:xfrm flipH="1" flipV="1">
            <a:off x="2590800" y="4048125"/>
            <a:ext cx="609600" cy="1219200"/>
          </a:xfrm>
          <a:custGeom>
            <a:avLst/>
            <a:gdLst>
              <a:gd name="T0" fmla="*/ 12047755 w 21600"/>
              <a:gd name="T1" fmla="*/ 0 h 21600"/>
              <a:gd name="T2" fmla="*/ 12047755 w 21600"/>
              <a:gd name="T3" fmla="*/ 38735113 h 21600"/>
              <a:gd name="T4" fmla="*/ 2578241 w 21600"/>
              <a:gd name="T5" fmla="*/ 68817070 h 21600"/>
              <a:gd name="T6" fmla="*/ 17204267 w 21600"/>
              <a:gd name="T7" fmla="*/ 1936755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13"/>
          <p:cNvSpPr>
            <a:spLocks noChangeArrowheads="1"/>
          </p:cNvSpPr>
          <p:nvPr/>
        </p:nvSpPr>
        <p:spPr bwMode="auto">
          <a:xfrm flipV="1">
            <a:off x="5334000" y="4581525"/>
            <a:ext cx="533400" cy="1447800"/>
          </a:xfrm>
          <a:custGeom>
            <a:avLst/>
            <a:gdLst>
              <a:gd name="T0" fmla="*/ 9224066 w 21600"/>
              <a:gd name="T1" fmla="*/ 0 h 21600"/>
              <a:gd name="T2" fmla="*/ 9224066 w 21600"/>
              <a:gd name="T3" fmla="*/ 54622542 h 21600"/>
              <a:gd name="T4" fmla="*/ 1973975 w 21600"/>
              <a:gd name="T5" fmla="*/ 97042815 h 21600"/>
              <a:gd name="T6" fmla="*/ 13172018 w 21600"/>
              <a:gd name="T7" fmla="*/ 2731127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14"/>
          <p:cNvSpPr>
            <a:spLocks noChangeArrowheads="1"/>
          </p:cNvSpPr>
          <p:nvPr/>
        </p:nvSpPr>
        <p:spPr bwMode="auto">
          <a:xfrm>
            <a:off x="3733800" y="4581525"/>
            <a:ext cx="685800" cy="762000"/>
          </a:xfrm>
          <a:prstGeom prst="downArrow">
            <a:avLst>
              <a:gd name="adj1" fmla="val 41343"/>
              <a:gd name="adj2" fmla="val 45267"/>
            </a:avLst>
          </a:pr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15"/>
          <p:cNvSpPr>
            <a:spLocks noChangeArrowheads="1"/>
          </p:cNvSpPr>
          <p:nvPr/>
        </p:nvSpPr>
        <p:spPr bwMode="auto">
          <a:xfrm flipH="1" flipV="1">
            <a:off x="990600" y="2676525"/>
            <a:ext cx="1447800" cy="457200"/>
          </a:xfrm>
          <a:custGeom>
            <a:avLst/>
            <a:gdLst>
              <a:gd name="T0" fmla="*/ 69318176 w 21600"/>
              <a:gd name="T1" fmla="*/ 0 h 21600"/>
              <a:gd name="T2" fmla="*/ 41589129 w 21600"/>
              <a:gd name="T3" fmla="*/ 3225800 h 21600"/>
              <a:gd name="T4" fmla="*/ 0 w 21600"/>
              <a:gd name="T5" fmla="*/ 8064944 h 21600"/>
              <a:gd name="T6" fmla="*/ 41589129 w 21600"/>
              <a:gd name="T7" fmla="*/ 9677399 h 21600"/>
              <a:gd name="T8" fmla="*/ 83178258 w 21600"/>
              <a:gd name="T9" fmla="*/ 6720417 h 21600"/>
              <a:gd name="T10" fmla="*/ 97042815 w 21600"/>
              <a:gd name="T11" fmla="*/ 32258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16"/>
          <p:cNvSpPr>
            <a:spLocks noChangeArrowheads="1"/>
          </p:cNvSpPr>
          <p:nvPr/>
        </p:nvSpPr>
        <p:spPr bwMode="auto">
          <a:xfrm flipV="1">
            <a:off x="6400800" y="2295525"/>
            <a:ext cx="1828800" cy="381000"/>
          </a:xfrm>
          <a:custGeom>
            <a:avLst/>
            <a:gdLst>
              <a:gd name="T0" fmla="*/ 110601932 w 21600"/>
              <a:gd name="T1" fmla="*/ 0 h 21600"/>
              <a:gd name="T2" fmla="*/ 66358259 w 21600"/>
              <a:gd name="T3" fmla="*/ 2240139 h 21600"/>
              <a:gd name="T4" fmla="*/ 0 w 21600"/>
              <a:gd name="T5" fmla="*/ 5600665 h 21600"/>
              <a:gd name="T6" fmla="*/ 66358259 w 21600"/>
              <a:gd name="T7" fmla="*/ 6720416 h 21600"/>
              <a:gd name="T8" fmla="*/ 132716603 w 21600"/>
              <a:gd name="T9" fmla="*/ 4666951 h 21600"/>
              <a:gd name="T10" fmla="*/ 154838386 w 21600"/>
              <a:gd name="T11" fmla="*/ 2240139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5715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 rot="2498072">
            <a:off x="6165850" y="3813175"/>
            <a:ext cx="939800" cy="315913"/>
          </a:xfrm>
          <a:prstGeom prst="rightArrow">
            <a:avLst>
              <a:gd name="adj1" fmla="val 50000"/>
              <a:gd name="adj2" fmla="val 142546"/>
            </a:avLst>
          </a:prstGeom>
          <a:solidFill>
            <a:srgbClr val="FF0000"/>
          </a:solidFill>
          <a:ln w="381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6B36-47D9-445B-B3B2-1BB19998E38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1" name="WordArt 4"/>
          <p:cNvSpPr>
            <a:spLocks noChangeArrowheads="1" noChangeShapeType="1" noTextEdit="1"/>
          </p:cNvSpPr>
          <p:nvPr/>
        </p:nvSpPr>
        <p:spPr bwMode="auto">
          <a:xfrm>
            <a:off x="381000" y="309544"/>
            <a:ext cx="6619892" cy="61912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Unsur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Dasar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Wawasan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ambria" pitchFamily="18" charset="0"/>
              </a:rPr>
              <a:t> Nusantara</a:t>
            </a: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457200" y="1270329"/>
            <a:ext cx="8186766" cy="10156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7030A0"/>
                </a:solidFill>
                <a:latin typeface="Cambria" pitchFamily="18" charset="0"/>
              </a:rPr>
              <a:t>Wadah : </a:t>
            </a:r>
          </a:p>
          <a:p>
            <a:pPr>
              <a:spcBef>
                <a:spcPct val="50000"/>
              </a:spcBef>
              <a:defRPr/>
            </a:pPr>
            <a:r>
              <a:rPr lang="id-ID" sz="2400" dirty="0">
                <a:solidFill>
                  <a:srgbClr val="FFFF66"/>
                </a:solidFill>
                <a:latin typeface="Cambria" pitchFamily="18" charset="0"/>
              </a:rPr>
              <a:t>wujud wilayah, tata in</a:t>
            </a:r>
            <a:r>
              <a:rPr lang="en-US" sz="2400" dirty="0">
                <a:solidFill>
                  <a:srgbClr val="FFFF66"/>
                </a:solidFill>
                <a:latin typeface="Cambria" pitchFamily="18" charset="0"/>
              </a:rPr>
              <a:t>t</a:t>
            </a:r>
            <a:r>
              <a:rPr lang="id-ID" sz="2400" dirty="0">
                <a:solidFill>
                  <a:srgbClr val="FFFF66"/>
                </a:solidFill>
                <a:latin typeface="Cambria" pitchFamily="18" charset="0"/>
              </a:rPr>
              <a:t>i organisasi, kelengkapan organisasi</a:t>
            </a:r>
            <a:endParaRPr lang="en-US" sz="2400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457200" y="2676500"/>
            <a:ext cx="8186766" cy="138499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00"/>
                </a:solidFill>
                <a:latin typeface="Cambria" pitchFamily="18" charset="0"/>
              </a:rPr>
              <a:t>Isi:</a:t>
            </a:r>
          </a:p>
          <a:p>
            <a:pPr>
              <a:spcBef>
                <a:spcPct val="50000"/>
              </a:spcBef>
              <a:defRPr/>
            </a:pPr>
            <a:r>
              <a:rPr lang="id-ID" sz="2400" dirty="0">
                <a:solidFill>
                  <a:srgbClr val="FFFF66"/>
                </a:solidFill>
                <a:latin typeface="Cambria" pitchFamily="18" charset="0"/>
              </a:rPr>
              <a:t>Perspektif kehidupan bangsa (cita-cita dan aspe-aspek kehidupan bangsa)</a:t>
            </a:r>
            <a:endParaRPr lang="en-US" sz="2400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428596" y="4429132"/>
            <a:ext cx="8262966" cy="1569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7030A0"/>
                </a:solidFill>
                <a:latin typeface="Cambria" pitchFamily="18" charset="0"/>
              </a:rPr>
              <a:t>Tata laku:</a:t>
            </a:r>
          </a:p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0000"/>
                </a:solidFill>
                <a:latin typeface="Cambria" pitchFamily="18" charset="0"/>
              </a:rPr>
              <a:t>Tata laku batin </a:t>
            </a:r>
            <a:r>
              <a:rPr lang="id-ID" sz="2400" b="1" dirty="0">
                <a:solidFill>
                  <a:srgbClr val="FF0000"/>
                </a:solidFill>
                <a:latin typeface="Cambria" pitchFamily="18" charset="0"/>
                <a:sym typeface="Wingdings" pitchFamily="2" charset="2"/>
              </a:rPr>
              <a:t> falsafah</a:t>
            </a:r>
          </a:p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0000"/>
                </a:solidFill>
                <a:latin typeface="Cambria" pitchFamily="18" charset="0"/>
                <a:sym typeface="Wingdings" pitchFamily="2" charset="2"/>
              </a:rPr>
              <a:t>Tata laku lahir  sistem organisasi </a:t>
            </a:r>
            <a:endParaRPr lang="en-US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93A75B-13CA-469F-9023-38FF8CADD0C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28596" y="391049"/>
            <a:ext cx="8215370" cy="132343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IMPLEMENTASI WAWASAN NUSANTARA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7158" y="2201283"/>
            <a:ext cx="8072494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Cambria" pitchFamily="18" charset="0"/>
              </a:rPr>
              <a:t>Sebagai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pancaran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falsafah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Pancasila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7158" y="3137600"/>
            <a:ext cx="8072494" cy="10772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Cambria" pitchFamily="18" charset="0"/>
              </a:rPr>
              <a:t>Pedoman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pembangunan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nasional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untuk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mewujudkan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ketahanan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nasional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7158" y="4558737"/>
            <a:ext cx="8072494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Cambria" pitchFamily="18" charset="0"/>
              </a:rPr>
              <a:t>Perwujudan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integritas</a:t>
            </a:r>
            <a:r>
              <a:rPr lang="en-US" sz="3200" b="1" dirty="0">
                <a:latin typeface="Cambria" pitchFamily="18" charset="0"/>
              </a:rPr>
              <a:t> </a:t>
            </a:r>
            <a:r>
              <a:rPr lang="en-US" sz="3200" b="1" dirty="0" err="1">
                <a:latin typeface="Cambria" pitchFamily="18" charset="0"/>
              </a:rPr>
              <a:t>bangsa</a:t>
            </a:r>
            <a:endParaRPr lang="en-US" sz="3200" b="1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A4D1F-8CD0-4C77-9899-171AF6B6A7B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43010" name="Picture 2" descr="F:\LAMPUNG\GALERY\PKN\GEOSTRATEGI\peta-lokasi-potensi-konflik-perbatasan-lau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458" y="1309255"/>
            <a:ext cx="9194458" cy="426288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302</Words>
  <Application>Microsoft Office PowerPoint</Application>
  <PresentationFormat>On-screen Show (4:3)</PresentationFormat>
  <Paragraphs>83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79</cp:revision>
  <dcterms:created xsi:type="dcterms:W3CDTF">2010-04-18T12:06:30Z</dcterms:created>
  <dcterms:modified xsi:type="dcterms:W3CDTF">2020-06-09T09:31:21Z</dcterms:modified>
</cp:coreProperties>
</file>